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64" r:id="rId2"/>
    <p:sldId id="346" r:id="rId3"/>
    <p:sldId id="415" r:id="rId4"/>
    <p:sldId id="347" r:id="rId5"/>
    <p:sldId id="377" r:id="rId6"/>
    <p:sldId id="384" r:id="rId7"/>
    <p:sldId id="385" r:id="rId8"/>
    <p:sldId id="386" r:id="rId9"/>
    <p:sldId id="399" r:id="rId10"/>
    <p:sldId id="400" r:id="rId11"/>
    <p:sldId id="401" r:id="rId12"/>
    <p:sldId id="402" r:id="rId13"/>
    <p:sldId id="403" r:id="rId14"/>
    <p:sldId id="404" r:id="rId15"/>
    <p:sldId id="405" r:id="rId16"/>
    <p:sldId id="366" r:id="rId17"/>
    <p:sldId id="378" r:id="rId18"/>
    <p:sldId id="388" r:id="rId19"/>
    <p:sldId id="389" r:id="rId20"/>
    <p:sldId id="390" r:id="rId21"/>
    <p:sldId id="312" r:id="rId22"/>
    <p:sldId id="383" r:id="rId23"/>
    <p:sldId id="393" r:id="rId24"/>
    <p:sldId id="411" r:id="rId25"/>
    <p:sldId id="412" r:id="rId26"/>
    <p:sldId id="413" r:id="rId27"/>
    <p:sldId id="414" r:id="rId28"/>
    <p:sldId id="406" r:id="rId29"/>
    <p:sldId id="418" r:id="rId30"/>
    <p:sldId id="417" r:id="rId31"/>
    <p:sldId id="416" r:id="rId32"/>
    <p:sldId id="398" r:id="rId33"/>
  </p:sldIdLst>
  <p:sldSz cx="9144000" cy="6858000" type="screen4x3"/>
  <p:notesSz cx="7053263" cy="10180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  <p15:guide id="3" orient="horz" pos="4572" userDrawn="1">
          <p15:clr>
            <a:srgbClr val="A4A3A4"/>
          </p15:clr>
        </p15:guide>
        <p15:guide id="4" pos="1468" userDrawn="1">
          <p15:clr>
            <a:srgbClr val="A4A3A4"/>
          </p15:clr>
        </p15:guide>
        <p15:guide id="5" orient="horz" pos="3129" userDrawn="1">
          <p15:clr>
            <a:srgbClr val="A4A3A4"/>
          </p15:clr>
        </p15:guide>
        <p15:guide id="6" orient="horz" pos="3225" userDrawn="1">
          <p15:clr>
            <a:srgbClr val="A4A3A4"/>
          </p15:clr>
        </p15:guide>
        <p15:guide id="7" orient="horz" pos="4707" userDrawn="1">
          <p15:clr>
            <a:srgbClr val="A4A3A4"/>
          </p15:clr>
        </p15:guide>
        <p15:guide id="8" orient="horz" pos="3224" userDrawn="1">
          <p15:clr>
            <a:srgbClr val="A4A3A4"/>
          </p15:clr>
        </p15:guide>
        <p15:guide id="9" pos="2236" userDrawn="1">
          <p15:clr>
            <a:srgbClr val="A4A3A4"/>
          </p15:clr>
        </p15:guide>
        <p15:guide id="10" pos="1531" userDrawn="1">
          <p15:clr>
            <a:srgbClr val="A4A3A4"/>
          </p15:clr>
        </p15:guide>
        <p15:guide id="11" orient="horz" pos="2082" userDrawn="1">
          <p15:clr>
            <a:srgbClr val="A4A3A4"/>
          </p15:clr>
        </p15:guide>
        <p15:guide id="12" orient="horz" pos="3041" userDrawn="1">
          <p15:clr>
            <a:srgbClr val="A4A3A4"/>
          </p15:clr>
        </p15:guide>
        <p15:guide id="13" orient="horz" pos="2145" userDrawn="1">
          <p15:clr>
            <a:srgbClr val="A4A3A4"/>
          </p15:clr>
        </p15:guide>
        <p15:guide id="14" pos="3002" userDrawn="1">
          <p15:clr>
            <a:srgbClr val="A4A3A4"/>
          </p15:clr>
        </p15:guide>
        <p15:guide id="15" pos="2056" userDrawn="1">
          <p15:clr>
            <a:srgbClr val="A4A3A4"/>
          </p15:clr>
        </p15:guide>
        <p15:guide id="16" pos="3131" userDrawn="1">
          <p15:clr>
            <a:srgbClr val="A4A3A4"/>
          </p15:clr>
        </p15:guide>
        <p15:guide id="17" orient="horz" pos="3108">
          <p15:clr>
            <a:srgbClr val="A4A3A4"/>
          </p15:clr>
        </p15:guide>
        <p15:guide id="18" orient="horz" pos="4538">
          <p15:clr>
            <a:srgbClr val="A4A3A4"/>
          </p15:clr>
        </p15:guide>
        <p15:guide id="19" orient="horz" pos="3106">
          <p15:clr>
            <a:srgbClr val="A4A3A4"/>
          </p15:clr>
        </p15:guide>
        <p15:guide id="20" orient="horz" pos="3201">
          <p15:clr>
            <a:srgbClr val="A4A3A4"/>
          </p15:clr>
        </p15:guide>
        <p15:guide id="21" orient="horz" pos="4672">
          <p15:clr>
            <a:srgbClr val="A4A3A4"/>
          </p15:clr>
        </p15:guide>
        <p15:guide id="22" orient="horz" pos="3200">
          <p15:clr>
            <a:srgbClr val="A4A3A4"/>
          </p15:clr>
        </p15:guide>
        <p15:guide id="23" orient="horz" pos="2067">
          <p15:clr>
            <a:srgbClr val="A4A3A4"/>
          </p15:clr>
        </p15:guide>
        <p15:guide id="24" orient="horz" pos="3019">
          <p15:clr>
            <a:srgbClr val="A4A3A4"/>
          </p15:clr>
        </p15:guide>
        <p15:guide id="25" orient="horz" pos="2129">
          <p15:clr>
            <a:srgbClr val="A4A3A4"/>
          </p15:clr>
        </p15:guide>
        <p15:guide id="26" pos="2122">
          <p15:clr>
            <a:srgbClr val="A4A3A4"/>
          </p15:clr>
        </p15:guide>
        <p15:guide id="27" pos="1453">
          <p15:clr>
            <a:srgbClr val="A4A3A4"/>
          </p15:clr>
        </p15:guide>
        <p15:guide id="28" pos="2213">
          <p15:clr>
            <a:srgbClr val="A4A3A4"/>
          </p15:clr>
        </p15:guide>
        <p15:guide id="29" pos="1515">
          <p15:clr>
            <a:srgbClr val="A4A3A4"/>
          </p15:clr>
        </p15:guide>
        <p15:guide id="30" pos="2970">
          <p15:clr>
            <a:srgbClr val="A4A3A4"/>
          </p15:clr>
        </p15:guide>
        <p15:guide id="31" pos="2034">
          <p15:clr>
            <a:srgbClr val="A4A3A4"/>
          </p15:clr>
        </p15:guide>
        <p15:guide id="32" pos="3098">
          <p15:clr>
            <a:srgbClr val="A4A3A4"/>
          </p15:clr>
        </p15:guide>
        <p15:guide id="33" orient="horz" pos="3231">
          <p15:clr>
            <a:srgbClr val="A4A3A4"/>
          </p15:clr>
        </p15:guide>
        <p15:guide id="34" orient="horz" pos="4718">
          <p15:clr>
            <a:srgbClr val="A4A3A4"/>
          </p15:clr>
        </p15:guide>
        <p15:guide id="35" orient="horz" pos="3229">
          <p15:clr>
            <a:srgbClr val="A4A3A4"/>
          </p15:clr>
        </p15:guide>
        <p15:guide id="36" orient="horz" pos="3328">
          <p15:clr>
            <a:srgbClr val="A4A3A4"/>
          </p15:clr>
        </p15:guide>
        <p15:guide id="37" orient="horz" pos="4857">
          <p15:clr>
            <a:srgbClr val="A4A3A4"/>
          </p15:clr>
        </p15:guide>
        <p15:guide id="38" orient="horz" pos="3327">
          <p15:clr>
            <a:srgbClr val="A4A3A4"/>
          </p15:clr>
        </p15:guide>
        <p15:guide id="39" orient="horz" pos="2148">
          <p15:clr>
            <a:srgbClr val="A4A3A4"/>
          </p15:clr>
        </p15:guide>
        <p15:guide id="40" orient="horz" pos="3138">
          <p15:clr>
            <a:srgbClr val="A4A3A4"/>
          </p15:clr>
        </p15:guide>
        <p15:guide id="41" orient="horz" pos="2213">
          <p15:clr>
            <a:srgbClr val="A4A3A4"/>
          </p15:clr>
        </p15:guide>
        <p15:guide id="42" orient="horz" pos="3207">
          <p15:clr>
            <a:srgbClr val="A4A3A4"/>
          </p15:clr>
        </p15:guide>
        <p15:guide id="43" orient="horz" pos="4683">
          <p15:clr>
            <a:srgbClr val="A4A3A4"/>
          </p15:clr>
        </p15:guide>
        <p15:guide id="44" orient="horz" pos="3205">
          <p15:clr>
            <a:srgbClr val="A4A3A4"/>
          </p15:clr>
        </p15:guide>
        <p15:guide id="45" orient="horz" pos="3303">
          <p15:clr>
            <a:srgbClr val="A4A3A4"/>
          </p15:clr>
        </p15:guide>
        <p15:guide id="46" orient="horz" pos="4821">
          <p15:clr>
            <a:srgbClr val="A4A3A4"/>
          </p15:clr>
        </p15:guide>
        <p15:guide id="47" orient="horz" pos="3302">
          <p15:clr>
            <a:srgbClr val="A4A3A4"/>
          </p15:clr>
        </p15:guide>
        <p15:guide id="48" orient="horz" pos="2133">
          <p15:clr>
            <a:srgbClr val="A4A3A4"/>
          </p15:clr>
        </p15:guide>
        <p15:guide id="49" orient="horz" pos="3115">
          <p15:clr>
            <a:srgbClr val="A4A3A4"/>
          </p15:clr>
        </p15:guide>
        <p15:guide id="50" orient="horz" pos="2197">
          <p15:clr>
            <a:srgbClr val="A4A3A4"/>
          </p15:clr>
        </p15:guide>
        <p15:guide id="51" pos="2245">
          <p15:clr>
            <a:srgbClr val="A4A3A4"/>
          </p15:clr>
        </p15:guide>
        <p15:guide id="52" pos="1537">
          <p15:clr>
            <a:srgbClr val="A4A3A4"/>
          </p15:clr>
        </p15:guide>
        <p15:guide id="53" pos="2341">
          <p15:clr>
            <a:srgbClr val="A4A3A4"/>
          </p15:clr>
        </p15:guide>
        <p15:guide id="54" pos="1603">
          <p15:clr>
            <a:srgbClr val="A4A3A4"/>
          </p15:clr>
        </p15:guide>
        <p15:guide id="55" pos="3144">
          <p15:clr>
            <a:srgbClr val="A4A3A4"/>
          </p15:clr>
        </p15:guide>
        <p15:guide id="56" pos="2153">
          <p15:clr>
            <a:srgbClr val="A4A3A4"/>
          </p15:clr>
        </p15:guide>
        <p15:guide id="57" pos="3279">
          <p15:clr>
            <a:srgbClr val="A4A3A4"/>
          </p15:clr>
        </p15:guide>
        <p15:guide id="58" pos="2222">
          <p15:clr>
            <a:srgbClr val="A4A3A4"/>
          </p15:clr>
        </p15:guide>
        <p15:guide id="59" pos="1521">
          <p15:clr>
            <a:srgbClr val="A4A3A4"/>
          </p15:clr>
        </p15:guide>
        <p15:guide id="60" pos="2317">
          <p15:clr>
            <a:srgbClr val="A4A3A4"/>
          </p15:clr>
        </p15:guide>
        <p15:guide id="61" pos="1586">
          <p15:clr>
            <a:srgbClr val="A4A3A4"/>
          </p15:clr>
        </p15:guide>
        <p15:guide id="62" pos="3110">
          <p15:clr>
            <a:srgbClr val="A4A3A4"/>
          </p15:clr>
        </p15:guide>
        <p15:guide id="63" pos="2130">
          <p15:clr>
            <a:srgbClr val="A4A3A4"/>
          </p15:clr>
        </p15:guide>
        <p15:guide id="64" pos="32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CC"/>
    <a:srgbClr val="FF66FF"/>
    <a:srgbClr val="FF66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83393" autoAdjust="0"/>
  </p:normalViewPr>
  <p:slideViewPr>
    <p:cSldViewPr>
      <p:cViewPr varScale="1">
        <p:scale>
          <a:sx n="61" d="100"/>
          <a:sy n="61" d="100"/>
        </p:scale>
        <p:origin x="178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70"/>
    </p:cViewPr>
  </p:sorterViewPr>
  <p:notesViewPr>
    <p:cSldViewPr>
      <p:cViewPr varScale="1">
        <p:scale>
          <a:sx n="48" d="100"/>
          <a:sy n="48" d="100"/>
        </p:scale>
        <p:origin x="-2904" y="-96"/>
      </p:cViewPr>
      <p:guideLst>
        <p:guide orient="horz" pos="3131"/>
        <p:guide pos="2144"/>
        <p:guide orient="horz" pos="4572"/>
        <p:guide pos="1468"/>
        <p:guide orient="horz" pos="3129"/>
        <p:guide orient="horz" pos="3225"/>
        <p:guide orient="horz" pos="4707"/>
        <p:guide orient="horz" pos="3224"/>
        <p:guide pos="2236"/>
        <p:guide pos="1531"/>
        <p:guide orient="horz" pos="2082"/>
        <p:guide orient="horz" pos="3041"/>
        <p:guide orient="horz" pos="2145"/>
        <p:guide pos="3002"/>
        <p:guide pos="2056"/>
        <p:guide pos="3131"/>
        <p:guide orient="horz" pos="3108"/>
        <p:guide orient="horz" pos="4538"/>
        <p:guide orient="horz" pos="3106"/>
        <p:guide orient="horz" pos="3201"/>
        <p:guide orient="horz" pos="4672"/>
        <p:guide orient="horz" pos="3200"/>
        <p:guide orient="horz" pos="2067"/>
        <p:guide orient="horz" pos="3019"/>
        <p:guide orient="horz" pos="2129"/>
        <p:guide pos="2122"/>
        <p:guide pos="1453"/>
        <p:guide pos="2213"/>
        <p:guide pos="1515"/>
        <p:guide pos="2970"/>
        <p:guide pos="2034"/>
        <p:guide pos="3098"/>
        <p:guide orient="horz" pos="3231"/>
        <p:guide orient="horz" pos="4718"/>
        <p:guide orient="horz" pos="3229"/>
        <p:guide orient="horz" pos="3328"/>
        <p:guide orient="horz" pos="4857"/>
        <p:guide orient="horz" pos="3327"/>
        <p:guide orient="horz" pos="2148"/>
        <p:guide orient="horz" pos="3138"/>
        <p:guide orient="horz" pos="2213"/>
        <p:guide orient="horz" pos="3207"/>
        <p:guide orient="horz" pos="4683"/>
        <p:guide orient="horz" pos="3205"/>
        <p:guide orient="horz" pos="3303"/>
        <p:guide orient="horz" pos="4821"/>
        <p:guide orient="horz" pos="3302"/>
        <p:guide orient="horz" pos="2133"/>
        <p:guide orient="horz" pos="3115"/>
        <p:guide orient="horz" pos="2197"/>
        <p:guide pos="2245"/>
        <p:guide pos="1537"/>
        <p:guide pos="2341"/>
        <p:guide pos="1603"/>
        <p:guide pos="3144"/>
        <p:guide pos="2153"/>
        <p:guide pos="3279"/>
        <p:guide pos="2222"/>
        <p:guide pos="1521"/>
        <p:guide pos="2317"/>
        <p:guide pos="1586"/>
        <p:guide pos="3110"/>
        <p:guide pos="2130"/>
        <p:guide pos="32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02135" y="173149"/>
            <a:ext cx="3526632" cy="509032"/>
          </a:xfrm>
          <a:prstGeom prst="rect">
            <a:avLst/>
          </a:prstGeom>
        </p:spPr>
        <p:txBody>
          <a:bodyPr vert="horz" lIns="93700" tIns="46848" rIns="93700" bIns="46848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102" y="173149"/>
            <a:ext cx="3056414" cy="509032"/>
          </a:xfrm>
          <a:prstGeom prst="rect">
            <a:avLst/>
          </a:prstGeom>
        </p:spPr>
        <p:txBody>
          <a:bodyPr vert="horz" lIns="93700" tIns="46848" rIns="93700" bIns="46848" rtlCol="0"/>
          <a:lstStyle>
            <a:lvl1pPr algn="r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-3386137" y="8690719"/>
            <a:ext cx="3056414" cy="509032"/>
          </a:xfrm>
          <a:prstGeom prst="rect">
            <a:avLst/>
          </a:prstGeom>
        </p:spPr>
        <p:txBody>
          <a:bodyPr vert="horz" lIns="93700" tIns="46848" rIns="93700" bIns="4684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1768440" y="9579924"/>
            <a:ext cx="3056414" cy="509032"/>
          </a:xfrm>
          <a:prstGeom prst="rect">
            <a:avLst/>
          </a:prstGeom>
        </p:spPr>
        <p:txBody>
          <a:bodyPr vert="horz" lIns="93700" tIns="46848" rIns="93700" bIns="46848" rtlCol="0" anchor="b"/>
          <a:lstStyle>
            <a:lvl1pPr algn="r">
              <a:defRPr sz="1200"/>
            </a:lvl1pPr>
          </a:lstStyle>
          <a:p>
            <a:pPr algn="ctr"/>
            <a:fld id="{771642C3-78B7-4C1C-BB48-C6612B77C906}" type="slidenum">
              <a:rPr kumimoji="1" lang="ja-JP" altLang="en-US" smtClean="0"/>
              <a:pPr algn="ctr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791573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5"/>
            <a:ext cx="3056414" cy="509032"/>
          </a:xfrm>
          <a:prstGeom prst="rect">
            <a:avLst/>
          </a:prstGeom>
        </p:spPr>
        <p:txBody>
          <a:bodyPr vert="horz" lIns="93700" tIns="46848" rIns="93700" bIns="4684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95222" y="5"/>
            <a:ext cx="3056414" cy="509032"/>
          </a:xfrm>
          <a:prstGeom prst="rect">
            <a:avLst/>
          </a:prstGeom>
        </p:spPr>
        <p:txBody>
          <a:bodyPr vert="horz" lIns="93700" tIns="46848" rIns="93700" bIns="46848" rtlCol="0"/>
          <a:lstStyle>
            <a:lvl1pPr algn="r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765175"/>
            <a:ext cx="5087937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00" tIns="46848" rIns="93700" bIns="4684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5327" y="4835808"/>
            <a:ext cx="5642610" cy="4581287"/>
          </a:xfrm>
          <a:prstGeom prst="rect">
            <a:avLst/>
          </a:prstGeom>
        </p:spPr>
        <p:txBody>
          <a:bodyPr vert="horz" lIns="93700" tIns="46848" rIns="93700" bIns="4684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669847"/>
            <a:ext cx="3056414" cy="509032"/>
          </a:xfrm>
          <a:prstGeom prst="rect">
            <a:avLst/>
          </a:prstGeom>
        </p:spPr>
        <p:txBody>
          <a:bodyPr vert="horz" lIns="93700" tIns="46848" rIns="93700" bIns="4684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998424" y="9669847"/>
            <a:ext cx="3056414" cy="509032"/>
          </a:xfrm>
          <a:prstGeom prst="rect">
            <a:avLst/>
          </a:prstGeom>
        </p:spPr>
        <p:txBody>
          <a:bodyPr vert="horz" lIns="93700" tIns="46848" rIns="93700" bIns="46848" rtlCol="0" anchor="b"/>
          <a:lstStyle>
            <a:lvl1pPr algn="ctr">
              <a:defRPr sz="1200"/>
            </a:lvl1pPr>
          </a:lstStyle>
          <a:p>
            <a:fld id="{0BA487B4-0C97-4685-913E-D2C8B7EC33A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79995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039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12850" y="396875"/>
            <a:ext cx="4627563" cy="3470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705327" y="3983978"/>
            <a:ext cx="5642610" cy="5900492"/>
          </a:xfrm>
        </p:spPr>
        <p:txBody>
          <a:bodyPr/>
          <a:lstStyle/>
          <a:p>
            <a:pPr defTabSz="940385">
              <a:defRPr/>
            </a:pP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274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274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767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7671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8385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ja-JP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487B4-0C97-4685-913E-D2C8B7EC33A0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48501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1609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1345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1609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13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9077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79488" y="222250"/>
            <a:ext cx="5094287" cy="38195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467586" y="4279001"/>
            <a:ext cx="6192705" cy="5236688"/>
          </a:xfrm>
        </p:spPr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1609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1263" y="322263"/>
            <a:ext cx="4630737" cy="3471862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85" y="3910222"/>
            <a:ext cx="6341927" cy="5974249"/>
          </a:xfrm>
          <a:noFill/>
        </p:spPr>
        <p:txBody>
          <a:bodyPr/>
          <a:lstStyle/>
          <a:p>
            <a:pPr eaLnBrk="1" hangingPunct="1"/>
            <a:endParaRPr lang="en-US" altLang="ja-JP" dirty="0"/>
          </a:p>
        </p:txBody>
      </p:sp>
      <p:sp>
        <p:nvSpPr>
          <p:cNvPr id="24580" name="日付プレースホルダー 1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63015" indent="-29284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74619" indent="-234271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44795" indent="-234271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114967" indent="-234271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83513" indent="-23427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3052058" indent="-23427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520607" indent="-23427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989153" indent="-23427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487B4-0C97-4685-913E-D2C8B7EC33A0}" type="slidenum">
              <a:rPr lang="ja-JP" altLang="en-US" smtClean="0"/>
              <a:pPr/>
              <a:t>21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30982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63588"/>
            <a:ext cx="5089525" cy="381635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5327" y="4835807"/>
            <a:ext cx="5642610" cy="49749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487B4-0C97-4685-913E-D2C8B7EC33A0}" type="slidenum">
              <a:rPr lang="ja-JP" altLang="en-US" smtClean="0"/>
              <a:pPr/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87563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705327" y="4835807"/>
            <a:ext cx="5642610" cy="4901150"/>
          </a:xfrm>
        </p:spPr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987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987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987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987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467586" y="4835808"/>
            <a:ext cx="6192705" cy="5122419"/>
          </a:xfrm>
        </p:spPr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492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425575" y="312738"/>
            <a:ext cx="4205288" cy="31543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467586" y="3581954"/>
            <a:ext cx="6192705" cy="6376273"/>
          </a:xfrm>
        </p:spPr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492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425575" y="312738"/>
            <a:ext cx="4205288" cy="31543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467586" y="3581954"/>
            <a:ext cx="6192705" cy="6376273"/>
          </a:xfrm>
        </p:spPr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89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682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59077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425575" y="312738"/>
            <a:ext cx="4205288" cy="31543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467586" y="3581954"/>
            <a:ext cx="6192705" cy="6376273"/>
          </a:xfrm>
        </p:spPr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4179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9077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940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766029" y="4647782"/>
            <a:ext cx="5819650" cy="5196175"/>
          </a:xfrm>
        </p:spPr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475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443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1417" y="4647782"/>
            <a:ext cx="5745040" cy="5196175"/>
          </a:xfrm>
        </p:spPr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475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719">
              <a:defRPr/>
            </a:pP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443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12850" y="469900"/>
            <a:ext cx="4627563" cy="3470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243753" y="4057733"/>
            <a:ext cx="6565760" cy="5679224"/>
          </a:xfrm>
        </p:spPr>
        <p:txBody>
          <a:bodyPr/>
          <a:lstStyle/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475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385">
              <a:defRPr/>
            </a:pP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274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</a:lstStyle>
          <a:p>
            <a:fld id="{244D329A-9E30-4DAA-896C-D2C6A083AD9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075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447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247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781800" cy="5334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85800" y="1066800"/>
            <a:ext cx="3962400" cy="4876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800600" y="1066800"/>
            <a:ext cx="3962400" cy="2362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800600" y="3581400"/>
            <a:ext cx="3962400" cy="2362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3AD01-1CF4-4B8B-9248-34D312587F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0650421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478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55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51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742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5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105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88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D329A-9E30-4DAA-896C-D2C6A083AD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28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143EB-DC0B-475F-BF05-59354BCA96A5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244D329A-9E30-4DAA-896C-D2C6A083AD9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0704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992" y="548680"/>
            <a:ext cx="9128016" cy="270102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基礎研修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sz="3200" dirty="0" smtClean="0"/>
              <a:t>－基本から考える生徒指導の進め方パッケージ－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lang="ja-JP" altLang="en-US" sz="2400" dirty="0" smtClean="0"/>
              <a:t>０分研修</a:t>
            </a:r>
            <a:r>
              <a:rPr lang="en-US" altLang="ja-JP" sz="2400" dirty="0" smtClean="0"/>
              <a:t>】</a:t>
            </a:r>
            <a:endParaRPr kumimoji="1" lang="ja-JP" altLang="en-US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560" y="3129930"/>
            <a:ext cx="83529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800" dirty="0" smtClean="0">
              <a:latin typeface="ＭＳ ゴシック" pitchFamily="49" charset="-128"/>
              <a:ea typeface="ＭＳ ゴシック" pitchFamily="49" charset="-128"/>
            </a:endParaRPr>
          </a:p>
          <a:p>
            <a:endParaRPr kumimoji="1" lang="en-US" altLang="ja-JP" sz="2800" dirty="0" smtClean="0">
              <a:latin typeface="ＭＳ ゴシック" pitchFamily="49" charset="-128"/>
              <a:ea typeface="ＭＳ ゴシック" pitchFamily="49" charset="-128"/>
            </a:endParaRPr>
          </a:p>
          <a:p>
            <a:endParaRPr lang="en-US" altLang="ja-JP" sz="2800" dirty="0">
              <a:latin typeface="ＭＳ ゴシック" pitchFamily="49" charset="-128"/>
              <a:ea typeface="ＭＳ ゴシック" pitchFamily="49" charset="-128"/>
            </a:endParaRPr>
          </a:p>
          <a:p>
            <a:r>
              <a:rPr kumimoji="1" lang="ja-JP" altLang="en-US" sz="2800" dirty="0" smtClean="0">
                <a:latin typeface="ＭＳ ゴシック" pitchFamily="49" charset="-128"/>
                <a:ea typeface="ＭＳ ゴシック" pitchFamily="49" charset="-128"/>
              </a:rPr>
              <a:t>　　　　　　　　　</a:t>
            </a:r>
            <a:r>
              <a:rPr lang="ja-JP" altLang="en-US" sz="2800" dirty="0" smtClean="0">
                <a:latin typeface="ＭＳ ゴシック" pitchFamily="49" charset="-128"/>
                <a:ea typeface="ＭＳ ゴシック" pitchFamily="49" charset="-128"/>
              </a:rPr>
              <a:t>岡山県総合教育センター</a:t>
            </a:r>
            <a:endParaRPr kumimoji="1" lang="en-US" altLang="ja-JP" sz="2800" dirty="0" smtClean="0">
              <a:latin typeface="ＭＳ ゴシック" pitchFamily="49" charset="-128"/>
              <a:ea typeface="ＭＳ ゴシック" pitchFamily="49" charset="-128"/>
            </a:endParaRPr>
          </a:p>
          <a:p>
            <a:r>
              <a:rPr lang="ja-JP" altLang="en-US" sz="2800" dirty="0" smtClean="0">
                <a:latin typeface="ＭＳ ゴシック" pitchFamily="49" charset="-128"/>
                <a:ea typeface="ＭＳ ゴシック" pitchFamily="49" charset="-128"/>
              </a:rPr>
              <a:t>　　　　　　　　　　　</a:t>
            </a:r>
            <a:r>
              <a:rPr lang="ja-JP" altLang="en-US" sz="2800" dirty="0">
                <a:latin typeface="ＭＳ ゴシック" pitchFamily="49" charset="-128"/>
                <a:ea typeface="ＭＳ ゴシック" pitchFamily="49" charset="-128"/>
              </a:rPr>
              <a:t>　</a:t>
            </a:r>
            <a:r>
              <a:rPr lang="ja-JP" altLang="en-US" sz="2800" dirty="0" smtClean="0">
                <a:latin typeface="ＭＳ ゴシック" pitchFamily="49" charset="-128"/>
                <a:ea typeface="ＭＳ ゴシック" pitchFamily="49" charset="-128"/>
              </a:rPr>
              <a:t>　　　　生徒指導部</a:t>
            </a:r>
            <a:endParaRPr lang="en-US" altLang="ja-JP" sz="2800" dirty="0" smtClean="0">
              <a:latin typeface="ＭＳ ゴシック" pitchFamily="49" charset="-128"/>
              <a:ea typeface="ＭＳ ゴシック" pitchFamily="49" charset="-128"/>
            </a:endParaRPr>
          </a:p>
          <a:p>
            <a:r>
              <a:rPr kumimoji="1" lang="ja-JP" altLang="en-US" sz="2800" dirty="0">
                <a:latin typeface="ＭＳ ゴシック" pitchFamily="49" charset="-128"/>
                <a:ea typeface="ＭＳ ゴシック" pitchFamily="49" charset="-128"/>
              </a:rPr>
              <a:t>　</a:t>
            </a:r>
            <a:r>
              <a:rPr kumimoji="1" lang="ja-JP" altLang="en-US" sz="2800" dirty="0" smtClean="0">
                <a:latin typeface="ＭＳ ゴシック" pitchFamily="49" charset="-128"/>
                <a:ea typeface="ＭＳ ゴシック" pitchFamily="49" charset="-128"/>
              </a:rPr>
              <a:t>　　　　　　　　監修　兵庫教育大学大学院</a:t>
            </a:r>
            <a:endParaRPr kumimoji="1" lang="en-US" altLang="ja-JP" sz="2800" dirty="0" smtClean="0">
              <a:latin typeface="ＭＳ ゴシック" pitchFamily="49" charset="-128"/>
              <a:ea typeface="ＭＳ ゴシック" pitchFamily="49" charset="-128"/>
            </a:endParaRPr>
          </a:p>
          <a:p>
            <a:r>
              <a:rPr lang="ja-JP" altLang="en-US" sz="2800" dirty="0">
                <a:latin typeface="ＭＳ ゴシック" pitchFamily="49" charset="-128"/>
                <a:ea typeface="ＭＳ ゴシック" pitchFamily="49" charset="-128"/>
              </a:rPr>
              <a:t>　</a:t>
            </a:r>
            <a:r>
              <a:rPr lang="ja-JP" altLang="en-US" sz="2800" dirty="0" smtClean="0">
                <a:latin typeface="ＭＳ ゴシック" pitchFamily="49" charset="-128"/>
                <a:ea typeface="ＭＳ ゴシック" pitchFamily="49" charset="-128"/>
              </a:rPr>
              <a:t>　　　　　　　　　　（現　関西外国語大学）</a:t>
            </a:r>
            <a:r>
              <a:rPr kumimoji="1" lang="ja-JP" altLang="en-US" sz="2800" dirty="0" smtClean="0">
                <a:latin typeface="ＭＳ ゴシック" pitchFamily="49" charset="-128"/>
                <a:ea typeface="ＭＳ ゴシック" pitchFamily="49" charset="-128"/>
              </a:rPr>
              <a:t>　</a:t>
            </a:r>
            <a:endParaRPr kumimoji="1" lang="en-US" altLang="ja-JP" sz="2800" dirty="0" smtClean="0">
              <a:latin typeface="ＭＳ ゴシック" pitchFamily="49" charset="-128"/>
              <a:ea typeface="ＭＳ ゴシック" pitchFamily="49" charset="-128"/>
            </a:endParaRPr>
          </a:p>
          <a:p>
            <a:r>
              <a:rPr lang="ja-JP" altLang="en-US" sz="2800" dirty="0">
                <a:latin typeface="ＭＳ ゴシック" pitchFamily="49" charset="-128"/>
                <a:ea typeface="ＭＳ ゴシック" pitchFamily="49" charset="-128"/>
              </a:rPr>
              <a:t>　</a:t>
            </a:r>
            <a:r>
              <a:rPr lang="ja-JP" altLang="en-US" sz="2800" dirty="0" smtClean="0">
                <a:latin typeface="ＭＳ ゴシック" pitchFamily="49" charset="-128"/>
                <a:ea typeface="ＭＳ ゴシック" pitchFamily="49" charset="-128"/>
              </a:rPr>
              <a:t>　　　　　　　　　　　　</a:t>
            </a:r>
            <a:r>
              <a:rPr kumimoji="1" lang="ja-JP" altLang="en-US" sz="2800" dirty="0" smtClean="0">
                <a:latin typeface="ＭＳ ゴシック" pitchFamily="49" charset="-128"/>
                <a:ea typeface="ＭＳ ゴシック" pitchFamily="49" charset="-128"/>
              </a:rPr>
              <a:t>教授　　新井　肇</a:t>
            </a:r>
            <a:endParaRPr kumimoji="1" lang="ja-JP" altLang="en-US" sz="2800" dirty="0"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75656" y="3224155"/>
            <a:ext cx="6696744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研修のねらい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</a:t>
            </a: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指導の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基礎を学び、取組の共通理解を図る</a:t>
            </a:r>
            <a:r>
              <a:rPr lang="en-US" altLang="ja-JP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</a:p>
        </p:txBody>
      </p:sp>
    </p:spTree>
    <p:extLst>
      <p:ext uri="{BB962C8B-B14F-4D97-AF65-F5344CB8AC3E}">
        <p14:creationId xmlns:p14="http://schemas.microsoft.com/office/powerpoint/2010/main" val="16540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428061" y="1052736"/>
            <a:ext cx="5832648" cy="2880320"/>
          </a:xfrm>
          <a:prstGeom prst="roundRect">
            <a:avLst>
              <a:gd name="adj" fmla="val 1261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2425" indent="-352425"/>
            <a:r>
              <a:rPr lang="ja-JP" altLang="en-US" sz="2800" dirty="0" smtClean="0">
                <a:latin typeface="+mn-ea"/>
              </a:rPr>
              <a:t>将来、</a:t>
            </a:r>
            <a:endParaRPr lang="en-US" altLang="ja-JP" sz="2800" dirty="0" smtClean="0">
              <a:latin typeface="+mn-ea"/>
            </a:endParaRPr>
          </a:p>
          <a:p>
            <a:pPr marL="352425" indent="-352425"/>
            <a:r>
              <a:rPr lang="ja-JP" altLang="en-US" sz="2800" dirty="0" smtClean="0">
                <a:latin typeface="+mn-ea"/>
              </a:rPr>
              <a:t>○</a:t>
            </a:r>
            <a:r>
              <a:rPr kumimoji="1" lang="ja-JP" altLang="en-US" sz="2800" dirty="0" smtClean="0">
                <a:latin typeface="+mn-ea"/>
              </a:rPr>
              <a:t>よりよい人生を送ってほしい</a:t>
            </a:r>
            <a:endParaRPr kumimoji="1" lang="en-US" altLang="ja-JP" sz="2800" dirty="0" smtClean="0">
              <a:latin typeface="+mn-ea"/>
            </a:endParaRPr>
          </a:p>
          <a:p>
            <a:pPr marL="352425" indent="-352425"/>
            <a:r>
              <a:rPr lang="ja-JP" altLang="en-US" sz="2800" dirty="0" smtClean="0">
                <a:latin typeface="+mn-ea"/>
              </a:rPr>
              <a:t>○間違った</a:t>
            </a:r>
            <a:r>
              <a:rPr lang="ja-JP" altLang="en-US" sz="2800" dirty="0">
                <a:latin typeface="+mn-ea"/>
              </a:rPr>
              <a:t>ことを</a:t>
            </a:r>
            <a:r>
              <a:rPr lang="ja-JP" altLang="en-US" sz="2800" dirty="0" smtClean="0">
                <a:latin typeface="+mn-ea"/>
              </a:rPr>
              <a:t>しないでほしい</a:t>
            </a:r>
            <a:endParaRPr lang="en-US" altLang="ja-JP" sz="2800" dirty="0" smtClean="0">
              <a:latin typeface="+mn-ea"/>
            </a:endParaRPr>
          </a:p>
          <a:p>
            <a:pPr marL="352425" indent="-352425"/>
            <a:r>
              <a:rPr kumimoji="1" lang="ja-JP" altLang="en-US" sz="2800" dirty="0" smtClean="0">
                <a:latin typeface="+mn-ea"/>
              </a:rPr>
              <a:t>○きちんと、正しいことを判断できる大人になってほしい</a:t>
            </a:r>
            <a:endParaRPr kumimoji="1" lang="en-US" altLang="ja-JP" sz="2800" dirty="0" smtClean="0">
              <a:latin typeface="+mn-ea"/>
            </a:endParaRPr>
          </a:p>
          <a:p>
            <a:pPr marL="352425" indent="-352425"/>
            <a:r>
              <a:rPr lang="ja-JP" altLang="en-US" sz="2800" dirty="0" smtClean="0">
                <a:latin typeface="+mn-ea"/>
              </a:rPr>
              <a:t>○幸せになってほしい　　　　　等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41448" y="330594"/>
            <a:ext cx="32287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 smtClean="0"/>
              <a:t>教師の願い</a:t>
            </a:r>
            <a:endParaRPr kumimoji="1" lang="ja-JP" altLang="en-US" sz="4800" dirty="0"/>
          </a:p>
        </p:txBody>
      </p:sp>
      <p:pic>
        <p:nvPicPr>
          <p:cNvPr id="1026" name="Picture 2" descr="I:\0_イラスト集\カラー\02先生\003_考える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005" y="4149080"/>
            <a:ext cx="1966509" cy="268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85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428061" y="1052736"/>
            <a:ext cx="5832648" cy="2880320"/>
          </a:xfrm>
          <a:prstGeom prst="roundRect">
            <a:avLst>
              <a:gd name="adj" fmla="val 1261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2425" indent="-352425"/>
            <a:r>
              <a:rPr lang="ja-JP" altLang="en-US" sz="2800" dirty="0" smtClean="0">
                <a:latin typeface="+mn-ea"/>
              </a:rPr>
              <a:t>将来、</a:t>
            </a:r>
            <a:endParaRPr lang="en-US" altLang="ja-JP" sz="2800" dirty="0" smtClean="0">
              <a:latin typeface="+mn-ea"/>
            </a:endParaRPr>
          </a:p>
          <a:p>
            <a:pPr marL="352425" indent="-352425"/>
            <a:r>
              <a:rPr lang="ja-JP" altLang="en-US" sz="2800" dirty="0" smtClean="0">
                <a:latin typeface="+mn-ea"/>
              </a:rPr>
              <a:t>○</a:t>
            </a:r>
            <a:r>
              <a:rPr kumimoji="1" lang="ja-JP" altLang="en-US" sz="2800" dirty="0" smtClean="0">
                <a:latin typeface="+mn-ea"/>
              </a:rPr>
              <a:t>よりよい人生を送ってほしい</a:t>
            </a:r>
            <a:endParaRPr kumimoji="1" lang="en-US" altLang="ja-JP" sz="2800" dirty="0" smtClean="0">
              <a:latin typeface="+mn-ea"/>
            </a:endParaRPr>
          </a:p>
          <a:p>
            <a:pPr marL="352425" indent="-352425"/>
            <a:r>
              <a:rPr lang="ja-JP" altLang="en-US" sz="2800" dirty="0" smtClean="0">
                <a:latin typeface="+mn-ea"/>
              </a:rPr>
              <a:t>○間違った</a:t>
            </a:r>
            <a:r>
              <a:rPr lang="ja-JP" altLang="en-US" sz="2800" dirty="0">
                <a:latin typeface="+mn-ea"/>
              </a:rPr>
              <a:t>ことを</a:t>
            </a:r>
            <a:r>
              <a:rPr lang="ja-JP" altLang="en-US" sz="2800" dirty="0" smtClean="0">
                <a:latin typeface="+mn-ea"/>
              </a:rPr>
              <a:t>しないでほしい</a:t>
            </a:r>
            <a:endParaRPr lang="en-US" altLang="ja-JP" sz="2800" dirty="0" smtClean="0">
              <a:latin typeface="+mn-ea"/>
            </a:endParaRPr>
          </a:p>
          <a:p>
            <a:pPr marL="352425" indent="-352425"/>
            <a:r>
              <a:rPr kumimoji="1" lang="ja-JP" altLang="en-US" sz="2800" dirty="0" smtClean="0">
                <a:latin typeface="+mn-ea"/>
              </a:rPr>
              <a:t>○きちんと、正しいことを判断できる大人になってほしい</a:t>
            </a:r>
            <a:endParaRPr kumimoji="1" lang="en-US" altLang="ja-JP" sz="2800" dirty="0" smtClean="0">
              <a:latin typeface="+mn-ea"/>
            </a:endParaRPr>
          </a:p>
          <a:p>
            <a:pPr marL="352425" indent="-352425"/>
            <a:r>
              <a:rPr lang="ja-JP" altLang="en-US" sz="2800" dirty="0" smtClean="0">
                <a:latin typeface="+mn-ea"/>
              </a:rPr>
              <a:t>○幸せになってほしい　　　　　等</a:t>
            </a:r>
            <a:endParaRPr kumimoji="1" lang="ja-JP" altLang="en-US" sz="2800" dirty="0">
              <a:latin typeface="+mn-ea"/>
            </a:endParaRPr>
          </a:p>
        </p:txBody>
      </p:sp>
      <p:pic>
        <p:nvPicPr>
          <p:cNvPr id="1026" name="Picture 2" descr="I:\0_イラスト集\カラー\02先生\003_考える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005" y="4149080"/>
            <a:ext cx="1966509" cy="268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角丸四角形 6"/>
          <p:cNvSpPr/>
          <p:nvPr/>
        </p:nvSpPr>
        <p:spPr>
          <a:xfrm>
            <a:off x="1644085" y="1249305"/>
            <a:ext cx="5400600" cy="25202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自己実現</a:t>
            </a:r>
            <a:endParaRPr kumimoji="1" lang="en-US" altLang="ja-JP" sz="54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41448" y="330594"/>
            <a:ext cx="32287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 smtClean="0"/>
              <a:t>教師の願い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19331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115616" y="1052736"/>
            <a:ext cx="5832648" cy="2448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2425" indent="-352425"/>
            <a:endParaRPr lang="en-US" altLang="ja-JP" sz="2800" dirty="0" smtClean="0">
              <a:latin typeface="+mn-ea"/>
            </a:endParaRPr>
          </a:p>
        </p:txBody>
      </p:sp>
      <p:pic>
        <p:nvPicPr>
          <p:cNvPr id="6" name="Picture 2" descr="I:\0_イラスト集\カラー\02先生\003_考える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365" y="3634644"/>
            <a:ext cx="234315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856528" y="996034"/>
            <a:ext cx="51090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2425" indent="-352425"/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そのために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は、</a:t>
            </a: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2425" indent="-352425"/>
            <a:r>
              <a:rPr lang="ja-JP" altLang="en-US" sz="3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</a:t>
            </a:r>
            <a:r>
              <a:rPr lang="ja-JP" altLang="en-US" sz="3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時、その</a:t>
            </a:r>
            <a:r>
              <a:rPr lang="ja-JP" altLang="en-US" sz="3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場で</a:t>
            </a:r>
            <a:endParaRPr lang="en-US" altLang="ja-JP" sz="3200" b="1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2425" indent="-352425"/>
            <a:r>
              <a:rPr lang="ja-JP" altLang="en-US" sz="3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ふさわしい行動を決定</a:t>
            </a:r>
            <a:r>
              <a:rPr lang="ja-JP" altLang="en-US" sz="3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し、</a:t>
            </a:r>
            <a:endParaRPr lang="en-US" altLang="ja-JP" sz="3200" b="1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2425" indent="-352425"/>
            <a:r>
              <a:rPr lang="ja-JP" altLang="en-US" sz="3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実行できる能力</a:t>
            </a:r>
            <a:endParaRPr lang="en-US" altLang="ja-JP" sz="3200" b="1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2425" indent="-352425"/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を身に付けて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ほしい</a:t>
            </a:r>
            <a:endParaRPr kumimoji="1"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41448" y="330594"/>
            <a:ext cx="32287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 smtClean="0"/>
              <a:t>教師の願い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34168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I:\0_イラスト集\カラー\02先生\003_考える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365" y="3634644"/>
            <a:ext cx="234315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941448" y="330594"/>
            <a:ext cx="32287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 smtClean="0"/>
              <a:t>教師の願い</a:t>
            </a:r>
            <a:endParaRPr kumimoji="1" lang="ja-JP" altLang="en-US" sz="4800" dirty="0"/>
          </a:p>
        </p:txBody>
      </p:sp>
      <p:sp>
        <p:nvSpPr>
          <p:cNvPr id="10" name="角丸四角形 9"/>
          <p:cNvSpPr/>
          <p:nvPr/>
        </p:nvSpPr>
        <p:spPr>
          <a:xfrm>
            <a:off x="1115616" y="1052736"/>
            <a:ext cx="5832648" cy="2448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2425" indent="-352425"/>
            <a:endParaRPr lang="en-US" altLang="ja-JP" sz="2800" dirty="0" smtClean="0">
              <a:latin typeface="+mn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56528" y="996034"/>
            <a:ext cx="51090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2425" indent="-352425"/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そのために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は、</a:t>
            </a: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2425" indent="-352425"/>
            <a:r>
              <a:rPr lang="ja-JP" altLang="en-US" sz="3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</a:t>
            </a:r>
            <a:r>
              <a:rPr lang="ja-JP" altLang="en-US" sz="32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時、その</a:t>
            </a:r>
            <a:r>
              <a:rPr lang="ja-JP" altLang="en-US" sz="3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場で</a:t>
            </a:r>
            <a:endParaRPr lang="en-US" altLang="ja-JP" sz="3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2425" indent="-352425"/>
            <a:r>
              <a:rPr lang="ja-JP" altLang="en-US" sz="3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ふさわしい行動を決定</a:t>
            </a:r>
            <a:r>
              <a:rPr lang="ja-JP" altLang="en-US" sz="32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し、</a:t>
            </a:r>
            <a:endParaRPr lang="en-US" altLang="ja-JP" sz="3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2425" indent="-352425"/>
            <a:r>
              <a:rPr lang="ja-JP" altLang="en-US" sz="3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実行できる能力</a:t>
            </a:r>
            <a:endParaRPr lang="en-US" altLang="ja-JP" sz="3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2425" indent="-352425"/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を身に付けて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ほしい</a:t>
            </a:r>
            <a:endParaRPr kumimoji="1"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363951" y="1517222"/>
            <a:ext cx="5400600" cy="15121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自己指導能力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389428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0_イラスト集\カラー\02先生\005_ひらめく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190617"/>
            <a:ext cx="2748192" cy="366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角丸四角形 3"/>
          <p:cNvSpPr/>
          <p:nvPr/>
        </p:nvSpPr>
        <p:spPr>
          <a:xfrm>
            <a:off x="1115616" y="836712"/>
            <a:ext cx="5832648" cy="288032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2425" indent="-352425"/>
            <a:r>
              <a:rPr kumimoji="1" lang="ja-JP" altLang="en-US" sz="3200" dirty="0" smtClean="0">
                <a:solidFill>
                  <a:srgbClr val="FF0000"/>
                </a:solidFill>
                <a:latin typeface="+mn-ea"/>
              </a:rPr>
              <a:t>生徒指導は、</a:t>
            </a:r>
            <a:endParaRPr kumimoji="1" lang="en-US" altLang="ja-JP" sz="3200" dirty="0" smtClean="0">
              <a:solidFill>
                <a:srgbClr val="FF0000"/>
              </a:solidFill>
              <a:latin typeface="+mn-ea"/>
            </a:endParaRPr>
          </a:p>
          <a:p>
            <a:pPr marL="352425" indent="-352425"/>
            <a:endParaRPr lang="en-US" altLang="ja-JP" sz="2800" dirty="0" smtClean="0">
              <a:latin typeface="+mn-ea"/>
            </a:endParaRPr>
          </a:p>
          <a:p>
            <a:pPr marL="352425" indent="-352425"/>
            <a:endParaRPr lang="en-US" altLang="ja-JP" sz="2800" dirty="0">
              <a:latin typeface="+mn-ea"/>
            </a:endParaRPr>
          </a:p>
          <a:p>
            <a:pPr marL="352425" indent="-352425"/>
            <a:endParaRPr lang="en-US" altLang="ja-JP" sz="2800" dirty="0" smtClean="0">
              <a:latin typeface="+mn-ea"/>
            </a:endParaRPr>
          </a:p>
          <a:p>
            <a:pPr marL="352425" indent="-352425"/>
            <a:endParaRPr lang="en-US" altLang="ja-JP" sz="2800" dirty="0">
              <a:latin typeface="+mn-ea"/>
            </a:endParaRPr>
          </a:p>
          <a:p>
            <a:pPr marL="352425" indent="-352425"/>
            <a:r>
              <a:rPr lang="ja-JP" altLang="en-US" sz="2800" dirty="0" smtClean="0">
                <a:latin typeface="+mn-ea"/>
              </a:rPr>
              <a:t>を育成すること</a:t>
            </a:r>
            <a:endParaRPr lang="en-US" altLang="ja-JP" sz="2800" dirty="0" smtClean="0">
              <a:latin typeface="+mn-ea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259632" y="1556792"/>
            <a:ext cx="5400600" cy="15121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自己指導能力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89507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グループ化 3"/>
          <p:cNvGrpSpPr>
            <a:grpSpLocks/>
          </p:cNvGrpSpPr>
          <p:nvPr/>
        </p:nvGrpSpPr>
        <p:grpSpPr bwMode="auto">
          <a:xfrm>
            <a:off x="2218737" y="4076750"/>
            <a:ext cx="4536118" cy="2168475"/>
            <a:chOff x="2124075" y="3068638"/>
            <a:chExt cx="4826000" cy="1008062"/>
          </a:xfrm>
        </p:grpSpPr>
        <p:sp>
          <p:nvSpPr>
            <p:cNvPr id="32805" name="Oval 17"/>
            <p:cNvSpPr>
              <a:spLocks noChangeArrowheads="1"/>
            </p:cNvSpPr>
            <p:nvPr/>
          </p:nvSpPr>
          <p:spPr bwMode="auto">
            <a:xfrm>
              <a:off x="2124075" y="3068638"/>
              <a:ext cx="4826000" cy="1008062"/>
            </a:xfrm>
            <a:prstGeom prst="ellipse">
              <a:avLst/>
            </a:prstGeom>
            <a:gradFill rotWithShape="1">
              <a:gsLst>
                <a:gs pos="0">
                  <a:srgbClr val="DEBCD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2806" name="Text Box 18"/>
            <p:cNvSpPr txBox="1">
              <a:spLocks noChangeArrowheads="1"/>
            </p:cNvSpPr>
            <p:nvPr/>
          </p:nvSpPr>
          <p:spPr bwMode="auto">
            <a:xfrm>
              <a:off x="2206067" y="3250359"/>
              <a:ext cx="4616450" cy="7296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ja-JP" altLang="en-US" sz="4800" b="1" dirty="0">
                  <a:solidFill>
                    <a:schemeClr val="bg1"/>
                  </a:solidFill>
                  <a:ea typeface="HG丸ｺﾞｼｯｸM-PRO" pitchFamily="50" charset="-128"/>
                </a:rPr>
                <a:t>自己指導能力の育成</a:t>
              </a:r>
            </a:p>
          </p:txBody>
        </p:sp>
      </p:grpSp>
      <p:sp>
        <p:nvSpPr>
          <p:cNvPr id="32782" name="AutoShape 24"/>
          <p:cNvSpPr>
            <a:spLocks noChangeArrowheads="1"/>
          </p:cNvSpPr>
          <p:nvPr/>
        </p:nvSpPr>
        <p:spPr bwMode="auto">
          <a:xfrm>
            <a:off x="3968764" y="3736910"/>
            <a:ext cx="1063437" cy="798948"/>
          </a:xfrm>
          <a:prstGeom prst="up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82001"/>
                </a:schemeClr>
              </a:gs>
            </a:gsLst>
            <a:path path="rect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32783" name="Text Box 25"/>
          <p:cNvSpPr txBox="1">
            <a:spLocks noChangeArrowheads="1"/>
          </p:cNvSpPr>
          <p:nvPr/>
        </p:nvSpPr>
        <p:spPr bwMode="auto">
          <a:xfrm>
            <a:off x="2627784" y="2898581"/>
            <a:ext cx="391471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4800" b="1" dirty="0">
                <a:ea typeface="HG丸ｺﾞｼｯｸM-PRO" pitchFamily="50" charset="-128"/>
              </a:rPr>
              <a:t>社会的自立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2370395" y="836712"/>
            <a:ext cx="4365888" cy="1702027"/>
            <a:chOff x="3084306" y="1201876"/>
            <a:chExt cx="2946567" cy="766843"/>
          </a:xfrm>
        </p:grpSpPr>
        <p:sp>
          <p:nvSpPr>
            <p:cNvPr id="32773" name="Oval 29"/>
            <p:cNvSpPr>
              <a:spLocks noChangeArrowheads="1"/>
            </p:cNvSpPr>
            <p:nvPr/>
          </p:nvSpPr>
          <p:spPr bwMode="auto">
            <a:xfrm>
              <a:off x="3084306" y="1201876"/>
              <a:ext cx="2946567" cy="766843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2778" name="Text Box 26"/>
            <p:cNvSpPr txBox="1">
              <a:spLocks noChangeArrowheads="1"/>
            </p:cNvSpPr>
            <p:nvPr/>
          </p:nvSpPr>
          <p:spPr bwMode="auto">
            <a:xfrm>
              <a:off x="3213585" y="1349223"/>
              <a:ext cx="2670327" cy="499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ja-JP" altLang="en-US" sz="6600" b="1" dirty="0">
                  <a:solidFill>
                    <a:schemeClr val="bg1"/>
                  </a:solidFill>
                  <a:ea typeface="HG丸ｺﾞｼｯｸM-PRO" pitchFamily="50" charset="-128"/>
                </a:rPr>
                <a:t>自己実現</a:t>
              </a:r>
            </a:p>
          </p:txBody>
        </p:sp>
      </p:grpSp>
      <p:sp>
        <p:nvSpPr>
          <p:cNvPr id="32779" name="AutoShape 27"/>
          <p:cNvSpPr>
            <a:spLocks noChangeArrowheads="1"/>
          </p:cNvSpPr>
          <p:nvPr/>
        </p:nvSpPr>
        <p:spPr bwMode="auto">
          <a:xfrm>
            <a:off x="3921676" y="2101077"/>
            <a:ext cx="1130240" cy="875323"/>
          </a:xfrm>
          <a:prstGeom prst="up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82001"/>
                </a:schemeClr>
              </a:gs>
            </a:gsLst>
            <a:path path="rect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0" name="Rectangle 2"/>
          <p:cNvSpPr txBox="1">
            <a:spLocks noChangeArrowheads="1"/>
          </p:cNvSpPr>
          <p:nvPr/>
        </p:nvSpPr>
        <p:spPr>
          <a:xfrm>
            <a:off x="438539" y="25574"/>
            <a:ext cx="822960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ja-JP" altLang="en-US" dirty="0" smtClean="0">
                <a:solidFill>
                  <a:schemeClr val="tx2"/>
                </a:solidFill>
                <a:latin typeface="+mn-ea"/>
                <a:ea typeface="+mn-ea"/>
              </a:rPr>
              <a:t>生徒指導の目指すところ</a:t>
            </a:r>
            <a:endParaRPr lang="ja-JP" altLang="en-US" sz="2800" dirty="0" smtClean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4" name="右矢印 3"/>
          <p:cNvSpPr/>
          <p:nvPr/>
        </p:nvSpPr>
        <p:spPr>
          <a:xfrm rot="20948233">
            <a:off x="813760" y="5497465"/>
            <a:ext cx="2534758" cy="109119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僕って</a:t>
            </a:r>
            <a:r>
              <a:rPr lang="ja-JP" altLang="en-US" dirty="0" smtClean="0">
                <a:solidFill>
                  <a:schemeClr val="tx1"/>
                </a:solidFill>
              </a:rPr>
              <a:t>、ここに居て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いいんだ</a:t>
            </a:r>
            <a:r>
              <a:rPr kumimoji="1" lang="ja-JP" altLang="en-US" dirty="0" smtClean="0">
                <a:solidFill>
                  <a:schemeClr val="tx1"/>
                </a:solidFill>
              </a:rPr>
              <a:t>！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9" name="右矢印 48"/>
          <p:cNvSpPr/>
          <p:nvPr/>
        </p:nvSpPr>
        <p:spPr>
          <a:xfrm rot="1061974">
            <a:off x="445812" y="3465860"/>
            <a:ext cx="2604578" cy="122177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私の気持ちが分かってくれるんだ！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左矢印 6"/>
          <p:cNvSpPr/>
          <p:nvPr/>
        </p:nvSpPr>
        <p:spPr>
          <a:xfrm rot="20481507">
            <a:off x="5755555" y="3640628"/>
            <a:ext cx="2880320" cy="923377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私</a:t>
            </a:r>
            <a:r>
              <a:rPr lang="ja-JP" altLang="en-US" dirty="0" smtClean="0">
                <a:solidFill>
                  <a:schemeClr val="tx1"/>
                </a:solidFill>
              </a:rPr>
              <a:t>、このクラスが好き！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3" name="左矢印 52"/>
          <p:cNvSpPr/>
          <p:nvPr/>
        </p:nvSpPr>
        <p:spPr>
          <a:xfrm rot="600052">
            <a:off x="5570198" y="5618309"/>
            <a:ext cx="2380430" cy="923377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俺、やってみよー！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7688" y="321132"/>
            <a:ext cx="1743761" cy="168523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5210" y="2271748"/>
            <a:ext cx="1649578" cy="171632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37112"/>
            <a:ext cx="1471353" cy="146833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856" y="1412432"/>
            <a:ext cx="2110424" cy="190401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020" y="4191742"/>
            <a:ext cx="1461211" cy="172913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976" y="4191742"/>
            <a:ext cx="1756562" cy="162306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070" y="3927"/>
            <a:ext cx="1796796" cy="173827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7703" y="4386528"/>
            <a:ext cx="1705356" cy="169346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24557">
            <a:off x="485352" y="1694100"/>
            <a:ext cx="1782166" cy="122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9" grpId="0" animBg="1"/>
      <p:bldP spid="7" grpId="0" animBg="1"/>
      <p:bldP spid="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形吹き出し 2"/>
          <p:cNvSpPr/>
          <p:nvPr/>
        </p:nvSpPr>
        <p:spPr>
          <a:xfrm>
            <a:off x="82236" y="642651"/>
            <a:ext cx="6948023" cy="3212978"/>
          </a:xfrm>
          <a:prstGeom prst="cloudCallout">
            <a:avLst>
              <a:gd name="adj1" fmla="val 56541"/>
              <a:gd name="adj2" fmla="val 26626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kumimoji="1" lang="ja-JP" altLang="en-US" sz="4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236" y="4437112"/>
            <a:ext cx="76581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①生徒指導の具体的な実践だと思われるものは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（重要度が高いと考えるものを三つまで書く）</a:t>
            </a:r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個人思考２分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endParaRPr kumimoji="1"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3333" y="-27384"/>
            <a:ext cx="2852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生徒指導実践を協議する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1" name="図 10" descr="http://4.bp.blogspot.com/-GAVYMoV3F4M/UZYk0hIarTI/AAAAAAAATGc/A05ffniZ3i8/s800/job_senesi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5061"/>
            <a:ext cx="1981200" cy="346243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855947" y="1305395"/>
            <a:ext cx="54006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自己指導能力を育成する、生徒指導の具体的な実践って何</a:t>
            </a: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</a:t>
            </a:r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別紙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Ⅰ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ja-JP" altLang="en-US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10832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7" y="454369"/>
            <a:ext cx="9618891" cy="606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4424837" y="908720"/>
            <a:ext cx="4661289" cy="2385772"/>
          </a:xfrm>
          <a:prstGeom prst="roundRect">
            <a:avLst>
              <a:gd name="adj" fmla="val 754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74" name="Picture 2" descr="Z:\事務文書\生徒指導\0_イラスト集\カラー\02先生\053_指さし（左上）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826" y="2204864"/>
            <a:ext cx="2094166" cy="246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24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雲形吹き出し 5"/>
          <p:cNvSpPr/>
          <p:nvPr/>
        </p:nvSpPr>
        <p:spPr>
          <a:xfrm>
            <a:off x="82236" y="642651"/>
            <a:ext cx="6948023" cy="3212978"/>
          </a:xfrm>
          <a:prstGeom prst="cloudCallout">
            <a:avLst>
              <a:gd name="adj1" fmla="val 56759"/>
              <a:gd name="adj2" fmla="val 27661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kumimoji="1" lang="ja-JP" altLang="en-US" sz="4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236" y="4073867"/>
            <a:ext cx="76581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①生徒指導の具体的な実践だと思われるものは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（重要度が高いと考えるものを三つまで書く）</a:t>
            </a:r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個人思考２分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endParaRPr kumimoji="1"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②グループ内で共有する。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（それぞれの意見を</a:t>
            </a: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尊重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しながら、多様な考え方に気付く）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８分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endParaRPr kumimoji="1"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1" name="図 10" descr="http://4.bp.blogspot.com/-GAVYMoV3F4M/UZYk0hIarTI/AAAAAAAATGc/A05ffniZ3i8/s800/job_senesi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634" y="2702870"/>
            <a:ext cx="1981200" cy="346243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855947" y="1305395"/>
            <a:ext cx="54006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自己指導能力を育成する、生徒指導の具体的な実践って何</a:t>
            </a: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</a:t>
            </a:r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別紙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Ⅰ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ja-JP" altLang="en-US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54655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7" y="454369"/>
            <a:ext cx="9618891" cy="606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4450854" y="3284219"/>
            <a:ext cx="4615138" cy="2665061"/>
          </a:xfrm>
          <a:prstGeom prst="roundRect">
            <a:avLst>
              <a:gd name="adj" fmla="val 754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98" name="Picture 2" descr="Z:\事務文書\生徒指導\0_イラスト集\カラー\02先生\055_指さし（左下）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228" y="2262778"/>
            <a:ext cx="2209031" cy="233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59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事務文書\生徒指導\0_イラスト集\学校イラスト1000カレンダー等\イラスト・レタリング集\学校生活カット(0001～0437)\0372-先生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934825"/>
            <a:ext cx="1563687" cy="256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Z:\事務文書\生徒指導\0_イラスト集\学校イラスト1000カレンダー等\イラスト・レタリング集\学校生活カット(0001～0437)\0371-先生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635" y="3933056"/>
            <a:ext cx="1392684" cy="263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角丸四角形吹き出し 3"/>
          <p:cNvSpPr/>
          <p:nvPr/>
        </p:nvSpPr>
        <p:spPr>
          <a:xfrm>
            <a:off x="971600" y="620688"/>
            <a:ext cx="7200800" cy="2314136"/>
          </a:xfrm>
          <a:prstGeom prst="wedgeRoundRectCallout">
            <a:avLst>
              <a:gd name="adj1" fmla="val -46172"/>
              <a:gd name="adj2" fmla="val 63309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r>
              <a:rPr kumimoji="1"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生徒指導の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基礎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を確認して、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既に実践している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取組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と、さらに実践できる取組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を協議しましょう。そして、これからの教育活動に生かしましょう！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2699792" y="3701612"/>
            <a:ext cx="4608512" cy="1599596"/>
          </a:xfrm>
          <a:prstGeom prst="wedgeRoundRectCallout">
            <a:avLst>
              <a:gd name="adj1" fmla="val 65336"/>
              <a:gd name="adj2" fmla="val -1437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そもそも生徒指導って何なのかしら</a:t>
            </a:r>
            <a:r>
              <a:rPr lang="en-US" altLang="ja-JP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356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雲形吹き出し 5"/>
          <p:cNvSpPr/>
          <p:nvPr/>
        </p:nvSpPr>
        <p:spPr>
          <a:xfrm>
            <a:off x="86152" y="277281"/>
            <a:ext cx="6879231" cy="3212978"/>
          </a:xfrm>
          <a:prstGeom prst="cloudCallout">
            <a:avLst>
              <a:gd name="adj1" fmla="val 56955"/>
              <a:gd name="adj2" fmla="val 33741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kumimoji="1" lang="ja-JP" altLang="en-US" sz="4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236" y="3515379"/>
            <a:ext cx="765811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①生徒指導の具体的な実践だと思われるものは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（重要度が高いと考えるものを三つまで書く）</a:t>
            </a:r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個人思考２分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endParaRPr kumimoji="1"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②グループ内で共有する。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【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８分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（それぞれの意見を</a:t>
            </a: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尊重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しながら、多様な考え方に気付く）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kumimoji="1"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③発表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約５分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（グループの内容を簡単に発表）</a:t>
            </a:r>
            <a:endParaRPr lang="en-US" altLang="ja-JP" dirty="0"/>
          </a:p>
        </p:txBody>
      </p:sp>
      <p:pic>
        <p:nvPicPr>
          <p:cNvPr id="11" name="図 10" descr="http://4.bp.blogspot.com/-GAVYMoV3F4M/UZYk0hIarTI/AAAAAAAATGc/A05ffniZ3i8/s800/job_senesi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550" y="2405214"/>
            <a:ext cx="1981200" cy="346243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855947" y="940025"/>
            <a:ext cx="54006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自己指導能力を育成する、生徒指導の具体的な実践って何</a:t>
            </a: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</a:t>
            </a:r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別紙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Ⅰ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ja-JP" altLang="en-US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95966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Z:\事務文書\生徒指導\0_イラスト集\学校イラスト1000カレンダー等\イラスト・レタリング集\学校生活カット(0001～0437)\0372-先生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782" y="3949858"/>
            <a:ext cx="1317682" cy="216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6284">
            <a:off x="6144338" y="563426"/>
            <a:ext cx="230663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5756126" y="3163336"/>
            <a:ext cx="33153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HG丸ｺﾞｼｯｸM-PRO" pitchFamily="50" charset="-128"/>
                <a:ea typeface="HG丸ｺﾞｼｯｸM-PRO" pitchFamily="50" charset="-128"/>
              </a:rPr>
              <a:t>（「生徒指導提要</a:t>
            </a:r>
            <a:r>
              <a:rPr lang="ja-JP" altLang="en-US" dirty="0" smtClean="0">
                <a:latin typeface="HG丸ｺﾞｼｯｸM-PRO" pitchFamily="50" charset="-128"/>
                <a:ea typeface="HG丸ｺﾞｼｯｸM-PRO" pitchFamily="50" charset="-128"/>
              </a:rPr>
              <a:t>」</a:t>
            </a:r>
            <a:endParaRPr lang="en-US" altLang="ja-JP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dirty="0" smtClean="0">
                <a:latin typeface="HG丸ｺﾞｼｯｸM-PRO" pitchFamily="50" charset="-128"/>
                <a:ea typeface="HG丸ｺﾞｼｯｸM-PRO" pitchFamily="50" charset="-128"/>
              </a:rPr>
              <a:t>平成</a:t>
            </a:r>
            <a:r>
              <a:rPr lang="en-US" altLang="ja-JP" dirty="0" smtClean="0">
                <a:latin typeface="HG丸ｺﾞｼｯｸM-PRO" pitchFamily="50" charset="-128"/>
                <a:ea typeface="HG丸ｺﾞｼｯｸM-PRO" pitchFamily="50" charset="-128"/>
              </a:rPr>
              <a:t>22</a:t>
            </a:r>
            <a:r>
              <a:rPr lang="ja-JP" altLang="en-US" dirty="0" smtClean="0">
                <a:latin typeface="HG丸ｺﾞｼｯｸM-PRO" pitchFamily="50" charset="-128"/>
                <a:ea typeface="HG丸ｺﾞｼｯｸM-PRO" pitchFamily="50" charset="-128"/>
              </a:rPr>
              <a:t>年 </a:t>
            </a:r>
            <a:r>
              <a:rPr lang="en-US" altLang="ja-JP" dirty="0">
                <a:latin typeface="HG丸ｺﾞｼｯｸM-PRO" pitchFamily="50" charset="-128"/>
                <a:ea typeface="HG丸ｺﾞｼｯｸM-PRO" pitchFamily="50" charset="-128"/>
              </a:rPr>
              <a:t>3</a:t>
            </a:r>
            <a:r>
              <a:rPr lang="ja-JP" altLang="en-US" dirty="0">
                <a:latin typeface="HG丸ｺﾞｼｯｸM-PRO" pitchFamily="50" charset="-128"/>
                <a:ea typeface="HG丸ｺﾞｼｯｸM-PRO" pitchFamily="50" charset="-128"/>
              </a:rPr>
              <a:t>月文部科学省）</a:t>
            </a:r>
          </a:p>
          <a:p>
            <a:endParaRPr kumimoji="1"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51520" y="961191"/>
            <a:ext cx="6010572" cy="2554827"/>
            <a:chOff x="251520" y="961191"/>
            <a:chExt cx="6010572" cy="2554827"/>
          </a:xfrm>
        </p:grpSpPr>
        <p:sp>
          <p:nvSpPr>
            <p:cNvPr id="10" name="Text Box 2"/>
            <p:cNvSpPr txBox="1">
              <a:spLocks noChangeArrowheads="1"/>
            </p:cNvSpPr>
            <p:nvPr/>
          </p:nvSpPr>
          <p:spPr bwMode="auto">
            <a:xfrm>
              <a:off x="251520" y="961191"/>
              <a:ext cx="6010572" cy="584775"/>
            </a:xfrm>
            <a:prstGeom prst="rect">
              <a:avLst/>
            </a:prstGeom>
            <a:solidFill>
              <a:schemeClr val="bg1">
                <a:alpha val="6588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dirty="0">
                  <a:ea typeface="HG丸ｺﾞｼｯｸM-PRO" pitchFamily="50" charset="-128"/>
                </a:rPr>
                <a:t> 自己指導能力の育成のために</a:t>
              </a:r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399327" y="1577026"/>
              <a:ext cx="5540825" cy="19389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ja-JP" altLang="en-US" sz="2400" b="1" u="sng" dirty="0">
                  <a:uFill>
                    <a:solidFill>
                      <a:srgbClr val="FF0000"/>
                    </a:solidFill>
                  </a:uFill>
                  <a:latin typeface="HG丸ｺﾞｼｯｸM-PRO" pitchFamily="50" charset="-128"/>
                  <a:ea typeface="HG丸ｺﾞｼｯｸM-PRO" pitchFamily="50" charset="-128"/>
                </a:rPr>
                <a:t>自己指導能力を育てる三つ</a:t>
              </a:r>
              <a:r>
                <a:rPr lang="ja-JP" altLang="en-US" sz="2400" b="1" u="sng" dirty="0" smtClean="0">
                  <a:uFill>
                    <a:solidFill>
                      <a:srgbClr val="FF0000"/>
                    </a:solidFill>
                  </a:uFill>
                  <a:latin typeface="HG丸ｺﾞｼｯｸM-PRO" pitchFamily="50" charset="-128"/>
                  <a:ea typeface="HG丸ｺﾞｼｯｸM-PRO" pitchFamily="50" charset="-128"/>
                </a:rPr>
                <a:t>のポイント</a:t>
              </a:r>
              <a:endParaRPr lang="ja-JP" altLang="en-US" sz="2400" b="1" dirty="0"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defRPr/>
              </a:pPr>
              <a:r>
                <a:rPr lang="ja-JP" altLang="en-US" sz="2400" b="1" dirty="0">
                  <a:solidFill>
                    <a:srgbClr val="CC66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</a:t>
              </a:r>
              <a:r>
                <a:rPr lang="ja-JP" altLang="en-US" sz="2400" b="1" dirty="0">
                  <a:latin typeface="HG丸ｺﾞｼｯｸM-PRO" pitchFamily="50" charset="-128"/>
                  <a:ea typeface="HG丸ｺﾞｼｯｸM-PRO" pitchFamily="50" charset="-128"/>
                </a:rPr>
                <a:t>①</a:t>
              </a:r>
              <a:r>
                <a:rPr lang="ja-JP" altLang="en-US" sz="2400" b="1" dirty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</a:t>
              </a:r>
              <a:r>
                <a:rPr lang="ja-JP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自己存在感</a:t>
              </a:r>
              <a:r>
                <a:rPr lang="ja-JP" altLang="en-US" sz="2400" b="1" dirty="0">
                  <a:latin typeface="HG丸ｺﾞｼｯｸM-PRO" pitchFamily="50" charset="-128"/>
                  <a:ea typeface="HG丸ｺﾞｼｯｸM-PRO" pitchFamily="50" charset="-128"/>
                </a:rPr>
                <a:t>を与える</a:t>
              </a:r>
            </a:p>
            <a:p>
              <a:pPr>
                <a:defRPr/>
              </a:pPr>
              <a:r>
                <a:rPr lang="ja-JP" altLang="en-US" sz="2400" b="1" dirty="0">
                  <a:solidFill>
                    <a:srgbClr val="CC66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</a:t>
              </a:r>
              <a:r>
                <a:rPr lang="ja-JP" altLang="en-US" sz="2400" b="1" dirty="0">
                  <a:latin typeface="HG丸ｺﾞｼｯｸM-PRO" pitchFamily="50" charset="-128"/>
                  <a:ea typeface="HG丸ｺﾞｼｯｸM-PRO" pitchFamily="50" charset="-128"/>
                </a:rPr>
                <a:t>②</a:t>
              </a:r>
              <a:r>
                <a:rPr lang="ja-JP" altLang="en-US" sz="2400" b="1" dirty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</a:t>
              </a:r>
              <a:r>
                <a:rPr lang="ja-JP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共感的人間関係</a:t>
              </a:r>
              <a:r>
                <a:rPr lang="ja-JP" altLang="en-US" sz="2400" b="1" dirty="0">
                  <a:latin typeface="HG丸ｺﾞｼｯｸM-PRO" pitchFamily="50" charset="-128"/>
                  <a:ea typeface="HG丸ｺﾞｼｯｸM-PRO" pitchFamily="50" charset="-128"/>
                </a:rPr>
                <a:t>を育成する</a:t>
              </a:r>
            </a:p>
            <a:p>
              <a:pPr>
                <a:defRPr/>
              </a:pPr>
              <a:r>
                <a:rPr lang="ja-JP" altLang="en-US" sz="2400" b="1" dirty="0">
                  <a:solidFill>
                    <a:srgbClr val="CC66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</a:t>
              </a:r>
              <a:r>
                <a:rPr lang="ja-JP" altLang="en-US" sz="2400" b="1" dirty="0">
                  <a:latin typeface="HG丸ｺﾞｼｯｸM-PRO" pitchFamily="50" charset="-128"/>
                  <a:ea typeface="HG丸ｺﾞｼｯｸM-PRO" pitchFamily="50" charset="-128"/>
                </a:rPr>
                <a:t>③</a:t>
              </a:r>
              <a:r>
                <a:rPr lang="ja-JP" altLang="en-US" sz="2400" b="1" dirty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</a:t>
              </a:r>
              <a:r>
                <a:rPr lang="ja-JP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G丸ｺﾞｼｯｸM-PRO" pitchFamily="50" charset="-128"/>
                  <a:ea typeface="HG丸ｺﾞｼｯｸM-PRO" pitchFamily="50" charset="-128"/>
                </a:rPr>
                <a:t>自己決定の場</a:t>
              </a:r>
              <a:r>
                <a:rPr lang="ja-JP" altLang="en-US" sz="2400" b="1" dirty="0">
                  <a:latin typeface="HG丸ｺﾞｼｯｸM-PRO" pitchFamily="50" charset="-128"/>
                  <a:ea typeface="HG丸ｺﾞｼｯｸM-PRO" pitchFamily="50" charset="-128"/>
                </a:rPr>
                <a:t>を</a:t>
              </a:r>
              <a:r>
                <a:rPr lang="ja-JP" altLang="en-US" sz="2400" b="1" dirty="0" smtClean="0">
                  <a:latin typeface="HG丸ｺﾞｼｯｸM-PRO" pitchFamily="50" charset="-128"/>
                  <a:ea typeface="HG丸ｺﾞｼｯｸM-PRO" pitchFamily="50" charset="-128"/>
                </a:rPr>
                <a:t>与え、自己の可　　</a:t>
              </a:r>
              <a:endParaRPr lang="en-US" altLang="ja-JP" sz="2400" b="1" dirty="0" smtClean="0"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defRPr/>
              </a:pPr>
              <a:r>
                <a:rPr lang="ja-JP" altLang="en-US" sz="2400" b="1" dirty="0">
                  <a:latin typeface="HG丸ｺﾞｼｯｸM-PRO" pitchFamily="50" charset="-128"/>
                  <a:ea typeface="HG丸ｺﾞｼｯｸM-PRO" pitchFamily="50" charset="-128"/>
                </a:rPr>
                <a:t>　</a:t>
              </a:r>
              <a:r>
                <a:rPr lang="ja-JP" altLang="en-US" sz="2400" b="1" dirty="0" smtClean="0">
                  <a:latin typeface="HG丸ｺﾞｼｯｸM-PRO" pitchFamily="50" charset="-128"/>
                  <a:ea typeface="HG丸ｺﾞｼｯｸM-PRO" pitchFamily="50" charset="-128"/>
                </a:rPr>
                <a:t>　能性</a:t>
              </a:r>
              <a:r>
                <a:rPr lang="ja-JP" altLang="en-US" sz="2400" b="1" dirty="0">
                  <a:latin typeface="HG丸ｺﾞｼｯｸM-PRO" pitchFamily="50" charset="-128"/>
                  <a:ea typeface="HG丸ｺﾞｼｯｸM-PRO" pitchFamily="50" charset="-128"/>
                </a:rPr>
                <a:t>の開発を援助する</a:t>
              </a:r>
            </a:p>
          </p:txBody>
        </p:sp>
      </p:grp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211192" y="3983343"/>
            <a:ext cx="6449040" cy="2436738"/>
          </a:xfrm>
          <a:prstGeom prst="wedgeRoundRectCallout">
            <a:avLst>
              <a:gd name="adj1" fmla="val 60175"/>
              <a:gd name="adj2" fmla="val -32283"/>
              <a:gd name="adj3" fmla="val 16667"/>
            </a:avLst>
          </a:prstGeom>
          <a:solidFill>
            <a:srgbClr val="FFFF99">
              <a:alpha val="81960"/>
            </a:srgb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None/>
            </a:pPr>
            <a:r>
              <a:rPr lang="ja-JP" altLang="en-US" sz="2800" dirty="0" smtClean="0">
                <a:ea typeface="HG丸ｺﾞｼｯｸM-PRO" pitchFamily="50" charset="-128"/>
              </a:rPr>
              <a:t>こういった指導は、信頼できる教師や大人との関係の中で育まれたり、よりよいつながりのある集団の中で育まれたりする力なんだよ。</a:t>
            </a:r>
            <a:endParaRPr lang="en-US" altLang="ja-JP" sz="2800" dirty="0" smtClean="0">
              <a:ea typeface="HG丸ｺﾞｼｯｸM-PRO" pitchFamily="50" charset="-128"/>
            </a:endParaRPr>
          </a:p>
          <a:p>
            <a:pPr eaLnBrk="1" hangingPunct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None/>
            </a:pPr>
            <a:r>
              <a:rPr lang="ja-JP" altLang="en-US" sz="2800" dirty="0" smtClean="0">
                <a:ea typeface="HG丸ｺﾞｼｯｸM-PRO" pitchFamily="50" charset="-128"/>
              </a:rPr>
              <a:t>だから、学校の教育活動は大きな影響を与える場だと言えますね。</a:t>
            </a:r>
            <a:endParaRPr lang="ja-JP" altLang="en-US" sz="2800" dirty="0">
              <a:ea typeface="HG丸ｺﾞｼｯｸM-PRO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3333" y="-27384"/>
            <a:ext cx="42883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自己指導能力を育成するポイントを学ぶ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008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4500563" y="1484313"/>
            <a:ext cx="4175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kumimoji="0" lang="ja-JP" altLang="ja-JP" sz="1800" b="1">
              <a:solidFill>
                <a:srgbClr val="000000"/>
              </a:solidFill>
            </a:endParaRPr>
          </a:p>
        </p:txBody>
      </p:sp>
      <p:sp>
        <p:nvSpPr>
          <p:cNvPr id="20484" name="正方形/長方形 1"/>
          <p:cNvSpPr>
            <a:spLocks noChangeArrowheads="1"/>
          </p:cNvSpPr>
          <p:nvPr/>
        </p:nvSpPr>
        <p:spPr bwMode="auto">
          <a:xfrm>
            <a:off x="251520" y="1052736"/>
            <a:ext cx="8424863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2400" dirty="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学級や学校での児童生徒相互の人間関係の在り方</a:t>
            </a:r>
            <a:r>
              <a:rPr lang="ja-JP" altLang="en-US" sz="2400" dirty="0" smtClean="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は、児童</a:t>
            </a:r>
            <a:r>
              <a:rPr lang="ja-JP" altLang="en-US" sz="2400" dirty="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生徒の健全な成長と深く関わっています。</a:t>
            </a:r>
            <a:r>
              <a:rPr lang="ja-JP" altLang="en-US" sz="2400" b="1" u="sng" dirty="0">
                <a:latin typeface="HG丸ｺﾞｼｯｸM-PRO" pitchFamily="50" charset="-128"/>
                <a:ea typeface="HG丸ｺﾞｼｯｸM-PRO" pitchFamily="50" charset="-128"/>
              </a:rPr>
              <a:t>児童生徒一人一人が存在感を</a:t>
            </a:r>
            <a:r>
              <a:rPr lang="ja-JP" altLang="en-US" sz="2400" b="1" u="sng" dirty="0" smtClean="0">
                <a:latin typeface="HG丸ｺﾞｼｯｸM-PRO" pitchFamily="50" charset="-128"/>
                <a:ea typeface="HG丸ｺﾞｼｯｸM-PRO" pitchFamily="50" charset="-128"/>
              </a:rPr>
              <a:t>もち、共感的</a:t>
            </a:r>
            <a:r>
              <a:rPr lang="ja-JP" altLang="en-US" sz="2400" b="1" u="sng" dirty="0">
                <a:latin typeface="HG丸ｺﾞｼｯｸM-PRO" pitchFamily="50" charset="-128"/>
                <a:ea typeface="HG丸ｺﾞｼｯｸM-PRO" pitchFamily="50" charset="-128"/>
              </a:rPr>
              <a:t>な人間関係を</a:t>
            </a:r>
            <a:r>
              <a:rPr lang="ja-JP" altLang="en-US" sz="2400" b="1" u="sng" dirty="0" smtClean="0">
                <a:latin typeface="HG丸ｺﾞｼｯｸM-PRO" pitchFamily="50" charset="-128"/>
                <a:ea typeface="HG丸ｺﾞｼｯｸM-PRO" pitchFamily="50" charset="-128"/>
              </a:rPr>
              <a:t>育み、自己</a:t>
            </a:r>
            <a:r>
              <a:rPr lang="ja-JP" altLang="en-US" sz="2400" b="1" u="sng" dirty="0">
                <a:latin typeface="HG丸ｺﾞｼｯｸM-PRO" pitchFamily="50" charset="-128"/>
                <a:ea typeface="HG丸ｺﾞｼｯｸM-PRO" pitchFamily="50" charset="-128"/>
              </a:rPr>
              <a:t>決定の場を豊かに</a:t>
            </a:r>
            <a:r>
              <a:rPr lang="ja-JP" altLang="en-US" sz="2400" b="1" u="sng" dirty="0" smtClean="0">
                <a:latin typeface="HG丸ｺﾞｼｯｸM-PRO" pitchFamily="50" charset="-128"/>
                <a:ea typeface="HG丸ｺﾞｼｯｸM-PRO" pitchFamily="50" charset="-128"/>
              </a:rPr>
              <a:t>もち、自己</a:t>
            </a:r>
            <a:r>
              <a:rPr lang="ja-JP" altLang="en-US" sz="2400" b="1" u="sng" dirty="0">
                <a:latin typeface="HG丸ｺﾞｼｯｸM-PRO" pitchFamily="50" charset="-128"/>
                <a:ea typeface="HG丸ｺﾞｼｯｸM-PRO" pitchFamily="50" charset="-128"/>
              </a:rPr>
              <a:t>実現を図っていける</a:t>
            </a:r>
            <a:r>
              <a:rPr lang="ja-JP" altLang="en-US" sz="24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望ましい人間関係づくり</a:t>
            </a:r>
            <a:r>
              <a:rPr lang="ja-JP" altLang="en-US" sz="2400" dirty="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は極めて重要</a:t>
            </a:r>
            <a:r>
              <a:rPr lang="ja-JP" altLang="en-US" sz="2400" dirty="0" smtClean="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です</a:t>
            </a:r>
            <a:r>
              <a:rPr lang="ja-JP" altLang="en-US" sz="2400" dirty="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。</a:t>
            </a:r>
            <a:endParaRPr kumimoji="0" lang="en-US" altLang="ja-JP" sz="1800" dirty="0">
              <a:solidFill>
                <a:srgbClr val="000000"/>
              </a:solidFill>
              <a:latin typeface="Calibri" pitchFamily="34" charset="0"/>
              <a:ea typeface="HG丸ｺﾞｼｯｸM-PRO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00075" y="356102"/>
            <a:ext cx="7729538" cy="60112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dirty="0"/>
              <a:t>望ましい集団・人間関係づくり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833" y="3068960"/>
            <a:ext cx="5674747" cy="375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018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8030"/>
            <a:ext cx="9375538" cy="651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図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497" y="2592759"/>
            <a:ext cx="1803703" cy="154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図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449" y="4095122"/>
            <a:ext cx="2154209" cy="134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929" y="4581128"/>
            <a:ext cx="1937800" cy="173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98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45" y="359369"/>
            <a:ext cx="9375538" cy="651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684568" y="6011335"/>
            <a:ext cx="2133600" cy="365125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2EE67EB-C13E-4ED4-BFFC-451391882337}" type="slidenum">
              <a:rPr lang="ja-JP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ja-JP" altLang="en-US" sz="1400" smtClean="0"/>
          </a:p>
        </p:txBody>
      </p:sp>
      <p:sp>
        <p:nvSpPr>
          <p:cNvPr id="10" name="角丸四角形 9"/>
          <p:cNvSpPr/>
          <p:nvPr/>
        </p:nvSpPr>
        <p:spPr>
          <a:xfrm>
            <a:off x="1475656" y="2187636"/>
            <a:ext cx="1865564" cy="4183536"/>
          </a:xfrm>
          <a:prstGeom prst="roundRect">
            <a:avLst>
              <a:gd name="adj" fmla="val 754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5275932" y="2765452"/>
            <a:ext cx="3652323" cy="1023588"/>
          </a:xfrm>
          <a:prstGeom prst="roundRect">
            <a:avLst>
              <a:gd name="adj" fmla="val 909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2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自分は価値ある存在であると実感できること。</a:t>
            </a:r>
            <a:endParaRPr kumimoji="1" lang="ja-JP" altLang="en-US" sz="2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275932" y="3972906"/>
            <a:ext cx="3652323" cy="1121908"/>
          </a:xfrm>
          <a:prstGeom prst="roundRect">
            <a:avLst>
              <a:gd name="adj" fmla="val 909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2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ありのままに自己を語り、理解し合う人間関係があること。</a:t>
            </a:r>
            <a:endParaRPr kumimoji="1" lang="ja-JP" altLang="en-US" sz="2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5275932" y="5223936"/>
            <a:ext cx="3654950" cy="1134362"/>
          </a:xfrm>
          <a:prstGeom prst="roundRect">
            <a:avLst>
              <a:gd name="adj" fmla="val 909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2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児童生徒自身に、選択や自己決定ができる場や機会があること。</a:t>
            </a:r>
            <a:endParaRPr kumimoji="1" lang="ja-JP" altLang="en-US" sz="2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177725" y="1535856"/>
            <a:ext cx="5906443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19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45" y="359369"/>
            <a:ext cx="9375538" cy="651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角丸四角形 13"/>
          <p:cNvSpPr/>
          <p:nvPr/>
        </p:nvSpPr>
        <p:spPr>
          <a:xfrm>
            <a:off x="5178381" y="2236512"/>
            <a:ext cx="1967708" cy="4183536"/>
          </a:xfrm>
          <a:prstGeom prst="roundRect">
            <a:avLst>
              <a:gd name="adj" fmla="val 754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>
            <a:off x="177725" y="1532109"/>
            <a:ext cx="5906443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角丸四角形 12"/>
          <p:cNvSpPr/>
          <p:nvPr/>
        </p:nvSpPr>
        <p:spPr>
          <a:xfrm>
            <a:off x="1477874" y="2750212"/>
            <a:ext cx="3652323" cy="1023588"/>
          </a:xfrm>
          <a:prstGeom prst="roundRect">
            <a:avLst>
              <a:gd name="adj" fmla="val 909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2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自分は価値ある存在であると実感できること。</a:t>
            </a:r>
            <a:endParaRPr kumimoji="1" lang="ja-JP" altLang="en-US" sz="2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1477874" y="3957666"/>
            <a:ext cx="3652323" cy="1121908"/>
          </a:xfrm>
          <a:prstGeom prst="roundRect">
            <a:avLst>
              <a:gd name="adj" fmla="val 909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2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ありのままに自己を語り、理解し合う人間関係があること。</a:t>
            </a:r>
            <a:endParaRPr kumimoji="1" lang="ja-JP" altLang="en-US" sz="2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1477874" y="5208696"/>
            <a:ext cx="3654950" cy="1134362"/>
          </a:xfrm>
          <a:prstGeom prst="roundRect">
            <a:avLst>
              <a:gd name="adj" fmla="val 909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2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児童生徒自身に、選択や自己決定ができる場や機会があること。</a:t>
            </a:r>
            <a:endParaRPr kumimoji="1" lang="ja-JP" altLang="en-US" sz="2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311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45" y="359369"/>
            <a:ext cx="9375538" cy="651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直線コネクタ 13"/>
          <p:cNvCxnSpPr/>
          <p:nvPr/>
        </p:nvCxnSpPr>
        <p:spPr>
          <a:xfrm>
            <a:off x="177725" y="1532109"/>
            <a:ext cx="5906443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角丸四角形 9"/>
          <p:cNvSpPr/>
          <p:nvPr/>
        </p:nvSpPr>
        <p:spPr>
          <a:xfrm>
            <a:off x="5211664" y="2217644"/>
            <a:ext cx="1928937" cy="4183536"/>
          </a:xfrm>
          <a:prstGeom prst="roundRect">
            <a:avLst>
              <a:gd name="adj" fmla="val 754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1403648" y="2217644"/>
            <a:ext cx="1934320" cy="4183536"/>
          </a:xfrm>
          <a:prstGeom prst="roundRect">
            <a:avLst>
              <a:gd name="adj" fmla="val 754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1528614" y="2784941"/>
            <a:ext cx="7219850" cy="784495"/>
          </a:xfrm>
          <a:prstGeom prst="roundRect">
            <a:avLst>
              <a:gd name="adj" fmla="val 909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自分は価値ある存在であると実感すること。</a:t>
            </a:r>
            <a:endParaRPr kumimoji="1"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528614" y="4077723"/>
            <a:ext cx="7219850" cy="789497"/>
          </a:xfrm>
          <a:prstGeom prst="roundRect">
            <a:avLst>
              <a:gd name="adj" fmla="val 909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ありのままに自己を語り、理解し合う人間関係があること。</a:t>
            </a:r>
            <a:endParaRPr kumimoji="1"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528614" y="5401862"/>
            <a:ext cx="7219850" cy="864402"/>
          </a:xfrm>
          <a:prstGeom prst="roundRect">
            <a:avLst>
              <a:gd name="adj" fmla="val 909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児童生徒自身に、選択や自己決定ができる場や機会があること。</a:t>
            </a:r>
            <a:endParaRPr kumimoji="1"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529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51" y="1844825"/>
            <a:ext cx="937553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Z:\事務文書\生徒指導\0_イラスト集\学校イラスト1000カレンダー等\イラスト・レタリング集\学校生活カット(0001～0437)\0323-子どもの生活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309" y="4092999"/>
            <a:ext cx="189443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Z:\事務文書\生徒指導\0_イラスト集\学校イラスト1000カレンダー等\イラスト・レタリング集\学校生活カット(0001～0437)\0322-子どもの生活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726" y="4132499"/>
            <a:ext cx="1923130" cy="14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雲形吹き出し 2"/>
          <p:cNvSpPr/>
          <p:nvPr/>
        </p:nvSpPr>
        <p:spPr>
          <a:xfrm>
            <a:off x="310876" y="277214"/>
            <a:ext cx="7141444" cy="1427800"/>
          </a:xfrm>
          <a:prstGeom prst="cloudCallout">
            <a:avLst>
              <a:gd name="adj1" fmla="val 54453"/>
              <a:gd name="adj2" fmla="val -18731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これからの教育活動に</a:t>
            </a:r>
            <a:r>
              <a:rPr lang="ja-JP" altLang="en-US" sz="3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生かそう！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（別紙</a:t>
            </a:r>
            <a:r>
              <a:rPr lang="en-US" altLang="ja-JP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Ⅱ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 flipV="1">
            <a:off x="198285" y="2889250"/>
            <a:ext cx="1598765" cy="714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角丸四角形 22"/>
          <p:cNvSpPr/>
          <p:nvPr/>
        </p:nvSpPr>
        <p:spPr>
          <a:xfrm>
            <a:off x="7076410" y="3307079"/>
            <a:ext cx="1905980" cy="3328459"/>
          </a:xfrm>
          <a:prstGeom prst="roundRect">
            <a:avLst>
              <a:gd name="adj" fmla="val 418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3286472" y="3316000"/>
            <a:ext cx="1953219" cy="3328459"/>
          </a:xfrm>
          <a:prstGeom prst="roundRect">
            <a:avLst>
              <a:gd name="adj" fmla="val 418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3333" y="-27384"/>
            <a:ext cx="40831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　</a:t>
            </a:r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自己指導能力を育てる実践を協議する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9" name="図 18" descr="http://4.bp.blogspot.com/-GAVYMoV3F4M/UZYk0hIarTI/AAAAAAAATGc/A05ffniZ3i8/s800/job_senesi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97" y="504770"/>
            <a:ext cx="1008112" cy="1800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312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46" y="1863319"/>
            <a:ext cx="8885450" cy="4561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雲形吹き出し 2"/>
          <p:cNvSpPr/>
          <p:nvPr/>
        </p:nvSpPr>
        <p:spPr>
          <a:xfrm>
            <a:off x="1547664" y="525745"/>
            <a:ext cx="5126514" cy="1175063"/>
          </a:xfrm>
          <a:prstGeom prst="cloudCallout">
            <a:avLst>
              <a:gd name="adj1" fmla="val 73199"/>
              <a:gd name="adj2" fmla="val -31824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例えば</a:t>
            </a:r>
            <a:endParaRPr kumimoji="1" lang="ja-JP" altLang="en-US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526494" y="2736896"/>
            <a:ext cx="6501889" cy="112942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・「○○君」「○○さん」と、名前を呼んで声をかける</a:t>
            </a:r>
            <a:endParaRPr kumimoji="1"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・係活動など活躍の場を与えプラスの評価をする</a:t>
            </a:r>
            <a:endParaRPr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・どんな発言でも無視することなく取り上げる</a:t>
            </a:r>
            <a:endParaRPr kumimoji="1"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・授業の中で、結果だけでなく頑張っていたことを認め、褒める</a:t>
            </a:r>
            <a:endParaRPr kumimoji="1" lang="ja-JP" altLang="en-US" sz="16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526495" y="3972557"/>
            <a:ext cx="7128792" cy="114072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・休憩時間など一緒になって遊ぶ</a:t>
            </a:r>
            <a:endParaRPr kumimoji="1"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・朝の会や帰りの会で互いのよさを認めあえる活動を取り入れる</a:t>
            </a:r>
            <a:endParaRPr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・たどたどしい発言でも、言い終わるまで待つ</a:t>
            </a:r>
            <a:endParaRPr kumimoji="1"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・授業の中で各自の考えや思いを話し、ともに学び合う機会をつくる</a:t>
            </a:r>
            <a:endParaRPr kumimoji="1" lang="ja-JP" altLang="en-US" sz="16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526494" y="5245480"/>
            <a:ext cx="7365986" cy="111824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・学級（ＨＲ）に必要な係を決める話合いの場面を設ける。</a:t>
            </a:r>
            <a:endParaRPr kumimoji="1" lang="en-US" altLang="ja-JP" sz="1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・遠足や修学旅行の班行動の決まりを自分たちで決め、行動に責任をもてるようにする。</a:t>
            </a:r>
            <a:endParaRPr lang="en-US" altLang="ja-JP" sz="1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・一人で考える時間を十分に設ける。</a:t>
            </a:r>
            <a:endParaRPr kumimoji="1" lang="en-US" altLang="ja-JP" sz="1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・自分の考えをみんなの前で表現する機会をつくる。</a:t>
            </a:r>
            <a:endParaRPr kumimoji="1" lang="ja-JP" altLang="en-US" sz="1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94222" y="6536377"/>
            <a:ext cx="55386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（</a:t>
            </a:r>
            <a:r>
              <a:rPr kumimoji="1" lang="en-US" altLang="ja-JP" sz="1200" dirty="0" smtClean="0"/>
              <a:t>『</a:t>
            </a:r>
            <a:r>
              <a:rPr kumimoji="1" lang="ja-JP" altLang="en-US" sz="1200" dirty="0" smtClean="0"/>
              <a:t>平成</a:t>
            </a:r>
            <a:r>
              <a:rPr lang="en-US" altLang="ja-JP" sz="1200" dirty="0"/>
              <a:t>29</a:t>
            </a:r>
            <a:r>
              <a:rPr kumimoji="1" lang="ja-JP" altLang="en-US" sz="1200" dirty="0" smtClean="0"/>
              <a:t>年度　ともに創</a:t>
            </a:r>
            <a:r>
              <a:rPr kumimoji="1" lang="ja-JP" altLang="en-US" sz="1200" dirty="0" err="1" smtClean="0"/>
              <a:t>ろう</a:t>
            </a:r>
            <a:r>
              <a:rPr kumimoji="1" lang="ja-JP" altLang="en-US" sz="1200" dirty="0" smtClean="0"/>
              <a:t>おかやまの未来－見て分かる教師ガイド－</a:t>
            </a:r>
            <a:r>
              <a:rPr kumimoji="1" lang="en-US" altLang="ja-JP" sz="1200" dirty="0" smtClean="0"/>
              <a:t>』</a:t>
            </a:r>
            <a:r>
              <a:rPr kumimoji="1" lang="ja-JP" altLang="en-US" sz="1200" dirty="0" smtClean="0"/>
              <a:t>より作成）</a:t>
            </a:r>
            <a:endParaRPr kumimoji="1" lang="ja-JP" altLang="en-US" sz="1200" dirty="0"/>
          </a:p>
        </p:txBody>
      </p:sp>
      <p:pic>
        <p:nvPicPr>
          <p:cNvPr id="12" name="図 11" descr="http://4.bp.blogspot.com/-GAVYMoV3F4M/UZYk0hIarTI/AAAAAAAATGc/A05ffniZ3i8/s800/job_senesi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359" y="504770"/>
            <a:ext cx="1008112" cy="180028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角丸四角形 10"/>
          <p:cNvSpPr/>
          <p:nvPr/>
        </p:nvSpPr>
        <p:spPr>
          <a:xfrm>
            <a:off x="1526494" y="2736895"/>
            <a:ext cx="7365986" cy="112942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・「○○さん、おはよう」と、名前を呼んで挨拶する。</a:t>
            </a:r>
            <a:endParaRPr kumimoji="1"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・係活動など活躍の場を与え、プラスの評価をする。</a:t>
            </a:r>
            <a:endParaRPr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・どんな発言でも無視することなく取り上げる。</a:t>
            </a:r>
            <a:endParaRPr kumimoji="1"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・授業の中で、結果だけでなく頑張っていたことを認め、褒める。</a:t>
            </a:r>
            <a:endParaRPr kumimoji="1" lang="ja-JP" altLang="en-US" sz="16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1526494" y="3972556"/>
            <a:ext cx="7365986" cy="114072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・休憩時間など一緒になって遊ぶ。</a:t>
            </a:r>
            <a:endParaRPr kumimoji="1"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・朝の会や帰りの会で互いのよさを認め合える活動を取り入れる。</a:t>
            </a:r>
            <a:endParaRPr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・たどたどしい発言でも言い終わるまで待つ。</a:t>
            </a:r>
            <a:endParaRPr kumimoji="1" lang="en-US" altLang="ja-JP" sz="16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・授業の中で各自の考えや思いを話し、共に学び合う機会をつくる。</a:t>
            </a:r>
            <a:endParaRPr kumimoji="1" lang="ja-JP" altLang="en-US" sz="16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313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形吹き出し 2"/>
          <p:cNvSpPr/>
          <p:nvPr/>
        </p:nvSpPr>
        <p:spPr>
          <a:xfrm>
            <a:off x="1189607" y="64502"/>
            <a:ext cx="5126514" cy="1068239"/>
          </a:xfrm>
          <a:prstGeom prst="cloudCallout">
            <a:avLst>
              <a:gd name="adj1" fmla="val 77331"/>
              <a:gd name="adj2" fmla="val -24313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まとめ</a:t>
            </a:r>
            <a:endParaRPr kumimoji="1" lang="ja-JP" altLang="en-US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395536" y="1354714"/>
            <a:ext cx="7287210" cy="640275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自己指導能力の育成を目指した実践</a:t>
            </a:r>
            <a:endParaRPr kumimoji="1" lang="ja-JP" altLang="en-US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3333" y="-27384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まとめ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827584" y="2455752"/>
            <a:ext cx="2738135" cy="84317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生徒指導委員会</a:t>
            </a:r>
            <a:endParaRPr kumimoji="1" lang="en-US" altLang="ja-JP" sz="2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（部会）</a:t>
            </a:r>
            <a:endParaRPr kumimoji="1" lang="ja-JP" altLang="en-US" sz="16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4447664" y="2440857"/>
            <a:ext cx="2738135" cy="84317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学年会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（学年団会）</a:t>
            </a:r>
            <a:endParaRPr kumimoji="1" lang="ja-JP" altLang="en-US" sz="2800" dirty="0"/>
          </a:p>
        </p:txBody>
      </p:sp>
      <p:pic>
        <p:nvPicPr>
          <p:cNvPr id="27" name="図 26" descr="http://4.bp.blogspot.com/-GAVYMoV3F4M/UZYk0hIarTI/AAAAAAAATGc/A05ffniZ3i8/s800/job_senesi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372" y="44624"/>
            <a:ext cx="904318" cy="157276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下矢印 38"/>
          <p:cNvSpPr/>
          <p:nvPr/>
        </p:nvSpPr>
        <p:spPr>
          <a:xfrm>
            <a:off x="1867948" y="2002786"/>
            <a:ext cx="648072" cy="44595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下矢印 39"/>
          <p:cNvSpPr/>
          <p:nvPr/>
        </p:nvSpPr>
        <p:spPr>
          <a:xfrm>
            <a:off x="5492695" y="1980042"/>
            <a:ext cx="648072" cy="44595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40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325505" y="118373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本日の流れ</a:t>
            </a:r>
            <a:endParaRPr kumimoji="1" lang="ja-JP" altLang="en-US" sz="36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15616" y="836712"/>
            <a:ext cx="7366119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　「生徒指導」のイメージを考える</a:t>
            </a:r>
            <a:endParaRPr kumimoji="1"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　生徒指導の基礎を学ぶ</a:t>
            </a:r>
            <a:endParaRPr kumimoji="1"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　生徒指導実践を協議する</a:t>
            </a:r>
            <a:endParaRPr kumimoji="1"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　自己指導能力を育成するポイントを学ぶ</a:t>
            </a:r>
            <a:endParaRPr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　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自己指導能力を育てる実践を協議する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①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個人思考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自分の実践を振り返る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②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グループ協議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実践を協議する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　まとめ</a:t>
            </a:r>
            <a:endParaRPr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015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形吹き出し 2"/>
          <p:cNvSpPr/>
          <p:nvPr/>
        </p:nvSpPr>
        <p:spPr>
          <a:xfrm>
            <a:off x="1189607" y="64502"/>
            <a:ext cx="5126514" cy="1068239"/>
          </a:xfrm>
          <a:prstGeom prst="cloudCallout">
            <a:avLst>
              <a:gd name="adj1" fmla="val 79521"/>
              <a:gd name="adj2" fmla="val 35756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まとめ</a:t>
            </a:r>
            <a:endParaRPr kumimoji="1" lang="ja-JP" altLang="en-US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395536" y="1276557"/>
            <a:ext cx="7287210" cy="640275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自己指導能力の育成を目指した実践</a:t>
            </a:r>
            <a:endParaRPr kumimoji="1" lang="ja-JP" altLang="en-US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00788" y="5013176"/>
            <a:ext cx="8563700" cy="1737919"/>
            <a:chOff x="400788" y="4861994"/>
            <a:chExt cx="7271154" cy="1737919"/>
          </a:xfrm>
        </p:grpSpPr>
        <p:sp>
          <p:nvSpPr>
            <p:cNvPr id="15" name="角丸四角形 14"/>
            <p:cNvSpPr/>
            <p:nvPr/>
          </p:nvSpPr>
          <p:spPr>
            <a:xfrm>
              <a:off x="400788" y="4861994"/>
              <a:ext cx="7271154" cy="1737919"/>
            </a:xfrm>
            <a:prstGeom prst="roundRect">
              <a:avLst>
                <a:gd name="adj" fmla="val 10549"/>
              </a:avLst>
            </a:prstGeom>
            <a:solidFill>
              <a:schemeClr val="accent1">
                <a:alpha val="0"/>
              </a:scheme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t"/>
            <a:lstStyle/>
            <a:p>
              <a:pPr algn="ctr"/>
              <a:r>
                <a:rPr kumimoji="1" lang="ja-JP" altLang="en-US" sz="3200" dirty="0" smtClean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これからの教育活動で実践する</a:t>
              </a:r>
              <a:endParaRPr kumimoji="1" lang="ja-JP" altLang="en-US" sz="3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2904527" y="5602993"/>
              <a:ext cx="2262920" cy="84317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000" dirty="0" smtClean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学級（ＨＲ）活動</a:t>
              </a:r>
              <a:endParaRPr lang="ja-JP" altLang="en-US" sz="1400" dirty="0"/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5273942" y="5602993"/>
              <a:ext cx="2262921" cy="84317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児童生徒個人</a:t>
              </a:r>
              <a:endParaRPr lang="ja-JP" altLang="en-US" sz="2400" dirty="0"/>
            </a:p>
          </p:txBody>
        </p:sp>
        <p:sp>
          <p:nvSpPr>
            <p:cNvPr id="28" name="角丸四角形 27"/>
            <p:cNvSpPr/>
            <p:nvPr/>
          </p:nvSpPr>
          <p:spPr>
            <a:xfrm>
              <a:off x="535112" y="5602993"/>
              <a:ext cx="2262920" cy="84317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学校</a:t>
              </a:r>
              <a:r>
                <a:rPr lang="ja-JP" altLang="en-US" sz="2800" dirty="0" smtClean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行事</a:t>
              </a:r>
              <a:endParaRPr lang="ja-JP" altLang="en-US" dirty="0"/>
            </a:p>
          </p:txBody>
        </p:sp>
      </p:grpSp>
      <p:sp>
        <p:nvSpPr>
          <p:cNvPr id="30" name="角丸四角形 29"/>
          <p:cNvSpPr/>
          <p:nvPr/>
        </p:nvSpPr>
        <p:spPr>
          <a:xfrm>
            <a:off x="827584" y="2261632"/>
            <a:ext cx="2738135" cy="84317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生徒指導委員会</a:t>
            </a:r>
            <a:endParaRPr kumimoji="1" lang="en-US" altLang="ja-JP" sz="2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（部会）</a:t>
            </a:r>
            <a:endParaRPr kumimoji="1" lang="ja-JP" altLang="en-US" sz="16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4447664" y="2261632"/>
            <a:ext cx="2738135" cy="84317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学年会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（学年団会）</a:t>
            </a:r>
            <a:endParaRPr kumimoji="1" lang="ja-JP" altLang="en-US" sz="2800" dirty="0"/>
          </a:p>
        </p:txBody>
      </p:sp>
      <p:pic>
        <p:nvPicPr>
          <p:cNvPr id="27" name="図 26" descr="http://4.bp.blogspot.com/-GAVYMoV3F4M/UZYk0hIarTI/AAAAAAAATGc/A05ffniZ3i8/s800/job_senesi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70" y="697395"/>
            <a:ext cx="1602055" cy="278624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角丸四角形 36"/>
          <p:cNvSpPr/>
          <p:nvPr/>
        </p:nvSpPr>
        <p:spPr>
          <a:xfrm>
            <a:off x="395536" y="3406140"/>
            <a:ext cx="7271154" cy="1139309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学校全体で共通理解</a:t>
            </a:r>
            <a:endParaRPr kumimoji="1" lang="ja-JP" altLang="en-US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9" name="下矢印 38"/>
          <p:cNvSpPr/>
          <p:nvPr/>
        </p:nvSpPr>
        <p:spPr>
          <a:xfrm>
            <a:off x="1867948" y="1939692"/>
            <a:ext cx="648072" cy="30459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下矢印 39"/>
          <p:cNvSpPr/>
          <p:nvPr/>
        </p:nvSpPr>
        <p:spPr>
          <a:xfrm>
            <a:off x="5492695" y="1939692"/>
            <a:ext cx="648072" cy="30459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下矢印 41"/>
          <p:cNvSpPr/>
          <p:nvPr/>
        </p:nvSpPr>
        <p:spPr>
          <a:xfrm>
            <a:off x="1867948" y="3101545"/>
            <a:ext cx="648072" cy="30459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下矢印 42"/>
          <p:cNvSpPr/>
          <p:nvPr/>
        </p:nvSpPr>
        <p:spPr>
          <a:xfrm>
            <a:off x="5492695" y="3101545"/>
            <a:ext cx="648072" cy="30459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下矢印 44"/>
          <p:cNvSpPr/>
          <p:nvPr/>
        </p:nvSpPr>
        <p:spPr>
          <a:xfrm>
            <a:off x="2543003" y="4545449"/>
            <a:ext cx="2977874" cy="44595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827583" y="4023096"/>
            <a:ext cx="2738135" cy="432684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職員会議</a:t>
            </a:r>
            <a:endParaRPr kumimoji="1" lang="en-US" altLang="ja-JP" sz="2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4447663" y="4030284"/>
            <a:ext cx="2738135" cy="432684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校内研修</a:t>
            </a:r>
            <a:endParaRPr kumimoji="1" lang="en-US" altLang="ja-JP" sz="2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664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Z:\事務文書\生徒指導\0_イラスト集\学校イラスト1000カレンダー等\イラスト・レタリング集\学校生活カット(0001～0437)\0371-先生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967336"/>
            <a:ext cx="1392684" cy="263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:\事務文書\生徒指導\0_イラスト集\学校イラスト1000カレンダー等\イラスト・レタリング集\学校生活カット(0001～0437)\0372-先生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01" y="3933056"/>
            <a:ext cx="1563687" cy="256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角丸四角形吹き出し 3"/>
          <p:cNvSpPr/>
          <p:nvPr/>
        </p:nvSpPr>
        <p:spPr>
          <a:xfrm>
            <a:off x="1403648" y="1010820"/>
            <a:ext cx="7200800" cy="2922236"/>
          </a:xfrm>
          <a:prstGeom prst="wedgeRoundRectCallout">
            <a:avLst>
              <a:gd name="adj1" fmla="val -46172"/>
              <a:gd name="adj2" fmla="val 63309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生徒指導とは、</a:t>
            </a:r>
            <a:r>
              <a:rPr kumimoji="1" lang="en-US" altLang="ja-JP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児童生徒自ら、自己実現を図っていくための自己指導能力の育成を目指す</a:t>
            </a:r>
            <a:r>
              <a:rPr kumimoji="1" lang="en-US" altLang="ja-JP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ことを学びました。</a:t>
            </a:r>
            <a:endParaRPr kumimoji="1" lang="en-US" altLang="ja-JP" sz="2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また、その力を育成するために、既に実践していることや、実践してみたいことを共通理解しました。</a:t>
            </a:r>
            <a:endParaRPr lang="en-US" altLang="ja-JP" sz="2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3095836" y="4416751"/>
            <a:ext cx="3456384" cy="1599596"/>
          </a:xfrm>
          <a:prstGeom prst="wedgeRoundRectCallout">
            <a:avLst>
              <a:gd name="adj1" fmla="val 65336"/>
              <a:gd name="adj2" fmla="val -3516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隣の先生と、今日の研修の感想について交流しましょう。</a:t>
            </a:r>
            <a:endParaRPr lang="en-US" altLang="ja-JP" sz="2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75656" y="116632"/>
            <a:ext cx="6696744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研修のねらい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</a:t>
            </a: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指導の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基礎を学び、取組の共通理解を図る</a:t>
            </a:r>
            <a:r>
              <a:rPr lang="en-US" altLang="ja-JP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</a:p>
        </p:txBody>
      </p:sp>
    </p:spTree>
    <p:extLst>
      <p:ext uri="{BB962C8B-B14F-4D97-AF65-F5344CB8AC3E}">
        <p14:creationId xmlns:p14="http://schemas.microsoft.com/office/powerpoint/2010/main" val="25998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本日は、ありがとうございました。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1596463" y="1124744"/>
            <a:ext cx="5951075" cy="8510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記録用紙の回収に御協力ください</a:t>
            </a:r>
            <a:endParaRPr kumimoji="1" lang="ja-JP" altLang="en-US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1596463" y="2421704"/>
            <a:ext cx="2057202" cy="149374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</a:t>
            </a:r>
            <a:endParaRPr kumimoji="1" lang="en-US" altLang="ja-JP" sz="2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委員会</a:t>
            </a:r>
            <a:endParaRPr kumimoji="1" lang="en-US" altLang="ja-JP" sz="2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（部会）</a:t>
            </a:r>
            <a:endParaRPr kumimoji="1" lang="ja-JP" altLang="en-US" sz="16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5490336" y="2421704"/>
            <a:ext cx="2057202" cy="149374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学年会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（学年団会）</a:t>
            </a:r>
            <a:endParaRPr kumimoji="1" lang="ja-JP" altLang="en-US" sz="2800" dirty="0"/>
          </a:p>
        </p:txBody>
      </p:sp>
      <p:sp>
        <p:nvSpPr>
          <p:cNvPr id="6" name="角丸四角形 5"/>
          <p:cNvSpPr/>
          <p:nvPr/>
        </p:nvSpPr>
        <p:spPr>
          <a:xfrm>
            <a:off x="1573253" y="5695053"/>
            <a:ext cx="5951075" cy="69114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今後の教育活動で実践する</a:t>
            </a:r>
            <a:endParaRPr lang="ja-JP" altLang="en-US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2411760" y="1975748"/>
            <a:ext cx="648072" cy="44595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>
            <a:off x="6194901" y="1975748"/>
            <a:ext cx="648072" cy="44595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2411760" y="3908410"/>
            <a:ext cx="648072" cy="44595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>
            <a:off x="6194901" y="3908410"/>
            <a:ext cx="648072" cy="44595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1616867" y="4405153"/>
            <a:ext cx="5949721" cy="6402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学校全体で共通理解</a:t>
            </a:r>
            <a:endParaRPr kumimoji="1" lang="ja-JP" altLang="en-US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下矢印 11"/>
          <p:cNvSpPr/>
          <p:nvPr/>
        </p:nvSpPr>
        <p:spPr>
          <a:xfrm>
            <a:off x="3234148" y="5052932"/>
            <a:ext cx="2707158" cy="593569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68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形吹き出し 2"/>
          <p:cNvSpPr/>
          <p:nvPr/>
        </p:nvSpPr>
        <p:spPr>
          <a:xfrm>
            <a:off x="651775" y="301941"/>
            <a:ext cx="6378484" cy="3130219"/>
          </a:xfrm>
          <a:prstGeom prst="cloudCallout">
            <a:avLst>
              <a:gd name="adj1" fmla="val 59392"/>
              <a:gd name="adj2" fmla="val 2662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生徒指導って何だろう？</a:t>
            </a:r>
            <a:endParaRPr kumimoji="1" lang="en-US" altLang="ja-JP" sz="4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（別紙</a:t>
            </a:r>
            <a:r>
              <a:rPr lang="en-US" altLang="ja-JP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Ⅰ</a:t>
            </a:r>
            <a:r>
              <a:rPr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4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236" y="3501008"/>
            <a:ext cx="7658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r>
              <a:rPr kumimoji="1"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</a:t>
            </a:r>
            <a:r>
              <a:rPr kumimoji="1"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という言葉から浮かぶ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イメージは？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（何かに例えるとしたら・・・）</a:t>
            </a:r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その理由は？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個人思考２分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333" y="-27384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　「生徒指導」のイメージを考える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3" name="図 12" descr="http://4.bp.blogspot.com/-GAVYMoV3F4M/UZYk0hIarTI/AAAAAAAATGc/A05ffniZ3i8/s800/job_senesi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405214"/>
            <a:ext cx="1981200" cy="34624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440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0" y="431545"/>
            <a:ext cx="9696737" cy="6115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図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24528" y="399395"/>
            <a:ext cx="9158865" cy="604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33051" y="980728"/>
            <a:ext cx="4305939" cy="2066700"/>
          </a:xfrm>
          <a:prstGeom prst="roundRect">
            <a:avLst>
              <a:gd name="adj" fmla="val 754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Z:\事務文書\生徒指導\0_イラスト集\カラー\02先生\049_指さし（右上）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219" y="1970083"/>
            <a:ext cx="1754908" cy="210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16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形吹き出し 2"/>
          <p:cNvSpPr/>
          <p:nvPr/>
        </p:nvSpPr>
        <p:spPr>
          <a:xfrm>
            <a:off x="651775" y="301941"/>
            <a:ext cx="6378484" cy="3130219"/>
          </a:xfrm>
          <a:prstGeom prst="cloudCallout">
            <a:avLst>
              <a:gd name="adj1" fmla="val 59392"/>
              <a:gd name="adj2" fmla="val 2662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生徒指導って何だろう？</a:t>
            </a:r>
            <a:endParaRPr kumimoji="1" lang="en-US" altLang="ja-JP" sz="4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（別紙</a:t>
            </a:r>
            <a:r>
              <a:rPr lang="en-US" altLang="ja-JP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Ⅰ</a:t>
            </a:r>
            <a:r>
              <a:rPr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4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236" y="3501008"/>
            <a:ext cx="76581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r>
              <a:rPr kumimoji="1"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</a:t>
            </a:r>
            <a:r>
              <a:rPr kumimoji="1"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という言葉から浮かぶ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イメージは？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（何かに例えるとしたら・・・）</a:t>
            </a:r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その理由は？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個人思考２分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②グループ内で①について共有する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</p:txBody>
      </p:sp>
      <p:pic>
        <p:nvPicPr>
          <p:cNvPr id="11" name="図 10" descr="http://4.bp.blogspot.com/-GAVYMoV3F4M/UZYk0hIarTI/AAAAAAAATGc/A05ffniZ3i8/s800/job_senesi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871" y="2561318"/>
            <a:ext cx="1981200" cy="34624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646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7" y="454369"/>
            <a:ext cx="9618891" cy="606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65677" y="3068961"/>
            <a:ext cx="4325271" cy="3384376"/>
          </a:xfrm>
          <a:prstGeom prst="roundRect">
            <a:avLst>
              <a:gd name="adj" fmla="val 7540"/>
            </a:avLst>
          </a:prstGeom>
          <a:solidFill>
            <a:srgbClr val="FF0000">
              <a:alpha val="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Z:\事務文書\生徒指導\0_イラスト集\カラー\02先生\051_指さし（右下）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59" y="2605975"/>
            <a:ext cx="2257065" cy="240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91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形吹き出し 2"/>
          <p:cNvSpPr/>
          <p:nvPr/>
        </p:nvSpPr>
        <p:spPr>
          <a:xfrm>
            <a:off x="651775" y="301941"/>
            <a:ext cx="6378484" cy="3130219"/>
          </a:xfrm>
          <a:prstGeom prst="cloudCallout">
            <a:avLst>
              <a:gd name="adj1" fmla="val 59392"/>
              <a:gd name="adj2" fmla="val 2662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生徒指導って何だろう？</a:t>
            </a:r>
            <a:endParaRPr kumimoji="1" lang="en-US" altLang="ja-JP" sz="4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（別紙</a:t>
            </a:r>
            <a:r>
              <a:rPr lang="en-US" altLang="ja-JP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Ⅰ</a:t>
            </a:r>
            <a:r>
              <a:rPr lang="ja-JP" altLang="en-US" sz="3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4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236" y="3501008"/>
            <a:ext cx="76581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r>
              <a:rPr kumimoji="1"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</a:t>
            </a:r>
            <a:r>
              <a:rPr kumimoji="1"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という言葉から浮かぶ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イメージは？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（何かに例えるとしたら・・・）</a:t>
            </a:r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その理由は？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個人思考２分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②グループ内で①について共有する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③発表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約３分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1" name="図 10" descr="http://4.bp.blogspot.com/-GAVYMoV3F4M/UZYk0hIarTI/AAAAAAAATGc/A05ffniZ3i8/s800/job_senesi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243" y="2716230"/>
            <a:ext cx="1981200" cy="34624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430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雲形吹き出し 5"/>
          <p:cNvSpPr/>
          <p:nvPr/>
        </p:nvSpPr>
        <p:spPr>
          <a:xfrm>
            <a:off x="3491880" y="1117975"/>
            <a:ext cx="3528392" cy="1656184"/>
          </a:xfrm>
          <a:prstGeom prst="cloudCallout">
            <a:avLst>
              <a:gd name="adj1" fmla="val -24599"/>
              <a:gd name="adj2" fmla="val 991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892170"/>
            <a:ext cx="32287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 smtClean="0"/>
              <a:t>教師の願い</a:t>
            </a:r>
            <a:endParaRPr kumimoji="1" lang="ja-JP" altLang="en-US" sz="4800" dirty="0"/>
          </a:p>
        </p:txBody>
      </p:sp>
      <p:pic>
        <p:nvPicPr>
          <p:cNvPr id="1026" name="Picture 2" descr="I:\0_イラスト集\カラー\02先生\003_考える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365" y="3634644"/>
            <a:ext cx="234315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13333" y="-27384"/>
            <a:ext cx="2646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生徒指導の基礎を学ぶ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747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1754</Words>
  <Application>Microsoft Office PowerPoint</Application>
  <PresentationFormat>画面に合わせる (4:3)</PresentationFormat>
  <Paragraphs>230</Paragraphs>
  <Slides>32</Slides>
  <Notes>32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9" baseType="lpstr">
      <vt:lpstr>HG丸ｺﾞｼｯｸM-PRO</vt:lpstr>
      <vt:lpstr>ＭＳ Ｐゴシック</vt:lpstr>
      <vt:lpstr>ＭＳ ゴシック</vt:lpstr>
      <vt:lpstr>Arial</vt:lpstr>
      <vt:lpstr>Calibri</vt:lpstr>
      <vt:lpstr>Wingdings</vt:lpstr>
      <vt:lpstr>Office ​​テーマ</vt:lpstr>
      <vt:lpstr>基礎研修 －基本から考える生徒指導の進め方パッケージ－ 【６０分研修】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本日は、ありがとうございました。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2022-09-22T05:00:09Z</dcterms:created>
  <dcterms:modified xsi:type="dcterms:W3CDTF">2022-09-22T05:00:16Z</dcterms:modified>
</cp:coreProperties>
</file>