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74" r:id="rId2"/>
    <p:sldId id="268" r:id="rId3"/>
    <p:sldId id="267" r:id="rId4"/>
    <p:sldId id="257" r:id="rId5"/>
    <p:sldId id="258" r:id="rId6"/>
    <p:sldId id="259" r:id="rId7"/>
    <p:sldId id="263" r:id="rId8"/>
    <p:sldId id="260" r:id="rId9"/>
    <p:sldId id="266" r:id="rId10"/>
    <p:sldId id="271" r:id="rId11"/>
    <p:sldId id="272" r:id="rId12"/>
    <p:sldId id="261" r:id="rId13"/>
    <p:sldId id="264" r:id="rId14"/>
    <p:sldId id="269" r:id="rId15"/>
    <p:sldId id="273" r:id="rId16"/>
    <p:sldId id="270" r:id="rId17"/>
    <p:sldId id="278" r:id="rId18"/>
    <p:sldId id="276" r:id="rId19"/>
    <p:sldId id="277" r:id="rId20"/>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6699"/>
    <a:srgbClr val="FF66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88" autoAdjust="0"/>
    <p:restoredTop sz="94660"/>
  </p:normalViewPr>
  <p:slideViewPr>
    <p:cSldViewPr>
      <p:cViewPr varScale="1">
        <p:scale>
          <a:sx n="48" d="100"/>
          <a:sy n="48" d="100"/>
        </p:scale>
        <p:origin x="2304" y="5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664852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920403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5" y="573264"/>
            <a:ext cx="3357563" cy="1220822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503570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60177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29540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738241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60314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51285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94782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38652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53767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974360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Z:\事務文書\生徒指導\0_イラスト集\0_Justカラー\07研修・指導\036_輪の中.G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73446" y="4742937"/>
            <a:ext cx="2207482" cy="2157415"/>
          </a:xfrm>
          <a:prstGeom prst="rect">
            <a:avLst/>
          </a:prstGeom>
          <a:noFill/>
          <a:extLst>
            <a:ext uri="{909E8E84-426E-40DD-AFC4-6F175D3DCCD1}">
              <a14:hiddenFill xmlns:a14="http://schemas.microsoft.com/office/drawing/2010/main">
                <a:solidFill>
                  <a:srgbClr val="FFFFFF"/>
                </a:solidFill>
              </a14:hiddenFill>
            </a:ext>
          </a:extLst>
        </p:spPr>
      </p:pic>
      <p:sp>
        <p:nvSpPr>
          <p:cNvPr id="8" name="角丸四角形 7"/>
          <p:cNvSpPr/>
          <p:nvPr/>
        </p:nvSpPr>
        <p:spPr>
          <a:xfrm>
            <a:off x="640085" y="2325624"/>
            <a:ext cx="5663866" cy="1963855"/>
          </a:xfrm>
          <a:prstGeom prst="roundRect">
            <a:avLst>
              <a:gd name="adj" fmla="val 9337"/>
            </a:avLst>
          </a:prstGeom>
          <a:solidFill>
            <a:schemeClr val="accent1">
              <a:lumMod val="20000"/>
              <a:lumOff val="80000"/>
            </a:schemeClr>
          </a:solidFill>
          <a:ln w="25400">
            <a:solidFill>
              <a:schemeClr val="tx2"/>
            </a:solidFill>
          </a:ln>
        </p:spPr>
        <p:style>
          <a:lnRef idx="1">
            <a:schemeClr val="accent1"/>
          </a:lnRef>
          <a:fillRef idx="2">
            <a:schemeClr val="accent1"/>
          </a:fillRef>
          <a:effectRef idx="1">
            <a:schemeClr val="accent1"/>
          </a:effectRef>
          <a:fontRef idx="minor">
            <a:schemeClr val="dk1"/>
          </a:fontRef>
        </p:style>
        <p:txBody>
          <a:bodyPr rtlCol="0" anchor="ctr"/>
          <a:lstStyle/>
          <a:p>
            <a:r>
              <a:rPr kumimoji="1" lang="ja-JP" altLang="en-US"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子供たちの自己実現を促す</a:t>
            </a:r>
            <a:r>
              <a:rPr kumimoji="1" lang="en-US" altLang="ja-JP"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2800" dirty="0" smtClean="0">
                <a:ln>
                  <a:solidFill>
                    <a:schemeClr val="tx1"/>
                  </a:solidFill>
                </a:ln>
                <a:solidFill>
                  <a:srgbClr val="FF0000"/>
                </a:solidFill>
                <a:latin typeface="HGP創英角ﾎﾟｯﾌﾟ体" panose="040B0A00000000000000" pitchFamily="50" charset="-128"/>
                <a:ea typeface="HGP創英角ﾎﾟｯﾌﾟ体" panose="040B0A00000000000000" pitchFamily="50" charset="-128"/>
                <a:cs typeface="メイリオ" panose="020B0604030504040204" pitchFamily="50" charset="-128"/>
              </a:rPr>
              <a:t>自己指導能力</a:t>
            </a:r>
            <a:r>
              <a:rPr kumimoji="1" lang="ja-JP" altLang="en-US"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を育成するための</a:t>
            </a:r>
            <a:endParaRPr kumimoji="1" lang="en-US" altLang="ja-JP"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具体的な取組について</a:t>
            </a:r>
            <a:endParaRPr kumimoji="1" lang="en-US" altLang="ja-JP"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全教職員で共通理解を図りましょう！</a:t>
            </a:r>
            <a:endParaRPr kumimoji="1"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9" name="Picture 5" descr="Z:\事務文書\生徒指導\17_共同研究\H26-27パッケージ開発\11_パッケージ試行\150529落合小（基礎①）\DSC01510.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3025999" y="6787246"/>
            <a:ext cx="3406105" cy="227021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9" name="雲形吹き出し 8"/>
          <p:cNvSpPr/>
          <p:nvPr/>
        </p:nvSpPr>
        <p:spPr>
          <a:xfrm>
            <a:off x="3025999" y="4742937"/>
            <a:ext cx="3277952" cy="1976480"/>
          </a:xfrm>
          <a:prstGeom prst="cloudCallout">
            <a:avLst>
              <a:gd name="adj1" fmla="val -61332"/>
              <a:gd name="adj2" fmla="val -37982"/>
            </a:avLst>
          </a:prstGeom>
          <a:solidFill>
            <a:schemeClr val="accent6">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kumimoji="1" lang="ja-JP" altLang="en-US" sz="2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228704" y="6920960"/>
            <a:ext cx="6186309" cy="2585323"/>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研修日時</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○月○日（○）　</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　</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場所</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○階○○○室</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対象</a:t>
            </a:r>
            <a:r>
              <a:rPr lang="ja-JP" altLang="en-US" sz="1400" dirty="0" smtClean="0">
                <a:latin typeface="HG丸ｺﾞｼｯｸM-PRO" panose="020F0600000000000000" pitchFamily="50" charset="-128"/>
                <a:ea typeface="HG丸ｺﾞｼｯｸM-PRO" panose="020F0600000000000000" pitchFamily="50" charset="-128"/>
              </a:rPr>
              <a:t>（例）</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　全員　○年団　○○課　教職○年以下　希望　）研修</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a:off x="0" y="142980"/>
            <a:ext cx="6858000" cy="2062103"/>
          </a:xfrm>
          <a:prstGeom prst="rect">
            <a:avLst/>
          </a:prstGeom>
          <a:noFill/>
        </p:spPr>
        <p:txBody>
          <a:bodyPr wrap="square" lIns="91440" tIns="45720" rIns="91440" bIns="45720">
            <a:spAutoFit/>
          </a:bodyPr>
          <a:lstStyle/>
          <a:p>
            <a:pPr algn="ctr"/>
            <a:r>
              <a:rPr lang="ja-JP" altLang="en-US"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生徒指導の</a:t>
            </a:r>
            <a:r>
              <a:rPr lang="en-US" altLang="ja-JP"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a:t>
            </a:r>
            <a:r>
              <a:rPr lang="ja-JP" altLang="en-US"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基礎</a:t>
            </a:r>
            <a:r>
              <a:rPr lang="en-US" altLang="ja-JP"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a:t>
            </a:r>
            <a:r>
              <a:rPr lang="ja-JP" altLang="en-US"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を</a:t>
            </a:r>
            <a:endParaRPr lang="en-US" altLang="ja-JP"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a:p>
            <a:pPr algn="ctr"/>
            <a:r>
              <a:rPr lang="ja-JP" altLang="en-US"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学ぶ</a:t>
            </a:r>
            <a:r>
              <a:rPr lang="ja-JP" altLang="en-US" sz="4800"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校内研修</a:t>
            </a:r>
            <a:endParaRPr lang="en-US" altLang="ja-JP" sz="4800"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a:p>
            <a:pPr algn="ctr"/>
            <a:r>
              <a:rPr lang="ja-JP" altLang="en-US" sz="3200" cap="none" spc="300" dirty="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（実施のお知らせ）</a:t>
            </a:r>
            <a:endParaRPr lang="ja-JP" altLang="en-US" sz="4800" cap="none" spc="300" dirty="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p:txBody>
      </p:sp>
      <p:sp>
        <p:nvSpPr>
          <p:cNvPr id="11" name="テキスト ボックス 10"/>
          <p:cNvSpPr txBox="1"/>
          <p:nvPr/>
        </p:nvSpPr>
        <p:spPr>
          <a:xfrm>
            <a:off x="3472018" y="5131012"/>
            <a:ext cx="2942995"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子供たち</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が</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将来より良い人生</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を</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歩んで</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いくために</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何</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ができるだろう？</a:t>
            </a:r>
          </a:p>
        </p:txBody>
      </p:sp>
    </p:spTree>
    <p:extLst>
      <p:ext uri="{BB962C8B-B14F-4D97-AF65-F5344CB8AC3E}">
        <p14:creationId xmlns:p14="http://schemas.microsoft.com/office/powerpoint/2010/main" val="5598929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10</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a:off x="192505" y="776856"/>
            <a:ext cx="2880000" cy="288032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16</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7" name="正方形/長方形 16"/>
          <p:cNvSpPr/>
          <p:nvPr/>
        </p:nvSpPr>
        <p:spPr>
          <a:xfrm>
            <a:off x="3068640" y="776856"/>
            <a:ext cx="3600000" cy="288032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9" name="正方形/長方形 18"/>
          <p:cNvSpPr/>
          <p:nvPr/>
        </p:nvSpPr>
        <p:spPr>
          <a:xfrm>
            <a:off x="192505" y="653717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18</a:t>
            </a:r>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3" name="正方形/長方形 12"/>
          <p:cNvSpPr/>
          <p:nvPr/>
        </p:nvSpPr>
        <p:spPr>
          <a:xfrm>
            <a:off x="186227" y="3657200"/>
            <a:ext cx="2880000" cy="288032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17</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4" name="正方形/長方形 13"/>
          <p:cNvSpPr/>
          <p:nvPr/>
        </p:nvSpPr>
        <p:spPr>
          <a:xfrm>
            <a:off x="3062362" y="3657200"/>
            <a:ext cx="3600000" cy="288032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4799" y="1188444"/>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0" name="Picture 4"/>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56006" y="6948948"/>
            <a:ext cx="2742853"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8" name="正方形/長方形 17"/>
          <p:cNvSpPr/>
          <p:nvPr/>
        </p:nvSpPr>
        <p:spPr>
          <a:xfrm>
            <a:off x="3072505" y="6536856"/>
            <a:ext cx="3600000" cy="288032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0" name="テキスト ボックス 19"/>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1" name="テキスト ボックス 20"/>
          <p:cNvSpPr txBox="1"/>
          <p:nvPr/>
        </p:nvSpPr>
        <p:spPr>
          <a:xfrm>
            <a:off x="255198" y="905686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2" name="横巻き 21"/>
          <p:cNvSpPr/>
          <p:nvPr/>
        </p:nvSpPr>
        <p:spPr>
          <a:xfrm>
            <a:off x="4526439" y="4573525"/>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個人思考</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72505" y="776856"/>
            <a:ext cx="3600000" cy="2970044"/>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16</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17</a:t>
            </a:r>
            <a:r>
              <a:rPr lang="ja-JP" altLang="en-US" sz="1100" dirty="0">
                <a:latin typeface="HG丸ｺﾞｼｯｸM-PRO" panose="020F0600000000000000" pitchFamily="50" charset="-128"/>
                <a:ea typeface="HG丸ｺﾞｼｯｸM-PRO" panose="020F0600000000000000" pitchFamily="50" charset="-128"/>
              </a:rPr>
              <a:t>で４分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では自己実現を図るための自己指導能力を育成する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生徒指導の具体的な実践</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というの</a:t>
            </a:r>
            <a:r>
              <a:rPr lang="ja-JP" altLang="en-US" sz="1100" dirty="0" smtClean="0">
                <a:latin typeface="HG丸ｺﾞｼｯｸM-PRO" panose="020F0600000000000000" pitchFamily="50" charset="-128"/>
                <a:ea typeface="HG丸ｺﾞｼｯｸM-PRO" panose="020F0600000000000000" pitchFamily="50" charset="-128"/>
              </a:rPr>
              <a:t>は、どういった</a:t>
            </a:r>
            <a:r>
              <a:rPr lang="ja-JP" altLang="en-US" sz="1100" dirty="0">
                <a:latin typeface="HG丸ｺﾞｼｯｸM-PRO" panose="020F0600000000000000" pitchFamily="50" charset="-128"/>
                <a:ea typeface="HG丸ｺﾞｼｯｸM-PRO" panose="020F0600000000000000" pitchFamily="50" charset="-128"/>
              </a:rPr>
              <a:t>実践なのでしょうか。</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先ほど、生徒</a:t>
            </a:r>
            <a:r>
              <a:rPr lang="ja-JP" altLang="en-US" sz="1100" dirty="0">
                <a:latin typeface="HG丸ｺﾞｼｯｸM-PRO" panose="020F0600000000000000" pitchFamily="50" charset="-128"/>
                <a:ea typeface="HG丸ｺﾞｼｯｸM-PRO" panose="020F0600000000000000" pitchFamily="50" charset="-128"/>
              </a:rPr>
              <a:t>指導に対するイメージが一人一人違うことが分かりました</a:t>
            </a:r>
            <a:r>
              <a:rPr lang="ja-JP" altLang="en-US" sz="1100" dirty="0" smtClean="0">
                <a:latin typeface="HG丸ｺﾞｼｯｸM-PRO" panose="020F0600000000000000" pitchFamily="50" charset="-128"/>
                <a:ea typeface="HG丸ｺﾞｼｯｸM-PRO" panose="020F0600000000000000" pitchFamily="50" charset="-128"/>
              </a:rPr>
              <a:t>ので、これから</a:t>
            </a:r>
            <a:r>
              <a:rPr lang="ja-JP" altLang="en-US" sz="1100" dirty="0">
                <a:latin typeface="HG丸ｺﾞｼｯｸM-PRO" panose="020F0600000000000000" pitchFamily="50" charset="-128"/>
                <a:ea typeface="HG丸ｺﾞｼｯｸM-PRO" panose="020F0600000000000000" pitchFamily="50" charset="-128"/>
              </a:rPr>
              <a:t>の時間は具体的な実践について考えたいと思います。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教育課程内外</a:t>
            </a:r>
            <a:r>
              <a:rPr lang="ja-JP" altLang="en-US" sz="1100" dirty="0" smtClean="0">
                <a:latin typeface="HG丸ｺﾞｼｯｸM-PRO" panose="020F0600000000000000" pitchFamily="50" charset="-128"/>
                <a:ea typeface="HG丸ｺﾞｼｯｸM-PRO" panose="020F0600000000000000" pitchFamily="50" charset="-128"/>
              </a:rPr>
              <a:t>の、あらゆる</a:t>
            </a:r>
            <a:r>
              <a:rPr lang="ja-JP" altLang="en-US" sz="1100" dirty="0">
                <a:latin typeface="HG丸ｺﾞｼｯｸM-PRO" panose="020F0600000000000000" pitchFamily="50" charset="-128"/>
                <a:ea typeface="HG丸ｺﾞｼｯｸM-PRO" panose="020F0600000000000000" pitchFamily="50" charset="-128"/>
              </a:rPr>
              <a:t>教育活動場面をイメージ</a:t>
            </a:r>
            <a:r>
              <a:rPr lang="ja-JP" altLang="en-US" sz="1100" dirty="0" smtClean="0">
                <a:latin typeface="HG丸ｺﾞｼｯｸM-PRO" panose="020F0600000000000000" pitchFamily="50" charset="-128"/>
                <a:ea typeface="HG丸ｺﾞｼｯｸM-PRO" panose="020F0600000000000000" pitchFamily="50" charset="-128"/>
              </a:rPr>
              <a:t>して、重要度</a:t>
            </a:r>
            <a:r>
              <a:rPr lang="ja-JP" altLang="en-US" sz="1100" dirty="0">
                <a:latin typeface="HG丸ｺﾞｼｯｸM-PRO" panose="020F0600000000000000" pitchFamily="50" charset="-128"/>
                <a:ea typeface="HG丸ｺﾞｼｯｸM-PRO" panose="020F0600000000000000" pitchFamily="50" charset="-128"/>
              </a:rPr>
              <a:t>が高いと考えられる実践を三つまで書いてください。授業での実践もあると思います。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（重要な実践は多くあります</a:t>
            </a:r>
            <a:r>
              <a:rPr lang="ja-JP" altLang="en-US" sz="1100" dirty="0" smtClean="0">
                <a:latin typeface="HG丸ｺﾞｼｯｸM-PRO" panose="020F0600000000000000" pitchFamily="50" charset="-128"/>
                <a:ea typeface="HG丸ｺﾞｼｯｸM-PRO" panose="020F0600000000000000" pitchFamily="50" charset="-128"/>
              </a:rPr>
              <a:t>が、時間</a:t>
            </a:r>
            <a:r>
              <a:rPr lang="ja-JP" altLang="en-US" sz="1100" dirty="0">
                <a:latin typeface="HG丸ｺﾞｼｯｸM-PRO" panose="020F0600000000000000" pitchFamily="50" charset="-128"/>
                <a:ea typeface="HG丸ｺﾞｼｯｸM-PRO" panose="020F0600000000000000" pitchFamily="50" charset="-128"/>
              </a:rPr>
              <a:t>が限られていること</a:t>
            </a:r>
            <a:r>
              <a:rPr lang="ja-JP" altLang="en-US" sz="1100" dirty="0" smtClean="0">
                <a:latin typeface="HG丸ｺﾞｼｯｸM-PRO" panose="020F0600000000000000" pitchFamily="50" charset="-128"/>
                <a:ea typeface="HG丸ｺﾞｼｯｸM-PRO" panose="020F0600000000000000" pitchFamily="50" charset="-128"/>
              </a:rPr>
              <a:t>と、この後</a:t>
            </a:r>
            <a:r>
              <a:rPr lang="ja-JP" altLang="en-US" sz="1100" dirty="0">
                <a:latin typeface="HG丸ｺﾞｼｯｸM-PRO" panose="020F0600000000000000" pitchFamily="50" charset="-128"/>
                <a:ea typeface="HG丸ｺﾞｼｯｸM-PRO" panose="020F0600000000000000" pitchFamily="50" charset="-128"/>
              </a:rPr>
              <a:t>の協議を絞り込むことができるよう</a:t>
            </a:r>
            <a:r>
              <a:rPr lang="ja-JP" altLang="en-US" sz="1100" dirty="0" smtClean="0">
                <a:latin typeface="HG丸ｺﾞｼｯｸM-PRO" panose="020F0600000000000000" pitchFamily="50" charset="-128"/>
                <a:ea typeface="HG丸ｺﾞｼｯｸM-PRO" panose="020F0600000000000000" pitchFamily="50" charset="-128"/>
              </a:rPr>
              <a:t>に、ここ</a:t>
            </a:r>
            <a:r>
              <a:rPr lang="ja-JP" altLang="en-US" sz="1100" dirty="0">
                <a:latin typeface="HG丸ｺﾞｼｯｸM-PRO" panose="020F0600000000000000" pitchFamily="50" charset="-128"/>
                <a:ea typeface="HG丸ｺﾞｼｯｸM-PRO" panose="020F0600000000000000" pitchFamily="50" charset="-128"/>
              </a:rPr>
              <a:t>では三つに絞ってもらいます。）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ワークシートの右側を御覧ください。★</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66227" y="3657200"/>
            <a:ext cx="3606278" cy="1615827"/>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16</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17</a:t>
            </a:r>
            <a:r>
              <a:rPr lang="ja-JP" altLang="en-US" sz="1100" dirty="0">
                <a:latin typeface="HG丸ｺﾞｼｯｸM-PRO" panose="020F0600000000000000" pitchFamily="50" charset="-128"/>
                <a:ea typeface="HG丸ｺﾞｼｯｸM-PRO" panose="020F0600000000000000" pitchFamily="50" charset="-128"/>
              </a:rPr>
              <a:t>で４分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時間が限られている</a:t>
            </a:r>
            <a:r>
              <a:rPr lang="ja-JP" altLang="en-US" sz="1100" dirty="0" smtClean="0">
                <a:latin typeface="HG丸ｺﾞｼｯｸM-PRO" panose="020F0600000000000000" pitchFamily="50" charset="-128"/>
                <a:ea typeface="HG丸ｺﾞｼｯｸM-PRO" panose="020F0600000000000000" pitchFamily="50" charset="-128"/>
              </a:rPr>
              <a:t>ので、簡単</a:t>
            </a:r>
            <a:r>
              <a:rPr lang="ja-JP" altLang="en-US" sz="1100" dirty="0">
                <a:latin typeface="HG丸ｺﾞｼｯｸM-PRO" panose="020F0600000000000000" pitchFamily="50" charset="-128"/>
                <a:ea typeface="HG丸ｺﾞｼｯｸM-PRO" panose="020F0600000000000000" pitchFamily="50" charset="-128"/>
              </a:rPr>
              <a:t>にキーワードで書いてもかまいません。</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それでは２分とります。始めてください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２分経過　★）</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3072504" y="6531691"/>
            <a:ext cx="3589857" cy="938719"/>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18</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19</a:t>
            </a:r>
            <a:r>
              <a:rPr lang="ja-JP" altLang="en-US" sz="1100" dirty="0">
                <a:latin typeface="HG丸ｺﾞｼｯｸM-PRO" panose="020F0600000000000000" pitchFamily="50" charset="-128"/>
                <a:ea typeface="HG丸ｺﾞｼｯｸM-PRO" panose="020F0600000000000000" pitchFamily="50" charset="-128"/>
              </a:rPr>
              <a:t>で９分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はい、時間</a:t>
            </a:r>
            <a:r>
              <a:rPr lang="ja-JP" altLang="en-US" sz="1100" dirty="0">
                <a:latin typeface="HG丸ｺﾞｼｯｸM-PRO" panose="020F0600000000000000" pitchFamily="50" charset="-128"/>
                <a:ea typeface="HG丸ｺﾞｼｯｸM-PRO" panose="020F0600000000000000" pitchFamily="50" charset="-128"/>
              </a:rPr>
              <a:t>が来ました</a:t>
            </a:r>
            <a:r>
              <a:rPr lang="ja-JP" altLang="en-US" sz="1100" dirty="0" smtClean="0">
                <a:latin typeface="HG丸ｺﾞｼｯｸM-PRO" panose="020F0600000000000000" pitchFamily="50" charset="-128"/>
                <a:ea typeface="HG丸ｺﾞｼｯｸM-PRO" panose="020F0600000000000000" pitchFamily="50" charset="-128"/>
              </a:rPr>
              <a:t>ので、次</a:t>
            </a:r>
            <a:r>
              <a:rPr lang="ja-JP" altLang="en-US" sz="1100" dirty="0">
                <a:latin typeface="HG丸ｺﾞｼｯｸM-PRO" panose="020F0600000000000000" pitchFamily="50" charset="-128"/>
                <a:ea typeface="HG丸ｺﾞｼｯｸM-PRO" panose="020F0600000000000000" pitchFamily="50" charset="-128"/>
              </a:rPr>
              <a:t>の共有に入りたいと思います。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ここから</a:t>
            </a:r>
            <a:r>
              <a:rPr lang="ja-JP" altLang="en-US" sz="1100" dirty="0" smtClean="0">
                <a:latin typeface="HG丸ｺﾞｼｯｸM-PRO" panose="020F0600000000000000" pitchFamily="50" charset="-128"/>
                <a:ea typeface="HG丸ｺﾞｼｯｸM-PRO" panose="020F0600000000000000" pitchFamily="50" charset="-128"/>
              </a:rPr>
              <a:t>は、先ほど</a:t>
            </a:r>
            <a:r>
              <a:rPr lang="ja-JP" altLang="en-US" sz="1100" dirty="0">
                <a:latin typeface="HG丸ｺﾞｼｯｸM-PRO" panose="020F0600000000000000" pitchFamily="50" charset="-128"/>
                <a:ea typeface="HG丸ｺﾞｼｯｸM-PRO" panose="020F0600000000000000" pitchFamily="50" charset="-128"/>
              </a:rPr>
              <a:t>考えていただいた実践をグループ内で共有する時間にします。★</a:t>
            </a:r>
            <a:endParaRPr lang="en-US" altLang="ja-JP" sz="1100" dirty="0">
              <a:latin typeface="HG丸ｺﾞｼｯｸM-PRO" panose="020F0600000000000000" pitchFamily="50" charset="-128"/>
              <a:ea typeface="HG丸ｺﾞｼｯｸM-PRO" panose="020F0600000000000000" pitchFamily="50" charset="-128"/>
            </a:endParaRPr>
          </a:p>
        </p:txBody>
      </p:sp>
      <p:pic>
        <p:nvPicPr>
          <p:cNvPr id="3074"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47810" y="4063548"/>
            <a:ext cx="2756830" cy="206762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3925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11</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a:off x="192505" y="776856"/>
            <a:ext cx="2880000" cy="288032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19</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7" name="正方形/長方形 16"/>
          <p:cNvSpPr/>
          <p:nvPr/>
        </p:nvSpPr>
        <p:spPr>
          <a:xfrm>
            <a:off x="3068640" y="776856"/>
            <a:ext cx="3600000" cy="288032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正方形/長方形 12"/>
          <p:cNvSpPr/>
          <p:nvPr/>
        </p:nvSpPr>
        <p:spPr>
          <a:xfrm>
            <a:off x="186227" y="3657200"/>
            <a:ext cx="2880000" cy="57602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20</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4" name="正方形/長方形 13"/>
          <p:cNvSpPr/>
          <p:nvPr/>
        </p:nvSpPr>
        <p:spPr>
          <a:xfrm>
            <a:off x="3062362" y="3657200"/>
            <a:ext cx="3600000" cy="57602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テキスト ボックス 17"/>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2" name="横巻き 21"/>
          <p:cNvSpPr/>
          <p:nvPr/>
        </p:nvSpPr>
        <p:spPr>
          <a:xfrm>
            <a:off x="4423458" y="1781050"/>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3" name="横巻き 22"/>
          <p:cNvSpPr/>
          <p:nvPr/>
        </p:nvSpPr>
        <p:spPr>
          <a:xfrm>
            <a:off x="4647554" y="5376811"/>
            <a:ext cx="504767" cy="360908"/>
          </a:xfrm>
          <a:prstGeom prst="horizontalScroll">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発 表</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72504" y="816435"/>
            <a:ext cx="3596135" cy="1785104"/>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18</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19</a:t>
            </a:r>
            <a:r>
              <a:rPr lang="ja-JP" altLang="en-US" sz="1100" dirty="0">
                <a:latin typeface="HG丸ｺﾞｼｯｸM-PRO" panose="020F0600000000000000" pitchFamily="50" charset="-128"/>
                <a:ea typeface="HG丸ｺﾞｼｯｸM-PRO" panose="020F0600000000000000" pitchFamily="50" charset="-128"/>
              </a:rPr>
              <a:t>で９分</a:t>
            </a:r>
            <a:r>
              <a:rPr lang="en-US" altLang="ja-JP" sz="1100" dirty="0">
                <a:latin typeface="HG丸ｺﾞｼｯｸM-PRO" panose="020F0600000000000000" pitchFamily="50" charset="-128"/>
                <a:ea typeface="HG丸ｺﾞｼｯｸM-PRO" panose="020F0600000000000000" pitchFamily="50" charset="-128"/>
              </a:rPr>
              <a:t>≫</a:t>
            </a:r>
          </a:p>
          <a:p>
            <a:pPr defTabSz="940719">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この欄に、グループ</a:t>
            </a:r>
            <a:r>
              <a:rPr lang="ja-JP" altLang="en-US" sz="1100" dirty="0">
                <a:latin typeface="HG丸ｺﾞｼｯｸM-PRO" panose="020F0600000000000000" pitchFamily="50" charset="-128"/>
                <a:ea typeface="HG丸ｺﾞｼｯｸM-PRO" panose="020F0600000000000000" pitchFamily="50" charset="-128"/>
              </a:rPr>
              <a:t>で出された実践の</a:t>
            </a:r>
            <a:r>
              <a:rPr lang="ja-JP" altLang="en-US" sz="1100" dirty="0" smtClean="0">
                <a:latin typeface="HG丸ｺﾞｼｯｸM-PRO" panose="020F0600000000000000" pitchFamily="50" charset="-128"/>
                <a:ea typeface="HG丸ｺﾞｼｯｸM-PRO" panose="020F0600000000000000" pitchFamily="50" charset="-128"/>
              </a:rPr>
              <a:t>記録をして</a:t>
            </a:r>
            <a:r>
              <a:rPr lang="ja-JP" altLang="en-US" sz="1100" dirty="0">
                <a:latin typeface="HG丸ｺﾞｼｯｸM-PRO" panose="020F0600000000000000" pitchFamily="50" charset="-128"/>
                <a:ea typeface="HG丸ｺﾞｼｯｸM-PRO" panose="020F0600000000000000" pitchFamily="50" charset="-128"/>
              </a:rPr>
              <a:t>ください。</a:t>
            </a: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r>
              <a:rPr lang="ja-JP" altLang="en-US" sz="1100" dirty="0">
                <a:latin typeface="HG丸ｺﾞｼｯｸM-PRO" panose="020F0600000000000000" pitchFamily="50" charset="-128"/>
                <a:ea typeface="HG丸ｺﾞｼｯｸM-PRO" panose="020F0600000000000000" pitchFamily="50" charset="-128"/>
              </a:rPr>
              <a:t>　それでは時間</a:t>
            </a:r>
            <a:r>
              <a:rPr lang="ja-JP" altLang="en-US" sz="1100" dirty="0" smtClean="0">
                <a:latin typeface="HG丸ｺﾞｼｯｸM-PRO" panose="020F0600000000000000" pitchFamily="50" charset="-128"/>
                <a:ea typeface="HG丸ｺﾞｼｯｸM-PRO" panose="020F0600000000000000" pitchFamily="50" charset="-128"/>
              </a:rPr>
              <a:t>を８分</a:t>
            </a:r>
            <a:r>
              <a:rPr lang="ja-JP" altLang="en-US" sz="1100" dirty="0">
                <a:latin typeface="HG丸ｺﾞｼｯｸM-PRO" panose="020F0600000000000000" pitchFamily="50" charset="-128"/>
                <a:ea typeface="HG丸ｺﾞｼｯｸM-PRO" panose="020F0600000000000000" pitchFamily="50" charset="-128"/>
              </a:rPr>
              <a:t>とります。</a:t>
            </a:r>
            <a:r>
              <a:rPr lang="ja-JP" altLang="en-US" sz="1100" dirty="0" smtClean="0">
                <a:latin typeface="HG丸ｺﾞｼｯｸM-PRO" panose="020F0600000000000000" pitchFamily="50" charset="-128"/>
                <a:ea typeface="HG丸ｺﾞｼｯｸM-PRO" panose="020F0600000000000000" pitchFamily="50" charset="-128"/>
              </a:rPr>
              <a:t>どうぞ、始めて</a:t>
            </a:r>
            <a:r>
              <a:rPr lang="ja-JP" altLang="en-US" sz="1100" dirty="0">
                <a:latin typeface="HG丸ｺﾞｼｯｸM-PRO" panose="020F0600000000000000" pitchFamily="50" charset="-128"/>
                <a:ea typeface="HG丸ｺﾞｼｯｸM-PRO" panose="020F0600000000000000" pitchFamily="50" charset="-128"/>
              </a:rPr>
              <a:t>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r>
              <a:rPr lang="ja-JP" altLang="en-US" sz="1100" dirty="0">
                <a:latin typeface="HG丸ｺﾞｼｯｸM-PRO" panose="020F0600000000000000" pitchFamily="50" charset="-128"/>
                <a:ea typeface="HG丸ｺﾞｼｯｸM-PRO" panose="020F0600000000000000" pitchFamily="50" charset="-128"/>
              </a:rPr>
              <a:t>（８分経過　★）</a:t>
            </a:r>
          </a:p>
        </p:txBody>
      </p:sp>
      <p:sp>
        <p:nvSpPr>
          <p:cNvPr id="3" name="正方形/長方形 2"/>
          <p:cNvSpPr/>
          <p:nvPr/>
        </p:nvSpPr>
        <p:spPr>
          <a:xfrm>
            <a:off x="3062362" y="3638315"/>
            <a:ext cx="3603439" cy="3647152"/>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20</a:t>
            </a:r>
            <a:r>
              <a:rPr lang="ja-JP" altLang="en-US" sz="1100" dirty="0">
                <a:latin typeface="HG丸ｺﾞｼｯｸM-PRO" panose="020F0600000000000000" pitchFamily="50" charset="-128"/>
                <a:ea typeface="HG丸ｺﾞｼｯｸM-PRO" panose="020F0600000000000000" pitchFamily="50" charset="-128"/>
              </a:rPr>
              <a:t>で６分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はい、それ</a:t>
            </a:r>
            <a:r>
              <a:rPr lang="ja-JP" altLang="en-US" sz="1100" dirty="0">
                <a:latin typeface="HG丸ｺﾞｼｯｸM-PRO" panose="020F0600000000000000" pitchFamily="50" charset="-128"/>
                <a:ea typeface="HG丸ｺﾞｼｯｸM-PRO" panose="020F0600000000000000" pitchFamily="50" charset="-128"/>
              </a:rPr>
              <a:t>では時間</a:t>
            </a:r>
            <a:r>
              <a:rPr lang="ja-JP" altLang="en-US" sz="1100" dirty="0" smtClean="0">
                <a:latin typeface="HG丸ｺﾞｼｯｸM-PRO" panose="020F0600000000000000" pitchFamily="50" charset="-128"/>
                <a:ea typeface="HG丸ｺﾞｼｯｸM-PRO" panose="020F0600000000000000" pitchFamily="50" charset="-128"/>
              </a:rPr>
              <a:t>が来ましたので、話合い</a:t>
            </a:r>
            <a:r>
              <a:rPr lang="ja-JP" altLang="en-US" sz="1100" dirty="0">
                <a:latin typeface="HG丸ｺﾞｼｯｸM-PRO" panose="020F0600000000000000" pitchFamily="50" charset="-128"/>
                <a:ea typeface="HG丸ｺﾞｼｯｸM-PRO" panose="020F0600000000000000" pitchFamily="50" charset="-128"/>
              </a:rPr>
              <a:t>を終了してください。</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それではこちらのグループの</a:t>
            </a:r>
            <a:r>
              <a:rPr lang="ja-JP" altLang="en-US" sz="1100" dirty="0" smtClean="0">
                <a:latin typeface="HG丸ｺﾞｼｯｸM-PRO" panose="020F0600000000000000" pitchFamily="50" charset="-128"/>
                <a:ea typeface="HG丸ｺﾞｼｯｸM-PRO" panose="020F0600000000000000" pitchFamily="50" charset="-128"/>
              </a:rPr>
              <a:t>方、どの</a:t>
            </a:r>
            <a:r>
              <a:rPr lang="ja-JP" altLang="en-US" sz="1100" dirty="0">
                <a:latin typeface="HG丸ｺﾞｼｯｸM-PRO" panose="020F0600000000000000" pitchFamily="50" charset="-128"/>
                <a:ea typeface="HG丸ｺﾞｼｯｸM-PRO" panose="020F0600000000000000" pitchFamily="50" charset="-128"/>
              </a:rPr>
              <a:t>ような共有ができたか簡単に発表してください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時間</a:t>
            </a:r>
            <a:r>
              <a:rPr lang="ja-JP" altLang="en-US" sz="1100" dirty="0">
                <a:latin typeface="HG丸ｺﾞｼｯｸM-PRO" panose="020F0600000000000000" pitchFamily="50" charset="-128"/>
                <a:ea typeface="HG丸ｺﾞｼｯｸM-PRO" panose="020F0600000000000000" pitchFamily="50" charset="-128"/>
              </a:rPr>
              <a:t>を考慮して２～４グループくらいに発表</a:t>
            </a:r>
            <a:r>
              <a:rPr lang="ja-JP" altLang="en-US" sz="1100" dirty="0" smtClean="0">
                <a:latin typeface="HG丸ｺﾞｼｯｸM-PRO" panose="020F0600000000000000" pitchFamily="50" charset="-128"/>
                <a:ea typeface="HG丸ｺﾞｼｯｸM-PRO" panose="020F0600000000000000" pitchFamily="50" charset="-128"/>
              </a:rPr>
              <a:t>して</a:t>
            </a:r>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もらう</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発表</a:t>
            </a:r>
            <a:r>
              <a:rPr lang="ja-JP" altLang="en-US" sz="1100" dirty="0">
                <a:latin typeface="HG丸ｺﾞｼｯｸM-PRO" panose="020F0600000000000000" pitchFamily="50" charset="-128"/>
                <a:ea typeface="HG丸ｺﾞｼｯｸM-PRO" panose="020F0600000000000000" pitchFamily="50" charset="-128"/>
              </a:rPr>
              <a:t>内容は共感的な態度で受容</a:t>
            </a:r>
            <a:r>
              <a:rPr lang="ja-JP" altLang="en-US" sz="1100" dirty="0" smtClean="0">
                <a:latin typeface="HG丸ｺﾞｼｯｸM-PRO" panose="020F0600000000000000" pitchFamily="50" charset="-128"/>
                <a:ea typeface="HG丸ｺﾞｼｯｸM-PRO" panose="020F0600000000000000" pitchFamily="50" charset="-128"/>
              </a:rPr>
              <a:t>する</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はい、ありがとう</a:t>
            </a:r>
            <a:r>
              <a:rPr lang="ja-JP" altLang="en-US" sz="1100" dirty="0">
                <a:latin typeface="HG丸ｺﾞｼｯｸM-PRO" panose="020F0600000000000000" pitchFamily="50" charset="-128"/>
                <a:ea typeface="HG丸ｺﾞｼｯｸM-PRO" panose="020F0600000000000000" pitchFamily="50" charset="-128"/>
              </a:rPr>
              <a:t>ございました。全てのグループの方に発表していただきたいところです</a:t>
            </a:r>
            <a:r>
              <a:rPr lang="ja-JP" altLang="en-US" sz="1100" dirty="0" smtClean="0">
                <a:latin typeface="HG丸ｺﾞｼｯｸM-PRO" panose="020F0600000000000000" pitchFamily="50" charset="-128"/>
                <a:ea typeface="HG丸ｺﾞｼｯｸM-PRO" panose="020F0600000000000000" pitchFamily="50" charset="-128"/>
              </a:rPr>
              <a:t>が、時間</a:t>
            </a:r>
            <a:r>
              <a:rPr lang="ja-JP" altLang="en-US" sz="1100" dirty="0">
                <a:latin typeface="HG丸ｺﾞｼｯｸM-PRO" panose="020F0600000000000000" pitchFamily="50" charset="-128"/>
                <a:ea typeface="HG丸ｺﾞｼｯｸM-PRO" panose="020F0600000000000000" pitchFamily="50" charset="-128"/>
              </a:rPr>
              <a:t>の</a:t>
            </a:r>
            <a:r>
              <a:rPr lang="ja-JP" altLang="en-US" sz="1100" dirty="0" smtClean="0">
                <a:latin typeface="HG丸ｺﾞｼｯｸM-PRO" panose="020F0600000000000000" pitchFamily="50" charset="-128"/>
                <a:ea typeface="HG丸ｺﾞｼｯｸM-PRO" panose="020F0600000000000000" pitchFamily="50" charset="-128"/>
              </a:rPr>
              <a:t>都合上、これ</a:t>
            </a:r>
            <a:r>
              <a:rPr lang="ja-JP" altLang="en-US" sz="1100" dirty="0">
                <a:latin typeface="HG丸ｺﾞｼｯｸM-PRO" panose="020F0600000000000000" pitchFamily="50" charset="-128"/>
                <a:ea typeface="HG丸ｺﾞｼｯｸM-PRO" panose="020F0600000000000000" pitchFamily="50" charset="-128"/>
              </a:rPr>
              <a:t>で発表の時間を終わります。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それぞれの先生方</a:t>
            </a:r>
            <a:r>
              <a:rPr lang="ja-JP" altLang="en-US" sz="1100" dirty="0" smtClean="0">
                <a:latin typeface="HG丸ｺﾞｼｯｸM-PRO" panose="020F0600000000000000" pitchFamily="50" charset="-128"/>
                <a:ea typeface="HG丸ｺﾞｼｯｸM-PRO" panose="020F0600000000000000" pitchFamily="50" charset="-128"/>
              </a:rPr>
              <a:t>が、様々</a:t>
            </a:r>
            <a:r>
              <a:rPr lang="ja-JP" altLang="en-US" sz="1100" dirty="0">
                <a:latin typeface="HG丸ｺﾞｼｯｸM-PRO" panose="020F0600000000000000" pitchFamily="50" charset="-128"/>
                <a:ea typeface="HG丸ｺﾞｼｯｸM-PRO" panose="020F0600000000000000" pitchFamily="50" charset="-128"/>
              </a:rPr>
              <a:t>な実践をされていました。</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は、自己</a:t>
            </a:r>
            <a:r>
              <a:rPr lang="ja-JP" altLang="en-US" sz="1100" dirty="0">
                <a:latin typeface="HG丸ｺﾞｼｯｸM-PRO" panose="020F0600000000000000" pitchFamily="50" charset="-128"/>
                <a:ea typeface="HG丸ｺﾞｼｯｸM-PRO" panose="020F0600000000000000" pitchFamily="50" charset="-128"/>
              </a:rPr>
              <a:t>指導能力を育成する実践のポイントを押さえてみましょう。</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このポイントについては★</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4" name="角丸四角形 3"/>
          <p:cNvSpPr/>
          <p:nvPr/>
        </p:nvSpPr>
        <p:spPr>
          <a:xfrm>
            <a:off x="3108147" y="4649719"/>
            <a:ext cx="3417197" cy="616263"/>
          </a:xfrm>
          <a:prstGeom prst="roundRect">
            <a:avLst/>
          </a:prstGeom>
          <a:noFill/>
          <a:ln w="38100" cmpd="dbl">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73635" y="4130539"/>
            <a:ext cx="2711302" cy="20334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1077" y="1188445"/>
            <a:ext cx="2742855" cy="20571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201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33114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21</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4" name="正方形/長方形 3"/>
          <p:cNvSpPr/>
          <p:nvPr/>
        </p:nvSpPr>
        <p:spPr>
          <a:xfrm>
            <a:off x="3072505" y="777496"/>
            <a:ext cx="3600000" cy="33114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12</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1" name="テキスト ボックス 10"/>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4" name="角丸四角形 13"/>
          <p:cNvSpPr/>
          <p:nvPr/>
        </p:nvSpPr>
        <p:spPr>
          <a:xfrm>
            <a:off x="188641" y="4160912"/>
            <a:ext cx="6483864" cy="1440160"/>
          </a:xfrm>
          <a:prstGeom prst="roundRect">
            <a:avLst>
              <a:gd name="adj" fmla="val 7200"/>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050" dirty="0" smtClean="0">
                <a:solidFill>
                  <a:schemeClr val="tx1"/>
                </a:solidFill>
                <a:latin typeface="ＭＳ ゴシック" panose="020B0609070205080204" pitchFamily="49" charset="-128"/>
                <a:ea typeface="ＭＳ ゴシック" panose="020B0609070205080204" pitchFamily="49" charset="-128"/>
              </a:rPr>
              <a:t>　</a:t>
            </a:r>
            <a:endParaRPr kumimoji="1" lang="ja-JP" altLang="en-US" sz="1050" dirty="0">
              <a:solidFill>
                <a:schemeClr val="tx1"/>
              </a:solidFill>
              <a:latin typeface="ＭＳ ゴシック" panose="020B0609070205080204" pitchFamily="49" charset="-128"/>
              <a:ea typeface="ＭＳ ゴシック" panose="020B0609070205080204" pitchFamily="49" charset="-128"/>
            </a:endParaRPr>
          </a:p>
        </p:txBody>
      </p:sp>
      <p:sp>
        <p:nvSpPr>
          <p:cNvPr id="2" name="テキスト ボックス 1"/>
          <p:cNvSpPr txBox="1"/>
          <p:nvPr/>
        </p:nvSpPr>
        <p:spPr>
          <a:xfrm>
            <a:off x="203070" y="4204345"/>
            <a:ext cx="6429107" cy="1308050"/>
          </a:xfrm>
          <a:prstGeom prst="rect">
            <a:avLst/>
          </a:prstGeom>
          <a:noFill/>
        </p:spPr>
        <p:txBody>
          <a:bodyPr wrap="square" rtlCol="0">
            <a:spAutoFit/>
          </a:bodyPr>
          <a:lstStyle/>
          <a:p>
            <a:r>
              <a:rPr lang="en-US" altLang="ja-JP" sz="1200" dirty="0">
                <a:latin typeface="HG丸ｺﾞｼｯｸM-PRO" panose="020F0600000000000000" pitchFamily="50" charset="-128"/>
                <a:ea typeface="HG丸ｺﾞｼｯｸM-PRO" panose="020F0600000000000000" pitchFamily="50" charset="-128"/>
              </a:rPr>
              <a:t>【</a:t>
            </a:r>
            <a:r>
              <a:rPr lang="ja-JP" altLang="en-US" sz="1200" dirty="0">
                <a:latin typeface="HG丸ｺﾞｼｯｸM-PRO" panose="020F0600000000000000" pitchFamily="50" charset="-128"/>
                <a:ea typeface="HG丸ｺﾞｼｯｸM-PRO" panose="020F0600000000000000" pitchFamily="50" charset="-128"/>
              </a:rPr>
              <a:t>補足：生徒指導提要</a:t>
            </a:r>
            <a:r>
              <a:rPr lang="en-US" altLang="ja-JP" sz="1200" dirty="0" smtClean="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この</a:t>
            </a:r>
            <a:r>
              <a:rPr lang="ja-JP" altLang="en-US" sz="1100" dirty="0">
                <a:latin typeface="HG丸ｺﾞｼｯｸM-PRO" panose="020F0600000000000000" pitchFamily="50" charset="-128"/>
                <a:ea typeface="HG丸ｺﾞｼｯｸM-PRO" panose="020F0600000000000000" pitchFamily="50" charset="-128"/>
              </a:rPr>
              <a:t>生徒指導提要</a:t>
            </a:r>
            <a:r>
              <a:rPr lang="ja-JP" altLang="en-US" sz="1100" dirty="0" smtClean="0">
                <a:latin typeface="HG丸ｺﾞｼｯｸM-PRO" panose="020F0600000000000000" pitchFamily="50" charset="-128"/>
                <a:ea typeface="HG丸ｺﾞｼｯｸM-PRO" panose="020F0600000000000000" pitchFamily="50" charset="-128"/>
              </a:rPr>
              <a:t>は、国</a:t>
            </a:r>
            <a:r>
              <a:rPr lang="ja-JP" altLang="en-US" sz="1100" dirty="0">
                <a:latin typeface="HG丸ｺﾞｼｯｸM-PRO" panose="020F0600000000000000" pitchFamily="50" charset="-128"/>
                <a:ea typeface="HG丸ｺﾞｼｯｸM-PRO" panose="020F0600000000000000" pitchFamily="50" charset="-128"/>
              </a:rPr>
              <a:t>の生徒指導の方針</a:t>
            </a:r>
            <a:r>
              <a:rPr lang="ja-JP" altLang="en-US" sz="1100" dirty="0" smtClean="0">
                <a:latin typeface="HG丸ｺﾞｼｯｸM-PRO" panose="020F0600000000000000" pitchFamily="50" charset="-128"/>
                <a:ea typeface="HG丸ｺﾞｼｯｸM-PRO" panose="020F0600000000000000" pitchFamily="50" charset="-128"/>
              </a:rPr>
              <a:t>が、必要</a:t>
            </a:r>
            <a:r>
              <a:rPr lang="ja-JP" altLang="en-US" sz="1100" dirty="0">
                <a:latin typeface="HG丸ｺﾞｼｯｸM-PRO" panose="020F0600000000000000" pitchFamily="50" charset="-128"/>
                <a:ea typeface="HG丸ｺﾞｼｯｸM-PRO" panose="020F0600000000000000" pitchFamily="50" charset="-128"/>
              </a:rPr>
              <a:t>に応じて発達段階別に内容を書き分けて</a:t>
            </a:r>
            <a:r>
              <a:rPr lang="ja-JP" altLang="en-US" sz="1100" dirty="0" smtClean="0">
                <a:latin typeface="HG丸ｺﾞｼｯｸM-PRO" panose="020F0600000000000000" pitchFamily="50" charset="-128"/>
                <a:ea typeface="HG丸ｺﾞｼｯｸM-PRO" panose="020F0600000000000000" pitchFamily="50" charset="-128"/>
              </a:rPr>
              <a:t>あり、学校</a:t>
            </a:r>
            <a:r>
              <a:rPr lang="ja-JP" altLang="en-US" sz="1100" dirty="0">
                <a:latin typeface="HG丸ｺﾞｼｯｸM-PRO" panose="020F0600000000000000" pitchFamily="50" charset="-128"/>
                <a:ea typeface="HG丸ｺﾞｼｯｸM-PRO" panose="020F0600000000000000" pitchFamily="50" charset="-128"/>
              </a:rPr>
              <a:t>による組織的対応や学校</a:t>
            </a:r>
            <a:r>
              <a:rPr lang="ja-JP" altLang="en-US" sz="1100" dirty="0" smtClean="0">
                <a:latin typeface="HG丸ｺﾞｼｯｸM-PRO" panose="020F0600000000000000" pitchFamily="50" charset="-128"/>
                <a:ea typeface="HG丸ｺﾞｼｯｸM-PRO" panose="020F0600000000000000" pitchFamily="50" charset="-128"/>
              </a:rPr>
              <a:t>体制、複雑化</a:t>
            </a:r>
            <a:r>
              <a:rPr lang="ja-JP" altLang="en-US" sz="1100" dirty="0">
                <a:latin typeface="HG丸ｺﾞｼｯｸM-PRO" panose="020F0600000000000000" pitchFamily="50" charset="-128"/>
                <a:ea typeface="HG丸ｺﾞｼｯｸM-PRO" panose="020F0600000000000000" pitchFamily="50" charset="-128"/>
              </a:rPr>
              <a:t>する様々な課題に対しての考え方などが述べられています。</a:t>
            </a:r>
            <a:r>
              <a:rPr lang="ja-JP" altLang="en-US" sz="1100" dirty="0" smtClean="0">
                <a:latin typeface="HG丸ｺﾞｼｯｸM-PRO" panose="020F0600000000000000" pitchFamily="50" charset="-128"/>
                <a:ea typeface="HG丸ｺﾞｼｯｸM-PRO" panose="020F0600000000000000" pitchFamily="50" charset="-128"/>
              </a:rPr>
              <a:t>また、発達</a:t>
            </a:r>
            <a:r>
              <a:rPr lang="ja-JP" altLang="en-US" sz="1100" dirty="0">
                <a:latin typeface="HG丸ｺﾞｼｯｸM-PRO" panose="020F0600000000000000" pitchFamily="50" charset="-128"/>
                <a:ea typeface="HG丸ｺﾞｼｯｸM-PRO" panose="020F0600000000000000" pitchFamily="50" charset="-128"/>
              </a:rPr>
              <a:t>障害についてもその理解と支援の在り方に</a:t>
            </a:r>
            <a:r>
              <a:rPr lang="ja-JP" altLang="en-US" sz="1100" dirty="0" smtClean="0">
                <a:latin typeface="HG丸ｺﾞｼｯｸM-PRO" panose="020F0600000000000000" pitchFamily="50" charset="-128"/>
                <a:ea typeface="HG丸ｺﾞｼｯｸM-PRO" panose="020F0600000000000000" pitchFamily="50" charset="-128"/>
              </a:rPr>
              <a:t>ついて述べられて</a:t>
            </a:r>
            <a:r>
              <a:rPr lang="ja-JP" altLang="en-US" sz="1100" dirty="0">
                <a:latin typeface="HG丸ｺﾞｼｯｸM-PRO" panose="020F0600000000000000" pitchFamily="50" charset="-128"/>
                <a:ea typeface="HG丸ｺﾞｼｯｸM-PRO" panose="020F0600000000000000" pitchFamily="50" charset="-128"/>
              </a:rPr>
              <a:t>います。いわば「生徒指導提要」はこれからの生徒指導の基本書のようなものです</a:t>
            </a:r>
            <a:r>
              <a:rPr lang="ja-JP" altLang="en-US" sz="1100" dirty="0" smtClean="0">
                <a:latin typeface="HG丸ｺﾞｼｯｸM-PRO" panose="020F0600000000000000" pitchFamily="50" charset="-128"/>
                <a:ea typeface="HG丸ｺﾞｼｯｸM-PRO" panose="020F0600000000000000" pitchFamily="50" charset="-128"/>
              </a:rPr>
              <a:t>ので、ぜひ</a:t>
            </a:r>
            <a:r>
              <a:rPr lang="ja-JP" altLang="en-US" sz="1100" dirty="0">
                <a:latin typeface="HG丸ｺﾞｼｯｸM-PRO" panose="020F0600000000000000" pitchFamily="50" charset="-128"/>
                <a:ea typeface="HG丸ｺﾞｼｯｸM-PRO" panose="020F0600000000000000" pitchFamily="50" charset="-128"/>
              </a:rPr>
              <a:t>確認をしておいてほしいものです。全部で</a:t>
            </a:r>
            <a:r>
              <a:rPr lang="en-US" altLang="ja-JP" sz="1100" dirty="0">
                <a:latin typeface="HG丸ｺﾞｼｯｸM-PRO" panose="020F0600000000000000" pitchFamily="50" charset="-128"/>
                <a:ea typeface="HG丸ｺﾞｼｯｸM-PRO" panose="020F0600000000000000" pitchFamily="50" charset="-128"/>
              </a:rPr>
              <a:t>237</a:t>
            </a:r>
            <a:r>
              <a:rPr lang="ja-JP" altLang="en-US" sz="1100" dirty="0">
                <a:latin typeface="HG丸ｺﾞｼｯｸM-PRO" panose="020F0600000000000000" pitchFamily="50" charset="-128"/>
                <a:ea typeface="HG丸ｺﾞｼｯｸM-PRO" panose="020F0600000000000000" pitchFamily="50" charset="-128"/>
              </a:rPr>
              <a:t>ページあります</a:t>
            </a:r>
            <a:r>
              <a:rPr lang="ja-JP" altLang="en-US" sz="1100" dirty="0" smtClean="0">
                <a:latin typeface="HG丸ｺﾞｼｯｸM-PRO" panose="020F0600000000000000" pitchFamily="50" charset="-128"/>
                <a:ea typeface="HG丸ｺﾞｼｯｸM-PRO" panose="020F0600000000000000" pitchFamily="50" charset="-128"/>
              </a:rPr>
              <a:t>が、索引</a:t>
            </a:r>
            <a:r>
              <a:rPr lang="ja-JP" altLang="en-US" sz="1100" dirty="0">
                <a:latin typeface="HG丸ｺﾞｼｯｸM-PRO" panose="020F0600000000000000" pitchFamily="50" charset="-128"/>
                <a:ea typeface="HG丸ｺﾞｼｯｸM-PRO" panose="020F0600000000000000" pitchFamily="50" charset="-128"/>
              </a:rPr>
              <a:t>が充実しているのが特徴の一つ</a:t>
            </a:r>
            <a:r>
              <a:rPr lang="ja-JP" altLang="en-US" sz="1100" dirty="0" smtClean="0">
                <a:latin typeface="HG丸ｺﾞｼｯｸM-PRO" panose="020F0600000000000000" pitchFamily="50" charset="-128"/>
                <a:ea typeface="HG丸ｺﾞｼｯｸM-PRO" panose="020F0600000000000000" pitchFamily="50" charset="-128"/>
              </a:rPr>
              <a:t>なので、まず</a:t>
            </a:r>
            <a:r>
              <a:rPr lang="ja-JP" altLang="en-US" sz="1100" dirty="0">
                <a:latin typeface="HG丸ｺﾞｼｯｸM-PRO" panose="020F0600000000000000" pitchFamily="50" charset="-128"/>
                <a:ea typeface="HG丸ｺﾞｼｯｸM-PRO" panose="020F0600000000000000" pitchFamily="50" charset="-128"/>
              </a:rPr>
              <a:t>は必要な項目だけでも確認をしておいてください。文部科学省の</a:t>
            </a:r>
            <a:r>
              <a:rPr lang="en-US" altLang="ja-JP" sz="1100" dirty="0">
                <a:latin typeface="HG丸ｺﾞｼｯｸM-PRO" panose="020F0600000000000000" pitchFamily="50" charset="-128"/>
                <a:ea typeface="HG丸ｺﾞｼｯｸM-PRO" panose="020F0600000000000000" pitchFamily="50" charset="-128"/>
              </a:rPr>
              <a:t>Web</a:t>
            </a:r>
            <a:r>
              <a:rPr lang="ja-JP" altLang="en-US" sz="1100" dirty="0">
                <a:latin typeface="HG丸ｺﾞｼｯｸM-PRO" panose="020F0600000000000000" pitchFamily="50" charset="-128"/>
                <a:ea typeface="HG丸ｺﾞｼｯｸM-PRO" panose="020F0600000000000000" pitchFamily="50" charset="-128"/>
              </a:rPr>
              <a:t>ページからもダウンロード</a:t>
            </a:r>
            <a:r>
              <a:rPr lang="ja-JP" altLang="en-US" sz="1100" dirty="0" smtClean="0">
                <a:latin typeface="HG丸ｺﾞｼｯｸM-PRO" panose="020F0600000000000000" pitchFamily="50" charset="-128"/>
                <a:ea typeface="HG丸ｺﾞｼｯｸM-PRO" panose="020F0600000000000000" pitchFamily="50" charset="-128"/>
              </a:rPr>
              <a:t>できます。</a:t>
            </a:r>
            <a:endParaRPr kumimoji="1" lang="ja-JP" altLang="en-US" sz="900" dirty="0"/>
          </a:p>
        </p:txBody>
      </p:sp>
      <p:sp>
        <p:nvSpPr>
          <p:cNvPr id="6" name="正方形/長方形 5"/>
          <p:cNvSpPr/>
          <p:nvPr/>
        </p:nvSpPr>
        <p:spPr>
          <a:xfrm>
            <a:off x="3072505" y="814003"/>
            <a:ext cx="3600000" cy="2631490"/>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21</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22</a:t>
            </a:r>
            <a:r>
              <a:rPr lang="ja-JP" altLang="en-US" sz="1100" dirty="0">
                <a:latin typeface="HG丸ｺﾞｼｯｸM-PRO" panose="020F0600000000000000" pitchFamily="50" charset="-128"/>
                <a:ea typeface="HG丸ｺﾞｼｯｸM-PRO" panose="020F0600000000000000" pitchFamily="50" charset="-128"/>
              </a:rPr>
              <a:t>で２分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平成</a:t>
            </a:r>
            <a:r>
              <a:rPr lang="en-US" altLang="ja-JP" sz="1100" dirty="0">
                <a:latin typeface="HG丸ｺﾞｼｯｸM-PRO" panose="020F0600000000000000" pitchFamily="50" charset="-128"/>
                <a:ea typeface="HG丸ｺﾞｼｯｸM-PRO" panose="020F0600000000000000" pitchFamily="50" charset="-128"/>
              </a:rPr>
              <a:t>22</a:t>
            </a:r>
            <a:r>
              <a:rPr lang="ja-JP" altLang="en-US" sz="1100" dirty="0">
                <a:latin typeface="HG丸ｺﾞｼｯｸM-PRO" panose="020F0600000000000000" pitchFamily="50" charset="-128"/>
                <a:ea typeface="HG丸ｺﾞｼｯｸM-PRO" panose="020F0600000000000000" pitchFamily="50" charset="-128"/>
              </a:rPr>
              <a:t>年３月に文部科学省から</a:t>
            </a:r>
            <a:r>
              <a:rPr lang="ja-JP" altLang="en-US" sz="1100" dirty="0" smtClean="0">
                <a:latin typeface="HG丸ｺﾞｼｯｸM-PRO" panose="020F0600000000000000" pitchFamily="50" charset="-128"/>
                <a:ea typeface="HG丸ｺﾞｼｯｸM-PRO" panose="020F0600000000000000" pitchFamily="50" charset="-128"/>
              </a:rPr>
              <a:t>示された、生徒</a:t>
            </a:r>
            <a:r>
              <a:rPr lang="ja-JP" altLang="en-US" sz="1100" dirty="0">
                <a:latin typeface="HG丸ｺﾞｼｯｸM-PRO" panose="020F0600000000000000" pitchFamily="50" charset="-128"/>
                <a:ea typeface="HG丸ｺﾞｼｯｸM-PRO" panose="020F0600000000000000" pitchFamily="50" charset="-128"/>
              </a:rPr>
              <a:t>指導提要★</a:t>
            </a:r>
            <a:r>
              <a:rPr lang="ja-JP" altLang="en-US" sz="1100" dirty="0" smtClean="0">
                <a:latin typeface="HG丸ｺﾞｼｯｸM-PRO" panose="020F0600000000000000" pitchFamily="50" charset="-128"/>
                <a:ea typeface="HG丸ｺﾞｼｯｸM-PRO" panose="020F0600000000000000" pitchFamily="50" charset="-128"/>
              </a:rPr>
              <a:t>に、自己</a:t>
            </a:r>
            <a:r>
              <a:rPr lang="ja-JP" altLang="en-US" sz="1100" dirty="0">
                <a:latin typeface="HG丸ｺﾞｼｯｸM-PRO" panose="020F0600000000000000" pitchFamily="50" charset="-128"/>
                <a:ea typeface="HG丸ｺﾞｼｯｸM-PRO" panose="020F0600000000000000" pitchFamily="50" charset="-128"/>
              </a:rPr>
              <a:t>指導能力を育てる三つのポイントが示されています。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できれば、各学校</a:t>
            </a:r>
            <a:r>
              <a:rPr lang="ja-JP" altLang="en-US" sz="1100" dirty="0">
                <a:latin typeface="HG丸ｺﾞｼｯｸM-PRO" panose="020F0600000000000000" pitchFamily="50" charset="-128"/>
                <a:ea typeface="HG丸ｺﾞｼｯｸM-PRO" panose="020F0600000000000000" pitchFamily="50" charset="-128"/>
              </a:rPr>
              <a:t>に配付されて</a:t>
            </a:r>
            <a:r>
              <a:rPr lang="ja-JP" altLang="en-US" sz="1100" dirty="0" smtClean="0">
                <a:latin typeface="HG丸ｺﾞｼｯｸM-PRO" panose="020F0600000000000000" pitchFamily="50" charset="-128"/>
                <a:ea typeface="HG丸ｺﾞｼｯｸM-PRO" panose="020F0600000000000000" pitchFamily="50" charset="-128"/>
              </a:rPr>
              <a:t>いる本物</a:t>
            </a:r>
            <a:r>
              <a:rPr lang="ja-JP" altLang="en-US" sz="1100" dirty="0">
                <a:latin typeface="HG丸ｺﾞｼｯｸM-PRO" panose="020F0600000000000000" pitchFamily="50" charset="-128"/>
                <a:ea typeface="HG丸ｺﾞｼｯｸM-PRO" panose="020F0600000000000000" pitchFamily="50" charset="-128"/>
              </a:rPr>
              <a:t>を見せる）</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三つ</a:t>
            </a:r>
            <a:r>
              <a:rPr lang="ja-JP" altLang="en-US" sz="1100" dirty="0">
                <a:latin typeface="HG丸ｺﾞｼｯｸM-PRO" panose="020F0600000000000000" pitchFamily="50" charset="-128"/>
                <a:ea typeface="HG丸ｺﾞｼｯｸM-PRO" panose="020F0600000000000000" pitchFamily="50" charset="-128"/>
              </a:rPr>
              <a:t>のポイントを</a:t>
            </a:r>
            <a:r>
              <a:rPr lang="ja-JP" altLang="en-US" sz="1100" dirty="0" smtClean="0">
                <a:latin typeface="HG丸ｺﾞｼｯｸM-PRO" panose="020F0600000000000000" pitchFamily="50" charset="-128"/>
                <a:ea typeface="HG丸ｺﾞｼｯｸM-PRO" panose="020F0600000000000000" pitchFamily="50" charset="-128"/>
              </a:rPr>
              <a:t>読む</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皆さんの具体的な実践の中でもこれらのポイントを押さえられているのではないでしょうか。</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そして、重要</a:t>
            </a:r>
            <a:r>
              <a:rPr lang="ja-JP" altLang="en-US" sz="1100" dirty="0">
                <a:latin typeface="HG丸ｺﾞｼｯｸM-PRO" panose="020F0600000000000000" pitchFamily="50" charset="-128"/>
                <a:ea typeface="HG丸ｺﾞｼｯｸM-PRO" panose="020F0600000000000000" pitchFamily="50" charset="-128"/>
              </a:rPr>
              <a:t>なこと</a:t>
            </a:r>
            <a:r>
              <a:rPr lang="ja-JP" altLang="en-US" sz="1100" dirty="0" smtClean="0">
                <a:latin typeface="HG丸ｺﾞｼｯｸM-PRO" panose="020F0600000000000000" pitchFamily="50" charset="-128"/>
                <a:ea typeface="HG丸ｺﾞｼｯｸM-PRO" panose="020F0600000000000000" pitchFamily="50" charset="-128"/>
              </a:rPr>
              <a:t>は、これら</a:t>
            </a:r>
            <a:r>
              <a:rPr lang="ja-JP" altLang="en-US" sz="1100" dirty="0">
                <a:latin typeface="HG丸ｺﾞｼｯｸM-PRO" panose="020F0600000000000000" pitchFamily="50" charset="-128"/>
                <a:ea typeface="HG丸ｺﾞｼｯｸM-PRO" panose="020F0600000000000000" pitchFamily="50" charset="-128"/>
              </a:rPr>
              <a:t>指導のポイント</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信頼できる教師や大人との関係の中で</a:t>
            </a:r>
            <a:r>
              <a:rPr lang="ja-JP" altLang="en-US" sz="1100" dirty="0" smtClean="0">
                <a:latin typeface="HG丸ｺﾞｼｯｸM-PRO" panose="020F0600000000000000" pitchFamily="50" charset="-128"/>
                <a:ea typeface="HG丸ｺﾞｼｯｸM-PRO" panose="020F0600000000000000" pitchFamily="50" charset="-128"/>
              </a:rPr>
              <a:t>育まれたり、より</a:t>
            </a:r>
            <a:r>
              <a:rPr lang="ja-JP" altLang="en-US" sz="1100" dirty="0">
                <a:latin typeface="HG丸ｺﾞｼｯｸM-PRO" panose="020F0600000000000000" pitchFamily="50" charset="-128"/>
                <a:ea typeface="HG丸ｺﾞｼｯｸM-PRO" panose="020F0600000000000000" pitchFamily="50" charset="-128"/>
              </a:rPr>
              <a:t>よいつながりのある集団の中で育まれたり</a:t>
            </a:r>
            <a:r>
              <a:rPr lang="ja-JP" altLang="en-US" sz="1100" dirty="0" smtClean="0">
                <a:latin typeface="HG丸ｺﾞｼｯｸM-PRO" panose="020F0600000000000000" pitchFamily="50" charset="-128"/>
                <a:ea typeface="HG丸ｺﾞｼｯｸM-PRO" panose="020F0600000000000000" pitchFamily="50" charset="-128"/>
              </a:rPr>
              <a:t>する、と</a:t>
            </a:r>
            <a:r>
              <a:rPr lang="ja-JP" altLang="en-US" sz="1100" dirty="0">
                <a:latin typeface="HG丸ｺﾞｼｯｸM-PRO" panose="020F0600000000000000" pitchFamily="50" charset="-128"/>
                <a:ea typeface="HG丸ｺﾞｼｯｸM-PRO" panose="020F0600000000000000" pitchFamily="50" charset="-128"/>
              </a:rPr>
              <a:t>いうことです。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ということ</a:t>
            </a:r>
            <a:r>
              <a:rPr lang="ja-JP" altLang="en-US" sz="1100" dirty="0" smtClean="0">
                <a:latin typeface="HG丸ｺﾞｼｯｸM-PRO" panose="020F0600000000000000" pitchFamily="50" charset="-128"/>
                <a:ea typeface="HG丸ｺﾞｼｯｸM-PRO" panose="020F0600000000000000" pitchFamily="50" charset="-128"/>
              </a:rPr>
              <a:t>は、学校</a:t>
            </a:r>
            <a:r>
              <a:rPr lang="ja-JP" altLang="en-US" sz="1100" dirty="0">
                <a:latin typeface="HG丸ｺﾞｼｯｸM-PRO" panose="020F0600000000000000" pitchFamily="50" charset="-128"/>
                <a:ea typeface="HG丸ｺﾞｼｯｸM-PRO" panose="020F0600000000000000" pitchFamily="50" charset="-128"/>
              </a:rPr>
              <a:t>の教育活動は大きな影響を与える場であると言えますね。★</a:t>
            </a:r>
            <a:endParaRPr lang="en-US" altLang="ja-JP" sz="1100" dirty="0">
              <a:latin typeface="HG丸ｺﾞｼｯｸM-PRO" panose="020F0600000000000000" pitchFamily="50" charset="-128"/>
              <a:ea typeface="HG丸ｺﾞｼｯｸM-PRO" panose="020F0600000000000000" pitchFamily="50" charset="-128"/>
            </a:endParaRPr>
          </a:p>
        </p:txBody>
      </p:sp>
      <p:grpSp>
        <p:nvGrpSpPr>
          <p:cNvPr id="5" name="グループ化 4"/>
          <p:cNvGrpSpPr/>
          <p:nvPr/>
        </p:nvGrpSpPr>
        <p:grpSpPr>
          <a:xfrm>
            <a:off x="192505" y="5686098"/>
            <a:ext cx="6483865" cy="3186129"/>
            <a:chOff x="188640" y="6247696"/>
            <a:chExt cx="6483865" cy="3186129"/>
          </a:xfrm>
        </p:grpSpPr>
        <p:sp>
          <p:nvSpPr>
            <p:cNvPr id="17" name="正方形/長方形 16"/>
            <p:cNvSpPr/>
            <p:nvPr/>
          </p:nvSpPr>
          <p:spPr>
            <a:xfrm>
              <a:off x="188640" y="6247696"/>
              <a:ext cx="2880000" cy="31861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22</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8" name="正方形/長方形 17"/>
            <p:cNvSpPr/>
            <p:nvPr/>
          </p:nvSpPr>
          <p:spPr>
            <a:xfrm>
              <a:off x="3072505" y="6247696"/>
              <a:ext cx="3600000" cy="31861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8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7171"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4095" y="6753200"/>
              <a:ext cx="2742855"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3" name="テキスト ボックス 12"/>
            <p:cNvSpPr txBox="1"/>
            <p:nvPr/>
          </p:nvSpPr>
          <p:spPr>
            <a:xfrm>
              <a:off x="255198" y="905686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7" name="正方形/長方形 6"/>
            <p:cNvSpPr/>
            <p:nvPr/>
          </p:nvSpPr>
          <p:spPr>
            <a:xfrm>
              <a:off x="3058923" y="6247696"/>
              <a:ext cx="3613582" cy="2462213"/>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21</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22</a:t>
              </a:r>
              <a:r>
                <a:rPr lang="ja-JP" altLang="en-US" sz="1100" dirty="0">
                  <a:latin typeface="HG丸ｺﾞｼｯｸM-PRO" panose="020F0600000000000000" pitchFamily="50" charset="-128"/>
                  <a:ea typeface="HG丸ｺﾞｼｯｸM-PRO" panose="020F0600000000000000" pitchFamily="50" charset="-128"/>
                </a:rPr>
                <a:t>で２分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このこと</a:t>
              </a:r>
              <a:r>
                <a:rPr lang="ja-JP" altLang="en-US" sz="1100" dirty="0" smtClean="0">
                  <a:latin typeface="HG丸ｺﾞｼｯｸM-PRO" panose="020F0600000000000000" pitchFamily="50" charset="-128"/>
                  <a:ea typeface="HG丸ｺﾞｼｯｸM-PRO" panose="020F0600000000000000" pitchFamily="50" charset="-128"/>
                </a:rPr>
                <a:t>は、生徒</a:t>
              </a:r>
              <a:r>
                <a:rPr lang="ja-JP" altLang="en-US" sz="1100" dirty="0">
                  <a:latin typeface="HG丸ｺﾞｼｯｸM-PRO" panose="020F0600000000000000" pitchFamily="50" charset="-128"/>
                  <a:ea typeface="HG丸ｺﾞｼｯｸM-PRO" panose="020F0600000000000000" pitchFamily="50" charset="-128"/>
                </a:rPr>
                <a:t>指導提要にも明記されて</a:t>
              </a:r>
              <a:r>
                <a:rPr lang="ja-JP" altLang="en-US" sz="1100" dirty="0" smtClean="0">
                  <a:latin typeface="HG丸ｺﾞｼｯｸM-PRO" panose="020F0600000000000000" pitchFamily="50" charset="-128"/>
                  <a:ea typeface="HG丸ｺﾞｼｯｸM-PRO" panose="020F0600000000000000" pitchFamily="50" charset="-128"/>
                </a:rPr>
                <a:t>おり、学級や学校での望ましい</a:t>
              </a:r>
              <a:r>
                <a:rPr lang="ja-JP" altLang="en-US" sz="1100" dirty="0">
                  <a:latin typeface="HG丸ｺﾞｼｯｸM-PRO" panose="020F0600000000000000" pitchFamily="50" charset="-128"/>
                  <a:ea typeface="HG丸ｺﾞｼｯｸM-PRO" panose="020F0600000000000000" pitchFamily="50" charset="-128"/>
                </a:rPr>
                <a:t>集団・人間関係づくり</a:t>
              </a:r>
              <a:r>
                <a:rPr lang="ja-JP" altLang="en-US" sz="1100" dirty="0" smtClean="0">
                  <a:latin typeface="HG丸ｺﾞｼｯｸM-PRO" panose="020F0600000000000000" pitchFamily="50" charset="-128"/>
                  <a:ea typeface="HG丸ｺﾞｼｯｸM-PRO" panose="020F0600000000000000" pitchFamily="50" charset="-128"/>
                </a:rPr>
                <a:t>は、意図的、計画的</a:t>
              </a:r>
              <a:r>
                <a:rPr lang="ja-JP" altLang="en-US" sz="1100" dirty="0">
                  <a:latin typeface="HG丸ｺﾞｼｯｸM-PRO" panose="020F0600000000000000" pitchFamily="50" charset="-128"/>
                  <a:ea typeface="HG丸ｺﾞｼｯｸM-PRO" panose="020F0600000000000000" pitchFamily="50" charset="-128"/>
                </a:rPr>
                <a:t>に行われるよう求められています。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u="sng"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そして、教師</a:t>
              </a:r>
              <a:r>
                <a:rPr lang="ja-JP" altLang="en-US" sz="1100" dirty="0">
                  <a:latin typeface="HG丸ｺﾞｼｯｸM-PRO" panose="020F0600000000000000" pitchFamily="50" charset="-128"/>
                  <a:ea typeface="HG丸ｺﾞｼｯｸM-PRO" panose="020F0600000000000000" pitchFamily="50" charset="-128"/>
                </a:rPr>
                <a:t>には</a:t>
              </a:r>
              <a:r>
                <a:rPr lang="ja-JP" altLang="en-US" sz="1100" u="sng" dirty="0">
                  <a:latin typeface="HG丸ｺﾞｼｯｸM-PRO" panose="020F0600000000000000" pitchFamily="50" charset="-128"/>
                  <a:ea typeface="HG丸ｺﾞｼｯｸM-PRO" panose="020F0600000000000000" pitchFamily="50" charset="-128"/>
                </a:rPr>
                <a:t>集団指導を通じて個が成長</a:t>
              </a:r>
              <a:r>
                <a:rPr lang="ja-JP" altLang="en-US" sz="1100" u="sng" dirty="0" smtClean="0">
                  <a:latin typeface="HG丸ｺﾞｼｯｸM-PRO" panose="020F0600000000000000" pitchFamily="50" charset="-128"/>
                  <a:ea typeface="HG丸ｺﾞｼｯｸM-PRO" panose="020F0600000000000000" pitchFamily="50" charset="-128"/>
                </a:rPr>
                <a:t>し、個</a:t>
              </a:r>
              <a:r>
                <a:rPr lang="ja-JP" altLang="en-US" sz="1100" u="sng" dirty="0">
                  <a:latin typeface="HG丸ｺﾞｼｯｸM-PRO" panose="020F0600000000000000" pitchFamily="50" charset="-128"/>
                  <a:ea typeface="HG丸ｺﾞｼｯｸM-PRO" panose="020F0600000000000000" pitchFamily="50" charset="-128"/>
                </a:rPr>
                <a:t>の成長が集団を発展させる</a:t>
              </a:r>
              <a:r>
                <a:rPr lang="ja-JP" altLang="en-US" sz="1100" dirty="0">
                  <a:latin typeface="HG丸ｺﾞｼｯｸM-PRO" panose="020F0600000000000000" pitchFamily="50" charset="-128"/>
                  <a:ea typeface="HG丸ｺﾞｼｯｸM-PRO" panose="020F0600000000000000" pitchFamily="50" charset="-128"/>
                </a:rPr>
                <a:t>という相互作用を</a:t>
              </a:r>
              <a:r>
                <a:rPr lang="ja-JP" altLang="en-US" sz="1100" dirty="0" smtClean="0">
                  <a:latin typeface="HG丸ｺﾞｼｯｸM-PRO" panose="020F0600000000000000" pitchFamily="50" charset="-128"/>
                  <a:ea typeface="HG丸ｺﾞｼｯｸM-PRO" panose="020F0600000000000000" pitchFamily="50" charset="-128"/>
                </a:rPr>
                <a:t>生かし、児童</a:t>
              </a:r>
              <a:r>
                <a:rPr lang="ja-JP" altLang="en-US" sz="1100" dirty="0">
                  <a:latin typeface="HG丸ｺﾞｼｯｸM-PRO" panose="020F0600000000000000" pitchFamily="50" charset="-128"/>
                  <a:ea typeface="HG丸ｺﾞｼｯｸM-PRO" panose="020F0600000000000000" pitchFamily="50" charset="-128"/>
                </a:rPr>
                <a:t>生徒の力を最大限に伸ばすことが求められています。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しかし、研修</a:t>
              </a:r>
              <a:r>
                <a:rPr lang="ja-JP" altLang="en-US" sz="1100" dirty="0">
                  <a:latin typeface="HG丸ｺﾞｼｯｸM-PRO" panose="020F0600000000000000" pitchFamily="50" charset="-128"/>
                  <a:ea typeface="HG丸ｺﾞｼｯｸM-PRO" panose="020F0600000000000000" pitchFamily="50" charset="-128"/>
                </a:rPr>
                <a:t>の初めに考えたよう</a:t>
              </a:r>
              <a:r>
                <a:rPr lang="ja-JP" altLang="en-US" sz="1100" dirty="0" smtClean="0">
                  <a:latin typeface="HG丸ｺﾞｼｯｸM-PRO" panose="020F0600000000000000" pitchFamily="50" charset="-128"/>
                  <a:ea typeface="HG丸ｺﾞｼｯｸM-PRO" panose="020F0600000000000000" pitchFamily="50" charset="-128"/>
                </a:rPr>
                <a:t>に、生徒</a:t>
              </a:r>
              <a:r>
                <a:rPr lang="ja-JP" altLang="en-US" sz="1100" dirty="0">
                  <a:latin typeface="HG丸ｺﾞｼｯｸM-PRO" panose="020F0600000000000000" pitchFamily="50" charset="-128"/>
                  <a:ea typeface="HG丸ｺﾞｼｯｸM-PRO" panose="020F0600000000000000" pitchFamily="50" charset="-128"/>
                </a:rPr>
                <a:t>指導のイメージは一人一人違っていました。だから</a:t>
              </a:r>
              <a:r>
                <a:rPr lang="ja-JP" altLang="en-US" sz="1100" dirty="0" smtClean="0">
                  <a:latin typeface="HG丸ｺﾞｼｯｸM-PRO" panose="020F0600000000000000" pitchFamily="50" charset="-128"/>
                  <a:ea typeface="HG丸ｺﾞｼｯｸM-PRO" panose="020F0600000000000000" pitchFamily="50" charset="-128"/>
                </a:rPr>
                <a:t>こそ、教職員</a:t>
              </a:r>
              <a:r>
                <a:rPr lang="ja-JP" altLang="en-US" sz="1100" dirty="0">
                  <a:latin typeface="HG丸ｺﾞｼｯｸM-PRO" panose="020F0600000000000000" pitchFamily="50" charset="-128"/>
                  <a:ea typeface="HG丸ｺﾞｼｯｸM-PRO" panose="020F0600000000000000" pitchFamily="50" charset="-128"/>
                </a:rPr>
                <a:t>同士の具体的な共通理解が必要になります。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ここから</a:t>
              </a:r>
              <a:r>
                <a:rPr lang="ja-JP" altLang="en-US" sz="1100" dirty="0" smtClean="0">
                  <a:latin typeface="HG丸ｺﾞｼｯｸM-PRO" panose="020F0600000000000000" pitchFamily="50" charset="-128"/>
                  <a:ea typeface="HG丸ｺﾞｼｯｸM-PRO" panose="020F0600000000000000" pitchFamily="50" charset="-128"/>
                </a:rPr>
                <a:t>は、その</a:t>
              </a:r>
              <a:r>
                <a:rPr lang="ja-JP" altLang="en-US" sz="1100" dirty="0">
                  <a:latin typeface="HG丸ｺﾞｼｯｸM-PRO" panose="020F0600000000000000" pitchFamily="50" charset="-128"/>
                  <a:ea typeface="HG丸ｺﾞｼｯｸM-PRO" panose="020F0600000000000000" pitchFamily="50" charset="-128"/>
                </a:rPr>
                <a:t>共通理解を深めていきたいと思います。★</a:t>
              </a:r>
              <a:endParaRPr lang="en-US" altLang="ja-JP" sz="1100" dirty="0">
                <a:latin typeface="HG丸ｺﾞｼｯｸM-PRO" panose="020F0600000000000000" pitchFamily="50" charset="-128"/>
                <a:ea typeface="HG丸ｺﾞｼｯｸM-PRO" panose="020F0600000000000000" pitchFamily="50" charset="-128"/>
              </a:endParaRPr>
            </a:p>
          </p:txBody>
        </p:sp>
      </p:grpSp>
      <p:pic>
        <p:nvPicPr>
          <p:cNvPr id="20"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15779" y="1259297"/>
            <a:ext cx="2613073" cy="195980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192505" y="793481"/>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23</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1" name="正方形/長方形 10"/>
          <p:cNvSpPr/>
          <p:nvPr/>
        </p:nvSpPr>
        <p:spPr>
          <a:xfrm>
            <a:off x="3072505" y="793481"/>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13</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a:off x="192505" y="366470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24</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8" name="正方形/長方形 17"/>
          <p:cNvSpPr/>
          <p:nvPr/>
        </p:nvSpPr>
        <p:spPr>
          <a:xfrm>
            <a:off x="3072505" y="3665050"/>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a:off x="192505" y="653749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25</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6" name="正方形/長方形 15"/>
          <p:cNvSpPr/>
          <p:nvPr/>
        </p:nvSpPr>
        <p:spPr>
          <a:xfrm>
            <a:off x="3072505" y="6537840"/>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0" name="テキスト ボックス 19"/>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1" name="テキスト ボックス 20"/>
          <p:cNvSpPr txBox="1"/>
          <p:nvPr/>
        </p:nvSpPr>
        <p:spPr>
          <a:xfrm>
            <a:off x="255198" y="905686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62211" y="815918"/>
            <a:ext cx="3610294" cy="1785104"/>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23</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26</a:t>
            </a:r>
            <a:r>
              <a:rPr lang="ja-JP" altLang="en-US" sz="1100" dirty="0">
                <a:latin typeface="HG丸ｺﾞｼｯｸM-PRO" panose="020F0600000000000000" pitchFamily="50" charset="-128"/>
                <a:ea typeface="HG丸ｺﾞｼｯｸM-PRO" panose="020F0600000000000000" pitchFamily="50" charset="-128"/>
              </a:rPr>
              <a:t>で７分</a:t>
            </a:r>
            <a:r>
              <a:rPr lang="en-US" altLang="ja-JP" sz="1100" dirty="0">
                <a:latin typeface="HG丸ｺﾞｼｯｸM-PRO" panose="020F0600000000000000" pitchFamily="50" charset="-128"/>
                <a:ea typeface="HG丸ｺﾞｼｯｸM-PRO" panose="020F0600000000000000" pitchFamily="50" charset="-128"/>
              </a:rPr>
              <a:t>≫</a:t>
            </a:r>
          </a:p>
          <a:p>
            <a:pPr>
              <a:defRPr/>
            </a:pPr>
            <a:r>
              <a:rPr lang="ja-JP" altLang="en-US" sz="1100" b="1" dirty="0" smtClean="0">
                <a:latin typeface="HG丸ｺﾞｼｯｸM-PRO" panose="020F0600000000000000" pitchFamily="50" charset="-128"/>
                <a:ea typeface="HG丸ｺﾞｼｯｸM-PRO" panose="020F0600000000000000" pitchFamily="50" charset="-128"/>
              </a:rPr>
              <a:t>［別紙</a:t>
            </a:r>
            <a:r>
              <a:rPr lang="en-US" altLang="ja-JP" sz="1100" b="1" dirty="0" smtClean="0">
                <a:latin typeface="HG丸ｺﾞｼｯｸM-PRO" panose="020F0600000000000000" pitchFamily="50" charset="-128"/>
                <a:ea typeface="HG丸ｺﾞｼｯｸM-PRO" panose="020F0600000000000000" pitchFamily="50" charset="-128"/>
              </a:rPr>
              <a:t>Ⅱ</a:t>
            </a:r>
            <a:r>
              <a:rPr lang="ja-JP" altLang="en-US" sz="1100" b="1" dirty="0" smtClean="0">
                <a:latin typeface="HG丸ｺﾞｼｯｸM-PRO" panose="020F0600000000000000" pitchFamily="50" charset="-128"/>
                <a:ea typeface="HG丸ｺﾞｼｯｸM-PRO" panose="020F0600000000000000" pitchFamily="50" charset="-128"/>
              </a:rPr>
              <a:t>を準備してください。］</a:t>
            </a:r>
            <a:endParaRPr lang="en-US" altLang="ja-JP" sz="1100" b="1" dirty="0" smtClean="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別紙</a:t>
            </a:r>
            <a:r>
              <a:rPr lang="en-US" altLang="ja-JP" sz="1100" dirty="0">
                <a:latin typeface="HG丸ｺﾞｼｯｸM-PRO" panose="020F0600000000000000" pitchFamily="50" charset="-128"/>
                <a:ea typeface="HG丸ｺﾞｼｯｸM-PRO" panose="020F0600000000000000" pitchFamily="50" charset="-128"/>
              </a:rPr>
              <a:t>Ⅱ</a:t>
            </a:r>
            <a:r>
              <a:rPr lang="ja-JP" altLang="en-US" sz="1100" dirty="0">
                <a:latin typeface="HG丸ｺﾞｼｯｸM-PRO" panose="020F0600000000000000" pitchFamily="50" charset="-128"/>
                <a:ea typeface="HG丸ｺﾞｼｯｸM-PRO" panose="020F0600000000000000" pitchFamily="50" charset="-128"/>
              </a:rPr>
              <a:t>を用意してください。</a:t>
            </a:r>
            <a:endParaRPr lang="en-US" altLang="ja-JP" sz="1100" dirty="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では自己実現を図るための自己指導能力を育成する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生徒指導の具体的な実践</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というの</a:t>
            </a:r>
            <a:r>
              <a:rPr lang="ja-JP" altLang="en-US" sz="1100" dirty="0" smtClean="0">
                <a:latin typeface="HG丸ｺﾞｼｯｸM-PRO" panose="020F0600000000000000" pitchFamily="50" charset="-128"/>
                <a:ea typeface="HG丸ｺﾞｼｯｸM-PRO" panose="020F0600000000000000" pitchFamily="50" charset="-128"/>
              </a:rPr>
              <a:t>は、どういった</a:t>
            </a:r>
            <a:r>
              <a:rPr lang="ja-JP" altLang="en-US" sz="1100" dirty="0">
                <a:latin typeface="HG丸ｺﾞｼｯｸM-PRO" panose="020F0600000000000000" pitchFamily="50" charset="-128"/>
                <a:ea typeface="HG丸ｺﾞｼｯｸM-PRO" panose="020F0600000000000000" pitchFamily="50" charset="-128"/>
              </a:rPr>
              <a:t>実践なのでしょうか。</a:t>
            </a:r>
            <a:endParaRPr lang="en-US" altLang="ja-JP" sz="1100" dirty="0">
              <a:latin typeface="HG丸ｺﾞｼｯｸM-PRO" panose="020F0600000000000000" pitchFamily="50" charset="-128"/>
              <a:ea typeface="HG丸ｺﾞｼｯｸM-PRO" panose="020F0600000000000000" pitchFamily="50" charset="-128"/>
            </a:endParaRPr>
          </a:p>
          <a:p>
            <a:pPr>
              <a:defRPr/>
            </a:pPr>
            <a:endParaRPr lang="en-US" altLang="ja-JP" sz="1100" dirty="0" smtClean="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は、自己</a:t>
            </a:r>
            <a:r>
              <a:rPr lang="ja-JP" altLang="en-US" sz="1100" dirty="0">
                <a:latin typeface="HG丸ｺﾞｼｯｸM-PRO" panose="020F0600000000000000" pitchFamily="50" charset="-128"/>
                <a:ea typeface="HG丸ｺﾞｼｯｸM-PRO" panose="020F0600000000000000" pitchFamily="50" charset="-128"/>
              </a:rPr>
              <a:t>指導能力を育てる三つのポイント</a:t>
            </a:r>
            <a:r>
              <a:rPr lang="ja-JP" altLang="en-US" sz="1100" dirty="0" smtClean="0">
                <a:latin typeface="HG丸ｺﾞｼｯｸM-PRO" panose="020F0600000000000000" pitchFamily="50" charset="-128"/>
                <a:ea typeface="HG丸ｺﾞｼｯｸM-PRO" panose="020F0600000000000000" pitchFamily="50" charset="-128"/>
              </a:rPr>
              <a:t>で、具体的</a:t>
            </a:r>
            <a:r>
              <a:rPr lang="ja-JP" altLang="en-US" sz="1100" dirty="0">
                <a:latin typeface="HG丸ｺﾞｼｯｸM-PRO" panose="020F0600000000000000" pitchFamily="50" charset="-128"/>
                <a:ea typeface="HG丸ｺﾞｼｯｸM-PRO" panose="020F0600000000000000" pitchFamily="50" charset="-128"/>
              </a:rPr>
              <a:t>にどのような実践ができるか考えていきます。★</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72505" y="3665050"/>
            <a:ext cx="3600000" cy="600164"/>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23</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26</a:t>
            </a:r>
            <a:r>
              <a:rPr lang="ja-JP" altLang="en-US" sz="1100" dirty="0">
                <a:latin typeface="HG丸ｺﾞｼｯｸM-PRO" panose="020F0600000000000000" pitchFamily="50" charset="-128"/>
                <a:ea typeface="HG丸ｺﾞｼｯｸM-PRO" panose="020F0600000000000000" pitchFamily="50" charset="-128"/>
              </a:rPr>
              <a:t>で７分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まず、こちら</a:t>
            </a:r>
            <a:r>
              <a:rPr lang="ja-JP" altLang="en-US" sz="1100" dirty="0">
                <a:latin typeface="HG丸ｺﾞｼｯｸM-PRO" panose="020F0600000000000000" pitchFamily="50" charset="-128"/>
                <a:ea typeface="HG丸ｺﾞｼｯｸM-PRO" panose="020F0600000000000000" pitchFamily="50" charset="-128"/>
              </a:rPr>
              <a:t>にはこれまでの経験の中で</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既に実践している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と思われることを書いてください。★</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84709" y="6545050"/>
            <a:ext cx="3587796" cy="938719"/>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23</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26</a:t>
            </a:r>
            <a:r>
              <a:rPr lang="ja-JP" altLang="en-US" sz="1100" dirty="0">
                <a:latin typeface="HG丸ｺﾞｼｯｸM-PRO" panose="020F0600000000000000" pitchFamily="50" charset="-128"/>
                <a:ea typeface="HG丸ｺﾞｼｯｸM-PRO" panose="020F0600000000000000" pitchFamily="50" charset="-128"/>
              </a:rPr>
              <a:t>で７分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そしてこちらに</a:t>
            </a:r>
            <a:r>
              <a:rPr lang="ja-JP" altLang="en-US" sz="1100" dirty="0" smtClean="0">
                <a:latin typeface="HG丸ｺﾞｼｯｸM-PRO" panose="020F0600000000000000" pitchFamily="50" charset="-128"/>
                <a:ea typeface="HG丸ｺﾞｼｯｸM-PRO" panose="020F0600000000000000" pitchFamily="50" charset="-128"/>
              </a:rPr>
              <a:t>は、これ</a:t>
            </a:r>
            <a:r>
              <a:rPr lang="ja-JP" altLang="en-US" sz="1100" dirty="0">
                <a:latin typeface="HG丸ｺﾞｼｯｸM-PRO" panose="020F0600000000000000" pitchFamily="50" charset="-128"/>
                <a:ea typeface="HG丸ｺﾞｼｯｸM-PRO" panose="020F0600000000000000" pitchFamily="50" charset="-128"/>
              </a:rPr>
              <a:t>までの講義を聴いて</a:t>
            </a:r>
            <a:r>
              <a:rPr lang="ja-JP" altLang="en-US" sz="1100" dirty="0" smtClean="0">
                <a:latin typeface="HG丸ｺﾞｼｯｸM-PRO" panose="020F0600000000000000" pitchFamily="50" charset="-128"/>
                <a:ea typeface="HG丸ｺﾞｼｯｸM-PRO" panose="020F0600000000000000" pitchFamily="50" charset="-128"/>
              </a:rPr>
              <a:t>みて、「</a:t>
            </a:r>
            <a:r>
              <a:rPr lang="ja-JP" altLang="en-US" sz="1100" dirty="0">
                <a:latin typeface="HG丸ｺﾞｼｯｸM-PRO" panose="020F0600000000000000" pitchFamily="50" charset="-128"/>
                <a:ea typeface="HG丸ｺﾞｼｯｸM-PRO" panose="020F0600000000000000" pitchFamily="50" charset="-128"/>
              </a:rPr>
              <a:t>こんな実践ができるなぁ」と思うことを書いてください。★</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43231" y="1230366"/>
            <a:ext cx="2753058" cy="206479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3231" y="4076136"/>
            <a:ext cx="2742853" cy="20571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61078" y="6948926"/>
            <a:ext cx="2742853" cy="20571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19348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205204" y="808207"/>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26</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1" name="正方形/長方形 10"/>
          <p:cNvSpPr/>
          <p:nvPr/>
        </p:nvSpPr>
        <p:spPr>
          <a:xfrm>
            <a:off x="3072505" y="793481"/>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14</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a:off x="192505" y="3664706"/>
            <a:ext cx="2880000" cy="40962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27</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8" name="正方形/長方形 17"/>
          <p:cNvSpPr/>
          <p:nvPr/>
        </p:nvSpPr>
        <p:spPr>
          <a:xfrm>
            <a:off x="3072505" y="3665050"/>
            <a:ext cx="3600000" cy="40962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0" name="テキスト ボックス 19"/>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2" name="横巻き 21"/>
          <p:cNvSpPr/>
          <p:nvPr/>
        </p:nvSpPr>
        <p:spPr>
          <a:xfrm>
            <a:off x="4529791" y="1963713"/>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個人思考</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3" name="横巻き 22"/>
          <p:cNvSpPr/>
          <p:nvPr/>
        </p:nvSpPr>
        <p:spPr>
          <a:xfrm>
            <a:off x="4418600" y="6393160"/>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58923" y="784373"/>
            <a:ext cx="3613582" cy="2462213"/>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23</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26</a:t>
            </a:r>
            <a:r>
              <a:rPr lang="ja-JP" altLang="en-US" sz="1100" dirty="0">
                <a:latin typeface="HG丸ｺﾞｼｯｸM-PRO" panose="020F0600000000000000" pitchFamily="50" charset="-128"/>
                <a:ea typeface="HG丸ｺﾞｼｯｸM-PRO" panose="020F0600000000000000" pitchFamily="50" charset="-128"/>
              </a:rPr>
              <a:t>で７分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児童生徒のあらゆる活動場面をイメージして考えてください。特</a:t>
            </a:r>
            <a:r>
              <a:rPr lang="ja-JP" altLang="en-US" sz="1100" dirty="0" smtClean="0">
                <a:latin typeface="HG丸ｺﾞｼｯｸM-PRO" panose="020F0600000000000000" pitchFamily="50" charset="-128"/>
                <a:ea typeface="HG丸ｺﾞｼｯｸM-PRO" panose="020F0600000000000000" pitchFamily="50" charset="-128"/>
              </a:rPr>
              <a:t>に、児童</a:t>
            </a:r>
            <a:r>
              <a:rPr lang="ja-JP" altLang="en-US" sz="1100" dirty="0">
                <a:latin typeface="HG丸ｺﾞｼｯｸM-PRO" panose="020F0600000000000000" pitchFamily="50" charset="-128"/>
                <a:ea typeface="HG丸ｺﾞｼｯｸM-PRO" panose="020F0600000000000000" pitchFamily="50" charset="-128"/>
              </a:rPr>
              <a:t>生徒が最も多くの時間を過ごす授業の中</a:t>
            </a:r>
            <a:r>
              <a:rPr lang="ja-JP" altLang="en-US" sz="1100" dirty="0" smtClean="0">
                <a:latin typeface="HG丸ｺﾞｼｯｸM-PRO" panose="020F0600000000000000" pitchFamily="50" charset="-128"/>
                <a:ea typeface="HG丸ｺﾞｼｯｸM-PRO" panose="020F0600000000000000" pitchFamily="50" charset="-128"/>
              </a:rPr>
              <a:t>で、もう既に実践</a:t>
            </a:r>
            <a:r>
              <a:rPr lang="ja-JP" altLang="en-US" sz="1100" dirty="0">
                <a:latin typeface="HG丸ｺﾞｼｯｸM-PRO" panose="020F0600000000000000" pitchFamily="50" charset="-128"/>
                <a:ea typeface="HG丸ｺﾞｼｯｸM-PRO" panose="020F0600000000000000" pitchFamily="50" charset="-128"/>
              </a:rPr>
              <a:t>されていること</a:t>
            </a:r>
            <a:r>
              <a:rPr lang="ja-JP" altLang="en-US" sz="1100" dirty="0" smtClean="0">
                <a:latin typeface="HG丸ｺﾞｼｯｸM-PRO" panose="020F0600000000000000" pitchFamily="50" charset="-128"/>
                <a:ea typeface="HG丸ｺﾞｼｯｸM-PRO" panose="020F0600000000000000" pitchFamily="50" charset="-128"/>
              </a:rPr>
              <a:t>や、これから</a:t>
            </a:r>
            <a:r>
              <a:rPr lang="ja-JP" altLang="en-US" sz="1100" dirty="0">
                <a:latin typeface="HG丸ｺﾞｼｯｸM-PRO" panose="020F0600000000000000" pitchFamily="50" charset="-128"/>
                <a:ea typeface="HG丸ｺﾞｼｯｸM-PRO" panose="020F0600000000000000" pitchFamily="50" charset="-128"/>
              </a:rPr>
              <a:t>できることがあるのではないでしょうか。それで</a:t>
            </a:r>
            <a:r>
              <a:rPr lang="ja-JP" altLang="en-US" sz="1100" dirty="0" smtClean="0">
                <a:latin typeface="HG丸ｺﾞｼｯｸM-PRO" panose="020F0600000000000000" pitchFamily="50" charset="-128"/>
                <a:ea typeface="HG丸ｺﾞｼｯｸM-PRO" panose="020F0600000000000000" pitchFamily="50" charset="-128"/>
              </a:rPr>
              <a:t>は、時間</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５分とりますので、始めて</a:t>
            </a:r>
            <a:r>
              <a:rPr lang="ja-JP" altLang="en-US" sz="1100" dirty="0">
                <a:latin typeface="HG丸ｺﾞｼｯｸM-PRO" panose="020F0600000000000000" pitchFamily="50" charset="-128"/>
                <a:ea typeface="HG丸ｺﾞｼｯｸM-PRO" panose="020F0600000000000000" pitchFamily="50" charset="-128"/>
              </a:rPr>
              <a:t>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（５分経過）</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はい、時間</a:t>
            </a:r>
            <a:r>
              <a:rPr lang="ja-JP" altLang="en-US" sz="1100" dirty="0">
                <a:latin typeface="HG丸ｺﾞｼｯｸM-PRO" panose="020F0600000000000000" pitchFamily="50" charset="-128"/>
                <a:ea typeface="HG丸ｺﾞｼｯｸM-PRO" panose="020F0600000000000000" pitchFamily="50" charset="-128"/>
              </a:rPr>
              <a:t>が来ました</a:t>
            </a:r>
            <a:r>
              <a:rPr lang="ja-JP" altLang="en-US" sz="1100" dirty="0" smtClean="0">
                <a:latin typeface="HG丸ｺﾞｼｯｸM-PRO" panose="020F0600000000000000" pitchFamily="50" charset="-128"/>
                <a:ea typeface="HG丸ｺﾞｼｯｸM-PRO" panose="020F0600000000000000" pitchFamily="50" charset="-128"/>
              </a:rPr>
              <a:t>ので、書き込む</a:t>
            </a:r>
            <a:r>
              <a:rPr lang="ja-JP" altLang="en-US" sz="1100" dirty="0">
                <a:latin typeface="HG丸ｺﾞｼｯｸM-PRO" panose="020F0600000000000000" pitchFamily="50" charset="-128"/>
                <a:ea typeface="HG丸ｺﾞｼｯｸM-PRO" panose="020F0600000000000000" pitchFamily="50" charset="-128"/>
              </a:rPr>
              <a:t>時間を終了します。全部書けていなくても結構です。★</a:t>
            </a:r>
          </a:p>
          <a:p>
            <a:endParaRPr lang="en-US" altLang="ja-JP"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70595" y="3673481"/>
            <a:ext cx="3601910" cy="3477875"/>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27</a:t>
            </a:r>
            <a:r>
              <a:rPr lang="ja-JP" altLang="en-US" sz="1100" dirty="0">
                <a:latin typeface="HG丸ｺﾞｼｯｸM-PRO" panose="020F0600000000000000" pitchFamily="50" charset="-128"/>
                <a:ea typeface="HG丸ｺﾞｼｯｸM-PRO" panose="020F0600000000000000" pitchFamily="50" charset="-128"/>
              </a:rPr>
              <a:t>　説明</a:t>
            </a:r>
            <a:r>
              <a:rPr lang="ja-JP" altLang="en-US" sz="1100" dirty="0" smtClean="0">
                <a:latin typeface="HG丸ｺﾞｼｯｸM-PRO" panose="020F0600000000000000" pitchFamily="50" charset="-128"/>
                <a:ea typeface="HG丸ｺﾞｼｯｸM-PRO" panose="020F0600000000000000" pitchFamily="50" charset="-128"/>
              </a:rPr>
              <a:t>１分、協議</a:t>
            </a:r>
            <a:r>
              <a:rPr lang="ja-JP" altLang="en-US" sz="1100" dirty="0">
                <a:latin typeface="HG丸ｺﾞｼｯｸM-PRO" panose="020F0600000000000000" pitchFamily="50" charset="-128"/>
                <a:ea typeface="HG丸ｺﾞｼｯｸM-PRO" panose="020F0600000000000000" pitchFamily="50" charset="-128"/>
              </a:rPr>
              <a:t>８分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b="1" dirty="0" smtClean="0">
                <a:latin typeface="HG丸ｺﾞｼｯｸM-PRO" panose="020F0600000000000000" pitchFamily="50" charset="-128"/>
                <a:ea typeface="HG丸ｺﾞｼｯｸM-PRO" panose="020F0600000000000000" pitchFamily="50" charset="-128"/>
              </a:rPr>
              <a:t>［グループ記録用紙を準備してください。］</a:t>
            </a:r>
            <a:endParaRPr lang="en-US" altLang="ja-JP" sz="1100" b="1"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は、本日</a:t>
            </a:r>
            <a:r>
              <a:rPr lang="ja-JP" altLang="en-US" sz="1100" dirty="0">
                <a:latin typeface="HG丸ｺﾞｼｯｸM-PRO" panose="020F0600000000000000" pitchFamily="50" charset="-128"/>
                <a:ea typeface="HG丸ｺﾞｼｯｸM-PRO" panose="020F0600000000000000" pitchFamily="50" charset="-128"/>
              </a:rPr>
              <a:t>の研修最後の協議となります。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この協議で</a:t>
            </a:r>
            <a:r>
              <a:rPr lang="ja-JP" altLang="en-US" sz="1100" dirty="0" smtClean="0">
                <a:latin typeface="HG丸ｺﾞｼｯｸM-PRO" panose="020F0600000000000000" pitchFamily="50" charset="-128"/>
                <a:ea typeface="HG丸ｺﾞｼｯｸM-PRO" panose="020F0600000000000000" pitchFamily="50" charset="-128"/>
              </a:rPr>
              <a:t>は、自己</a:t>
            </a:r>
            <a:r>
              <a:rPr lang="ja-JP" altLang="en-US" sz="1100" dirty="0">
                <a:latin typeface="HG丸ｺﾞｼｯｸM-PRO" panose="020F0600000000000000" pitchFamily="50" charset="-128"/>
                <a:ea typeface="HG丸ｺﾞｼｯｸM-PRO" panose="020F0600000000000000" pitchFamily="50" charset="-128"/>
              </a:rPr>
              <a:t>指導能力を育成する三つのポイントに</a:t>
            </a:r>
            <a:r>
              <a:rPr lang="ja-JP" altLang="en-US" sz="1100" dirty="0" smtClean="0">
                <a:latin typeface="HG丸ｺﾞｼｯｸM-PRO" panose="020F0600000000000000" pitchFamily="50" charset="-128"/>
                <a:ea typeface="HG丸ｺﾞｼｯｸM-PRO" panose="020F0600000000000000" pitchFamily="50" charset="-128"/>
              </a:rPr>
              <a:t>ついて、他</a:t>
            </a:r>
            <a:r>
              <a:rPr lang="ja-JP" altLang="en-US" sz="1100" dirty="0">
                <a:latin typeface="HG丸ｺﾞｼｯｸM-PRO" panose="020F0600000000000000" pitchFamily="50" charset="-128"/>
                <a:ea typeface="HG丸ｺﾞｼｯｸM-PRO" panose="020F0600000000000000" pitchFamily="50" charset="-128"/>
              </a:rPr>
              <a:t>の先生方の「既に実践している</a:t>
            </a:r>
            <a:r>
              <a:rPr lang="ja-JP" altLang="en-US" sz="1100" dirty="0" smtClean="0">
                <a:latin typeface="HG丸ｺﾞｼｯｸM-PRO" panose="020F0600000000000000" pitchFamily="50" charset="-128"/>
                <a:ea typeface="HG丸ｺﾞｼｯｸM-PRO" panose="020F0600000000000000" pitchFamily="50" charset="-128"/>
              </a:rPr>
              <a:t>こと」</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共有したり、「</a:t>
            </a:r>
            <a:r>
              <a:rPr lang="ja-JP" altLang="en-US" sz="1100" dirty="0">
                <a:latin typeface="HG丸ｺﾞｼｯｸM-PRO" panose="020F0600000000000000" pitchFamily="50" charset="-128"/>
                <a:ea typeface="HG丸ｺﾞｼｯｸM-PRO" panose="020F0600000000000000" pitchFamily="50" charset="-128"/>
              </a:rPr>
              <a:t>実践してみたいこと」を</a:t>
            </a:r>
            <a:r>
              <a:rPr lang="ja-JP" altLang="en-US" sz="1100" dirty="0" smtClean="0">
                <a:latin typeface="HG丸ｺﾞｼｯｸM-PRO" panose="020F0600000000000000" pitchFamily="50" charset="-128"/>
                <a:ea typeface="HG丸ｺﾞｼｯｸM-PRO" panose="020F0600000000000000" pitchFamily="50" charset="-128"/>
              </a:rPr>
              <a:t>協議したりすることで、これからの教育</a:t>
            </a:r>
            <a:r>
              <a:rPr lang="ja-JP" altLang="en-US" sz="1100" dirty="0">
                <a:latin typeface="HG丸ｺﾞｼｯｸM-PRO" panose="020F0600000000000000" pitchFamily="50" charset="-128"/>
                <a:ea typeface="HG丸ｺﾞｼｯｸM-PRO" panose="020F0600000000000000" pitchFamily="50" charset="-128"/>
              </a:rPr>
              <a:t>活動</a:t>
            </a:r>
            <a:r>
              <a:rPr lang="ja-JP" altLang="en-US" sz="1100" dirty="0" smtClean="0">
                <a:latin typeface="HG丸ｺﾞｼｯｸM-PRO" panose="020F0600000000000000" pitchFamily="50" charset="-128"/>
                <a:ea typeface="HG丸ｺﾞｼｯｸM-PRO" panose="020F0600000000000000" pitchFamily="50" charset="-128"/>
              </a:rPr>
              <a:t>を向上させる一助</a:t>
            </a:r>
            <a:r>
              <a:rPr lang="ja-JP" altLang="en-US" sz="1100" dirty="0">
                <a:latin typeface="HG丸ｺﾞｼｯｸM-PRO" panose="020F0600000000000000" pitchFamily="50" charset="-128"/>
                <a:ea typeface="HG丸ｺﾞｼｯｸM-PRO" panose="020F0600000000000000" pitchFamily="50" charset="-128"/>
              </a:rPr>
              <a:t>にしてもらいたいと思います。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まず、先ほど</a:t>
            </a:r>
            <a:r>
              <a:rPr lang="ja-JP" altLang="en-US" sz="1100" dirty="0">
                <a:latin typeface="HG丸ｺﾞｼｯｸM-PRO" panose="020F0600000000000000" pitchFamily="50" charset="-128"/>
                <a:ea typeface="HG丸ｺﾞｼｯｸM-PRO" panose="020F0600000000000000" pitchFamily="50" charset="-128"/>
              </a:rPr>
              <a:t>個人で考えられた別紙</a:t>
            </a:r>
            <a:r>
              <a:rPr lang="en-US" altLang="ja-JP" sz="1100" dirty="0">
                <a:latin typeface="HG丸ｺﾞｼｯｸM-PRO" panose="020F0600000000000000" pitchFamily="50" charset="-128"/>
                <a:ea typeface="HG丸ｺﾞｼｯｸM-PRO" panose="020F0600000000000000" pitchFamily="50" charset="-128"/>
              </a:rPr>
              <a:t>Ⅱ</a:t>
            </a:r>
            <a:r>
              <a:rPr lang="ja-JP" altLang="en-US" sz="1100" dirty="0">
                <a:latin typeface="HG丸ｺﾞｼｯｸM-PRO" panose="020F0600000000000000" pitchFamily="50" charset="-128"/>
                <a:ea typeface="HG丸ｺﾞｼｯｸM-PRO" panose="020F0600000000000000" pitchFamily="50" charset="-128"/>
              </a:rPr>
              <a:t>の個人欄の内容をグループで紹介してください。</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★グループで出た内容はこちらに記録してください。</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１名記録係を</a:t>
            </a:r>
            <a:r>
              <a:rPr lang="ja-JP" altLang="en-US" sz="1100" dirty="0" smtClean="0">
                <a:latin typeface="HG丸ｺﾞｼｯｸM-PRO" panose="020F0600000000000000" pitchFamily="50" charset="-128"/>
                <a:ea typeface="HG丸ｺﾞｼｯｸM-PRO" panose="020F0600000000000000" pitchFamily="50" charset="-128"/>
              </a:rPr>
              <a:t>決めて、協議</a:t>
            </a:r>
            <a:r>
              <a:rPr lang="ja-JP" altLang="en-US" sz="1100" dirty="0">
                <a:latin typeface="HG丸ｺﾞｼｯｸM-PRO" panose="020F0600000000000000" pitchFamily="50" charset="-128"/>
                <a:ea typeface="HG丸ｺﾞｼｯｸM-PRO" panose="020F0600000000000000" pitchFamily="50" charset="-128"/>
              </a:rPr>
              <a:t>で出た内容を簡単にグループ協議記録用紙に記入をお願いします。それで</a:t>
            </a:r>
            <a:r>
              <a:rPr lang="ja-JP" altLang="en-US" sz="1100" dirty="0" smtClean="0">
                <a:latin typeface="HG丸ｺﾞｼｯｸM-PRO" panose="020F0600000000000000" pitchFamily="50" charset="-128"/>
                <a:ea typeface="HG丸ｺﾞｼｯｸM-PRO" panose="020F0600000000000000" pitchFamily="50" charset="-128"/>
              </a:rPr>
              <a:t>は、８分</a:t>
            </a:r>
            <a:r>
              <a:rPr lang="ja-JP" altLang="en-US" sz="1100" dirty="0">
                <a:latin typeface="HG丸ｺﾞｼｯｸM-PRO" panose="020F0600000000000000" pitchFamily="50" charset="-128"/>
                <a:ea typeface="HG丸ｺﾞｼｯｸM-PRO" panose="020F0600000000000000" pitchFamily="50" charset="-128"/>
              </a:rPr>
              <a:t>の時間をとります</a:t>
            </a:r>
            <a:r>
              <a:rPr lang="ja-JP" altLang="en-US" sz="1100" dirty="0" smtClean="0">
                <a:latin typeface="HG丸ｺﾞｼｯｸM-PRO" panose="020F0600000000000000" pitchFamily="50" charset="-128"/>
                <a:ea typeface="HG丸ｺﾞｼｯｸM-PRO" panose="020F0600000000000000" pitchFamily="50" charset="-128"/>
              </a:rPr>
              <a:t>ので、協議</a:t>
            </a:r>
            <a:r>
              <a:rPr lang="ja-JP" altLang="en-US" sz="1100" dirty="0">
                <a:latin typeface="HG丸ｺﾞｼｯｸM-PRO" panose="020F0600000000000000" pitchFamily="50" charset="-128"/>
                <a:ea typeface="HG丸ｺﾞｼｯｸM-PRO" panose="020F0600000000000000" pitchFamily="50" charset="-128"/>
              </a:rPr>
              <a:t>を始めてください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（８分経過　★）</a:t>
            </a:r>
            <a:endParaRPr lang="en-US" altLang="ja-JP" sz="1100" dirty="0">
              <a:latin typeface="HG丸ｺﾞｼｯｸM-PRO" panose="020F0600000000000000" pitchFamily="50" charset="-128"/>
              <a:ea typeface="HG丸ｺﾞｼｯｸM-PRO" panose="020F0600000000000000" pitchFamily="50" charset="-128"/>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3795" y="1172364"/>
            <a:ext cx="2742818" cy="205711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4451" y="4088904"/>
            <a:ext cx="2742853" cy="20571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71568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15</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a:off x="192505" y="670620"/>
            <a:ext cx="2880000" cy="35619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28</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6" name="正方形/長方形 15"/>
          <p:cNvSpPr/>
          <p:nvPr/>
        </p:nvSpPr>
        <p:spPr>
          <a:xfrm>
            <a:off x="3072505" y="670964"/>
            <a:ext cx="3600000" cy="35619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255198" y="3189990"/>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3" name="正方形/長方形 22"/>
          <p:cNvSpPr/>
          <p:nvPr/>
        </p:nvSpPr>
        <p:spPr>
          <a:xfrm>
            <a:off x="189360" y="4225300"/>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29</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4" name="正方形/長方形 23"/>
          <p:cNvSpPr/>
          <p:nvPr/>
        </p:nvSpPr>
        <p:spPr>
          <a:xfrm>
            <a:off x="3069360" y="4225300"/>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7"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1438" y="4624028"/>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0" name="テキスト ボックス 29"/>
          <p:cNvSpPr txBox="1"/>
          <p:nvPr/>
        </p:nvSpPr>
        <p:spPr>
          <a:xfrm>
            <a:off x="277453" y="6726978"/>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94770" y="670964"/>
            <a:ext cx="3574590" cy="3647152"/>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28</a:t>
            </a:r>
            <a:r>
              <a:rPr lang="ja-JP" altLang="en-US" sz="1100" dirty="0">
                <a:latin typeface="HG丸ｺﾞｼｯｸM-PRO" panose="020F0600000000000000" pitchFamily="50" charset="-128"/>
                <a:ea typeface="HG丸ｺﾞｼｯｸM-PRO" panose="020F0600000000000000" pitchFamily="50" charset="-128"/>
              </a:rPr>
              <a:t>で１分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自分一人では思いつかないような実践</a:t>
            </a:r>
            <a:r>
              <a:rPr lang="ja-JP" altLang="en-US" sz="1100" dirty="0" smtClean="0">
                <a:latin typeface="HG丸ｺﾞｼｯｸM-PRO" panose="020F0600000000000000" pitchFamily="50" charset="-128"/>
                <a:ea typeface="HG丸ｺﾞｼｯｸM-PRO" panose="020F0600000000000000" pitchFamily="50" charset="-128"/>
              </a:rPr>
              <a:t>や、実践してみたいこと</a:t>
            </a:r>
            <a:r>
              <a:rPr lang="ja-JP" altLang="en-US" sz="1100" dirty="0">
                <a:latin typeface="HG丸ｺﾞｼｯｸM-PRO" panose="020F0600000000000000" pitchFamily="50" charset="-128"/>
                <a:ea typeface="HG丸ｺﾞｼｯｸM-PRO" panose="020F0600000000000000" pitchFamily="50" charset="-128"/>
              </a:rPr>
              <a:t>がたくさん出たのではないでしょうか。</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各グループで出た内容の共有について</a:t>
            </a:r>
            <a:r>
              <a:rPr lang="ja-JP" altLang="en-US" sz="1100" dirty="0" smtClean="0">
                <a:latin typeface="HG丸ｺﾞｼｯｸM-PRO" panose="020F0600000000000000" pitchFamily="50" charset="-128"/>
                <a:ea typeface="HG丸ｺﾞｼｯｸM-PRO" panose="020F0600000000000000" pitchFamily="50" charset="-128"/>
              </a:rPr>
              <a:t>は、記録</a:t>
            </a:r>
            <a:r>
              <a:rPr lang="ja-JP" altLang="en-US" sz="1100" dirty="0">
                <a:latin typeface="HG丸ｺﾞｼｯｸM-PRO" panose="020F0600000000000000" pitchFamily="50" charset="-128"/>
                <a:ea typeface="HG丸ｺﾞｼｯｸM-PRO" panose="020F0600000000000000" pitchFamily="50" charset="-128"/>
              </a:rPr>
              <a:t>用紙を回収</a:t>
            </a:r>
            <a:r>
              <a:rPr lang="ja-JP" altLang="en-US" sz="1100" dirty="0" smtClean="0">
                <a:latin typeface="HG丸ｺﾞｼｯｸM-PRO" panose="020F0600000000000000" pitchFamily="50" charset="-128"/>
                <a:ea typeface="HG丸ｺﾞｼｯｸM-PRO" panose="020F0600000000000000" pitchFamily="50" charset="-128"/>
              </a:rPr>
              <a:t>して、まとめた</a:t>
            </a:r>
            <a:r>
              <a:rPr lang="ja-JP" altLang="en-US" sz="1100" dirty="0">
                <a:latin typeface="HG丸ｺﾞｼｯｸM-PRO" panose="020F0600000000000000" pitchFamily="50" charset="-128"/>
                <a:ea typeface="HG丸ｺﾞｼｯｸM-PRO" panose="020F0600000000000000" pitchFamily="50" charset="-128"/>
              </a:rPr>
              <a:t>ものを研修記録として皆さんに配付します。そうすることでグループ</a:t>
            </a:r>
            <a:r>
              <a:rPr lang="ja-JP" altLang="en-US" sz="1100" dirty="0" smtClean="0">
                <a:latin typeface="HG丸ｺﾞｼｯｸM-PRO" panose="020F0600000000000000" pitchFamily="50" charset="-128"/>
                <a:ea typeface="HG丸ｺﾞｼｯｸM-PRO" panose="020F0600000000000000" pitchFamily="50" charset="-128"/>
              </a:rPr>
              <a:t>協議の共有</a:t>
            </a:r>
            <a:r>
              <a:rPr lang="ja-JP" altLang="en-US" sz="1100" dirty="0">
                <a:latin typeface="HG丸ｺﾞｼｯｸM-PRO" panose="020F0600000000000000" pitchFamily="50" charset="-128"/>
                <a:ea typeface="HG丸ｺﾞｼｯｸM-PRO" panose="020F0600000000000000" pitchFamily="50" charset="-128"/>
              </a:rPr>
              <a:t>とさせていただきます。（研修時間等の都合に</a:t>
            </a:r>
            <a:r>
              <a:rPr lang="ja-JP" altLang="en-US" sz="1100" dirty="0" smtClean="0">
                <a:latin typeface="HG丸ｺﾞｼｯｸM-PRO" panose="020F0600000000000000" pitchFamily="50" charset="-128"/>
                <a:ea typeface="HG丸ｺﾞｼｯｸM-PRO" panose="020F0600000000000000" pitchFamily="50" charset="-128"/>
              </a:rPr>
              <a:t>より、全体</a:t>
            </a:r>
            <a:r>
              <a:rPr lang="ja-JP" altLang="en-US" sz="1100" dirty="0">
                <a:latin typeface="HG丸ｺﾞｼｯｸM-PRO" panose="020F0600000000000000" pitchFamily="50" charset="-128"/>
                <a:ea typeface="HG丸ｺﾞｼｯｸM-PRO" panose="020F0600000000000000" pitchFamily="50" charset="-128"/>
              </a:rPr>
              <a:t>発表や質疑などに発展させて研修することも</a:t>
            </a:r>
            <a:r>
              <a:rPr lang="ja-JP" altLang="en-US" sz="1100" dirty="0" smtClean="0">
                <a:latin typeface="HG丸ｺﾞｼｯｸM-PRO" panose="020F0600000000000000" pitchFamily="50" charset="-128"/>
                <a:ea typeface="HG丸ｺﾞｼｯｸM-PRO" panose="020F0600000000000000" pitchFamily="50" charset="-128"/>
              </a:rPr>
              <a:t>できます。</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こちらに示した内容</a:t>
            </a:r>
            <a:r>
              <a:rPr lang="ja-JP" altLang="en-US" sz="1100" dirty="0" smtClean="0">
                <a:latin typeface="HG丸ｺﾞｼｯｸM-PRO" panose="020F0600000000000000" pitchFamily="50" charset="-128"/>
                <a:ea typeface="HG丸ｺﾞｼｯｸM-PRO" panose="020F0600000000000000" pitchFamily="50" charset="-128"/>
              </a:rPr>
              <a:t>は、例年、県</a:t>
            </a:r>
            <a:r>
              <a:rPr lang="ja-JP" altLang="en-US" sz="1100" dirty="0">
                <a:latin typeface="HG丸ｺﾞｼｯｸM-PRO" panose="020F0600000000000000" pitchFamily="50" charset="-128"/>
                <a:ea typeface="HG丸ｺﾞｼｯｸM-PRO" panose="020F0600000000000000" pitchFamily="50" charset="-128"/>
              </a:rPr>
              <a:t>総合教育センター</a:t>
            </a:r>
            <a:r>
              <a:rPr lang="ja-JP" altLang="en-US" sz="1100" dirty="0" smtClean="0">
                <a:latin typeface="HG丸ｺﾞｼｯｸM-PRO" panose="020F0600000000000000" pitchFamily="50" charset="-128"/>
                <a:ea typeface="HG丸ｺﾞｼｯｸM-PRO" panose="020F0600000000000000" pitchFamily="50" charset="-128"/>
              </a:rPr>
              <a:t>から、初任者</a:t>
            </a:r>
            <a:r>
              <a:rPr lang="ja-JP" altLang="en-US" sz="1100" dirty="0">
                <a:latin typeface="HG丸ｺﾞｼｯｸM-PRO" panose="020F0600000000000000" pitchFamily="50" charset="-128"/>
                <a:ea typeface="HG丸ｺﾞｼｯｸM-PRO" panose="020F0600000000000000" pitchFamily="50" charset="-128"/>
              </a:rPr>
              <a:t>全員に配付されているものです。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グループ内で紹介されて</a:t>
            </a:r>
            <a:r>
              <a:rPr lang="ja-JP" altLang="en-US" sz="1100" dirty="0" smtClean="0">
                <a:latin typeface="HG丸ｺﾞｼｯｸM-PRO" panose="020F0600000000000000" pitchFamily="50" charset="-128"/>
                <a:ea typeface="HG丸ｺﾞｼｯｸM-PRO" panose="020F0600000000000000" pitchFamily="50" charset="-128"/>
              </a:rPr>
              <a:t>いる取組や、ここ</a:t>
            </a:r>
            <a:r>
              <a:rPr lang="ja-JP" altLang="en-US" sz="1100" dirty="0">
                <a:latin typeface="HG丸ｺﾞｼｯｸM-PRO" panose="020F0600000000000000" pitchFamily="50" charset="-128"/>
                <a:ea typeface="HG丸ｺﾞｼｯｸM-PRO" panose="020F0600000000000000" pitchFamily="50" charset="-128"/>
              </a:rPr>
              <a:t>に示されて</a:t>
            </a:r>
            <a:r>
              <a:rPr lang="ja-JP" altLang="en-US" sz="1100" dirty="0" smtClean="0">
                <a:latin typeface="HG丸ｺﾞｼｯｸM-PRO" panose="020F0600000000000000" pitchFamily="50" charset="-128"/>
                <a:ea typeface="HG丸ｺﾞｼｯｸM-PRO" panose="020F0600000000000000" pitchFamily="50" charset="-128"/>
              </a:rPr>
              <a:t>いる、この</a:t>
            </a:r>
            <a:r>
              <a:rPr lang="ja-JP" altLang="en-US" sz="1100" dirty="0">
                <a:latin typeface="HG丸ｺﾞｼｯｸM-PRO" panose="020F0600000000000000" pitchFamily="50" charset="-128"/>
                <a:ea typeface="HG丸ｺﾞｼｯｸM-PRO" panose="020F0600000000000000" pitchFamily="50" charset="-128"/>
              </a:rPr>
              <a:t>ようなことを日々の教育活動で意識</a:t>
            </a:r>
            <a:r>
              <a:rPr lang="ja-JP" altLang="en-US" sz="1100" dirty="0" smtClean="0">
                <a:latin typeface="HG丸ｺﾞｼｯｸM-PRO" panose="020F0600000000000000" pitchFamily="50" charset="-128"/>
                <a:ea typeface="HG丸ｺﾞｼｯｸM-PRO" panose="020F0600000000000000" pitchFamily="50" charset="-128"/>
              </a:rPr>
              <a:t>して、指導</a:t>
            </a:r>
            <a:r>
              <a:rPr lang="ja-JP" altLang="en-US" sz="1100" dirty="0">
                <a:latin typeface="HG丸ｺﾞｼｯｸM-PRO" panose="020F0600000000000000" pitchFamily="50" charset="-128"/>
                <a:ea typeface="HG丸ｺﾞｼｯｸM-PRO" panose="020F0600000000000000" pitchFamily="50" charset="-128"/>
              </a:rPr>
              <a:t>の参考にされれば良いのではないかと思います。★</a:t>
            </a: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86342" y="4247433"/>
            <a:ext cx="3583018" cy="1215717"/>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29</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30</a:t>
            </a:r>
            <a:r>
              <a:rPr lang="ja-JP" altLang="en-US" sz="1100" dirty="0">
                <a:latin typeface="HG丸ｺﾞｼｯｸM-PRO" panose="020F0600000000000000" pitchFamily="50" charset="-128"/>
                <a:ea typeface="HG丸ｺﾞｼｯｸM-PRO" panose="020F0600000000000000" pitchFamily="50" charset="-128"/>
              </a:rPr>
              <a:t>で１分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本日</a:t>
            </a:r>
            <a:r>
              <a:rPr lang="ja-JP" altLang="en-US" sz="1100" dirty="0">
                <a:latin typeface="HG丸ｺﾞｼｯｸM-PRO" panose="020F0600000000000000" pitchFamily="50" charset="-128"/>
                <a:ea typeface="HG丸ｺﾞｼｯｸM-PRO" panose="020F0600000000000000" pitchFamily="50" charset="-128"/>
              </a:rPr>
              <a:t>確認した</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同僚から学んだ実践</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三つのポイントを意識した実践</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を、是非、この</a:t>
            </a:r>
            <a:r>
              <a:rPr lang="ja-JP" altLang="en-US" sz="1100" dirty="0">
                <a:latin typeface="HG丸ｺﾞｼｯｸM-PRO" panose="020F0600000000000000" pitchFamily="50" charset="-128"/>
                <a:ea typeface="HG丸ｺﾞｼｯｸM-PRO" panose="020F0600000000000000" pitchFamily="50" charset="-128"/>
              </a:rPr>
              <a:t>（図を指し示す）</a:t>
            </a:r>
            <a:r>
              <a:rPr lang="ja-JP" altLang="en-US" sz="1100" dirty="0" err="1">
                <a:latin typeface="HG丸ｺﾞｼｯｸM-PRO" panose="020F0600000000000000" pitchFamily="50" charset="-128"/>
                <a:ea typeface="HG丸ｺﾞｼｯｸM-PRO" panose="020F0600000000000000" pitchFamily="50" charset="-128"/>
              </a:rPr>
              <a:t>ような</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生徒指導委員会</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学年会</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等</a:t>
            </a:r>
            <a:r>
              <a:rPr lang="ja-JP" altLang="en-US" sz="1100" dirty="0" smtClean="0">
                <a:latin typeface="HG丸ｺﾞｼｯｸM-PRO" panose="020F0600000000000000" pitchFamily="50" charset="-128"/>
                <a:ea typeface="HG丸ｺﾞｼｯｸM-PRO" panose="020F0600000000000000" pitchFamily="50" charset="-128"/>
              </a:rPr>
              <a:t>で、「</a:t>
            </a:r>
            <a:r>
              <a:rPr lang="ja-JP" altLang="en-US" sz="1100" dirty="0">
                <a:latin typeface="HG丸ｺﾞｼｯｸM-PRO" panose="020F0600000000000000" pitchFamily="50" charset="-128"/>
                <a:ea typeface="HG丸ｺﾞｼｯｸM-PRO" panose="020F0600000000000000" pitchFamily="50" charset="-128"/>
              </a:rPr>
              <a:t>意図的・計画的な生徒指導実践」として検討し★</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dirty="0">
                <a:latin typeface="ＭＳ Ｐ明朝" panose="02020600040205080304" pitchFamily="18" charset="-128"/>
                <a:ea typeface="ＭＳ Ｐ明朝" panose="02020600040205080304" pitchFamily="18" charset="-128"/>
              </a:rPr>
              <a:t>　</a:t>
            </a:r>
            <a:endParaRPr lang="en-US" altLang="ja-JP" dirty="0"/>
          </a:p>
        </p:txBody>
      </p:sp>
      <p:pic>
        <p:nvPicPr>
          <p:cNvPr id="17"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36390" y="1106082"/>
            <a:ext cx="2782549" cy="208691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58379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16</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a:off x="192505" y="3584824"/>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31</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6" name="正方形/長方形 15"/>
          <p:cNvSpPr/>
          <p:nvPr/>
        </p:nvSpPr>
        <p:spPr>
          <a:xfrm>
            <a:off x="3078485" y="3584824"/>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lang="ja-JP" altLang="en-US" sz="1100" dirty="0">
                <a:solidFill>
                  <a:schemeClr val="tx1"/>
                </a:solidFill>
                <a:latin typeface="HG丸ｺﾞｼｯｸM-PRO" panose="020F0600000000000000" pitchFamily="50" charset="-128"/>
                <a:ea typeface="HG丸ｺﾞｼｯｸM-PRO" panose="020F0600000000000000" pitchFamily="50" charset="-128"/>
              </a:rPr>
              <a:t>　</a:t>
            </a: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0244" name="Picture 4"/>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66870" y="3983896"/>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1" name="テキスト ボックス 20"/>
          <p:cNvSpPr txBox="1"/>
          <p:nvPr/>
        </p:nvSpPr>
        <p:spPr>
          <a:xfrm>
            <a:off x="255198" y="6091494"/>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2" name="正方形/長方形 21"/>
          <p:cNvSpPr/>
          <p:nvPr/>
        </p:nvSpPr>
        <p:spPr>
          <a:xfrm>
            <a:off x="189360" y="699868"/>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30</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3" name="正方形/長方形 22"/>
          <p:cNvSpPr/>
          <p:nvPr/>
        </p:nvSpPr>
        <p:spPr>
          <a:xfrm>
            <a:off x="3069360" y="700212"/>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4"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51025" y="1094474"/>
            <a:ext cx="2742854"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5" name="テキスト ボックス 24"/>
          <p:cNvSpPr txBox="1"/>
          <p:nvPr/>
        </p:nvSpPr>
        <p:spPr>
          <a:xfrm>
            <a:off x="252897" y="3196004"/>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正方形/長方形 16"/>
          <p:cNvSpPr/>
          <p:nvPr/>
        </p:nvSpPr>
        <p:spPr>
          <a:xfrm>
            <a:off x="198812" y="6464824"/>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32</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8" name="正方形/長方形 17"/>
          <p:cNvSpPr/>
          <p:nvPr/>
        </p:nvSpPr>
        <p:spPr>
          <a:xfrm>
            <a:off x="3078812" y="6464824"/>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lang="ja-JP" altLang="en-US" sz="1100" dirty="0">
                <a:solidFill>
                  <a:schemeClr val="tx1"/>
                </a:solidFill>
                <a:latin typeface="HG丸ｺﾞｼｯｸM-PRO" panose="020F0600000000000000" pitchFamily="50" charset="-128"/>
                <a:ea typeface="HG丸ｺﾞｼｯｸM-PRO" panose="020F0600000000000000" pitchFamily="50" charset="-128"/>
              </a:rPr>
              <a:t>　</a:t>
            </a: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9" name="Picture 4"/>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291981" y="6858220"/>
            <a:ext cx="2742855" cy="205714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0" name="テキスト ボックス 19"/>
          <p:cNvSpPr txBox="1"/>
          <p:nvPr/>
        </p:nvSpPr>
        <p:spPr>
          <a:xfrm>
            <a:off x="268184" y="8932627"/>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69360" y="713820"/>
            <a:ext cx="3590402" cy="1954381"/>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29</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30</a:t>
            </a:r>
            <a:r>
              <a:rPr lang="ja-JP" altLang="en-US" sz="1100" dirty="0">
                <a:latin typeface="HG丸ｺﾞｼｯｸM-PRO" panose="020F0600000000000000" pitchFamily="50" charset="-128"/>
                <a:ea typeface="HG丸ｺﾞｼｯｸM-PRO" panose="020F0600000000000000" pitchFamily="50" charset="-128"/>
              </a:rPr>
              <a:t>で１分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その上</a:t>
            </a:r>
            <a:r>
              <a:rPr lang="ja-JP" altLang="en-US" sz="1100" dirty="0" smtClean="0">
                <a:latin typeface="HG丸ｺﾞｼｯｸM-PRO" panose="020F0600000000000000" pitchFamily="50" charset="-128"/>
                <a:ea typeface="HG丸ｺﾞｼｯｸM-PRO" panose="020F0600000000000000" pitchFamily="50" charset="-128"/>
              </a:rPr>
              <a:t>で、職員</a:t>
            </a:r>
            <a:r>
              <a:rPr lang="ja-JP" altLang="en-US" sz="1100" dirty="0">
                <a:latin typeface="HG丸ｺﾞｼｯｸM-PRO" panose="020F0600000000000000" pitchFamily="50" charset="-128"/>
                <a:ea typeface="HG丸ｺﾞｼｯｸM-PRO" panose="020F0600000000000000" pitchFamily="50" charset="-128"/>
              </a:rPr>
              <a:t>会議や校内研修などの場で学校全体で共通理解をして</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学校行事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学級活動</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個々の児童生徒</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err="1">
                <a:latin typeface="HG丸ｺﾞｼｯｸM-PRO" panose="020F0600000000000000" pitchFamily="50" charset="-128"/>
                <a:ea typeface="HG丸ｺﾞｼｯｸM-PRO" panose="020F0600000000000000" pitchFamily="50" charset="-128"/>
              </a:rPr>
              <a:t>への</a:t>
            </a:r>
            <a:r>
              <a:rPr lang="ja-JP" altLang="en-US" sz="1100" dirty="0">
                <a:latin typeface="HG丸ｺﾞｼｯｸM-PRO" panose="020F0600000000000000" pitchFamily="50" charset="-128"/>
                <a:ea typeface="HG丸ｺﾞｼｯｸM-PRO" panose="020F0600000000000000" pitchFamily="50" charset="-128"/>
              </a:rPr>
              <a:t>指導・支援に</a:t>
            </a:r>
            <a:r>
              <a:rPr lang="ja-JP" altLang="en-US" sz="1100" dirty="0" smtClean="0">
                <a:latin typeface="HG丸ｺﾞｼｯｸM-PRO" panose="020F0600000000000000" pitchFamily="50" charset="-128"/>
                <a:ea typeface="HG丸ｺﾞｼｯｸM-PRO" panose="020F0600000000000000" pitchFamily="50" charset="-128"/>
              </a:rPr>
              <a:t>生かしていきたい</a:t>
            </a:r>
            <a:r>
              <a:rPr lang="ja-JP" altLang="en-US" sz="1100" dirty="0">
                <a:latin typeface="HG丸ｺﾞｼｯｸM-PRO" panose="020F0600000000000000" pitchFamily="50" charset="-128"/>
                <a:ea typeface="HG丸ｺﾞｼｯｸM-PRO" panose="020F0600000000000000" pitchFamily="50" charset="-128"/>
              </a:rPr>
              <a:t>と思います。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そうすること</a:t>
            </a:r>
            <a:r>
              <a:rPr lang="ja-JP" altLang="en-US" sz="1100" dirty="0" smtClean="0">
                <a:latin typeface="HG丸ｺﾞｼｯｸM-PRO" panose="020F0600000000000000" pitchFamily="50" charset="-128"/>
                <a:ea typeface="HG丸ｺﾞｼｯｸM-PRO" panose="020F0600000000000000" pitchFamily="50" charset="-128"/>
              </a:rPr>
              <a:t>で、子供たち</a:t>
            </a:r>
            <a:r>
              <a:rPr lang="ja-JP" altLang="en-US" sz="1100" dirty="0">
                <a:latin typeface="HG丸ｺﾞｼｯｸM-PRO" panose="020F0600000000000000" pitchFamily="50" charset="-128"/>
                <a:ea typeface="HG丸ｺﾞｼｯｸM-PRO" panose="020F0600000000000000" pitchFamily="50" charset="-128"/>
              </a:rPr>
              <a:t>を積極的に育てる生徒</a:t>
            </a:r>
            <a:r>
              <a:rPr lang="ja-JP" altLang="en-US" sz="1100" dirty="0" smtClean="0">
                <a:latin typeface="HG丸ｺﾞｼｯｸM-PRO" panose="020F0600000000000000" pitchFamily="50" charset="-128"/>
                <a:ea typeface="HG丸ｺﾞｼｯｸM-PRO" panose="020F0600000000000000" pitchFamily="50" charset="-128"/>
              </a:rPr>
              <a:t>指導、自己</a:t>
            </a:r>
            <a:r>
              <a:rPr lang="ja-JP" altLang="en-US" sz="1100" dirty="0">
                <a:latin typeface="HG丸ｺﾞｼｯｸM-PRO" panose="020F0600000000000000" pitchFamily="50" charset="-128"/>
                <a:ea typeface="HG丸ｺﾞｼｯｸM-PRO" panose="020F0600000000000000" pitchFamily="50" charset="-128"/>
              </a:rPr>
              <a:t>指導能力を育成することになるのではないかと思います。★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72505" y="3589000"/>
            <a:ext cx="3605980" cy="3354765"/>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31</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32</a:t>
            </a:r>
            <a:r>
              <a:rPr lang="ja-JP" altLang="en-US" sz="1100" dirty="0">
                <a:latin typeface="HG丸ｺﾞｼｯｸM-PRO" panose="020F0600000000000000" pitchFamily="50" charset="-128"/>
                <a:ea typeface="HG丸ｺﾞｼｯｸM-PRO" panose="020F0600000000000000" pitchFamily="50" charset="-128"/>
              </a:rPr>
              <a:t>で３分</a:t>
            </a:r>
            <a:r>
              <a:rPr lang="en-US" altLang="ja-JP" sz="1100" dirty="0">
                <a:latin typeface="HG丸ｺﾞｼｯｸM-PRO" panose="020F0600000000000000" pitchFamily="50" charset="-128"/>
                <a:ea typeface="HG丸ｺﾞｼｯｸM-PRO" panose="020F0600000000000000" pitchFamily="50" charset="-128"/>
              </a:rPr>
              <a:t>≫</a:t>
            </a:r>
          </a:p>
          <a:p>
            <a:pPr defTabSz="949057">
              <a:defRPr/>
            </a:pPr>
            <a:r>
              <a:rPr lang="ja-JP" altLang="en-US" sz="1100" dirty="0">
                <a:latin typeface="HG丸ｺﾞｼｯｸM-PRO" panose="020F0600000000000000" pitchFamily="50" charset="-128"/>
                <a:ea typeface="HG丸ｺﾞｼｯｸM-PRO" panose="020F0600000000000000" pitchFamily="50" charset="-128"/>
              </a:rPr>
              <a:t>　今日の研修のねらいは</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生徒指導の基礎を</a:t>
            </a:r>
            <a:r>
              <a:rPr lang="ja-JP" altLang="en-US" sz="1100" dirty="0" smtClean="0">
                <a:latin typeface="HG丸ｺﾞｼｯｸM-PRO" panose="020F0600000000000000" pitchFamily="50" charset="-128"/>
                <a:ea typeface="HG丸ｺﾞｼｯｸM-PRO" panose="020F0600000000000000" pitchFamily="50" charset="-128"/>
              </a:rPr>
              <a:t>学び、取組の</a:t>
            </a:r>
            <a:r>
              <a:rPr lang="ja-JP" altLang="en-US" sz="1100" dirty="0">
                <a:latin typeface="HG丸ｺﾞｼｯｸM-PRO" panose="020F0600000000000000" pitchFamily="50" charset="-128"/>
                <a:ea typeface="HG丸ｺﾞｼｯｸM-PRO" panose="020F0600000000000000" pitchFamily="50" charset="-128"/>
              </a:rPr>
              <a:t>共通理解を図る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ことにありました</a:t>
            </a:r>
            <a:r>
              <a:rPr lang="ja-JP" altLang="en-US" sz="1100" dirty="0" smtClean="0">
                <a:latin typeface="HG丸ｺﾞｼｯｸM-PRO" panose="020F0600000000000000" pitchFamily="50" charset="-128"/>
                <a:ea typeface="HG丸ｺﾞｼｯｸM-PRO" panose="020F0600000000000000" pitchFamily="50" charset="-128"/>
              </a:rPr>
              <a:t>が、日々</a:t>
            </a:r>
            <a:r>
              <a:rPr lang="ja-JP" altLang="en-US" sz="1100" dirty="0">
                <a:latin typeface="HG丸ｺﾞｼｯｸM-PRO" panose="020F0600000000000000" pitchFamily="50" charset="-128"/>
                <a:ea typeface="HG丸ｺﾞｼｯｸM-PRO" panose="020F0600000000000000" pitchFamily="50" charset="-128"/>
              </a:rPr>
              <a:t>の教育活動に</a:t>
            </a:r>
            <a:r>
              <a:rPr lang="ja-JP" altLang="en-US" sz="1100" dirty="0" smtClean="0">
                <a:latin typeface="HG丸ｺﾞｼｯｸM-PRO" panose="020F0600000000000000" pitchFamily="50" charset="-128"/>
                <a:ea typeface="HG丸ｺﾞｼｯｸM-PRO" panose="020F0600000000000000" pitchFamily="50" charset="-128"/>
              </a:rPr>
              <a:t>追われて、忘れて</a:t>
            </a:r>
            <a:r>
              <a:rPr lang="ja-JP" altLang="en-US" sz="1100" dirty="0">
                <a:latin typeface="HG丸ｺﾞｼｯｸM-PRO" panose="020F0600000000000000" pitchFamily="50" charset="-128"/>
                <a:ea typeface="HG丸ｺﾞｼｯｸM-PRO" panose="020F0600000000000000" pitchFamily="50" charset="-128"/>
              </a:rPr>
              <a:t>しまいがちな生徒指導の基本の部分を確認</a:t>
            </a:r>
            <a:r>
              <a:rPr lang="ja-JP" altLang="en-US" sz="1100" dirty="0" smtClean="0">
                <a:latin typeface="HG丸ｺﾞｼｯｸM-PRO" panose="020F0600000000000000" pitchFamily="50" charset="-128"/>
                <a:ea typeface="HG丸ｺﾞｼｯｸM-PRO" panose="020F0600000000000000" pitchFamily="50" charset="-128"/>
              </a:rPr>
              <a:t>して、自己</a:t>
            </a:r>
            <a:r>
              <a:rPr lang="ja-JP" altLang="en-US" sz="1100" dirty="0">
                <a:latin typeface="HG丸ｺﾞｼｯｸM-PRO" panose="020F0600000000000000" pitchFamily="50" charset="-128"/>
                <a:ea typeface="HG丸ｺﾞｼｯｸM-PRO" panose="020F0600000000000000" pitchFamily="50" charset="-128"/>
              </a:rPr>
              <a:t>指導能力を育成するため</a:t>
            </a:r>
            <a:r>
              <a:rPr lang="ja-JP" altLang="en-US" sz="1100" dirty="0" smtClean="0">
                <a:latin typeface="HG丸ｺﾞｼｯｸM-PRO" panose="020F0600000000000000" pitchFamily="50" charset="-128"/>
                <a:ea typeface="HG丸ｺﾞｼｯｸM-PRO" panose="020F0600000000000000" pitchFamily="50" charset="-128"/>
              </a:rPr>
              <a:t>の取組に</a:t>
            </a:r>
            <a:r>
              <a:rPr lang="ja-JP" altLang="en-US" sz="1100" dirty="0">
                <a:latin typeface="HG丸ｺﾞｼｯｸM-PRO" panose="020F0600000000000000" pitchFamily="50" charset="-128"/>
                <a:ea typeface="HG丸ｺﾞｼｯｸM-PRO" panose="020F0600000000000000" pitchFamily="50" charset="-128"/>
              </a:rPr>
              <a:t>ついて共通理解できたのではないでしょうか。★</a:t>
            </a:r>
            <a:endParaRPr lang="en-US" altLang="ja-JP" sz="1100" dirty="0">
              <a:latin typeface="HG丸ｺﾞｼｯｸM-PRO" panose="020F0600000000000000" pitchFamily="50" charset="-128"/>
              <a:ea typeface="HG丸ｺﾞｼｯｸM-PRO" panose="020F0600000000000000" pitchFamily="50" charset="-128"/>
            </a:endParaRPr>
          </a:p>
          <a:p>
            <a:pPr defTabSz="949057">
              <a:defRPr/>
            </a:pP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今日</a:t>
            </a:r>
            <a:r>
              <a:rPr lang="ja-JP" altLang="en-US" sz="1100" dirty="0">
                <a:latin typeface="HG丸ｺﾞｼｯｸM-PRO" panose="020F0600000000000000" pitchFamily="50" charset="-128"/>
                <a:ea typeface="HG丸ｺﾞｼｯｸM-PRO" panose="020F0600000000000000" pitchFamily="50" charset="-128"/>
              </a:rPr>
              <a:t>の研修の感想</a:t>
            </a:r>
            <a:r>
              <a:rPr lang="ja-JP" altLang="en-US" sz="1100" dirty="0" smtClean="0">
                <a:latin typeface="HG丸ｺﾞｼｯｸM-PRO" panose="020F0600000000000000" pitchFamily="50" charset="-128"/>
                <a:ea typeface="HG丸ｺﾞｼｯｸM-PRO" panose="020F0600000000000000" pitchFamily="50" charset="-128"/>
              </a:rPr>
              <a:t>を、隣</a:t>
            </a:r>
            <a:r>
              <a:rPr lang="ja-JP" altLang="en-US" sz="1100" dirty="0">
                <a:latin typeface="HG丸ｺﾞｼｯｸM-PRO" panose="020F0600000000000000" pitchFamily="50" charset="-128"/>
                <a:ea typeface="HG丸ｺﾞｼｯｸM-PRO" panose="020F0600000000000000" pitchFamily="50" charset="-128"/>
              </a:rPr>
              <a:t>に座っている先生と交流したいと思います。２分間でお願い</a:t>
            </a:r>
            <a:r>
              <a:rPr lang="ja-JP" altLang="en-US" sz="1100" dirty="0" smtClean="0">
                <a:latin typeface="HG丸ｺﾞｼｯｸM-PRO" panose="020F0600000000000000" pitchFamily="50" charset="-128"/>
                <a:ea typeface="HG丸ｺﾞｼｯｸM-PRO" panose="020F0600000000000000" pitchFamily="50" charset="-128"/>
              </a:rPr>
              <a:t>します、では、どうぞ</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　　　　　　</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２分経過）</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dirty="0"/>
          </a:p>
          <a:p>
            <a:pPr defTabSz="940719">
              <a:defRPr/>
            </a:pPr>
            <a:r>
              <a:rPr lang="ja-JP" altLang="en-US" dirty="0">
                <a:latin typeface="ＭＳ Ｐ明朝" panose="02020600040205080304" pitchFamily="18" charset="-128"/>
                <a:ea typeface="ＭＳ Ｐ明朝" panose="02020600040205080304" pitchFamily="18" charset="-128"/>
              </a:rPr>
              <a:t>　</a:t>
            </a:r>
            <a:endParaRPr lang="en-US" altLang="ja-JP" dirty="0">
              <a:latin typeface="ＭＳ Ｐ明朝" panose="02020600040205080304" pitchFamily="18" charset="-128"/>
              <a:ea typeface="ＭＳ Ｐ明朝" panose="02020600040205080304" pitchFamily="18" charset="-128"/>
            </a:endParaRPr>
          </a:p>
        </p:txBody>
      </p:sp>
      <p:sp>
        <p:nvSpPr>
          <p:cNvPr id="4" name="正方形/長方形 3"/>
          <p:cNvSpPr/>
          <p:nvPr/>
        </p:nvSpPr>
        <p:spPr>
          <a:xfrm>
            <a:off x="3083048" y="6435933"/>
            <a:ext cx="3595763" cy="1615827"/>
          </a:xfrm>
          <a:prstGeom prst="rect">
            <a:avLst/>
          </a:prstGeom>
        </p:spPr>
        <p:txBody>
          <a:bodyPr wrap="square">
            <a:spAutoFit/>
          </a:bodyPr>
          <a:lstStyle/>
          <a:p>
            <a:pPr defTabSz="940719">
              <a:defRPr/>
            </a:pPr>
            <a:r>
              <a:rPr lang="ja-JP" altLang="en-US" sz="1100" dirty="0">
                <a:latin typeface="HG丸ｺﾞｼｯｸM-PRO" panose="020F0600000000000000" pitchFamily="50" charset="-128"/>
                <a:ea typeface="HG丸ｺﾞｼｯｸM-PRO" panose="020F0600000000000000" pitchFamily="50" charset="-128"/>
              </a:rPr>
              <a:t>それで</a:t>
            </a:r>
            <a:r>
              <a:rPr lang="ja-JP" altLang="en-US" sz="1100" dirty="0" smtClean="0">
                <a:latin typeface="HG丸ｺﾞｼｯｸM-PRO" panose="020F0600000000000000" pitchFamily="50" charset="-128"/>
                <a:ea typeface="HG丸ｺﾞｼｯｸM-PRO" panose="020F0600000000000000" pitchFamily="50" charset="-128"/>
              </a:rPr>
              <a:t>は、記録</a:t>
            </a:r>
            <a:r>
              <a:rPr lang="ja-JP" altLang="en-US" sz="1100" dirty="0">
                <a:latin typeface="HG丸ｺﾞｼｯｸM-PRO" panose="020F0600000000000000" pitchFamily="50" charset="-128"/>
                <a:ea typeface="HG丸ｺﾞｼｯｸM-PRO" panose="020F0600000000000000" pitchFamily="50" charset="-128"/>
              </a:rPr>
              <a:t>用紙を回収します。</a:t>
            </a: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719">
              <a:defRPr/>
            </a:pPr>
            <a:r>
              <a:rPr lang="ja-JP" altLang="en-US" sz="1100" dirty="0">
                <a:latin typeface="HG丸ｺﾞｼｯｸM-PRO" panose="020F0600000000000000" pitchFamily="50" charset="-128"/>
                <a:ea typeface="HG丸ｺﾞｼｯｸM-PRO" panose="020F0600000000000000" pitchFamily="50" charset="-128"/>
              </a:rPr>
              <a:t>　記録用紙</a:t>
            </a:r>
            <a:r>
              <a:rPr lang="ja-JP" altLang="en-US" sz="1100" dirty="0" smtClean="0">
                <a:latin typeface="HG丸ｺﾞｼｯｸM-PRO" panose="020F0600000000000000" pitchFamily="50" charset="-128"/>
                <a:ea typeface="HG丸ｺﾞｼｯｸM-PRO" panose="020F0600000000000000" pitchFamily="50" charset="-128"/>
              </a:rPr>
              <a:t>は、皆さん</a:t>
            </a:r>
            <a:r>
              <a:rPr lang="ja-JP" altLang="en-US" sz="1100" dirty="0">
                <a:latin typeface="HG丸ｺﾞｼｯｸM-PRO" panose="020F0600000000000000" pitchFamily="50" charset="-128"/>
                <a:ea typeface="HG丸ｺﾞｼｯｸM-PRO" panose="020F0600000000000000" pitchFamily="50" charset="-128"/>
              </a:rPr>
              <a:t>にお返しすることで協議の共有に替えます</a:t>
            </a:r>
            <a:r>
              <a:rPr lang="ja-JP" altLang="en-US" sz="1100" dirty="0" smtClean="0">
                <a:latin typeface="HG丸ｺﾞｼｯｸM-PRO" panose="020F0600000000000000" pitchFamily="50" charset="-128"/>
                <a:ea typeface="HG丸ｺﾞｼｯｸM-PRO" panose="020F0600000000000000" pitchFamily="50" charset="-128"/>
              </a:rPr>
              <a:t>が、是非、生徒</a:t>
            </a:r>
            <a:r>
              <a:rPr lang="ja-JP" altLang="en-US" sz="1100" dirty="0">
                <a:latin typeface="HG丸ｺﾞｼｯｸM-PRO" panose="020F0600000000000000" pitchFamily="50" charset="-128"/>
                <a:ea typeface="HG丸ｺﾞｼｯｸM-PRO" panose="020F0600000000000000" pitchFamily="50" charset="-128"/>
              </a:rPr>
              <a:t>指導委員会</a:t>
            </a:r>
            <a:r>
              <a:rPr lang="ja-JP" altLang="en-US" sz="1100" dirty="0" smtClean="0">
                <a:latin typeface="HG丸ｺﾞｼｯｸM-PRO" panose="020F0600000000000000" pitchFamily="50" charset="-128"/>
                <a:ea typeface="HG丸ｺﾞｼｯｸM-PRO" panose="020F0600000000000000" pitchFamily="50" charset="-128"/>
              </a:rPr>
              <a:t>や、学</a:t>
            </a:r>
            <a:r>
              <a:rPr lang="ja-JP" altLang="en-US" sz="1100" dirty="0">
                <a:latin typeface="HG丸ｺﾞｼｯｸM-PRO" panose="020F0600000000000000" pitchFamily="50" charset="-128"/>
                <a:ea typeface="HG丸ｺﾞｼｯｸM-PRO" panose="020F0600000000000000" pitchFamily="50" charset="-128"/>
              </a:rPr>
              <a:t>年会を</a:t>
            </a:r>
            <a:r>
              <a:rPr lang="ja-JP" altLang="en-US" sz="1100" dirty="0" smtClean="0">
                <a:latin typeface="HG丸ｺﾞｼｯｸM-PRO" panose="020F0600000000000000" pitchFamily="50" charset="-128"/>
                <a:ea typeface="HG丸ｺﾞｼｯｸM-PRO" panose="020F0600000000000000" pitchFamily="50" charset="-128"/>
              </a:rPr>
              <a:t>開いて、今後、さらに</a:t>
            </a:r>
            <a:r>
              <a:rPr lang="ja-JP" altLang="en-US" sz="1100" dirty="0">
                <a:latin typeface="HG丸ｺﾞｼｯｸM-PRO" panose="020F0600000000000000" pitchFamily="50" charset="-128"/>
                <a:ea typeface="HG丸ｺﾞｼｯｸM-PRO" panose="020F0600000000000000" pitchFamily="50" charset="-128"/>
              </a:rPr>
              <a:t>生徒指導を充実させられるよう検討</a:t>
            </a:r>
            <a:r>
              <a:rPr lang="ja-JP" altLang="en-US" sz="1100" dirty="0" smtClean="0">
                <a:latin typeface="HG丸ｺﾞｼｯｸM-PRO" panose="020F0600000000000000" pitchFamily="50" charset="-128"/>
                <a:ea typeface="HG丸ｺﾞｼｯｸM-PRO" panose="020F0600000000000000" pitchFamily="50" charset="-128"/>
              </a:rPr>
              <a:t>して、指導</a:t>
            </a:r>
            <a:r>
              <a:rPr lang="ja-JP" altLang="en-US" sz="1100" dirty="0">
                <a:latin typeface="HG丸ｺﾞｼｯｸM-PRO" panose="020F0600000000000000" pitchFamily="50" charset="-128"/>
                <a:ea typeface="HG丸ｺﾞｼｯｸM-PRO" panose="020F0600000000000000" pitchFamily="50" charset="-128"/>
              </a:rPr>
              <a:t>に生かしていければと思います。</a:t>
            </a: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719">
              <a:defRPr/>
            </a:pPr>
            <a:r>
              <a:rPr lang="ja-JP" altLang="en-US" sz="1100" dirty="0">
                <a:latin typeface="HG丸ｺﾞｼｯｸM-PRO" panose="020F0600000000000000" pitchFamily="50" charset="-128"/>
                <a:ea typeface="HG丸ｺﾞｼｯｸM-PRO" panose="020F0600000000000000" pitchFamily="50" charset="-128"/>
              </a:rPr>
              <a:t>　以上</a:t>
            </a:r>
            <a:r>
              <a:rPr lang="ja-JP" altLang="en-US" sz="1100" dirty="0" smtClean="0">
                <a:latin typeface="HG丸ｺﾞｼｯｸM-PRO" panose="020F0600000000000000" pitchFamily="50" charset="-128"/>
                <a:ea typeface="HG丸ｺﾞｼｯｸM-PRO" panose="020F0600000000000000" pitchFamily="50" charset="-128"/>
              </a:rPr>
              <a:t>で、校内</a:t>
            </a:r>
            <a:r>
              <a:rPr lang="ja-JP" altLang="en-US" sz="1100" dirty="0">
                <a:latin typeface="HG丸ｺﾞｼｯｸM-PRO" panose="020F0600000000000000" pitchFamily="50" charset="-128"/>
                <a:ea typeface="HG丸ｺﾞｼｯｸM-PRO" panose="020F0600000000000000" pitchFamily="50" charset="-128"/>
              </a:rPr>
              <a:t>研修を終わります。ありがとうございました。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26" name="横巻き 25"/>
          <p:cNvSpPr/>
          <p:nvPr/>
        </p:nvSpPr>
        <p:spPr>
          <a:xfrm>
            <a:off x="4425392" y="5543357"/>
            <a:ext cx="894226" cy="360908"/>
          </a:xfrm>
          <a:prstGeom prst="horizontalScroll">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a:solidFill>
                  <a:schemeClr val="tx1"/>
                </a:solidFill>
                <a:latin typeface="HG丸ｺﾞｼｯｸM-PRO" panose="020F0600000000000000" pitchFamily="50" charset="-128"/>
                <a:ea typeface="HG丸ｺﾞｼｯｸM-PRO" panose="020F0600000000000000" pitchFamily="50" charset="-128"/>
              </a:rPr>
              <a:t>感想</a:t>
            </a:r>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の交流</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6864167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219544" y="817598"/>
            <a:ext cx="1665841" cy="430887"/>
          </a:xfrm>
          <a:prstGeom prst="rect">
            <a:avLst/>
          </a:prstGeom>
          <a:noFill/>
        </p:spPr>
        <p:txBody>
          <a:bodyPr wrap="none" rtlCol="0">
            <a:spAutoFit/>
          </a:bodyPr>
          <a:lstStyle/>
          <a:p>
            <a:pPr algn="r"/>
            <a:r>
              <a:rPr lang="ja-JP" altLang="en-US" sz="1100" dirty="0" smtClean="0"/>
              <a:t>岡山県総合教育センター</a:t>
            </a:r>
            <a:endParaRPr lang="en-US" altLang="ja-JP" sz="1100" dirty="0" smtClean="0"/>
          </a:p>
          <a:p>
            <a:pPr algn="r"/>
            <a:r>
              <a:rPr lang="ja-JP" altLang="en-US" sz="1100" dirty="0"/>
              <a:t>教育支援</a:t>
            </a:r>
            <a:r>
              <a:rPr lang="ja-JP" altLang="en-US" sz="1100" dirty="0" smtClean="0"/>
              <a:t>部</a:t>
            </a:r>
            <a:endParaRPr lang="en-US" altLang="ja-JP" sz="1100" dirty="0" smtClean="0"/>
          </a:p>
        </p:txBody>
      </p:sp>
      <p:sp>
        <p:nvSpPr>
          <p:cNvPr id="7" name="テキスト ボックス 6"/>
          <p:cNvSpPr txBox="1"/>
          <p:nvPr/>
        </p:nvSpPr>
        <p:spPr>
          <a:xfrm>
            <a:off x="634807" y="1517790"/>
            <a:ext cx="5588388" cy="430887"/>
          </a:xfrm>
          <a:prstGeom prst="rect">
            <a:avLst/>
          </a:prstGeom>
          <a:noFill/>
        </p:spPr>
        <p:txBody>
          <a:bodyPr wrap="none" rtlCol="0">
            <a:spAutoFit/>
          </a:bodyPr>
          <a:lstStyle/>
          <a:p>
            <a:pPr algn="ctr"/>
            <a:r>
              <a:rPr lang="ja-JP" altLang="en-US" sz="1100" dirty="0" smtClean="0"/>
              <a:t>「不登校やいじめ、暴力行為等を生まないための学校づくりに関わる校内研修パッケージ」を</a:t>
            </a:r>
            <a:endParaRPr lang="en-US" altLang="ja-JP" sz="1100" dirty="0" smtClean="0"/>
          </a:p>
          <a:p>
            <a:pPr algn="ctr"/>
            <a:r>
              <a:rPr lang="ja-JP" altLang="en-US" sz="1100" dirty="0" smtClean="0"/>
              <a:t>活用した校内研修実施後のアンケート調査の御協力について（依頼）</a:t>
            </a:r>
            <a:endParaRPr lang="en-US" altLang="ja-JP" sz="1100" dirty="0" smtClean="0"/>
          </a:p>
        </p:txBody>
      </p:sp>
      <p:sp>
        <p:nvSpPr>
          <p:cNvPr id="9" name="テキスト ボックス 8"/>
          <p:cNvSpPr txBox="1"/>
          <p:nvPr/>
        </p:nvSpPr>
        <p:spPr>
          <a:xfrm>
            <a:off x="5830156" y="223095"/>
            <a:ext cx="1027845" cy="261610"/>
          </a:xfrm>
          <a:prstGeom prst="rect">
            <a:avLst/>
          </a:prstGeom>
          <a:noFill/>
        </p:spPr>
        <p:txBody>
          <a:bodyPr wrap="none" rtlCol="0">
            <a:spAutoFit/>
          </a:bodyPr>
          <a:lstStyle/>
          <a:p>
            <a:r>
              <a:rPr kumimoji="1" lang="ja-JP" altLang="en-US" sz="1100" dirty="0" smtClean="0"/>
              <a:t>事　務　連　絡</a:t>
            </a:r>
            <a:endParaRPr kumimoji="1" lang="ja-JP" altLang="en-US" sz="1100" dirty="0"/>
          </a:p>
        </p:txBody>
      </p:sp>
      <p:sp>
        <p:nvSpPr>
          <p:cNvPr id="10" name="テキスト ボックス 9"/>
          <p:cNvSpPr txBox="1"/>
          <p:nvPr/>
        </p:nvSpPr>
        <p:spPr>
          <a:xfrm>
            <a:off x="0" y="584515"/>
            <a:ext cx="1499128" cy="261610"/>
          </a:xfrm>
          <a:prstGeom prst="rect">
            <a:avLst/>
          </a:prstGeom>
          <a:noFill/>
        </p:spPr>
        <p:txBody>
          <a:bodyPr wrap="none" rtlCol="0">
            <a:spAutoFit/>
          </a:bodyPr>
          <a:lstStyle/>
          <a:p>
            <a:r>
              <a:rPr lang="ja-JP" altLang="en-US" sz="1100" dirty="0"/>
              <a:t>校内研修担当者</a:t>
            </a:r>
            <a:r>
              <a:rPr lang="ja-JP" altLang="en-US" sz="1100" dirty="0" smtClean="0"/>
              <a:t>　　様</a:t>
            </a:r>
            <a:endParaRPr lang="en-US" altLang="ja-JP" sz="1100" dirty="0" smtClean="0"/>
          </a:p>
        </p:txBody>
      </p:sp>
      <p:sp>
        <p:nvSpPr>
          <p:cNvPr id="13" name="テキスト ボックス 12"/>
          <p:cNvSpPr txBox="1"/>
          <p:nvPr/>
        </p:nvSpPr>
        <p:spPr>
          <a:xfrm>
            <a:off x="426625" y="2348516"/>
            <a:ext cx="6076761" cy="1277273"/>
          </a:xfrm>
          <a:prstGeom prst="rect">
            <a:avLst/>
          </a:prstGeom>
          <a:noFill/>
        </p:spPr>
        <p:txBody>
          <a:bodyPr wrap="square" rtlCol="0">
            <a:spAutoFit/>
          </a:bodyPr>
          <a:lstStyle/>
          <a:p>
            <a:r>
              <a:rPr lang="ja-JP" altLang="en-US" sz="1100" dirty="0" smtClean="0">
                <a:latin typeface="ＭＳ ゴシック" panose="020B0609070205080204" pitchFamily="49" charset="-128"/>
                <a:ea typeface="ＭＳ ゴシック" panose="020B0609070205080204" pitchFamily="49" charset="-128"/>
              </a:rPr>
              <a:t>　この度は、「不登校やいじめ、暴力行為等を生まないための学校づくりに関わる校内研修パッケージ」（以下、「研修パッケージ」という。）を活用した校内研修を実施していただき、ありがとうございました。</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smtClean="0">
                <a:latin typeface="ＭＳ ゴシック" panose="020B0609070205080204" pitchFamily="49" charset="-128"/>
                <a:ea typeface="ＭＳ ゴシック" panose="020B0609070205080204" pitchFamily="49" charset="-128"/>
              </a:rPr>
              <a:t>　</a:t>
            </a:r>
            <a:r>
              <a:rPr lang="ja-JP" altLang="en-US" sz="1100" dirty="0">
                <a:latin typeface="ＭＳ ゴシック" panose="020B0609070205080204" pitchFamily="49" charset="-128"/>
                <a:ea typeface="ＭＳ ゴシック" panose="020B0609070205080204" pitchFamily="49" charset="-128"/>
              </a:rPr>
              <a:t>教育支援</a:t>
            </a:r>
            <a:r>
              <a:rPr lang="ja-JP" altLang="en-US" sz="1100" dirty="0" smtClean="0">
                <a:latin typeface="ＭＳ ゴシック" panose="020B0609070205080204" pitchFamily="49" charset="-128"/>
                <a:ea typeface="ＭＳ ゴシック" panose="020B0609070205080204" pitchFamily="49" charset="-128"/>
              </a:rPr>
              <a:t>部では、校内研修実施後のアンケート調査の結果を基に、研修パッケージの改善を行っていく予定です。</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a:latin typeface="ＭＳ ゴシック" panose="020B0609070205080204" pitchFamily="49" charset="-128"/>
                <a:ea typeface="ＭＳ ゴシック" panose="020B0609070205080204" pitchFamily="49" charset="-128"/>
              </a:rPr>
              <a:t>　</a:t>
            </a:r>
            <a:r>
              <a:rPr lang="ja-JP" altLang="en-US" sz="1100" dirty="0" smtClean="0">
                <a:latin typeface="ＭＳ ゴシック" panose="020B0609070205080204" pitchFamily="49" charset="-128"/>
                <a:ea typeface="ＭＳ ゴシック" panose="020B0609070205080204" pitchFamily="49" charset="-128"/>
              </a:rPr>
              <a:t>つきましては、校内研修担当の先生で以下のように回答していただき、返信をお願いいたします。</a:t>
            </a:r>
            <a:endParaRPr lang="en-US" altLang="ja-JP" sz="1100" dirty="0" smtClean="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332657" y="4406940"/>
            <a:ext cx="6109365" cy="2893100"/>
          </a:xfrm>
          <a:prstGeom prst="rect">
            <a:avLst/>
          </a:prstGeom>
          <a:noFill/>
        </p:spPr>
        <p:txBody>
          <a:bodyPr wrap="none" rtlCol="0">
            <a:spAutoFit/>
          </a:bodyPr>
          <a:lstStyle/>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校内研修実施直後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○別紙１：アンケート　兼　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校内研修実施から約</a:t>
            </a:r>
            <a:r>
              <a:rPr lang="ja-JP" altLang="en-US" sz="1400" dirty="0">
                <a:latin typeface="ＭＳ ゴシック" panose="020B0609070205080204" pitchFamily="49" charset="-128"/>
                <a:ea typeface="ＭＳ ゴシック" panose="020B0609070205080204" pitchFamily="49" charset="-128"/>
              </a:rPr>
              <a:t>１か月</a:t>
            </a:r>
            <a:r>
              <a:rPr lang="ja-JP" altLang="en-US" sz="1400" dirty="0" smtClean="0">
                <a:latin typeface="ＭＳ ゴシック" panose="020B0609070205080204" pitchFamily="49" charset="-128"/>
                <a:ea typeface="ＭＳ ゴシック" panose="020B0609070205080204" pitchFamily="49" charset="-128"/>
              </a:rPr>
              <a:t>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○別紙２：アンケート</a:t>
            </a:r>
            <a:r>
              <a:rPr lang="ja-JP" altLang="en-US" sz="1400" dirty="0">
                <a:latin typeface="ＭＳ ゴシック" panose="020B0609070205080204" pitchFamily="49" charset="-128"/>
                <a:ea typeface="ＭＳ ゴシック" panose="020B0609070205080204" pitchFamily="49" charset="-128"/>
              </a:rPr>
              <a:t>　兼　</a:t>
            </a:r>
            <a:r>
              <a:rPr lang="ja-JP" altLang="en-US" sz="1400" dirty="0" smtClean="0">
                <a:latin typeface="ＭＳ ゴシック" panose="020B0609070205080204" pitchFamily="49" charset="-128"/>
                <a:ea typeface="ＭＳ ゴシック" panose="020B0609070205080204" pitchFamily="49" charset="-128"/>
              </a:rPr>
              <a:t>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アンケートは、</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ＦＡＸ （</a:t>
            </a:r>
            <a:r>
              <a:rPr lang="en-US" altLang="ja-JP" sz="1400" dirty="0" smtClean="0">
                <a:latin typeface="ＭＳ ゴシック" panose="020B0609070205080204" pitchFamily="49" charset="-128"/>
                <a:ea typeface="ＭＳ ゴシック" panose="020B0609070205080204" pitchFamily="49" charset="-128"/>
              </a:rPr>
              <a:t>0866-56-9126</a:t>
            </a:r>
            <a:r>
              <a:rPr lang="ja-JP" altLang="en-US" sz="1400" dirty="0" smtClean="0">
                <a:latin typeface="ＭＳ ゴシック" panose="020B0609070205080204" pitchFamily="49" charset="-128"/>
                <a:ea typeface="ＭＳ ゴシック" panose="020B0609070205080204" pitchFamily="49" charset="-128"/>
              </a:rPr>
              <a:t>）でご返信ください。</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なお、付紙等なしで結構です。そのままご返信ください。</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15" name="テキスト ボックス 14"/>
          <p:cNvSpPr txBox="1"/>
          <p:nvPr/>
        </p:nvSpPr>
        <p:spPr>
          <a:xfrm>
            <a:off x="3212976" y="8463390"/>
            <a:ext cx="3499676" cy="769441"/>
          </a:xfrm>
          <a:prstGeom prst="rect">
            <a:avLst/>
          </a:prstGeom>
          <a:noFill/>
          <a:ln>
            <a:solidFill>
              <a:schemeClr val="tx1"/>
            </a:solidFill>
          </a:ln>
        </p:spPr>
        <p:txBody>
          <a:bodyPr wrap="none" rtlCol="0">
            <a:spAutoFit/>
          </a:bodyPr>
          <a:lstStyle/>
          <a:p>
            <a:r>
              <a:rPr lang="ja-JP" altLang="en-US" sz="1100" dirty="0">
                <a:latin typeface="ＭＳ 明朝" panose="02020609040205080304" pitchFamily="17" charset="-128"/>
                <a:ea typeface="ＭＳ 明朝" panose="02020609040205080304" pitchFamily="17" charset="-128"/>
              </a:rPr>
              <a:t>この件に関する連絡先</a:t>
            </a:r>
          </a:p>
          <a:p>
            <a:r>
              <a:rPr lang="ja-JP" altLang="en-US" sz="1100" dirty="0">
                <a:latin typeface="ＭＳ 明朝" panose="02020609040205080304" pitchFamily="17" charset="-128"/>
                <a:ea typeface="ＭＳ 明朝" panose="02020609040205080304" pitchFamily="17" charset="-128"/>
              </a:rPr>
              <a:t>岡山県総合教育</a:t>
            </a:r>
            <a:r>
              <a:rPr lang="ja-JP" altLang="en-US" sz="1100" dirty="0" smtClean="0">
                <a:latin typeface="ＭＳ 明朝" panose="02020609040205080304" pitchFamily="17" charset="-128"/>
                <a:ea typeface="ＭＳ 明朝" panose="02020609040205080304" pitchFamily="17" charset="-128"/>
              </a:rPr>
              <a:t>センター教育支援部　研究担当</a:t>
            </a:r>
            <a:endParaRPr lang="ja-JP" altLang="en-US" sz="1100" dirty="0">
              <a:latin typeface="ＭＳ 明朝" panose="02020609040205080304" pitchFamily="17" charset="-128"/>
              <a:ea typeface="ＭＳ 明朝" panose="02020609040205080304" pitchFamily="17" charset="-128"/>
            </a:endParaRPr>
          </a:p>
          <a:p>
            <a:r>
              <a:rPr lang="zh-TW" altLang="en-US" sz="1100" dirty="0">
                <a:latin typeface="ＭＳ 明朝" panose="02020609040205080304" pitchFamily="17" charset="-128"/>
                <a:ea typeface="ＭＳ 明朝" panose="02020609040205080304" pitchFamily="17" charset="-128"/>
              </a:rPr>
              <a:t>　〒</a:t>
            </a:r>
            <a:r>
              <a:rPr lang="en-US" altLang="zh-TW" sz="1100" dirty="0">
                <a:latin typeface="ＭＳ 明朝" panose="02020609040205080304" pitchFamily="17" charset="-128"/>
                <a:ea typeface="ＭＳ 明朝" panose="02020609040205080304" pitchFamily="17" charset="-128"/>
              </a:rPr>
              <a:t>716-1241</a:t>
            </a:r>
            <a:r>
              <a:rPr lang="zh-TW" altLang="en-US" sz="1100" dirty="0">
                <a:latin typeface="ＭＳ 明朝" panose="02020609040205080304" pitchFamily="17" charset="-128"/>
                <a:ea typeface="ＭＳ 明朝" panose="02020609040205080304" pitchFamily="17" charset="-128"/>
              </a:rPr>
              <a:t>　岡山県加賀郡吉備中央町吉川</a:t>
            </a:r>
            <a:r>
              <a:rPr lang="en-US" altLang="zh-TW" sz="1100" dirty="0" smtClean="0">
                <a:latin typeface="ＭＳ 明朝" panose="02020609040205080304" pitchFamily="17" charset="-128"/>
                <a:ea typeface="ＭＳ 明朝" panose="02020609040205080304" pitchFamily="17" charset="-128"/>
              </a:rPr>
              <a:t>7545-11</a:t>
            </a:r>
            <a:endParaRPr lang="zh-TW" altLang="en-US" sz="1100" dirty="0">
              <a:latin typeface="ＭＳ 明朝" panose="02020609040205080304" pitchFamily="17" charset="-128"/>
              <a:ea typeface="ＭＳ 明朝" panose="02020609040205080304" pitchFamily="17" charset="-128"/>
            </a:endParaRPr>
          </a:p>
          <a:p>
            <a:r>
              <a:rPr lang="ja-JP" altLang="en-US" sz="1100" dirty="0">
                <a:latin typeface="ＭＳ 明朝" panose="02020609040205080304" pitchFamily="17" charset="-128"/>
                <a:ea typeface="ＭＳ 明朝" panose="02020609040205080304" pitchFamily="17" charset="-128"/>
              </a:rPr>
              <a:t>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TEL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0866-56-9106 /FAX  0866-56-9126</a:t>
            </a:r>
          </a:p>
        </p:txBody>
      </p:sp>
    </p:spTree>
    <p:extLst>
      <p:ext uri="{BB962C8B-B14F-4D97-AF65-F5344CB8AC3E}">
        <p14:creationId xmlns:p14="http://schemas.microsoft.com/office/powerpoint/2010/main" val="39857962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328931"/>
            <a:ext cx="6433095"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①本日の研修は、今日的な生徒指導課題や学校ニーズに合って</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いましたか。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②本日の研修内容は適当でしたか。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③本日の研修方法は適当でしたか。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④本日の研修成果</a:t>
            </a:r>
            <a:r>
              <a:rPr lang="ja-JP" altLang="en-US" sz="1200" dirty="0" smtClean="0">
                <a:latin typeface="HG丸ｺﾞｼｯｸM-PRO" panose="020F0600000000000000" pitchFamily="50" charset="-128"/>
                <a:ea typeface="HG丸ｺﾞｼｯｸM-PRO" panose="020F0600000000000000" pitchFamily="50" charset="-128"/>
              </a:rPr>
              <a:t>は、明日</a:t>
            </a:r>
            <a:r>
              <a:rPr lang="ja-JP" altLang="en-US" sz="1200" dirty="0">
                <a:latin typeface="HG丸ｺﾞｼｯｸM-PRO" panose="020F0600000000000000" pitchFamily="50" charset="-128"/>
                <a:ea typeface="HG丸ｺﾞｼｯｸM-PRO" panose="020F0600000000000000" pitchFamily="50" charset="-128"/>
              </a:rPr>
              <a:t>からの生徒指導</a:t>
            </a:r>
            <a:r>
              <a:rPr lang="ja-JP" altLang="en-US" sz="1200" dirty="0" smtClean="0">
                <a:latin typeface="HG丸ｺﾞｼｯｸM-PRO" panose="020F0600000000000000" pitchFamily="50" charset="-128"/>
                <a:ea typeface="HG丸ｺﾞｼｯｸM-PRO" panose="020F0600000000000000" pitchFamily="50" charset="-128"/>
              </a:rPr>
              <a:t>に生かせそうですか</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⑤本日の研修のねらいは達成できましたか。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⑥その他、研修</a:t>
            </a:r>
            <a:r>
              <a:rPr lang="ja-JP" altLang="en-US" sz="1200" dirty="0">
                <a:latin typeface="HG丸ｺﾞｼｯｸM-PRO" panose="020F0600000000000000" pitchFamily="50" charset="-128"/>
                <a:ea typeface="HG丸ｺﾞｼｯｸM-PRO" panose="020F0600000000000000" pitchFamily="50" charset="-128"/>
              </a:rPr>
              <a:t>パッケージ全体の構成</a:t>
            </a:r>
            <a:r>
              <a:rPr lang="ja-JP" altLang="en-US" sz="1200" dirty="0" smtClean="0">
                <a:latin typeface="HG丸ｺﾞｼｯｸM-PRO" panose="020F0600000000000000" pitchFamily="50" charset="-128"/>
                <a:ea typeface="HG丸ｺﾞｼｯｸM-PRO" panose="020F0600000000000000" pitchFamily="50" charset="-128"/>
              </a:rPr>
              <a:t>等、お気付きのこ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a:t>
            </a:r>
            <a:r>
              <a:rPr lang="ja-JP" altLang="en-US" sz="1200" dirty="0" smtClean="0">
                <a:latin typeface="HG丸ｺﾞｼｯｸM-PRO" panose="020F0600000000000000" pitchFamily="50" charset="-128"/>
                <a:ea typeface="HG丸ｺﾞｼｯｸM-PRO" panose="020F0600000000000000" pitchFamily="50" charset="-128"/>
              </a:rPr>
              <a:t>お書き</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ください</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420698"/>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13896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5728642"/>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29290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691697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16632"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3943621" y="9534122"/>
            <a:ext cx="2869755" cy="307777"/>
          </a:xfrm>
          <a:prstGeom prst="rect">
            <a:avLst/>
          </a:prstGeom>
          <a:noFill/>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別紙１</a:t>
            </a:r>
            <a:endParaRPr kumimoji="1" lang="ja-JP" altLang="en-US" sz="1100" dirty="0"/>
          </a:p>
        </p:txBody>
      </p:sp>
      <p:sp>
        <p:nvSpPr>
          <p:cNvPr id="2" name="正方形/長方形 1"/>
          <p:cNvSpPr/>
          <p:nvPr/>
        </p:nvSpPr>
        <p:spPr>
          <a:xfrm>
            <a:off x="188641" y="8029944"/>
            <a:ext cx="6433095" cy="150417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endParaRPr kumimoji="1" lang="ja-JP" altLang="en-US" sz="1200" dirty="0">
              <a:solidFill>
                <a:schemeClr val="tx1"/>
              </a:solidFill>
            </a:endParaRPr>
          </a:p>
        </p:txBody>
      </p:sp>
      <p:sp>
        <p:nvSpPr>
          <p:cNvPr id="22" name="テキスト ボックス 21"/>
          <p:cNvSpPr txBox="1"/>
          <p:nvPr/>
        </p:nvSpPr>
        <p:spPr>
          <a:xfrm>
            <a:off x="404664" y="584515"/>
            <a:ext cx="6120680" cy="369332"/>
          </a:xfrm>
          <a:prstGeom prst="rect">
            <a:avLst/>
          </a:prstGeom>
          <a:noFill/>
        </p:spPr>
        <p:txBody>
          <a:bodyPr wrap="square" rtlCol="0">
            <a:spAutoFit/>
          </a:bodyPr>
          <a:lstStyle/>
          <a:p>
            <a:pPr algn="ctr"/>
            <a:r>
              <a:rPr lang="ja-JP" altLang="en-US" u="sng" dirty="0" smtClean="0">
                <a:latin typeface="HG丸ｺﾞｼｯｸM-PRO" panose="020F0600000000000000" pitchFamily="50" charset="-128"/>
                <a:ea typeface="HG丸ｺﾞｼｯｸM-PRO" panose="020F0600000000000000" pitchFamily="50" charset="-128"/>
              </a:rPr>
              <a:t>件名：校内研修実施後アンケートの送付について</a:t>
            </a:r>
            <a:endParaRPr lang="en-US" altLang="ja-JP" u="sng" dirty="0" smtClean="0">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44624" y="1130576"/>
            <a:ext cx="3672408" cy="707886"/>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a:t>
            </a:r>
            <a:r>
              <a:rPr lang="ja-JP" altLang="en-US" sz="1000" dirty="0">
                <a:latin typeface="HG丸ｺﾞｼｯｸM-PRO" panose="020F0600000000000000" pitchFamily="50" charset="-128"/>
                <a:ea typeface="HG丸ｺﾞｼｯｸM-PRO" panose="020F0600000000000000" pitchFamily="50" charset="-128"/>
              </a:rPr>
              <a:t>教育支援</a:t>
            </a:r>
            <a:r>
              <a:rPr lang="ja-JP" altLang="en-US" sz="1000" dirty="0" smtClean="0">
                <a:latin typeface="HG丸ｺﾞｼｯｸM-PRO" panose="020F0600000000000000" pitchFamily="50" charset="-128"/>
                <a:ea typeface="HG丸ｺﾞｼｯｸM-PRO" panose="020F0600000000000000" pitchFamily="50" charset="-128"/>
              </a:rPr>
              <a:t>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 </a:t>
            </a:r>
            <a:r>
              <a:rPr lang="ja-JP" altLang="en-US" sz="1000" dirty="0">
                <a:latin typeface="ＭＳ ゴシック" panose="020B0609070205080204" pitchFamily="49" charset="-128"/>
                <a:ea typeface="ＭＳ ゴシック" panose="020B0609070205080204" pitchFamily="49" charset="-128"/>
              </a:rPr>
              <a:t>　</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91693" y="156874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4410281" y="1018982"/>
            <a:ext cx="233108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487121" y="2795150"/>
            <a:ext cx="5883761" cy="707886"/>
          </a:xfrm>
          <a:prstGeom prst="rect">
            <a:avLst/>
          </a:prstGeom>
          <a:solidFill>
            <a:srgbClr val="FFFFCC"/>
          </a:solidFill>
          <a:ln>
            <a:solidFill>
              <a:schemeClr val="tx1"/>
            </a:solidFill>
          </a:ln>
        </p:spPr>
        <p:txBody>
          <a:bodyPr wrap="square" rtlCol="0">
            <a:spAutoFit/>
          </a:bodyPr>
          <a:lstStyle/>
          <a:p>
            <a:pPr algn="ct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smtClean="0">
                <a:latin typeface="HG丸ｺﾞｼｯｸM-PRO" panose="020F0600000000000000" pitchFamily="50" charset="-128"/>
                <a:ea typeface="HG丸ｺﾞｼｯｸM-PRO" panose="020F0600000000000000" pitchFamily="50" charset="-128"/>
              </a:rPr>
              <a:t>基礎研修</a:t>
            </a: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a:latin typeface="HG丸ｺﾞｼｯｸM-PRO" panose="020F0600000000000000" pitchFamily="50" charset="-128"/>
                <a:ea typeface="HG丸ｺﾞｼｯｸM-PRO" panose="020F0600000000000000" pitchFamily="50" charset="-128"/>
              </a:rPr>
              <a:t>基本</a:t>
            </a:r>
            <a:r>
              <a:rPr lang="ja-JP" altLang="en-US" sz="1600" dirty="0" smtClean="0">
                <a:latin typeface="HG丸ｺﾞｼｯｸM-PRO" panose="020F0600000000000000" pitchFamily="50" charset="-128"/>
                <a:ea typeface="HG丸ｺﾞｼｯｸM-PRO" panose="020F0600000000000000" pitchFamily="50" charset="-128"/>
              </a:rPr>
              <a:t>から考える生徒指導の進め方パッケージ</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生徒</a:t>
            </a:r>
            <a:r>
              <a:rPr lang="ja-JP" altLang="en-US" sz="1200" dirty="0">
                <a:latin typeface="HG丸ｺﾞｼｯｸM-PRO" panose="020F0600000000000000" pitchFamily="50" charset="-128"/>
                <a:ea typeface="HG丸ｺﾞｼｯｸM-PRO" panose="020F0600000000000000" pitchFamily="50" charset="-128"/>
              </a:rPr>
              <a:t>指導の</a:t>
            </a:r>
            <a:r>
              <a:rPr lang="ja-JP" altLang="en-US" sz="1200" dirty="0" smtClean="0">
                <a:latin typeface="HG丸ｺﾞｼｯｸM-PRO" panose="020F0600000000000000" pitchFamily="50" charset="-128"/>
                <a:ea typeface="HG丸ｺﾞｼｯｸM-PRO" panose="020F0600000000000000" pitchFamily="50" charset="-128"/>
              </a:rPr>
              <a:t>基礎を学び、取組の共通理解を図る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166956" y="2374464"/>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3098898" y="17064"/>
            <a:ext cx="3714478"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6919301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484948"/>
            <a:ext cx="4320480"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①実施した研修の内容について、教職員個々の生徒指導力が</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向上したと感じますか。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②実施した</a:t>
            </a:r>
            <a:r>
              <a:rPr lang="ja-JP" altLang="en-US" sz="1200" dirty="0" smtClean="0">
                <a:latin typeface="HG丸ｺﾞｼｯｸM-PRO" panose="020F0600000000000000" pitchFamily="50" charset="-128"/>
                <a:ea typeface="HG丸ｺﾞｼｯｸM-PRO" panose="020F0600000000000000" pitchFamily="50" charset="-128"/>
              </a:rPr>
              <a:t>研修の内容について、組織的な生徒指導力が向上</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した</a:t>
            </a:r>
            <a:r>
              <a:rPr lang="ja-JP" altLang="en-US" sz="1200" dirty="0">
                <a:latin typeface="HG丸ｺﾞｼｯｸM-PRO" panose="020F0600000000000000" pitchFamily="50" charset="-128"/>
                <a:ea typeface="HG丸ｺﾞｼｯｸM-PRO" panose="020F0600000000000000" pitchFamily="50" charset="-128"/>
              </a:rPr>
              <a:t>と</a:t>
            </a:r>
            <a:r>
              <a:rPr lang="ja-JP" altLang="en-US" sz="1200" dirty="0" smtClean="0">
                <a:latin typeface="HG丸ｺﾞｼｯｸM-PRO" panose="020F0600000000000000" pitchFamily="50" charset="-128"/>
                <a:ea typeface="HG丸ｺﾞｼｯｸM-PRO" panose="020F0600000000000000" pitchFamily="50" charset="-128"/>
              </a:rPr>
              <a:t>感じます</a:t>
            </a:r>
            <a:r>
              <a:rPr lang="ja-JP" altLang="en-US" sz="1200" dirty="0">
                <a:latin typeface="HG丸ｺﾞｼｯｸM-PRO" panose="020F0600000000000000" pitchFamily="50" charset="-128"/>
                <a:ea typeface="HG丸ｺﾞｼｯｸM-PRO" panose="020F0600000000000000" pitchFamily="50" charset="-128"/>
              </a:rPr>
              <a:t>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③実施した</a:t>
            </a:r>
            <a:r>
              <a:rPr lang="ja-JP" altLang="en-US" sz="1200" dirty="0" smtClean="0">
                <a:latin typeface="HG丸ｺﾞｼｯｸM-PRO" panose="020F0600000000000000" pitchFamily="50" charset="-128"/>
                <a:ea typeface="HG丸ｺﾞｼｯｸM-PRO" panose="020F0600000000000000" pitchFamily="50" charset="-128"/>
              </a:rPr>
              <a:t>研修の内容について、未然</a:t>
            </a:r>
            <a:r>
              <a:rPr lang="ja-JP" altLang="en-US" sz="1200" dirty="0">
                <a:latin typeface="HG丸ｺﾞｼｯｸM-PRO" panose="020F0600000000000000" pitchFamily="50" charset="-128"/>
                <a:ea typeface="HG丸ｺﾞｼｯｸM-PRO" panose="020F0600000000000000" pitchFamily="50" charset="-128"/>
              </a:rPr>
              <a:t>防止</a:t>
            </a:r>
            <a:r>
              <a:rPr lang="ja-JP" altLang="en-US" sz="1200" dirty="0" smtClean="0">
                <a:latin typeface="HG丸ｺﾞｼｯｸM-PRO" panose="020F0600000000000000" pitchFamily="50" charset="-128"/>
                <a:ea typeface="HG丸ｺﾞｼｯｸM-PRO" panose="020F0600000000000000" pitchFamily="50" charset="-128"/>
              </a:rPr>
              <a:t>の取組の理解</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が</a:t>
            </a:r>
            <a:r>
              <a:rPr lang="ja-JP" altLang="en-US" sz="1200" dirty="0">
                <a:latin typeface="HG丸ｺﾞｼｯｸM-PRO" panose="020F0600000000000000" pitchFamily="50" charset="-128"/>
                <a:ea typeface="HG丸ｺﾞｼｯｸM-PRO" panose="020F0600000000000000" pitchFamily="50" charset="-128"/>
              </a:rPr>
              <a:t>深まったと感じますか。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④職場の</a:t>
            </a:r>
            <a:r>
              <a:rPr lang="ja-JP" altLang="en-US" sz="1200" dirty="0" smtClean="0">
                <a:latin typeface="HG丸ｺﾞｼｯｸM-PRO" panose="020F0600000000000000" pitchFamily="50" charset="-128"/>
                <a:ea typeface="HG丸ｺﾞｼｯｸM-PRO" panose="020F0600000000000000" pitchFamily="50" charset="-128"/>
              </a:rPr>
              <a:t>同僚性が向上</a:t>
            </a:r>
            <a:r>
              <a:rPr lang="ja-JP" altLang="en-US" sz="1200" dirty="0">
                <a:latin typeface="HG丸ｺﾞｼｯｸM-PRO" panose="020F0600000000000000" pitchFamily="50" charset="-128"/>
                <a:ea typeface="HG丸ｺﾞｼｯｸM-PRO" panose="020F0600000000000000" pitchFamily="50" charset="-128"/>
              </a:rPr>
              <a:t>したと感じますか</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⑤校内研修実施後、約</a:t>
            </a:r>
            <a:r>
              <a:rPr lang="ja-JP" altLang="en-US" sz="1200" dirty="0">
                <a:latin typeface="HG丸ｺﾞｼｯｸM-PRO" panose="020F0600000000000000" pitchFamily="50" charset="-128"/>
                <a:ea typeface="HG丸ｺﾞｼｯｸM-PRO" panose="020F0600000000000000" pitchFamily="50" charset="-128"/>
              </a:rPr>
              <a:t>１か月</a:t>
            </a:r>
            <a:r>
              <a:rPr lang="ja-JP" altLang="en-US" sz="1200" dirty="0" smtClean="0">
                <a:latin typeface="HG丸ｺﾞｼｯｸM-PRO" panose="020F0600000000000000" pitchFamily="50" charset="-128"/>
                <a:ea typeface="HG丸ｺﾞｼｯｸM-PRO" panose="020F0600000000000000" pitchFamily="50" charset="-128"/>
              </a:rPr>
              <a:t>経過して、児童生徒の様子が</a:t>
            </a:r>
            <a:r>
              <a:rPr lang="ja-JP" altLang="en-US" sz="1200" dirty="0" err="1" smtClean="0">
                <a:latin typeface="HG丸ｺﾞｼｯｸM-PRO" panose="020F0600000000000000" pitchFamily="50" charset="-128"/>
                <a:ea typeface="HG丸ｺﾞｼｯｸM-PRO" panose="020F0600000000000000" pitchFamily="50" charset="-128"/>
              </a:rPr>
              <a:t>よ</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　</a:t>
            </a:r>
            <a:r>
              <a:rPr lang="ja-JP" altLang="en-US" sz="1200" dirty="0" err="1" smtClean="0">
                <a:latin typeface="HG丸ｺﾞｼｯｸM-PRO" panose="020F0600000000000000" pitchFamily="50" charset="-128"/>
                <a:ea typeface="HG丸ｺﾞｼｯｸM-PRO" panose="020F0600000000000000" pitchFamily="50" charset="-128"/>
              </a:rPr>
              <a:t>く</a:t>
            </a:r>
            <a:r>
              <a:rPr lang="ja-JP" altLang="en-US" sz="1200" dirty="0" smtClean="0">
                <a:latin typeface="HG丸ｺﾞｼｯｸM-PRO" panose="020F0600000000000000" pitchFamily="50" charset="-128"/>
                <a:ea typeface="HG丸ｺﾞｼｯｸM-PRO" panose="020F0600000000000000" pitchFamily="50" charset="-128"/>
              </a:rPr>
              <a:t>なってきていると感じますか。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a:t>
            </a:r>
            <a:r>
              <a:rPr lang="ja-JP" altLang="en-US" sz="1200" dirty="0">
                <a:latin typeface="HG丸ｺﾞｼｯｸM-PRO" panose="020F0600000000000000" pitchFamily="50" charset="-128"/>
                <a:ea typeface="HG丸ｺﾞｼｯｸM-PRO" panose="020F0600000000000000" pitchFamily="50" charset="-128"/>
              </a:rPr>
              <a:t>お気付き</a:t>
            </a:r>
            <a:r>
              <a:rPr lang="ja-JP" altLang="en-US" sz="1200" dirty="0" smtClean="0">
                <a:latin typeface="HG丸ｺﾞｼｯｸM-PRO" panose="020F0600000000000000" pitchFamily="50" charset="-128"/>
                <a:ea typeface="HG丸ｺﾞｼｯｸM-PRO" panose="020F0600000000000000" pitchFamily="50" charset="-128"/>
              </a:rPr>
              <a:t>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にお書きください</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578580"/>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34367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6123765"/>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862577"/>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7574974"/>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88640"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校内研修実施後の</a:t>
            </a:r>
            <a:r>
              <a:rPr lang="en-US" altLang="ja-JP" sz="1000" dirty="0" smtClean="0">
                <a:latin typeface="HG丸ｺﾞｼｯｸM-PRO" panose="020F0600000000000000" pitchFamily="50" charset="-128"/>
                <a:ea typeface="HG丸ｺﾞｼｯｸM-PRO" panose="020F0600000000000000" pitchFamily="50" charset="-128"/>
              </a:rPr>
              <a:t>1</a:t>
            </a:r>
            <a:r>
              <a:rPr lang="ja-JP" altLang="en-US" sz="1000" dirty="0">
                <a:latin typeface="HG丸ｺﾞｼｯｸM-PRO" panose="020F0600000000000000" pitchFamily="50" charset="-128"/>
                <a:ea typeface="HG丸ｺﾞｼｯｸM-PRO" panose="020F0600000000000000" pitchFamily="50" charset="-128"/>
              </a:rPr>
              <a:t>か月</a:t>
            </a:r>
            <a:r>
              <a:rPr lang="ja-JP" altLang="en-US" sz="1000" dirty="0" smtClean="0">
                <a:latin typeface="HG丸ｺﾞｼｯｸM-PRO" panose="020F0600000000000000" pitchFamily="50" charset="-128"/>
                <a:ea typeface="HG丸ｺﾞｼｯｸM-PRO" panose="020F0600000000000000" pitchFamily="50" charset="-128"/>
              </a:rPr>
              <a:t>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4419103" y="9631188"/>
            <a:ext cx="2437707" cy="261610"/>
          </a:xfrm>
          <a:prstGeom prst="rect">
            <a:avLst/>
          </a:prstGeom>
          <a:noFill/>
        </p:spPr>
        <p:txBody>
          <a:bodyPr wrap="square" rtlCol="0">
            <a:spAutoFit/>
          </a:bodyPr>
          <a:lstStyle/>
          <a:p>
            <a:r>
              <a:rPr lang="ja-JP" altLang="en-US" sz="11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別紙２</a:t>
            </a:r>
            <a:endParaRPr kumimoji="1" lang="ja-JP" altLang="en-US" sz="1100" dirty="0"/>
          </a:p>
        </p:txBody>
      </p:sp>
      <p:sp>
        <p:nvSpPr>
          <p:cNvPr id="2" name="正方形/長方形 1"/>
          <p:cNvSpPr/>
          <p:nvPr/>
        </p:nvSpPr>
        <p:spPr>
          <a:xfrm>
            <a:off x="188641" y="8385381"/>
            <a:ext cx="6433095" cy="124580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200" dirty="0">
              <a:solidFill>
                <a:schemeClr val="tx1"/>
              </a:solidFill>
            </a:endParaRPr>
          </a:p>
        </p:txBody>
      </p:sp>
      <p:sp>
        <p:nvSpPr>
          <p:cNvPr id="22" name="テキスト ボックス 21"/>
          <p:cNvSpPr txBox="1"/>
          <p:nvPr/>
        </p:nvSpPr>
        <p:spPr>
          <a:xfrm>
            <a:off x="62626" y="662523"/>
            <a:ext cx="6732748" cy="369332"/>
          </a:xfrm>
          <a:prstGeom prst="rect">
            <a:avLst/>
          </a:prstGeom>
          <a:noFill/>
        </p:spPr>
        <p:txBody>
          <a:bodyPr wrap="square" rtlCol="0">
            <a:spAutoFit/>
          </a:bodyPr>
          <a:lstStyle/>
          <a:p>
            <a:pPr algn="ctr"/>
            <a:r>
              <a:rPr lang="ja-JP" altLang="en-US" sz="1600" u="sng" dirty="0" smtClean="0">
                <a:latin typeface="HG丸ｺﾞｼｯｸM-PRO" panose="020F0600000000000000" pitchFamily="50" charset="-128"/>
                <a:ea typeface="HG丸ｺﾞｼｯｸM-PRO" panose="020F0600000000000000" pitchFamily="50" charset="-128"/>
              </a:rPr>
              <a:t>件名：校内研修実施から</a:t>
            </a:r>
            <a:r>
              <a:rPr lang="ja-JP" altLang="en-US" u="sng" dirty="0" smtClean="0">
                <a:latin typeface="ＤＦ特太ゴシック体" panose="020B0509000000000000" pitchFamily="49" charset="-128"/>
                <a:ea typeface="ＤＦ特太ゴシック体" panose="020B0509000000000000" pitchFamily="49" charset="-128"/>
              </a:rPr>
              <a:t>約</a:t>
            </a:r>
            <a:r>
              <a:rPr lang="ja-JP" altLang="en-US" u="sng" dirty="0">
                <a:latin typeface="ＤＦ特太ゴシック体" panose="020B0509000000000000" pitchFamily="49" charset="-128"/>
                <a:ea typeface="ＤＦ特太ゴシック体" panose="020B0509000000000000" pitchFamily="49" charset="-128"/>
              </a:rPr>
              <a:t>１か月</a:t>
            </a:r>
            <a:r>
              <a:rPr lang="ja-JP" altLang="en-US" u="sng" dirty="0" smtClean="0">
                <a:latin typeface="ＤＦ特太ゴシック体" panose="020B0509000000000000" pitchFamily="49" charset="-128"/>
                <a:ea typeface="ＤＦ特太ゴシック体" panose="020B0509000000000000" pitchFamily="49" charset="-128"/>
              </a:rPr>
              <a:t>後</a:t>
            </a:r>
            <a:r>
              <a:rPr lang="ja-JP" altLang="en-US" sz="1600" u="sng" dirty="0" smtClean="0">
                <a:latin typeface="HG丸ｺﾞｼｯｸM-PRO" panose="020F0600000000000000" pitchFamily="50" charset="-128"/>
                <a:ea typeface="HG丸ｺﾞｼｯｸM-PRO" panose="020F0600000000000000" pitchFamily="50" charset="-128"/>
              </a:rPr>
              <a:t>アンケートの送付について</a:t>
            </a:r>
            <a:endParaRPr lang="en-US" altLang="ja-JP" sz="1600" u="sng" dirty="0" smtClean="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487121" y="2795150"/>
            <a:ext cx="5883761" cy="707886"/>
          </a:xfrm>
          <a:prstGeom prst="rect">
            <a:avLst/>
          </a:prstGeom>
          <a:solidFill>
            <a:srgbClr val="FFFFCC"/>
          </a:solidFill>
          <a:ln>
            <a:solidFill>
              <a:schemeClr val="tx1"/>
            </a:solidFill>
          </a:ln>
        </p:spPr>
        <p:txBody>
          <a:bodyPr wrap="square" rtlCol="0">
            <a:spAutoFit/>
          </a:bodyPr>
          <a:lstStyle/>
          <a:p>
            <a:pPr algn="ct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smtClean="0">
                <a:latin typeface="HG丸ｺﾞｼｯｸM-PRO" panose="020F0600000000000000" pitchFamily="50" charset="-128"/>
                <a:ea typeface="HG丸ｺﾞｼｯｸM-PRO" panose="020F0600000000000000" pitchFamily="50" charset="-128"/>
              </a:rPr>
              <a:t>基礎研修</a:t>
            </a: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a:latin typeface="HG丸ｺﾞｼｯｸM-PRO" panose="020F0600000000000000" pitchFamily="50" charset="-128"/>
                <a:ea typeface="HG丸ｺﾞｼｯｸM-PRO" panose="020F0600000000000000" pitchFamily="50" charset="-128"/>
              </a:rPr>
              <a:t>基本</a:t>
            </a:r>
            <a:r>
              <a:rPr lang="ja-JP" altLang="en-US" sz="1600" dirty="0" smtClean="0">
                <a:latin typeface="HG丸ｺﾞｼｯｸM-PRO" panose="020F0600000000000000" pitchFamily="50" charset="-128"/>
                <a:ea typeface="HG丸ｺﾞｼｯｸM-PRO" panose="020F0600000000000000" pitchFamily="50" charset="-128"/>
              </a:rPr>
              <a:t>から考える生徒指導の進め方パッケージ</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生徒</a:t>
            </a:r>
            <a:r>
              <a:rPr lang="ja-JP" altLang="en-US" sz="1200" dirty="0">
                <a:latin typeface="HG丸ｺﾞｼｯｸM-PRO" panose="020F0600000000000000" pitchFamily="50" charset="-128"/>
                <a:ea typeface="HG丸ｺﾞｼｯｸM-PRO" panose="020F0600000000000000" pitchFamily="50" charset="-128"/>
              </a:rPr>
              <a:t>指導の</a:t>
            </a:r>
            <a:r>
              <a:rPr lang="ja-JP" altLang="en-US" sz="1200" dirty="0" smtClean="0">
                <a:latin typeface="HG丸ｺﾞｼｯｸM-PRO" panose="020F0600000000000000" pitchFamily="50" charset="-128"/>
                <a:ea typeface="HG丸ｺﾞｼｯｸM-PRO" panose="020F0600000000000000" pitchFamily="50" charset="-128"/>
              </a:rPr>
              <a:t>基礎を学び、取組の共通理解を図る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27" name="正方形/長方形 26"/>
          <p:cNvSpPr/>
          <p:nvPr/>
        </p:nvSpPr>
        <p:spPr>
          <a:xfrm>
            <a:off x="260648" y="2374464"/>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3272643" y="154969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44624" y="1130576"/>
            <a:ext cx="3672408" cy="707886"/>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a:t>
            </a:r>
            <a:r>
              <a:rPr lang="ja-JP" altLang="en-US" sz="1000" dirty="0">
                <a:latin typeface="HG丸ｺﾞｼｯｸM-PRO" panose="020F0600000000000000" pitchFamily="50" charset="-128"/>
                <a:ea typeface="HG丸ｺﾞｼｯｸM-PRO" panose="020F0600000000000000" pitchFamily="50" charset="-128"/>
              </a:rPr>
              <a:t>教育支援</a:t>
            </a:r>
            <a:r>
              <a:rPr lang="ja-JP" altLang="en-US" sz="1000" dirty="0" smtClean="0">
                <a:latin typeface="HG丸ｺﾞｼｯｸM-PRO" panose="020F0600000000000000" pitchFamily="50" charset="-128"/>
                <a:ea typeface="HG丸ｺﾞｼｯｸM-PRO" panose="020F0600000000000000" pitchFamily="50" charset="-128"/>
              </a:rPr>
              <a:t>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 </a:t>
            </a:r>
            <a:r>
              <a:rPr lang="ja-JP" altLang="en-US" sz="1000" dirty="0">
                <a:latin typeface="ＭＳ ゴシック" panose="020B0609070205080204" pitchFamily="49" charset="-128"/>
                <a:ea typeface="ＭＳ ゴシック" panose="020B0609070205080204" pitchFamily="49" charset="-128"/>
              </a:rPr>
              <a:t>　</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9" name="テキスト ボックス 28"/>
          <p:cNvSpPr txBox="1"/>
          <p:nvPr/>
        </p:nvSpPr>
        <p:spPr>
          <a:xfrm>
            <a:off x="4410281" y="1018982"/>
            <a:ext cx="233108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3098898" y="17064"/>
            <a:ext cx="3714478"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0761360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ctrTitle"/>
          </p:nvPr>
        </p:nvSpPr>
        <p:spPr>
          <a:xfrm>
            <a:off x="-386680" y="128339"/>
            <a:ext cx="7772400" cy="1496616"/>
          </a:xfrm>
        </p:spPr>
        <p:txBody>
          <a:bodyPr>
            <a:normAutofit/>
          </a:bodyPr>
          <a:lstStyle/>
          <a:p>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基礎研修</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基本から考える生徒指導の進め方パッケージ＞</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b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60</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分研修</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131553" y="1424608"/>
            <a:ext cx="1338828"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○ねらい</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6" name="テキスト ボックス 5"/>
          <p:cNvSpPr txBox="1"/>
          <p:nvPr/>
        </p:nvSpPr>
        <p:spPr>
          <a:xfrm>
            <a:off x="150950" y="2216696"/>
            <a:ext cx="1107996"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○概要</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7" name="テキスト ボックス 6"/>
          <p:cNvSpPr txBox="1"/>
          <p:nvPr/>
        </p:nvSpPr>
        <p:spPr>
          <a:xfrm>
            <a:off x="116632" y="4508964"/>
            <a:ext cx="1723549"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a:t>
            </a:r>
            <a:r>
              <a:rPr lang="ja-JP" altLang="en-US" sz="2400" dirty="0">
                <a:latin typeface="HGP創英角ﾎﾟｯﾌﾟ体" panose="040B0A00000000000000" pitchFamily="50" charset="-128"/>
                <a:ea typeface="HGP創英角ﾎﾟｯﾌﾟ体" panose="040B0A00000000000000" pitchFamily="50" charset="-128"/>
              </a:rPr>
              <a:t>事前</a:t>
            </a:r>
            <a:r>
              <a:rPr kumimoji="1" lang="ja-JP" altLang="en-US" sz="2400" dirty="0" smtClean="0">
                <a:latin typeface="HGP創英角ﾎﾟｯﾌﾟ体" panose="040B0A00000000000000" pitchFamily="50" charset="-128"/>
                <a:ea typeface="HGP創英角ﾎﾟｯﾌﾟ体" panose="040B0A00000000000000" pitchFamily="50" charset="-128"/>
              </a:rPr>
              <a:t>準備</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8" name="テキスト ボックス 7"/>
          <p:cNvSpPr txBox="1"/>
          <p:nvPr/>
        </p:nvSpPr>
        <p:spPr>
          <a:xfrm>
            <a:off x="545706" y="1856656"/>
            <a:ext cx="5907630" cy="307777"/>
          </a:xfrm>
          <a:prstGeom prst="rect">
            <a:avLst/>
          </a:prstGeom>
          <a:noFill/>
        </p:spPr>
        <p:txBody>
          <a:bodyPr wrap="square" rtlCol="0">
            <a:spAutoFit/>
          </a:bodyPr>
          <a:lstStyle/>
          <a:p>
            <a:r>
              <a:rPr lang="ja-JP" altLang="en-US" sz="1400" dirty="0">
                <a:latin typeface="HG丸ｺﾞｼｯｸM-PRO" panose="020F0600000000000000" pitchFamily="50" charset="-128"/>
                <a:ea typeface="HG丸ｺﾞｼｯｸM-PRO" panose="020F0600000000000000" pitchFamily="50" charset="-128"/>
              </a:rPr>
              <a:t>生徒指導の</a:t>
            </a:r>
            <a:r>
              <a:rPr lang="ja-JP" altLang="en-US" sz="1400" dirty="0" smtClean="0">
                <a:latin typeface="HG丸ｺﾞｼｯｸM-PRO" panose="020F0600000000000000" pitchFamily="50" charset="-128"/>
                <a:ea typeface="HG丸ｺﾞｼｯｸM-PRO" panose="020F0600000000000000" pitchFamily="50" charset="-128"/>
              </a:rPr>
              <a:t>基礎を学び、取組の共通理解を図る。</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548680" y="2678361"/>
            <a:ext cx="6309320" cy="1600438"/>
          </a:xfrm>
          <a:prstGeom prst="rect">
            <a:avLst/>
          </a:prstGeom>
          <a:noFill/>
        </p:spPr>
        <p:txBody>
          <a:bodyPr wrap="square" rtlCol="0">
            <a:spAutoFit/>
          </a:bodyPr>
          <a:lstStyle/>
          <a:p>
            <a:r>
              <a:rPr lang="ja-JP" altLang="en-US" sz="1400" dirty="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生徒</a:t>
            </a:r>
            <a:r>
              <a:rPr lang="ja-JP" altLang="en-US" sz="1400" dirty="0">
                <a:latin typeface="HG丸ｺﾞｼｯｸM-PRO" panose="020F0600000000000000" pitchFamily="50" charset="-128"/>
                <a:ea typeface="HG丸ｺﾞｼｯｸM-PRO" panose="020F0600000000000000" pitchFamily="50" charset="-128"/>
              </a:rPr>
              <a:t>指導</a:t>
            </a:r>
            <a:r>
              <a:rPr lang="ja-JP" altLang="en-US" sz="1400" dirty="0" smtClean="0">
                <a:latin typeface="HG丸ｺﾞｼｯｸM-PRO" panose="020F0600000000000000" pitchFamily="50" charset="-128"/>
                <a:ea typeface="HG丸ｺﾞｼｯｸM-PRO" panose="020F0600000000000000" pitchFamily="50" charset="-128"/>
              </a:rPr>
              <a:t>の本来の意義である、</a:t>
            </a:r>
            <a:r>
              <a:rPr lang="ja-JP" altLang="en-US" sz="1400" dirty="0" smtClean="0">
                <a:solidFill>
                  <a:srgbClr val="FF0000"/>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自己指導能力</a:t>
            </a:r>
            <a:r>
              <a:rPr lang="ja-JP" altLang="en-US" sz="1400" dirty="0" smtClean="0">
                <a:latin typeface="HG丸ｺﾞｼｯｸM-PRO" panose="020F0600000000000000" pitchFamily="50" charset="-128"/>
                <a:ea typeface="HG丸ｺﾞｼｯｸM-PRO" panose="020F0600000000000000" pitchFamily="50" charset="-128"/>
              </a:rPr>
              <a:t>（その時その場でふさわしい　</a:t>
            </a:r>
            <a:r>
              <a:rPr lang="en-US" altLang="ja-JP" sz="1400" dirty="0" smtClean="0">
                <a:latin typeface="HG丸ｺﾞｼｯｸM-PRO" panose="020F0600000000000000" pitchFamily="50" charset="-128"/>
                <a:ea typeface="HG丸ｺﾞｼｯｸM-PRO" panose="020F0600000000000000" pitchFamily="50" charset="-128"/>
              </a:rPr>
              <a:t/>
            </a:r>
            <a:br>
              <a:rPr lang="en-US" altLang="ja-JP" sz="1400" dirty="0" smtClean="0">
                <a:latin typeface="HG丸ｺﾞｼｯｸM-PRO" panose="020F0600000000000000" pitchFamily="50" charset="-128"/>
                <a:ea typeface="HG丸ｺﾞｼｯｸM-PRO" panose="020F0600000000000000" pitchFamily="50" charset="-128"/>
              </a:rPr>
            </a:br>
            <a:r>
              <a:rPr lang="ja-JP" altLang="en-US" sz="1400" dirty="0" smtClean="0">
                <a:latin typeface="HG丸ｺﾞｼｯｸM-PRO" panose="020F0600000000000000" pitchFamily="50" charset="-128"/>
                <a:ea typeface="HG丸ｺﾞｼｯｸM-PRO" panose="020F0600000000000000" pitchFamily="50" charset="-128"/>
              </a:rPr>
              <a:t>　行動を決定し実行できる能力）を育成することで自己実現（子供たちの</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豊かな能力や個性を実現）を目指す</a:t>
            </a:r>
            <a:r>
              <a:rPr lang="ja-JP" altLang="en-US" sz="1400" dirty="0" smtClean="0">
                <a:solidFill>
                  <a:srgbClr val="FF0000"/>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開発的生徒指導</a:t>
            </a:r>
            <a:r>
              <a:rPr lang="ja-JP" altLang="en-US" sz="1400" dirty="0" smtClean="0">
                <a:latin typeface="HG丸ｺﾞｼｯｸM-PRO" panose="020F0600000000000000" pitchFamily="50" charset="-128"/>
                <a:ea typeface="HG丸ｺﾞｼｯｸM-PRO" panose="020F0600000000000000" pitchFamily="50" charset="-128"/>
              </a:rPr>
              <a:t>（育てる生徒指導）に</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ついて、協議を通して学ぶ。</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自己指導能力を育成するための</a:t>
            </a:r>
            <a:r>
              <a:rPr lang="ja-JP" altLang="en-US" sz="1400" dirty="0" smtClean="0">
                <a:solidFill>
                  <a:srgbClr val="FF0000"/>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三つの留意点</a:t>
            </a:r>
            <a:r>
              <a:rPr lang="ja-JP" altLang="en-US" sz="1400" dirty="0" smtClean="0">
                <a:latin typeface="HG丸ｺﾞｼｯｸM-PRO" panose="020F0600000000000000" pitchFamily="50" charset="-128"/>
                <a:ea typeface="HG丸ｺﾞｼｯｸM-PRO" panose="020F0600000000000000" pitchFamily="50" charset="-128"/>
              </a:rPr>
              <a:t>を意識した教育実践について</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考え、協議を深めることで、教職員の共通理解を促し、これからの教育活</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動に生かすことを目指す。　</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37" name="角丸四角形 36"/>
          <p:cNvSpPr/>
          <p:nvPr/>
        </p:nvSpPr>
        <p:spPr>
          <a:xfrm>
            <a:off x="3537012" y="4852799"/>
            <a:ext cx="3020256" cy="2190854"/>
          </a:xfrm>
          <a:prstGeom prst="roundRect">
            <a:avLst>
              <a:gd name="adj" fmla="val 8559"/>
            </a:avLst>
          </a:prstGeom>
          <a:ln w="9525">
            <a:solidFill>
              <a:schemeClr val="accent1"/>
            </a:solidFill>
          </a:ln>
        </p:spPr>
        <p:style>
          <a:lnRef idx="2">
            <a:schemeClr val="accent1"/>
          </a:lnRef>
          <a:fillRef idx="1">
            <a:schemeClr val="lt1"/>
          </a:fillRef>
          <a:effectRef idx="0">
            <a:schemeClr val="accent1"/>
          </a:effectRef>
          <a:fontRef idx="minor">
            <a:schemeClr val="dk1"/>
          </a:fontRef>
        </p:style>
        <p:txBody>
          <a:bodyPr rIns="0" rtlCol="0" anchor="ctr"/>
          <a:lstStyle/>
          <a:p>
            <a:r>
              <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講義・演習準備物</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2101_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スライド資料</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（研修担当者の進行原稿）</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a:solidFill>
                  <a:schemeClr val="tx1"/>
                </a:solidFill>
                <a:latin typeface="HG丸ｺﾞｼｯｸM-PRO" panose="020F0600000000000000" pitchFamily="50" charset="-128"/>
                <a:ea typeface="HG丸ｺﾞｼｯｸM-PRO" panose="020F0600000000000000" pitchFamily="50" charset="-128"/>
              </a:rPr>
              <a:t>2102</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研修資料（提示用）</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（プロジェクター等で投影）</a:t>
            </a:r>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a:solidFill>
                  <a:schemeClr val="tx1"/>
                </a:solidFill>
                <a:latin typeface="HG丸ｺﾞｼｯｸM-PRO" panose="020F0600000000000000" pitchFamily="50" charset="-128"/>
                <a:ea typeface="HG丸ｺﾞｼｯｸM-PRO" panose="020F0600000000000000" pitchFamily="50" charset="-128"/>
              </a:rPr>
              <a:t>2103</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研修資料（配付用）</a:t>
            </a:r>
            <a:r>
              <a:rPr lang="en-US" altLang="ja-JP" sz="1400" dirty="0">
                <a:solidFill>
                  <a:schemeClr val="tx1"/>
                </a:solidFill>
                <a:latin typeface="HG丸ｺﾞｼｯｸM-PRO" panose="020F0600000000000000" pitchFamily="50" charset="-128"/>
                <a:ea typeface="HG丸ｺﾞｼｯｸM-PRO" panose="020F0600000000000000" pitchFamily="50" charset="-128"/>
              </a:rPr>
              <a:t> </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a:solidFill>
                  <a:schemeClr val="tx1"/>
                </a:solidFill>
                <a:latin typeface="HG丸ｺﾞｼｯｸM-PRO" panose="020F0600000000000000" pitchFamily="50" charset="-128"/>
                <a:ea typeface="HG丸ｺﾞｼｯｸM-PRO" panose="020F0600000000000000" pitchFamily="50" charset="-128"/>
              </a:rPr>
              <a:t>2104</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ワークシート</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一人</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1</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部：別紙</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Ⅰ</a:t>
            </a:r>
            <a:r>
              <a:rPr lang="ja-JP" altLang="en-US" sz="1200" dirty="0" err="1" smtClean="0">
                <a:solidFill>
                  <a:schemeClr val="tx1"/>
                </a:solidFill>
                <a:latin typeface="HG丸ｺﾞｼｯｸM-PRO" panose="020F0600000000000000" pitchFamily="50" charset="-128"/>
                <a:ea typeface="HG丸ｺﾞｼｯｸM-PRO" panose="020F0600000000000000" pitchFamily="50" charset="-128"/>
              </a:rPr>
              <a:t>、</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Ⅱ</a:t>
            </a:r>
          </a:p>
          <a:p>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グループ</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1</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部：グループ記録用紙</a:t>
            </a:r>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kumimoji="1" lang="ja-JP" altLang="en-US" sz="1400" dirty="0">
                <a:solidFill>
                  <a:schemeClr val="tx1"/>
                </a:solidFill>
                <a:latin typeface="HG丸ｺﾞｼｯｸM-PRO" panose="020F0600000000000000" pitchFamily="50" charset="-128"/>
                <a:ea typeface="HG丸ｺﾞｼｯｸM-PRO" panose="020F0600000000000000" pitchFamily="50" charset="-128"/>
              </a:rPr>
              <a:t>　</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2" name="角丸四角形 1"/>
          <p:cNvSpPr/>
          <p:nvPr/>
        </p:nvSpPr>
        <p:spPr>
          <a:xfrm>
            <a:off x="404664" y="7329264"/>
            <a:ext cx="6264696" cy="2376264"/>
          </a:xfrm>
          <a:prstGeom prst="roundRect">
            <a:avLst>
              <a:gd name="adj" fmla="val 713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研修実施上の留意点</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（研修担当者の方へ）</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algn="ctr"/>
            <a:endParaRPr lang="en-US" altLang="ja-JP" sz="800" dirty="0">
              <a:solidFill>
                <a:schemeClr val="tx1"/>
              </a:solidFill>
              <a:latin typeface="HG丸ｺﾞｼｯｸM-PRO" panose="020F0600000000000000" pitchFamily="50" charset="-128"/>
              <a:ea typeface="HG丸ｺﾞｼｯｸM-PRO" panose="020F0600000000000000" pitchFamily="50" charset="-128"/>
            </a:endParaRPr>
          </a:p>
          <a:p>
            <a:pPr marL="174625" indent="-174625"/>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・説明原稿は研修の</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進め方例</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ですので、内容が変わらないように留意し、</a:t>
            </a:r>
            <a:r>
              <a:rPr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研修担当者が話しやすいよう</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文章を変えてください。</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marL="174625" indent="-174625"/>
            <a:endParaRPr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・研修時間に余裕があれば、協議時間を増やしたり、協議内容を発表したりするなど、</a:t>
            </a:r>
            <a:r>
              <a:rPr kumimoji="1"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柔軟に対応</a:t>
            </a:r>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してください。</a:t>
            </a:r>
            <a:endParaRPr kumimoji="1"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endParaRPr kumimoji="1"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研修後</a:t>
            </a:r>
            <a:r>
              <a:rPr lang="ja-JP" altLang="en-US" sz="1200" dirty="0">
                <a:solidFill>
                  <a:schemeClr val="tx1"/>
                </a:solidFill>
                <a:latin typeface="HG丸ｺﾞｼｯｸM-PRO" panose="020F0600000000000000" pitchFamily="50" charset="-128"/>
                <a:ea typeface="HG丸ｺﾞｼｯｸM-PRO" panose="020F0600000000000000" pitchFamily="50" charset="-128"/>
              </a:rPr>
              <a:t>に</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は、生徒指導部会（委員会）、学年会等を開いて、話し合った「今後に向けた取組</a:t>
            </a:r>
            <a:r>
              <a:rPr lang="ja-JP" altLang="en-US" sz="800" dirty="0" smtClean="0">
                <a:solidFill>
                  <a:schemeClr val="tx1"/>
                </a:solidFill>
                <a:latin typeface="HG丸ｺﾞｼｯｸM-PRO" panose="020F0600000000000000" pitchFamily="50" charset="-128"/>
                <a:ea typeface="HG丸ｺﾞｼｯｸM-PRO" panose="020F0600000000000000" pitchFamily="50" charset="-128"/>
              </a:rPr>
              <a:t>（グループ記録用紙）</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」を実践できるように具体化してください。</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p:txBody>
      </p:sp>
      <p:grpSp>
        <p:nvGrpSpPr>
          <p:cNvPr id="38" name="グループ化 37"/>
          <p:cNvGrpSpPr/>
          <p:nvPr/>
        </p:nvGrpSpPr>
        <p:grpSpPr>
          <a:xfrm>
            <a:off x="672029" y="4971491"/>
            <a:ext cx="2081531" cy="1349661"/>
            <a:chOff x="614516" y="5735931"/>
            <a:chExt cx="2081531" cy="1349661"/>
          </a:xfrm>
        </p:grpSpPr>
        <p:grpSp>
          <p:nvGrpSpPr>
            <p:cNvPr id="39" name="グループ化 38"/>
            <p:cNvGrpSpPr/>
            <p:nvPr/>
          </p:nvGrpSpPr>
          <p:grpSpPr>
            <a:xfrm>
              <a:off x="614516" y="6035072"/>
              <a:ext cx="2081531" cy="1050520"/>
              <a:chOff x="614234" y="6169516"/>
              <a:chExt cx="2338815" cy="1197631"/>
            </a:xfrm>
          </p:grpSpPr>
          <p:grpSp>
            <p:nvGrpSpPr>
              <p:cNvPr id="41" name="グループ化 1"/>
              <p:cNvGrpSpPr>
                <a:grpSpLocks/>
              </p:cNvGrpSpPr>
              <p:nvPr/>
            </p:nvGrpSpPr>
            <p:grpSpPr bwMode="auto">
              <a:xfrm rot="-557838">
                <a:off x="2452291" y="6281067"/>
                <a:ext cx="500758" cy="510827"/>
                <a:chOff x="5600476" y="966788"/>
                <a:chExt cx="549498" cy="1042987"/>
              </a:xfrm>
            </p:grpSpPr>
            <p:sp>
              <p:nvSpPr>
                <p:cNvPr id="63"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4" name="Rectangle 27"/>
                <p:cNvSpPr>
                  <a:spLocks noChangeArrowheads="1"/>
                </p:cNvSpPr>
                <p:nvPr/>
              </p:nvSpPr>
              <p:spPr bwMode="auto">
                <a:xfrm>
                  <a:off x="5872162"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5" name="正方形/長方形 5"/>
                <p:cNvSpPr>
                  <a:spLocks noChangeArrowheads="1"/>
                </p:cNvSpPr>
                <p:nvPr/>
              </p:nvSpPr>
              <p:spPr bwMode="auto">
                <a:xfrm>
                  <a:off x="5600476" y="1095699"/>
                  <a:ext cx="534050" cy="85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2" name="グループ化 58"/>
              <p:cNvGrpSpPr>
                <a:grpSpLocks/>
              </p:cNvGrpSpPr>
              <p:nvPr/>
            </p:nvGrpSpPr>
            <p:grpSpPr bwMode="auto">
              <a:xfrm>
                <a:off x="1526326" y="6245730"/>
                <a:ext cx="494768" cy="549272"/>
                <a:chOff x="5607050" y="889630"/>
                <a:chExt cx="542925" cy="1120145"/>
              </a:xfrm>
            </p:grpSpPr>
            <p:sp>
              <p:nvSpPr>
                <p:cNvPr id="60"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1"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2" name="正方形/長方形 5"/>
                <p:cNvSpPr>
                  <a:spLocks noChangeArrowheads="1"/>
                </p:cNvSpPr>
                <p:nvPr/>
              </p:nvSpPr>
              <p:spPr bwMode="auto">
                <a:xfrm>
                  <a:off x="5649517" y="889630"/>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3" name="グループ化 62"/>
              <p:cNvGrpSpPr>
                <a:grpSpLocks/>
              </p:cNvGrpSpPr>
              <p:nvPr/>
            </p:nvGrpSpPr>
            <p:grpSpPr bwMode="auto">
              <a:xfrm rot="560616">
                <a:off x="633272" y="6281163"/>
                <a:ext cx="494768" cy="512693"/>
                <a:chOff x="5607050" y="966788"/>
                <a:chExt cx="542925" cy="1042987"/>
              </a:xfrm>
            </p:grpSpPr>
            <p:sp>
              <p:nvSpPr>
                <p:cNvPr id="57"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8"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9" name="正方形/長方形 5"/>
                <p:cNvSpPr>
                  <a:spLocks noChangeArrowheads="1"/>
                </p:cNvSpPr>
                <p:nvPr/>
              </p:nvSpPr>
              <p:spPr bwMode="auto">
                <a:xfrm>
                  <a:off x="5757759" y="1027773"/>
                  <a:ext cx="227767" cy="856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4" name="グループ化 66"/>
              <p:cNvGrpSpPr>
                <a:grpSpLocks/>
              </p:cNvGrpSpPr>
              <p:nvPr/>
            </p:nvGrpSpPr>
            <p:grpSpPr bwMode="auto">
              <a:xfrm rot="-557838">
                <a:off x="2438994" y="6854152"/>
                <a:ext cx="494823" cy="511437"/>
                <a:chOff x="5607050" y="966788"/>
                <a:chExt cx="542925" cy="1042987"/>
              </a:xfrm>
            </p:grpSpPr>
            <p:sp>
              <p:nvSpPr>
                <p:cNvPr id="54"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5"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6" name="正方形/長方形 5"/>
                <p:cNvSpPr>
                  <a:spLocks noChangeArrowheads="1"/>
                </p:cNvSpPr>
                <p:nvPr/>
              </p:nvSpPr>
              <p:spPr bwMode="auto">
                <a:xfrm>
                  <a:off x="5732358" y="999844"/>
                  <a:ext cx="227742" cy="85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5" name="グループ化 70"/>
              <p:cNvGrpSpPr>
                <a:grpSpLocks/>
              </p:cNvGrpSpPr>
              <p:nvPr/>
            </p:nvGrpSpPr>
            <p:grpSpPr bwMode="auto">
              <a:xfrm>
                <a:off x="1508863" y="6777214"/>
                <a:ext cx="494768" cy="589933"/>
                <a:chOff x="5607050" y="806712"/>
                <a:chExt cx="542925" cy="1203063"/>
              </a:xfrm>
            </p:grpSpPr>
            <p:sp>
              <p:nvSpPr>
                <p:cNvPr id="51"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2"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3" name="正方形/長方形 5"/>
                <p:cNvSpPr>
                  <a:spLocks noChangeArrowheads="1"/>
                </p:cNvSpPr>
                <p:nvPr/>
              </p:nvSpPr>
              <p:spPr bwMode="auto">
                <a:xfrm>
                  <a:off x="5641096" y="806712"/>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6" name="グループ化 74"/>
              <p:cNvGrpSpPr>
                <a:grpSpLocks/>
              </p:cNvGrpSpPr>
              <p:nvPr/>
            </p:nvGrpSpPr>
            <p:grpSpPr bwMode="auto">
              <a:xfrm rot="560616">
                <a:off x="614234" y="6854655"/>
                <a:ext cx="494768" cy="511436"/>
                <a:chOff x="5607050" y="966788"/>
                <a:chExt cx="542925" cy="1042987"/>
              </a:xfrm>
            </p:grpSpPr>
            <p:sp>
              <p:nvSpPr>
                <p:cNvPr id="48"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49"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0" name="正方形/長方形 5"/>
                <p:cNvSpPr>
                  <a:spLocks noChangeArrowheads="1"/>
                </p:cNvSpPr>
                <p:nvPr/>
              </p:nvSpPr>
              <p:spPr bwMode="auto">
                <a:xfrm>
                  <a:off x="5757759" y="1026720"/>
                  <a:ext cx="227767" cy="85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sp>
            <p:nvSpPr>
              <p:cNvPr id="47" name="Line 4"/>
              <p:cNvSpPr>
                <a:spLocks noChangeShapeType="1"/>
              </p:cNvSpPr>
              <p:nvPr/>
            </p:nvSpPr>
            <p:spPr bwMode="auto">
              <a:xfrm>
                <a:off x="1208855" y="6169516"/>
                <a:ext cx="113839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0" name="Text Box 5"/>
            <p:cNvSpPr txBox="1">
              <a:spLocks noChangeArrowheads="1"/>
            </p:cNvSpPr>
            <p:nvPr/>
          </p:nvSpPr>
          <p:spPr bwMode="auto">
            <a:xfrm>
              <a:off x="1427191" y="5735931"/>
              <a:ext cx="38985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600" dirty="0" smtClean="0"/>
                <a:t>前</a:t>
              </a:r>
              <a:endParaRPr lang="ja-JP" altLang="en-US" sz="1600" dirty="0"/>
            </a:p>
          </p:txBody>
        </p:sp>
      </p:grpSp>
      <p:sp>
        <p:nvSpPr>
          <p:cNvPr id="66" name="テキスト ボックス 65"/>
          <p:cNvSpPr txBox="1"/>
          <p:nvPr/>
        </p:nvSpPr>
        <p:spPr>
          <a:xfrm>
            <a:off x="223257" y="6435551"/>
            <a:ext cx="3276263" cy="646331"/>
          </a:xfrm>
          <a:prstGeom prst="rect">
            <a:avLst/>
          </a:prstGeom>
          <a:noFill/>
        </p:spPr>
        <p:txBody>
          <a:bodyPr wrap="square" rtlCol="0">
            <a:spAutoFit/>
          </a:bodyPr>
          <a:lstStyle/>
          <a:p>
            <a:r>
              <a:rPr lang="en-US" altLang="ja-JP" sz="1200" dirty="0" smtClean="0">
                <a:latin typeface="HG丸ｺﾞｼｯｸM-PRO" panose="020F0600000000000000" pitchFamily="50" charset="-128"/>
                <a:ea typeface="HG丸ｺﾞｼｯｸM-PRO" panose="020F0600000000000000" pitchFamily="50" charset="-128"/>
              </a:rPr>
              <a:t>※</a:t>
            </a:r>
            <a:r>
              <a:rPr lang="ja-JP" altLang="en-US" sz="1200" dirty="0" smtClean="0">
                <a:latin typeface="HG丸ｺﾞｼｯｸM-PRO" panose="020F0600000000000000" pitchFamily="50" charset="-128"/>
                <a:ea typeface="HG丸ｺﾞｼｯｸM-PRO" panose="020F0600000000000000" pitchFamily="50" charset="-128"/>
              </a:rPr>
              <a:t>４人（又は５人）グループにしてください。</a:t>
            </a:r>
            <a:endParaRPr lang="en-US" altLang="ja-JP" sz="1200" dirty="0" smtClean="0">
              <a:latin typeface="HG丸ｺﾞｼｯｸM-PRO" panose="020F0600000000000000" pitchFamily="50" charset="-128"/>
              <a:ea typeface="HG丸ｺﾞｼｯｸM-PRO" panose="020F0600000000000000" pitchFamily="50" charset="-128"/>
            </a:endParaRPr>
          </a:p>
          <a:p>
            <a:r>
              <a:rPr lang="en-US" altLang="ja-JP" sz="1200" dirty="0" smtClean="0">
                <a:latin typeface="HG丸ｺﾞｼｯｸM-PRO" panose="020F0600000000000000" pitchFamily="50" charset="-128"/>
                <a:ea typeface="HG丸ｺﾞｼｯｸM-PRO" panose="020F0600000000000000" pitchFamily="50" charset="-128"/>
              </a:rPr>
              <a:t>※</a:t>
            </a:r>
            <a:r>
              <a:rPr lang="ja-JP" altLang="en-US" sz="1200" dirty="0" smtClean="0">
                <a:latin typeface="HG丸ｺﾞｼｯｸM-PRO" panose="020F0600000000000000" pitchFamily="50" charset="-128"/>
                <a:ea typeface="HG丸ｺﾞｼｯｸM-PRO" panose="020F0600000000000000" pitchFamily="50" charset="-128"/>
              </a:rPr>
              <a:t>経験年数が偏らないようにグループを組</a:t>
            </a:r>
            <a:r>
              <a:rPr lang="ja-JP" altLang="en-US" sz="1200" dirty="0" err="1" smtClean="0">
                <a:latin typeface="HG丸ｺﾞｼｯｸM-PRO" panose="020F0600000000000000" pitchFamily="50" charset="-128"/>
                <a:ea typeface="HG丸ｺﾞｼｯｸM-PRO" panose="020F0600000000000000" pitchFamily="50" charset="-128"/>
              </a:rPr>
              <a:t>ん</a:t>
            </a:r>
            <a:r>
              <a:rPr lang="ja-JP" altLang="en-US" sz="1200" dirty="0" smtClean="0">
                <a:latin typeface="HG丸ｺﾞｼｯｸM-PRO" panose="020F0600000000000000" pitchFamily="50" charset="-128"/>
                <a:ea typeface="HG丸ｺﾞｼｯｸM-PRO" panose="020F0600000000000000" pitchFamily="50" charset="-128"/>
              </a:rPr>
              <a:t>　</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でください。</a:t>
            </a:r>
            <a:endParaRPr lang="en-US" altLang="ja-JP" sz="12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63718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3</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229798" y="4808984"/>
            <a:ext cx="3472425" cy="369332"/>
          </a:xfrm>
          <a:prstGeom prst="rect">
            <a:avLst/>
          </a:prstGeom>
          <a:noFill/>
        </p:spPr>
        <p:txBody>
          <a:bodyPr wrap="none" rtlCol="0">
            <a:spAutoFit/>
          </a:bodyPr>
          <a:lstStyle/>
          <a:p>
            <a:r>
              <a:rPr kumimoji="1" lang="ja-JP" altLang="en-US" dirty="0" smtClean="0"/>
              <a:t>○スライド資料（説明原稿）の見方</a:t>
            </a:r>
            <a:endParaRPr kumimoji="1" lang="ja-JP" altLang="en-US" dirty="0"/>
          </a:p>
        </p:txBody>
      </p:sp>
      <p:sp>
        <p:nvSpPr>
          <p:cNvPr id="23" name="テキスト ボックス 22"/>
          <p:cNvSpPr txBox="1"/>
          <p:nvPr/>
        </p:nvSpPr>
        <p:spPr>
          <a:xfrm>
            <a:off x="229798" y="344488"/>
            <a:ext cx="3472425" cy="369332"/>
          </a:xfrm>
          <a:prstGeom prst="rect">
            <a:avLst/>
          </a:prstGeom>
          <a:noFill/>
        </p:spPr>
        <p:txBody>
          <a:bodyPr wrap="none" rtlCol="0">
            <a:spAutoFit/>
          </a:bodyPr>
          <a:lstStyle/>
          <a:p>
            <a:r>
              <a:rPr kumimoji="1" lang="ja-JP" altLang="en-US" dirty="0" smtClean="0"/>
              <a:t>○スライド資料（説明原稿）の流れ</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2859505532"/>
              </p:ext>
            </p:extLst>
          </p:nvPr>
        </p:nvGraphicFramePr>
        <p:xfrm>
          <a:off x="548679" y="731456"/>
          <a:ext cx="5832648" cy="3129550"/>
        </p:xfrm>
        <a:graphic>
          <a:graphicData uri="http://schemas.openxmlformats.org/drawingml/2006/table">
            <a:tbl>
              <a:tblPr firstRow="1" bandRow="1">
                <a:tableStyleId>{5C22544A-7EE6-4342-B048-85BDC9FD1C3A}</a:tableStyleId>
              </a:tblPr>
              <a:tblGrid>
                <a:gridCol w="1152127">
                  <a:extLst>
                    <a:ext uri="{9D8B030D-6E8A-4147-A177-3AD203B41FA5}">
                      <a16:colId xmlns:a16="http://schemas.microsoft.com/office/drawing/2014/main" val="20000"/>
                    </a:ext>
                  </a:extLst>
                </a:gridCol>
                <a:gridCol w="3888432">
                  <a:extLst>
                    <a:ext uri="{9D8B030D-6E8A-4147-A177-3AD203B41FA5}">
                      <a16:colId xmlns:a16="http://schemas.microsoft.com/office/drawing/2014/main" val="20001"/>
                    </a:ext>
                  </a:extLst>
                </a:gridCol>
                <a:gridCol w="792089">
                  <a:extLst>
                    <a:ext uri="{9D8B030D-6E8A-4147-A177-3AD203B41FA5}">
                      <a16:colId xmlns:a16="http://schemas.microsoft.com/office/drawing/2014/main" val="20002"/>
                    </a:ext>
                  </a:extLst>
                </a:gridCol>
              </a:tblGrid>
              <a:tr h="420174">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形式</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概要</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時間</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201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講義・協議</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「生徒指導」のイメージを考える</a:t>
                      </a:r>
                      <a:endParaRPr kumimoji="1" lang="ja-JP" altLang="en-US" sz="14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400" dirty="0" smtClean="0">
                          <a:latin typeface="HG丸ｺﾞｼｯｸM-PRO" panose="020F0600000000000000" pitchFamily="50" charset="-128"/>
                          <a:ea typeface="HG丸ｺﾞｼｯｸM-PRO" panose="020F0600000000000000" pitchFamily="50" charset="-128"/>
                        </a:rPr>
                        <a:t> 14</a:t>
                      </a:r>
                      <a:r>
                        <a:rPr kumimoji="1" lang="ja-JP" altLang="en-US" sz="1400" dirty="0" smtClean="0">
                          <a:latin typeface="HG丸ｺﾞｼｯｸM-PRO" panose="020F0600000000000000" pitchFamily="50" charset="-128"/>
                          <a:ea typeface="HG丸ｺﾞｼｯｸM-PRO" panose="020F0600000000000000" pitchFamily="50" charset="-128"/>
                        </a:rPr>
                        <a:t>分</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874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講義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生徒指導の基礎を学ぶ</a:t>
                      </a:r>
                      <a:endParaRPr kumimoji="1" lang="ja-JP" altLang="en-US" sz="12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400" baseline="0" dirty="0" smtClean="0">
                          <a:latin typeface="HG丸ｺﾞｼｯｸM-PRO" panose="020F0600000000000000" pitchFamily="50" charset="-128"/>
                          <a:ea typeface="HG丸ｺﾞｼｯｸM-PRO" panose="020F0600000000000000" pitchFamily="50" charset="-128"/>
                        </a:rPr>
                        <a:t>  </a:t>
                      </a:r>
                      <a:r>
                        <a:rPr kumimoji="1" lang="ja-JP" altLang="en-US" sz="1400" baseline="0" dirty="0" smtClean="0">
                          <a:latin typeface="HG丸ｺﾞｼｯｸM-PRO" panose="020F0600000000000000" pitchFamily="50" charset="-128"/>
                          <a:ea typeface="HG丸ｺﾞｼｯｸM-PRO" panose="020F0600000000000000" pitchFamily="50" charset="-128"/>
                        </a:rPr>
                        <a:t>４分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87423">
                <a:tc>
                  <a:txBody>
                    <a:bodyPr/>
                    <a:lstStyle/>
                    <a:p>
                      <a:pPr algn="l"/>
                      <a:r>
                        <a:rPr kumimoji="1" lang="ja-JP" altLang="en-US" sz="1400" dirty="0" smtClean="0">
                          <a:latin typeface="HG丸ｺﾞｼｯｸM-PRO" panose="020F0600000000000000" pitchFamily="50" charset="-128"/>
                          <a:ea typeface="HG丸ｺﾞｼｯｸM-PRO" panose="020F0600000000000000" pitchFamily="50" charset="-128"/>
                        </a:rPr>
                        <a:t>協議</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生徒指導実践を協議する</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400" baseline="0" dirty="0" smtClean="0">
                          <a:latin typeface="HG丸ｺﾞｼｯｸM-PRO" panose="020F0600000000000000" pitchFamily="50" charset="-128"/>
                          <a:ea typeface="HG丸ｺﾞｼｯｸM-PRO" panose="020F0600000000000000" pitchFamily="50" charset="-128"/>
                        </a:rPr>
                        <a:t> 19</a:t>
                      </a:r>
                      <a:r>
                        <a:rPr kumimoji="1" lang="ja-JP" altLang="en-US" sz="1400" baseline="0" dirty="0" smtClean="0">
                          <a:latin typeface="HG丸ｺﾞｼｯｸM-PRO" panose="020F0600000000000000" pitchFamily="50" charset="-128"/>
                          <a:ea typeface="HG丸ｺﾞｼｯｸM-PRO" panose="020F0600000000000000" pitchFamily="50" charset="-128"/>
                        </a:rPr>
                        <a:t>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87423">
                <a:tc>
                  <a:txBody>
                    <a:bodyPr/>
                    <a:lstStyle/>
                    <a:p>
                      <a:pPr algn="l"/>
                      <a:r>
                        <a:rPr kumimoji="1" lang="ja-JP" altLang="en-US" sz="1400" dirty="0" smtClean="0">
                          <a:latin typeface="HG丸ｺﾞｼｯｸM-PRO" panose="020F0600000000000000" pitchFamily="50" charset="-128"/>
                          <a:ea typeface="HG丸ｺﾞｼｯｸM-PRO" panose="020F0600000000000000" pitchFamily="50" charset="-128"/>
                        </a:rPr>
                        <a:t>講義</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自己指導能力を育成するポイントを学ぶ</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400" baseline="0" dirty="0" smtClean="0">
                          <a:latin typeface="HG丸ｺﾞｼｯｸM-PRO" panose="020F0600000000000000" pitchFamily="50" charset="-128"/>
                          <a:ea typeface="HG丸ｺﾞｼｯｸM-PRO" panose="020F0600000000000000" pitchFamily="50" charset="-128"/>
                        </a:rPr>
                        <a:t>  2</a:t>
                      </a:r>
                      <a:r>
                        <a:rPr kumimoji="1" lang="ja-JP" altLang="en-US" sz="1400" baseline="0" dirty="0" smtClean="0">
                          <a:latin typeface="HG丸ｺﾞｼｯｸM-PRO" panose="020F0600000000000000" pitchFamily="50" charset="-128"/>
                          <a:ea typeface="HG丸ｺﾞｼｯｸM-PRO" panose="020F0600000000000000" pitchFamily="50" charset="-128"/>
                        </a:rPr>
                        <a:t>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706759">
                <a:tc>
                  <a:txBody>
                    <a:bodyPr/>
                    <a:lstStyle/>
                    <a:p>
                      <a:pPr algn="l"/>
                      <a:r>
                        <a:rPr kumimoji="1" lang="ja-JP" altLang="en-US" sz="1400" dirty="0" smtClean="0">
                          <a:latin typeface="HG丸ｺﾞｼｯｸM-PRO" panose="020F0600000000000000" pitchFamily="50" charset="-128"/>
                          <a:ea typeface="HG丸ｺﾞｼｯｸM-PRO" panose="020F0600000000000000" pitchFamily="50" charset="-128"/>
                        </a:rPr>
                        <a:t>演習・協議</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自己指導能力を育てる実践を協議する</a:t>
                      </a:r>
                      <a:endParaRPr kumimoji="1" lang="en-US" altLang="ja-JP" sz="1400" dirty="0" smtClean="0">
                        <a:latin typeface="HG丸ｺﾞｼｯｸM-PRO" panose="020F0600000000000000" pitchFamily="50" charset="-128"/>
                        <a:ea typeface="HG丸ｺﾞｼｯｸM-PRO" panose="020F0600000000000000" pitchFamily="50" charset="-128"/>
                      </a:endParaRPr>
                    </a:p>
                    <a:p>
                      <a:r>
                        <a:rPr kumimoji="1" lang="ja-JP" altLang="en-US" sz="1200" dirty="0" smtClean="0">
                          <a:latin typeface="HG丸ｺﾞｼｯｸM-PRO" panose="020F0600000000000000" pitchFamily="50" charset="-128"/>
                          <a:ea typeface="HG丸ｺﾞｼｯｸM-PRO" panose="020F0600000000000000" pitchFamily="50" charset="-128"/>
                        </a:rPr>
                        <a:t>　①（個人思考）自分の実践を振り返る</a:t>
                      </a:r>
                      <a:endParaRPr kumimoji="1" lang="en-US" altLang="ja-JP" sz="1200" dirty="0" smtClean="0">
                        <a:latin typeface="HG丸ｺﾞｼｯｸM-PRO" panose="020F0600000000000000" pitchFamily="50" charset="-128"/>
                        <a:ea typeface="HG丸ｺﾞｼｯｸM-PRO" panose="020F0600000000000000" pitchFamily="50" charset="-128"/>
                      </a:endParaRPr>
                    </a:p>
                    <a:p>
                      <a:r>
                        <a:rPr kumimoji="1" lang="ja-JP" altLang="en-US" sz="1200" dirty="0" smtClean="0">
                          <a:latin typeface="HG丸ｺﾞｼｯｸM-PRO" panose="020F0600000000000000" pitchFamily="50" charset="-128"/>
                          <a:ea typeface="HG丸ｺﾞｼｯｸM-PRO" panose="020F0600000000000000" pitchFamily="50" charset="-128"/>
                        </a:rPr>
                        <a:t>　②（グループ協議）実践を協議する</a:t>
                      </a:r>
                      <a:endParaRPr kumimoji="1" lang="en-US" altLang="ja-JP" sz="12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400" dirty="0" smtClean="0">
                          <a:latin typeface="HG丸ｺﾞｼｯｸM-PRO" panose="020F0600000000000000" pitchFamily="50" charset="-128"/>
                          <a:ea typeface="HG丸ｺﾞｼｯｸM-PRO" panose="020F0600000000000000" pitchFamily="50" charset="-128"/>
                        </a:rPr>
                        <a:t> 17</a:t>
                      </a:r>
                      <a:r>
                        <a:rPr kumimoji="1" lang="ja-JP" altLang="en-US" sz="1400" dirty="0" smtClean="0">
                          <a:latin typeface="HG丸ｺﾞｼｯｸM-PRO" panose="020F0600000000000000" pitchFamily="50" charset="-128"/>
                          <a:ea typeface="HG丸ｺﾞｼｯｸM-PRO" panose="020F0600000000000000" pitchFamily="50" charset="-128"/>
                        </a:rPr>
                        <a:t>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20174">
                <a:tc>
                  <a:txBody>
                    <a:bodyPr/>
                    <a:lstStyle/>
                    <a:p>
                      <a:pPr algn="l"/>
                      <a:r>
                        <a:rPr kumimoji="1" lang="ja-JP" altLang="en-US" sz="1400" dirty="0" smtClean="0">
                          <a:latin typeface="HG丸ｺﾞｼｯｸM-PRO" panose="020F0600000000000000" pitchFamily="50" charset="-128"/>
                          <a:ea typeface="HG丸ｺﾞｼｯｸM-PRO" panose="020F0600000000000000" pitchFamily="50" charset="-128"/>
                        </a:rPr>
                        <a:t>講義</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まとめ</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1400" dirty="0" smtClean="0">
                          <a:latin typeface="HG丸ｺﾞｼｯｸM-PRO" panose="020F0600000000000000" pitchFamily="50" charset="-128"/>
                          <a:ea typeface="HG丸ｺﾞｼｯｸM-PRO" panose="020F0600000000000000" pitchFamily="50" charset="-128"/>
                        </a:rPr>
                        <a:t>  ４分</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grpSp>
        <p:nvGrpSpPr>
          <p:cNvPr id="3" name="グループ化 2"/>
          <p:cNvGrpSpPr/>
          <p:nvPr/>
        </p:nvGrpSpPr>
        <p:grpSpPr>
          <a:xfrm>
            <a:off x="693139" y="5219164"/>
            <a:ext cx="5381107" cy="4342348"/>
            <a:chOff x="693139" y="5219164"/>
            <a:chExt cx="5381107" cy="4342348"/>
          </a:xfrm>
        </p:grpSpPr>
        <p:sp>
          <p:nvSpPr>
            <p:cNvPr id="21" name="正方形/長方形 20"/>
            <p:cNvSpPr>
              <a:spLocks noChangeAspect="1"/>
            </p:cNvSpPr>
            <p:nvPr/>
          </p:nvSpPr>
          <p:spPr>
            <a:xfrm>
              <a:off x="3072505" y="5795484"/>
              <a:ext cx="2880000" cy="37660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36000" bIns="72000" rtlCol="0" anchor="t"/>
            <a:lstStyle/>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≪こ</a:t>
              </a:r>
              <a:r>
                <a:rPr lang="ja-JP" altLang="en-US" sz="900" dirty="0">
                  <a:solidFill>
                    <a:schemeClr val="tx1"/>
                  </a:solidFill>
                  <a:latin typeface="HG丸ｺﾞｼｯｸM-PRO" panose="020F0600000000000000" pitchFamily="50" charset="-128"/>
                  <a:ea typeface="HG丸ｺﾞｼｯｸM-PRO" panose="020F0600000000000000" pitchFamily="50" charset="-128"/>
                </a:rPr>
                <a:t>のスライドで２分</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それは、Ｒ</a:t>
              </a:r>
              <a:r>
                <a:rPr lang="ja-JP" altLang="en-US" sz="900" dirty="0">
                  <a:solidFill>
                    <a:schemeClr val="tx1"/>
                  </a:solidFill>
                  <a:latin typeface="HG丸ｺﾞｼｯｸM-PRO" panose="020F0600000000000000" pitchFamily="50" charset="-128"/>
                  <a:ea typeface="HG丸ｺﾞｼｯｸM-PRO" panose="020F0600000000000000" pitchFamily="50" charset="-128"/>
                </a:rPr>
                <a:t>とＶです。</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まず、「</a:t>
              </a:r>
              <a:r>
                <a:rPr lang="ja-JP" altLang="en-US" sz="900" dirty="0">
                  <a:solidFill>
                    <a:schemeClr val="tx1"/>
                  </a:solidFill>
                  <a:latin typeface="HG丸ｺﾞｼｯｸM-PRO" panose="020F0600000000000000" pitchFamily="50" charset="-128"/>
                  <a:ea typeface="HG丸ｺﾞｼｯｸM-PRO" panose="020F0600000000000000" pitchFamily="50" charset="-128"/>
                </a:rPr>
                <a:t>様々な調査等を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行い、現状</a:t>
              </a:r>
              <a:r>
                <a:rPr lang="ja-JP" altLang="en-US" sz="900" dirty="0">
                  <a:solidFill>
                    <a:schemeClr val="tx1"/>
                  </a:solidFill>
                  <a:latin typeface="HG丸ｺﾞｼｯｸM-PRO" panose="020F0600000000000000" pitchFamily="50" charset="-128"/>
                  <a:ea typeface="HG丸ｺﾞｼｯｸM-PRO" panose="020F0600000000000000" pitchFamily="50" charset="-128"/>
                </a:rPr>
                <a:t>把握をするＲ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」、そして、「</a:t>
              </a:r>
              <a:r>
                <a:rPr lang="ja-JP" altLang="en-US" sz="900" dirty="0">
                  <a:solidFill>
                    <a:schemeClr val="tx1"/>
                  </a:solidFill>
                  <a:latin typeface="HG丸ｺﾞｼｯｸM-PRO" panose="020F0600000000000000" pitchFamily="50" charset="-128"/>
                  <a:ea typeface="HG丸ｺﾞｼｯｸM-PRO" panose="020F0600000000000000" pitchFamily="50" charset="-128"/>
                </a:rPr>
                <a:t>現状を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踏まえ、目指す</a:t>
              </a:r>
              <a:r>
                <a:rPr lang="ja-JP" altLang="en-US" sz="900" dirty="0">
                  <a:solidFill>
                    <a:schemeClr val="tx1"/>
                  </a:solidFill>
                  <a:latin typeface="HG丸ｺﾞｼｯｸM-PRO" panose="020F0600000000000000" pitchFamily="50" charset="-128"/>
                  <a:ea typeface="HG丸ｺﾞｼｯｸM-PRO" panose="020F0600000000000000" pitchFamily="50" charset="-128"/>
                </a:rPr>
                <a:t>姿のＶの設定です。この二つを明確に</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して、</a:t>
              </a: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PDCA</a:t>
              </a:r>
              <a:r>
                <a:rPr lang="ja-JP" altLang="en-US" sz="900" dirty="0">
                  <a:solidFill>
                    <a:schemeClr val="tx1"/>
                  </a:solidFill>
                  <a:latin typeface="HG丸ｺﾞｼｯｸM-PRO" panose="020F0600000000000000" pitchFamily="50" charset="-128"/>
                  <a:ea typeface="HG丸ｺﾞｼｯｸM-PRO" panose="020F0600000000000000" pitchFamily="50" charset="-128"/>
                </a:rPr>
                <a:t>サイクルを回すことが大切です</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a:t>
              </a:r>
              <a:endParaRPr lang="ja-JP" altLang="en-US" sz="9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2" name="角丸四角形吹き出し 21"/>
            <p:cNvSpPr/>
            <p:nvPr/>
          </p:nvSpPr>
          <p:spPr>
            <a:xfrm>
              <a:off x="2068452" y="5258033"/>
              <a:ext cx="1759467" cy="393179"/>
            </a:xfrm>
            <a:prstGeom prst="wedgeRoundRectCallout">
              <a:avLst>
                <a:gd name="adj1" fmla="val 42398"/>
                <a:gd name="adj2" fmla="val 11356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mn-ea"/>
                </a:rPr>
                <a:t>スライド</a:t>
              </a:r>
              <a:r>
                <a:rPr lang="ja-JP" altLang="en-US" sz="1100" dirty="0">
                  <a:solidFill>
                    <a:schemeClr val="tx1"/>
                  </a:solidFill>
                  <a:latin typeface="+mn-ea"/>
                </a:rPr>
                <a:t>に費やす時間の目安です</a:t>
              </a:r>
              <a:r>
                <a:rPr lang="ja-JP" altLang="en-US" sz="1100" dirty="0" smtClean="0">
                  <a:solidFill>
                    <a:schemeClr val="tx1"/>
                  </a:solidFill>
                  <a:latin typeface="+mn-ea"/>
                </a:rPr>
                <a:t>。</a:t>
              </a:r>
              <a:endParaRPr kumimoji="1" lang="ja-JP" altLang="en-US" sz="1100" dirty="0">
                <a:solidFill>
                  <a:schemeClr val="tx1"/>
                </a:solidFill>
                <a:latin typeface="+mn-ea"/>
              </a:endParaRPr>
            </a:p>
          </p:txBody>
        </p:sp>
        <p:sp>
          <p:nvSpPr>
            <p:cNvPr id="25" name="角丸四角形吹き出し 24"/>
            <p:cNvSpPr/>
            <p:nvPr/>
          </p:nvSpPr>
          <p:spPr>
            <a:xfrm>
              <a:off x="4095890" y="5219164"/>
              <a:ext cx="1701362" cy="432048"/>
            </a:xfrm>
            <a:prstGeom prst="wedgeRoundRectCallout">
              <a:avLst>
                <a:gd name="adj1" fmla="val 10081"/>
                <a:gd name="adj2" fmla="val 14445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スライドの説明原稿です。</a:t>
              </a:r>
              <a:endParaRPr kumimoji="1" lang="en-US" altLang="ja-JP" sz="1100" dirty="0" smtClean="0">
                <a:solidFill>
                  <a:schemeClr val="tx1"/>
                </a:solidFill>
                <a:latin typeface="+mn-ea"/>
              </a:endParaRPr>
            </a:p>
          </p:txBody>
        </p:sp>
        <p:sp>
          <p:nvSpPr>
            <p:cNvPr id="31" name="角丸四角形 30"/>
            <p:cNvSpPr/>
            <p:nvPr/>
          </p:nvSpPr>
          <p:spPr>
            <a:xfrm>
              <a:off x="3176488" y="7342704"/>
              <a:ext cx="2628776" cy="54075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dirty="0">
                <a:solidFill>
                  <a:schemeClr val="tx1"/>
                </a:solidFill>
              </a:endParaRPr>
            </a:p>
          </p:txBody>
        </p:sp>
        <p:sp>
          <p:nvSpPr>
            <p:cNvPr id="32" name="角丸四角形吹き出し 31"/>
            <p:cNvSpPr/>
            <p:nvPr/>
          </p:nvSpPr>
          <p:spPr>
            <a:xfrm>
              <a:off x="3927724" y="7951176"/>
              <a:ext cx="2060569" cy="390408"/>
            </a:xfrm>
            <a:prstGeom prst="wedgeRoundRectCallout">
              <a:avLst>
                <a:gd name="adj1" fmla="val -4417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説明する際に気を付けることや、補足情報です。</a:t>
              </a:r>
              <a:endParaRPr kumimoji="1" lang="ja-JP" altLang="en-US" sz="1100" dirty="0">
                <a:solidFill>
                  <a:schemeClr val="tx1"/>
                </a:solidFill>
                <a:latin typeface="+mn-ea"/>
              </a:endParaRPr>
            </a:p>
          </p:txBody>
        </p:sp>
        <p:sp>
          <p:nvSpPr>
            <p:cNvPr id="33" name="角丸四角形吹き出し 32"/>
            <p:cNvSpPr/>
            <p:nvPr/>
          </p:nvSpPr>
          <p:spPr>
            <a:xfrm>
              <a:off x="3441739" y="6838630"/>
              <a:ext cx="2632507" cy="390408"/>
            </a:xfrm>
            <a:prstGeom prst="wedgeRoundRectCallout">
              <a:avLst>
                <a:gd name="adj1" fmla="val 706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「★」は、アニメーションやスライドの切り替えのタイミングになります。</a:t>
              </a:r>
              <a:endParaRPr kumimoji="1" lang="ja-JP" altLang="en-US" sz="1100" dirty="0">
                <a:solidFill>
                  <a:schemeClr val="tx1"/>
                </a:solidFill>
                <a:latin typeface="+mn-ea"/>
              </a:endParaRPr>
            </a:p>
          </p:txBody>
        </p:sp>
        <p:sp>
          <p:nvSpPr>
            <p:cNvPr id="34" name="正方形/長方形 33"/>
            <p:cNvSpPr/>
            <p:nvPr/>
          </p:nvSpPr>
          <p:spPr>
            <a:xfrm>
              <a:off x="746756" y="5796024"/>
              <a:ext cx="2325749" cy="37654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tabLst>
                  <a:tab pos="895350" algn="l"/>
                </a:tabLst>
              </a:pPr>
              <a:r>
                <a:rPr kumimoji="1" lang="ja-JP" altLang="en-US" sz="1400" dirty="0" smtClean="0">
                  <a:solidFill>
                    <a:schemeClr val="tx1"/>
                  </a:solidFill>
                  <a:latin typeface="+mn-ea"/>
                </a:rPr>
                <a:t>スライド４</a:t>
              </a:r>
              <a:endParaRPr kumimoji="1" lang="en-US" altLang="ja-JP" sz="1400"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36" name="テキスト ボックス 35"/>
            <p:cNvSpPr txBox="1"/>
            <p:nvPr/>
          </p:nvSpPr>
          <p:spPr>
            <a:xfrm>
              <a:off x="694519" y="7786052"/>
              <a:ext cx="2816783" cy="307777"/>
            </a:xfrm>
            <a:prstGeom prst="rect">
              <a:avLst/>
            </a:prstGeom>
            <a:noFill/>
          </p:spPr>
          <p:txBody>
            <a:bodyPr wrap="square" rtlCol="0">
              <a:spAutoFit/>
            </a:bodyPr>
            <a:lstStyle/>
            <a:p>
              <a:r>
                <a:rPr lang="ja-JP" altLang="en-US" sz="1400" dirty="0">
                  <a:latin typeface="+mn-ea"/>
                </a:rPr>
                <a:t>（　　）</a:t>
              </a:r>
              <a:r>
                <a:rPr lang="ja-JP" altLang="en-US" sz="1400" dirty="0">
                  <a:latin typeface="+mn-ea"/>
                  <a:sym typeface="Wingdings" panose="05000000000000000000" pitchFamily="2" charset="2"/>
                </a:rPr>
                <a:t>：（　　）</a:t>
              </a:r>
              <a:r>
                <a:rPr lang="ja-JP" altLang="en-US" sz="1400" dirty="0">
                  <a:latin typeface="+mn-ea"/>
                </a:rPr>
                <a:t>　～　（　　）：（　　）</a:t>
              </a:r>
              <a:endParaRPr kumimoji="1" lang="ja-JP" altLang="en-US" sz="1400" dirty="0"/>
            </a:p>
          </p:txBody>
        </p:sp>
        <p:pic>
          <p:nvPicPr>
            <p:cNvPr id="29" name="図 2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9159" y="6177399"/>
              <a:ext cx="2104360" cy="1578269"/>
            </a:xfrm>
            <a:prstGeom prst="rect">
              <a:avLst/>
            </a:prstGeom>
            <a:ln>
              <a:solidFill>
                <a:schemeClr val="tx1"/>
              </a:solidFill>
            </a:ln>
          </p:spPr>
        </p:pic>
        <p:sp>
          <p:nvSpPr>
            <p:cNvPr id="30" name="角丸四角形吹き出し 29"/>
            <p:cNvSpPr/>
            <p:nvPr/>
          </p:nvSpPr>
          <p:spPr>
            <a:xfrm>
              <a:off x="693139" y="5271044"/>
              <a:ext cx="1115800" cy="386673"/>
            </a:xfrm>
            <a:prstGeom prst="wedgeRoundRectCallout">
              <a:avLst>
                <a:gd name="adj1" fmla="val -5397"/>
                <a:gd name="adj2" fmla="val 113137"/>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latin typeface="+mn-ea"/>
                </a:rPr>
                <a:t>スライド番号</a:t>
              </a:r>
              <a:endParaRPr kumimoji="1" lang="ja-JP" altLang="en-US" sz="1100" dirty="0">
                <a:solidFill>
                  <a:schemeClr val="tx1"/>
                </a:solidFill>
                <a:latin typeface="+mn-ea"/>
              </a:endParaRPr>
            </a:p>
          </p:txBody>
        </p:sp>
        <p:sp>
          <p:nvSpPr>
            <p:cNvPr id="24" name="角丸四角形吹き出し 23"/>
            <p:cNvSpPr/>
            <p:nvPr/>
          </p:nvSpPr>
          <p:spPr>
            <a:xfrm>
              <a:off x="711679" y="8302356"/>
              <a:ext cx="2306237" cy="390408"/>
            </a:xfrm>
            <a:prstGeom prst="wedgeRoundRectCallout">
              <a:avLst>
                <a:gd name="adj1" fmla="val -18238"/>
                <a:gd name="adj2" fmla="val -122896"/>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mn-ea"/>
                </a:rPr>
                <a:t>実施時間予定時刻を</a:t>
              </a:r>
              <a:r>
                <a:rPr lang="ja-JP" altLang="en-US" sz="1100" dirty="0" smtClean="0">
                  <a:solidFill>
                    <a:schemeClr val="tx1"/>
                  </a:solidFill>
                  <a:latin typeface="+mn-ea"/>
                </a:rPr>
                <a:t>記入できます</a:t>
              </a:r>
              <a:r>
                <a:rPr lang="ja-JP" altLang="en-US" sz="1100" dirty="0">
                  <a:solidFill>
                    <a:schemeClr val="tx1"/>
                  </a:solidFill>
                  <a:latin typeface="+mn-ea"/>
                </a:rPr>
                <a:t>。</a:t>
              </a:r>
              <a:endParaRPr kumimoji="1" lang="ja-JP" altLang="en-US" sz="1100" dirty="0">
                <a:solidFill>
                  <a:schemeClr val="tx1"/>
                </a:solidFill>
                <a:latin typeface="+mn-ea"/>
              </a:endParaRPr>
            </a:p>
          </p:txBody>
        </p:sp>
        <p:sp>
          <p:nvSpPr>
            <p:cNvPr id="18" name="角丸四角形吹き出し 17"/>
            <p:cNvSpPr/>
            <p:nvPr/>
          </p:nvSpPr>
          <p:spPr>
            <a:xfrm>
              <a:off x="3727707" y="8393060"/>
              <a:ext cx="2060569" cy="390408"/>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流れの説明です。読む必要はありません。</a:t>
              </a:r>
              <a:endParaRPr kumimoji="1" lang="ja-JP" altLang="en-US" sz="1100" dirty="0">
                <a:solidFill>
                  <a:schemeClr val="tx1"/>
                </a:solidFill>
                <a:latin typeface="+mn-ea"/>
              </a:endParaRPr>
            </a:p>
          </p:txBody>
        </p:sp>
        <p:sp>
          <p:nvSpPr>
            <p:cNvPr id="19" name="角丸四角形吹き出し 18"/>
            <p:cNvSpPr/>
            <p:nvPr/>
          </p:nvSpPr>
          <p:spPr>
            <a:xfrm>
              <a:off x="3710375" y="8843664"/>
              <a:ext cx="2060569" cy="216024"/>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使用する別紙についてです。</a:t>
              </a:r>
              <a:endParaRPr kumimoji="1" lang="ja-JP" altLang="en-US" sz="1100" dirty="0">
                <a:solidFill>
                  <a:schemeClr val="tx1"/>
                </a:solidFill>
                <a:latin typeface="+mn-ea"/>
              </a:endParaRPr>
            </a:p>
          </p:txBody>
        </p:sp>
        <p:sp>
          <p:nvSpPr>
            <p:cNvPr id="20" name="角丸四角形吹き出し 19"/>
            <p:cNvSpPr/>
            <p:nvPr/>
          </p:nvSpPr>
          <p:spPr>
            <a:xfrm>
              <a:off x="3710375" y="9199512"/>
              <a:ext cx="1696219" cy="216024"/>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mn-ea"/>
                </a:rPr>
                <a:t>学校種</a:t>
              </a:r>
              <a:r>
                <a:rPr lang="ja-JP" altLang="en-US" sz="1100" dirty="0" smtClean="0">
                  <a:solidFill>
                    <a:schemeClr val="tx1"/>
                  </a:solidFill>
                  <a:latin typeface="+mn-ea"/>
                </a:rPr>
                <a:t>を表しています</a:t>
              </a:r>
              <a:r>
                <a:rPr kumimoji="1" lang="ja-JP" altLang="en-US" sz="1100" dirty="0" smtClean="0">
                  <a:solidFill>
                    <a:schemeClr val="tx1"/>
                  </a:solidFill>
                  <a:latin typeface="+mn-ea"/>
                </a:rPr>
                <a:t>。</a:t>
              </a:r>
              <a:endParaRPr kumimoji="1" lang="ja-JP" altLang="en-US" sz="1100" dirty="0">
                <a:solidFill>
                  <a:schemeClr val="tx1"/>
                </a:solidFill>
                <a:latin typeface="+mn-ea"/>
              </a:endParaRPr>
            </a:p>
          </p:txBody>
        </p:sp>
      </p:grpSp>
      <p:sp>
        <p:nvSpPr>
          <p:cNvPr id="26" name="テキスト ボックス 25"/>
          <p:cNvSpPr txBox="1"/>
          <p:nvPr/>
        </p:nvSpPr>
        <p:spPr>
          <a:xfrm>
            <a:off x="556257" y="3872880"/>
            <a:ext cx="5463355" cy="430887"/>
          </a:xfrm>
          <a:prstGeom prst="rect">
            <a:avLst/>
          </a:prstGeom>
          <a:noFill/>
        </p:spPr>
        <p:txBody>
          <a:bodyPr wrap="none" rtlCol="0">
            <a:spAutoFit/>
          </a:bodyPr>
          <a:lstStyle>
            <a:defPPr>
              <a:defRPr lang="ja-JP"/>
            </a:defPPr>
            <a:lvl1pPr>
              <a:defRPr sz="1100">
                <a:latin typeface="メイリオ" panose="020B0604030504040204" pitchFamily="50" charset="-128"/>
                <a:ea typeface="メイリオ" panose="020B0604030504040204" pitchFamily="50" charset="-128"/>
              </a:defRPr>
            </a:lvl1pPr>
          </a:lstStyle>
          <a:p>
            <a:r>
              <a:rPr lang="ja-JP" altLang="en-US" dirty="0" smtClean="0"/>
              <a:t>スライド</a:t>
            </a:r>
            <a:r>
              <a:rPr lang="ja-JP" altLang="en-US" dirty="0"/>
              <a:t>は</a:t>
            </a:r>
            <a:r>
              <a:rPr lang="en-US" altLang="ja-JP" dirty="0"/>
              <a:t>PowerPoint®</a:t>
            </a:r>
            <a:r>
              <a:rPr lang="ja-JP" altLang="en-US" dirty="0"/>
              <a:t>プレゼンテーションソフトを使用して作成しています。</a:t>
            </a:r>
            <a:endParaRPr lang="en-US" altLang="ja-JP" dirty="0"/>
          </a:p>
          <a:p>
            <a:r>
              <a:rPr lang="en-US" altLang="ja-JP" dirty="0"/>
              <a:t>PowerPoint®</a:t>
            </a:r>
            <a:r>
              <a:rPr lang="ja-JP" altLang="en-US" dirty="0"/>
              <a:t>は米国</a:t>
            </a:r>
            <a:r>
              <a:rPr lang="en-US" altLang="ja-JP" dirty="0"/>
              <a:t>Microsoft Corporation</a:t>
            </a:r>
            <a:r>
              <a:rPr lang="ja-JP" altLang="en-US" dirty="0"/>
              <a:t>の登録商標です。</a:t>
            </a:r>
          </a:p>
        </p:txBody>
      </p:sp>
    </p:spTree>
    <p:extLst>
      <p:ext uri="{BB962C8B-B14F-4D97-AF65-F5344CB8AC3E}">
        <p14:creationId xmlns:p14="http://schemas.microsoft.com/office/powerpoint/2010/main" val="3093303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スライド１</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pPr algn="ctr"/>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4" name="正方形/長方形 3"/>
          <p:cNvSpPr/>
          <p:nvPr/>
        </p:nvSpPr>
        <p:spPr>
          <a:xfrm>
            <a:off x="3072505" y="780289"/>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192505" y="365749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スライド２</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lang="en-US" altLang="ja-JP" sz="1200" dirty="0" smtClean="0">
              <a:solidFill>
                <a:schemeClr val="tx1"/>
              </a:solidFill>
              <a:latin typeface="+mn-ea"/>
            </a:endParaRPr>
          </a:p>
          <a:p>
            <a:endParaRPr lang="en-US" altLang="ja-JP" sz="1200" dirty="0">
              <a:solidFill>
                <a:schemeClr val="tx1"/>
              </a:solidFill>
              <a:latin typeface="+mn-ea"/>
            </a:endParaRPr>
          </a:p>
        </p:txBody>
      </p:sp>
      <p:sp>
        <p:nvSpPr>
          <p:cNvPr id="8" name="正方形/長方形 7"/>
          <p:cNvSpPr/>
          <p:nvPr/>
        </p:nvSpPr>
        <p:spPr>
          <a:xfrm>
            <a:off x="3072505" y="365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a:off x="192505" y="653749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スライド３</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lang="en-US" altLang="ja-JP" sz="1200" dirty="0">
              <a:solidFill>
                <a:schemeClr val="tx1"/>
              </a:solidFill>
              <a:latin typeface="+mn-ea"/>
            </a:endParaRPr>
          </a:p>
          <a:p>
            <a:r>
              <a:rPr lang="ja-JP" altLang="en-US" sz="1200" dirty="0" smtClean="0">
                <a:solidFill>
                  <a:schemeClr val="tx1"/>
                </a:solidFill>
                <a:latin typeface="+mn-ea"/>
              </a:rPr>
              <a:t>　</a:t>
            </a:r>
            <a:endParaRPr lang="ja-JP" altLang="en-US" sz="1200" dirty="0">
              <a:solidFill>
                <a:schemeClr val="tx1"/>
              </a:solidFill>
              <a:latin typeface="+mn-ea"/>
            </a:endParaRPr>
          </a:p>
        </p:txBody>
      </p:sp>
      <p:sp>
        <p:nvSpPr>
          <p:cNvPr id="11" name="正方形/長方形 10"/>
          <p:cNvSpPr/>
          <p:nvPr/>
        </p:nvSpPr>
        <p:spPr>
          <a:xfrm>
            <a:off x="3072505" y="653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20502">
              <a:defRPr/>
            </a:pP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6" name="テキスト ボックス 5"/>
          <p:cNvSpPr txBox="1"/>
          <p:nvPr/>
        </p:nvSpPr>
        <p:spPr>
          <a:xfrm>
            <a:off x="192505" y="9417496"/>
            <a:ext cx="5686172"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★・・・アニメーション／スライドの切り替え（クリック、下矢印キー、右矢印キー）</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4</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229798" y="344488"/>
            <a:ext cx="2779928" cy="369332"/>
          </a:xfrm>
          <a:prstGeom prst="rect">
            <a:avLst/>
          </a:prstGeom>
          <a:noFill/>
        </p:spPr>
        <p:txBody>
          <a:bodyPr wrap="none" rtlCol="0">
            <a:spAutoFit/>
          </a:bodyPr>
          <a:lstStyle/>
          <a:p>
            <a:r>
              <a:rPr lang="ja-JP" altLang="en-US" dirty="0"/>
              <a:t>○スライド</a:t>
            </a:r>
            <a:r>
              <a:rPr kumimoji="1" lang="ja-JP" altLang="en-US" dirty="0" smtClean="0"/>
              <a:t>資料（説明原稿）</a:t>
            </a:r>
            <a:endParaRPr kumimoji="1" lang="ja-JP" altLang="en-US" dirty="0"/>
          </a:p>
        </p:txBody>
      </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5199" y="4056493"/>
            <a:ext cx="2742855"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81574" y="6948924"/>
            <a:ext cx="2742856"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6" name="テキスト ボックス 15"/>
          <p:cNvSpPr txBox="1"/>
          <p:nvPr/>
        </p:nvSpPr>
        <p:spPr>
          <a:xfrm>
            <a:off x="255198" y="615324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5198" y="906331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5" name="正方形/長方形 4"/>
          <p:cNvSpPr/>
          <p:nvPr/>
        </p:nvSpPr>
        <p:spPr>
          <a:xfrm>
            <a:off x="3072505" y="780289"/>
            <a:ext cx="3600000" cy="1046440"/>
          </a:xfrm>
          <a:prstGeom prst="rect">
            <a:avLst/>
          </a:prstGeom>
        </p:spPr>
        <p:txBody>
          <a:bodyPr wrap="square">
            <a:spAutoFit/>
          </a:bodyPr>
          <a:lstStyle/>
          <a:p>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スライド１～３で１分</a:t>
            </a:r>
            <a:r>
              <a:rPr lang="en-US" altLang="ja-JP" sz="1100" dirty="0" smtClean="0">
                <a:latin typeface="HG丸ｺﾞｼｯｸM-PRO" panose="020F0600000000000000" pitchFamily="50" charset="-128"/>
                <a:ea typeface="HG丸ｺﾞｼｯｸM-PRO" panose="020F0600000000000000" pitchFamily="50" charset="-128"/>
              </a:rPr>
              <a:t>≫</a:t>
            </a:r>
          </a:p>
          <a:p>
            <a:r>
              <a:rPr lang="ja-JP" altLang="en-US" sz="1100" dirty="0" smtClean="0">
                <a:latin typeface="HG丸ｺﾞｼｯｸM-PRO" panose="020F0600000000000000" pitchFamily="50" charset="-128"/>
                <a:ea typeface="HG丸ｺﾞｼｯｸM-PRO" panose="020F0600000000000000" pitchFamily="50" charset="-128"/>
              </a:rPr>
              <a:t>　それでは、校内研修を始めます。</a:t>
            </a:r>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この研修</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生徒指導の基礎を</a:t>
            </a:r>
            <a:r>
              <a:rPr lang="ja-JP" altLang="en-US" sz="1100" dirty="0" smtClean="0">
                <a:latin typeface="HG丸ｺﾞｼｯｸM-PRO" panose="020F0600000000000000" pitchFamily="50" charset="-128"/>
                <a:ea typeface="HG丸ｺﾞｼｯｸM-PRO" panose="020F0600000000000000" pitchFamily="50" charset="-128"/>
              </a:rPr>
              <a:t>学び、取組の</a:t>
            </a:r>
            <a:r>
              <a:rPr lang="ja-JP" altLang="en-US" sz="1100" dirty="0">
                <a:latin typeface="HG丸ｺﾞｼｯｸM-PRO" panose="020F0600000000000000" pitchFamily="50" charset="-128"/>
                <a:ea typeface="HG丸ｺﾞｼｯｸM-PRO" panose="020F0600000000000000" pitchFamily="50" charset="-128"/>
              </a:rPr>
              <a:t>共通理解を図る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ことをねらいとして</a:t>
            </a:r>
            <a:r>
              <a:rPr lang="ja-JP" altLang="en-US" sz="1100" dirty="0" smtClean="0">
                <a:latin typeface="HG丸ｺﾞｼｯｸM-PRO" panose="020F0600000000000000" pitchFamily="50" charset="-128"/>
                <a:ea typeface="HG丸ｺﾞｼｯｸM-PRO" panose="020F0600000000000000" pitchFamily="50" charset="-128"/>
              </a:rPr>
              <a:t>おり、★</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dirty="0">
              <a:latin typeface="ＭＳ Ｐ明朝" panose="02020600040205080304" pitchFamily="18" charset="-128"/>
              <a:ea typeface="ＭＳ Ｐ明朝" panose="02020600040205080304" pitchFamily="18" charset="-128"/>
            </a:endParaRPr>
          </a:p>
        </p:txBody>
      </p:sp>
      <p:sp>
        <p:nvSpPr>
          <p:cNvPr id="9" name="正方形/長方形 8"/>
          <p:cNvSpPr/>
          <p:nvPr/>
        </p:nvSpPr>
        <p:spPr>
          <a:xfrm>
            <a:off x="3058923" y="3659007"/>
            <a:ext cx="3613582" cy="1446550"/>
          </a:xfrm>
          <a:prstGeom prst="rect">
            <a:avLst/>
          </a:prstGeom>
        </p:spPr>
        <p:txBody>
          <a:bodyPr wrap="square">
            <a:spAutoFit/>
          </a:bodyPr>
          <a:lstStyle/>
          <a:p>
            <a:pPr defTabSz="940719">
              <a:defRPr/>
            </a:pP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スライド</a:t>
            </a:r>
            <a:r>
              <a:rPr lang="ja-JP" altLang="en-US" sz="1100" dirty="0">
                <a:latin typeface="HG丸ｺﾞｼｯｸM-PRO" panose="020F0600000000000000" pitchFamily="50" charset="-128"/>
                <a:ea typeface="HG丸ｺﾞｼｯｸM-PRO" panose="020F0600000000000000" pitchFamily="50" charset="-128"/>
              </a:rPr>
              <a:t>１～３で</a:t>
            </a:r>
            <a:r>
              <a:rPr lang="ja-JP" altLang="en-US" sz="1100" dirty="0" smtClean="0">
                <a:latin typeface="HG丸ｺﾞｼｯｸM-PRO" panose="020F0600000000000000" pitchFamily="50" charset="-128"/>
                <a:ea typeface="HG丸ｺﾞｼｯｸM-PRO" panose="020F0600000000000000" pitchFamily="50" charset="-128"/>
              </a:rPr>
              <a:t>１分</a:t>
            </a:r>
            <a:r>
              <a:rPr lang="en-US" altLang="ja-JP" sz="1100" dirty="0" smtClean="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r>
              <a:rPr lang="ja-JP" altLang="en-US" sz="1100" dirty="0">
                <a:latin typeface="HG丸ｺﾞｼｯｸM-PRO" panose="020F0600000000000000" pitchFamily="50" charset="-128"/>
                <a:ea typeface="HG丸ｺﾞｼｯｸM-PRO" panose="020F0600000000000000" pitchFamily="50" charset="-128"/>
              </a:rPr>
              <a:t>　生徒指導の基礎を確認</a:t>
            </a:r>
            <a:r>
              <a:rPr lang="ja-JP" altLang="en-US" sz="1100" dirty="0" smtClean="0">
                <a:latin typeface="HG丸ｺﾞｼｯｸM-PRO" panose="020F0600000000000000" pitchFamily="50" charset="-128"/>
                <a:ea typeface="HG丸ｺﾞｼｯｸM-PRO" panose="020F0600000000000000" pitchFamily="50" charset="-128"/>
              </a:rPr>
              <a:t>して、「</a:t>
            </a:r>
            <a:r>
              <a:rPr lang="ja-JP" altLang="en-US" sz="1100" dirty="0">
                <a:latin typeface="HG丸ｺﾞｼｯｸM-PRO" panose="020F0600000000000000" pitchFamily="50" charset="-128"/>
                <a:ea typeface="HG丸ｺﾞｼｯｸM-PRO" panose="020F0600000000000000" pitchFamily="50" charset="-128"/>
              </a:rPr>
              <a:t>既に実践して</a:t>
            </a:r>
            <a:r>
              <a:rPr lang="ja-JP" altLang="en-US" sz="1100" dirty="0" smtClean="0">
                <a:latin typeface="HG丸ｺﾞｼｯｸM-PRO" panose="020F0600000000000000" pitchFamily="50" charset="-128"/>
                <a:ea typeface="HG丸ｺﾞｼｯｸM-PRO" panose="020F0600000000000000" pitchFamily="50" charset="-128"/>
              </a:rPr>
              <a:t>いる取組と、今後</a:t>
            </a:r>
            <a:r>
              <a:rPr lang="ja-JP" altLang="en-US" sz="1100" dirty="0">
                <a:latin typeface="HG丸ｺﾞｼｯｸM-PRO" panose="020F0600000000000000" pitchFamily="50" charset="-128"/>
                <a:ea typeface="HG丸ｺﾞｼｯｸM-PRO" panose="020F0600000000000000" pitchFamily="50" charset="-128"/>
              </a:rPr>
              <a:t>さらに実践</a:t>
            </a:r>
            <a:r>
              <a:rPr lang="ja-JP" altLang="en-US" sz="1100" dirty="0" smtClean="0">
                <a:latin typeface="HG丸ｺﾞｼｯｸM-PRO" panose="020F0600000000000000" pitchFamily="50" charset="-128"/>
                <a:ea typeface="HG丸ｺﾞｼｯｸM-PRO" panose="020F0600000000000000" pitchFamily="50" charset="-128"/>
              </a:rPr>
              <a:t>できる取組」</a:t>
            </a:r>
            <a:r>
              <a:rPr lang="ja-JP" altLang="en-US" sz="1100" dirty="0">
                <a:latin typeface="HG丸ｺﾞｼｯｸM-PRO" panose="020F0600000000000000" pitchFamily="50" charset="-128"/>
                <a:ea typeface="HG丸ｺﾞｼｯｸM-PRO" panose="020F0600000000000000" pitchFamily="50" charset="-128"/>
              </a:rPr>
              <a:t>について協議を</a:t>
            </a:r>
            <a:r>
              <a:rPr lang="ja-JP" altLang="en-US" sz="1100" dirty="0" smtClean="0">
                <a:latin typeface="HG丸ｺﾞｼｯｸM-PRO" panose="020F0600000000000000" pitchFamily="50" charset="-128"/>
                <a:ea typeface="HG丸ｺﾞｼｯｸM-PRO" panose="020F0600000000000000" pitchFamily="50" charset="-128"/>
              </a:rPr>
              <a:t>して、認識</a:t>
            </a:r>
            <a:r>
              <a:rPr lang="ja-JP" altLang="en-US" sz="1100" dirty="0">
                <a:latin typeface="HG丸ｺﾞｼｯｸM-PRO" panose="020F0600000000000000" pitchFamily="50" charset="-128"/>
                <a:ea typeface="HG丸ｺﾞｼｯｸM-PRO" panose="020F0600000000000000" pitchFamily="50" charset="-128"/>
              </a:rPr>
              <a:t>を深めたいと思います。</a:t>
            </a: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r>
              <a:rPr lang="ja-JP" altLang="en-US" sz="1100" dirty="0">
                <a:latin typeface="HG丸ｺﾞｼｯｸM-PRO" panose="020F0600000000000000" pitchFamily="50" charset="-128"/>
                <a:ea typeface="HG丸ｺﾞｼｯｸM-PRO" panose="020F0600000000000000" pitchFamily="50" charset="-128"/>
              </a:rPr>
              <a:t>　それでは・・・★・・・「そもそも生徒指導</a:t>
            </a:r>
            <a:r>
              <a:rPr lang="ja-JP" altLang="en-US" sz="1100" dirty="0" smtClean="0">
                <a:latin typeface="HG丸ｺﾞｼｯｸM-PRO" panose="020F0600000000000000" pitchFamily="50" charset="-128"/>
                <a:ea typeface="HG丸ｺﾞｼｯｸM-PRO" panose="020F0600000000000000" pitchFamily="50" charset="-128"/>
              </a:rPr>
              <a:t>ってなんでしょう</a:t>
            </a:r>
            <a:r>
              <a:rPr lang="ja-JP" altLang="en-US" sz="1100" dirty="0">
                <a:latin typeface="HG丸ｺﾞｼｯｸM-PRO" panose="020F0600000000000000" pitchFamily="50" charset="-128"/>
                <a:ea typeface="HG丸ｺﾞｼｯｸM-PRO" panose="020F0600000000000000" pitchFamily="50" charset="-128"/>
              </a:rPr>
              <a:t>？」・・・生徒指導の基礎の部分から確認していきましょう。★</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2" name="正方形/長方形 11"/>
          <p:cNvSpPr/>
          <p:nvPr/>
        </p:nvSpPr>
        <p:spPr>
          <a:xfrm>
            <a:off x="3058923" y="6537496"/>
            <a:ext cx="3429000" cy="430887"/>
          </a:xfrm>
          <a:prstGeom prst="rect">
            <a:avLst/>
          </a:prstGeom>
        </p:spPr>
        <p:txBody>
          <a:bodyPr>
            <a:spAutoFit/>
          </a:bodyPr>
          <a:lstStyle/>
          <a:p>
            <a:pPr defTabSz="939858" fontAlgn="base">
              <a:spcBef>
                <a:spcPct val="30000"/>
              </a:spcBef>
              <a:spcAft>
                <a:spcPct val="0"/>
              </a:spcAft>
              <a:defRPr/>
            </a:pP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スライド</a:t>
            </a:r>
            <a:r>
              <a:rPr lang="ja-JP" altLang="en-US" sz="1100" dirty="0">
                <a:latin typeface="HG丸ｺﾞｼｯｸM-PRO" panose="020F0600000000000000" pitchFamily="50" charset="-128"/>
                <a:ea typeface="HG丸ｺﾞｼｯｸM-PRO" panose="020F0600000000000000" pitchFamily="50" charset="-128"/>
              </a:rPr>
              <a:t>１～３で</a:t>
            </a:r>
            <a:r>
              <a:rPr lang="ja-JP" altLang="en-US" sz="1100" dirty="0" smtClean="0">
                <a:latin typeface="HG丸ｺﾞｼｯｸM-PRO" panose="020F0600000000000000" pitchFamily="50" charset="-128"/>
                <a:ea typeface="HG丸ｺﾞｼｯｸM-PRO" panose="020F0600000000000000" pitchFamily="50" charset="-128"/>
              </a:rPr>
              <a:t>１分</a:t>
            </a:r>
            <a:r>
              <a:rPr lang="en-US" altLang="ja-JP" sz="1100" dirty="0" smtClean="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pPr defTabSz="943682">
              <a:defRPr/>
            </a:pPr>
            <a:r>
              <a:rPr lang="ja-JP" altLang="en-US" sz="1100" dirty="0">
                <a:latin typeface="HG丸ｺﾞｼｯｸM-PRO" panose="020F0600000000000000" pitchFamily="50" charset="-128"/>
                <a:ea typeface="HG丸ｺﾞｼｯｸM-PRO" panose="020F0600000000000000" pitchFamily="50" charset="-128"/>
              </a:rPr>
              <a:t>　こちらが本日の流れです。★</a:t>
            </a:r>
          </a:p>
        </p:txBody>
      </p:sp>
      <p:pic>
        <p:nvPicPr>
          <p:cNvPr id="18"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55202" y="1186321"/>
            <a:ext cx="2742852" cy="205713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6498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スライド４</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sz="1200" dirty="0">
              <a:solidFill>
                <a:schemeClr val="tx1"/>
              </a:solidFill>
              <a:latin typeface="+mn-ea"/>
            </a:endParaRPr>
          </a:p>
          <a:p>
            <a:r>
              <a:rPr lang="ja-JP" altLang="en-US" sz="1200" dirty="0" smtClean="0">
                <a:solidFill>
                  <a:schemeClr val="tx1"/>
                </a:solidFill>
                <a:latin typeface="+mn-ea"/>
              </a:rPr>
              <a:t>　</a:t>
            </a:r>
            <a:endParaRPr lang="ja-JP" altLang="en-US" sz="1200" dirty="0">
              <a:solidFill>
                <a:schemeClr val="tx1"/>
              </a:solidFill>
              <a:latin typeface="+mn-ea"/>
            </a:endParaRPr>
          </a:p>
        </p:txBody>
      </p:sp>
      <p:sp>
        <p:nvSpPr>
          <p:cNvPr id="4" name="正方形/長方形 3"/>
          <p:cNvSpPr/>
          <p:nvPr/>
        </p:nvSpPr>
        <p:spPr>
          <a:xfrm>
            <a:off x="3072505" y="77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188640" y="365749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スライド５</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smtClean="0">
              <a:solidFill>
                <a:schemeClr val="tx1"/>
              </a:solidFill>
              <a:latin typeface="+mn-ea"/>
            </a:endParaRPr>
          </a:p>
          <a:p>
            <a:endParaRPr lang="en-US" altLang="ja-JP" sz="1200" dirty="0">
              <a:solidFill>
                <a:schemeClr val="tx1"/>
              </a:solidFill>
              <a:latin typeface="+mn-ea"/>
            </a:endParaRPr>
          </a:p>
        </p:txBody>
      </p:sp>
      <p:sp>
        <p:nvSpPr>
          <p:cNvPr id="8" name="正方形/長方形 7"/>
          <p:cNvSpPr/>
          <p:nvPr/>
        </p:nvSpPr>
        <p:spPr>
          <a:xfrm>
            <a:off x="3072505" y="365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a:off x="192505" y="653749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スライド６</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smtClean="0">
              <a:solidFill>
                <a:schemeClr val="tx1"/>
              </a:solidFill>
              <a:latin typeface="+mn-ea"/>
            </a:endParaRPr>
          </a:p>
          <a:p>
            <a:endParaRPr lang="en-US" altLang="ja-JP" sz="1200" dirty="0" smtClean="0">
              <a:solidFill>
                <a:schemeClr val="tx1"/>
              </a:solidFill>
              <a:latin typeface="+mn-ea"/>
            </a:endParaRPr>
          </a:p>
        </p:txBody>
      </p:sp>
      <p:sp>
        <p:nvSpPr>
          <p:cNvPr id="11" name="正方形/長方形 10"/>
          <p:cNvSpPr/>
          <p:nvPr/>
        </p:nvSpPr>
        <p:spPr>
          <a:xfrm>
            <a:off x="3072505" y="653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6772" fontAlgn="base">
              <a:spcBef>
                <a:spcPct val="30000"/>
              </a:spcBef>
              <a:spcAft>
                <a:spcPct val="0"/>
              </a:spcAft>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5</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67670" y="1188924"/>
            <a:ext cx="2742856"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29799" y="6948924"/>
            <a:ext cx="2742854"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5" name="テキスト ボックス 14"/>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6" name="テキスト ボックス 15"/>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5198" y="905686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横巻き 17"/>
          <p:cNvSpPr/>
          <p:nvPr/>
        </p:nvSpPr>
        <p:spPr>
          <a:xfrm>
            <a:off x="4536580" y="5448491"/>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個人思考</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72505" y="795174"/>
            <a:ext cx="3600000" cy="1446550"/>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ja-JP" altLang="en-US" sz="1100" dirty="0" smtClean="0">
                <a:latin typeface="HG丸ｺﾞｼｯｸM-PRO" panose="020F0600000000000000" pitchFamily="50" charset="-128"/>
                <a:ea typeface="HG丸ｺﾞｼｯｸM-PRO" panose="020F0600000000000000" pitchFamily="50" charset="-128"/>
              </a:rPr>
              <a:t>４、５</a:t>
            </a:r>
            <a:r>
              <a:rPr lang="ja-JP" altLang="en-US" sz="1100" dirty="0">
                <a:latin typeface="HG丸ｺﾞｼｯｸM-PRO" panose="020F0600000000000000" pitchFamily="50" charset="-128"/>
                <a:ea typeface="HG丸ｺﾞｼｯｸM-PRO" panose="020F0600000000000000" pitchFamily="50" charset="-128"/>
              </a:rPr>
              <a:t>で３分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b="1" dirty="0">
                <a:latin typeface="HG丸ｺﾞｼｯｸM-PRO" panose="020F0600000000000000" pitchFamily="50" charset="-128"/>
                <a:ea typeface="HG丸ｺﾞｼｯｸM-PRO" panose="020F0600000000000000" pitchFamily="50" charset="-128"/>
              </a:rPr>
              <a:t>［別紙</a:t>
            </a:r>
            <a:r>
              <a:rPr lang="en-US" altLang="ja-JP" sz="1100" b="1" dirty="0" smtClean="0">
                <a:latin typeface="HG丸ｺﾞｼｯｸM-PRO" panose="020F0600000000000000" pitchFamily="50" charset="-128"/>
                <a:ea typeface="HG丸ｺﾞｼｯｸM-PRO" panose="020F0600000000000000" pitchFamily="50" charset="-128"/>
              </a:rPr>
              <a:t>Ⅰ</a:t>
            </a:r>
            <a:r>
              <a:rPr lang="ja-JP" altLang="en-US" sz="1100" b="1" dirty="0" smtClean="0">
                <a:latin typeface="HG丸ｺﾞｼｯｸM-PRO" panose="020F0600000000000000" pitchFamily="50" charset="-128"/>
                <a:ea typeface="HG丸ｺﾞｼｯｸM-PRO" panose="020F0600000000000000" pitchFamily="50" charset="-128"/>
              </a:rPr>
              <a:t>を準備してください。］</a:t>
            </a:r>
            <a:endParaRPr lang="en-US" altLang="ja-JP" sz="1100" b="1"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早速です</a:t>
            </a:r>
            <a:r>
              <a:rPr lang="ja-JP" altLang="en-US" sz="1100" dirty="0" smtClean="0">
                <a:latin typeface="HG丸ｺﾞｼｯｸM-PRO" panose="020F0600000000000000" pitchFamily="50" charset="-128"/>
                <a:ea typeface="HG丸ｺﾞｼｯｸM-PRO" panose="020F0600000000000000" pitchFamily="50" charset="-128"/>
              </a:rPr>
              <a:t>が、お配り</a:t>
            </a:r>
            <a:r>
              <a:rPr lang="ja-JP" altLang="en-US" sz="1100" dirty="0">
                <a:latin typeface="HG丸ｺﾞｼｯｸM-PRO" panose="020F0600000000000000" pitchFamily="50" charset="-128"/>
                <a:ea typeface="HG丸ｺﾞｼｯｸM-PRO" panose="020F0600000000000000" pitchFamily="50" charset="-128"/>
              </a:rPr>
              <a:t>してある別紙</a:t>
            </a:r>
            <a:r>
              <a:rPr lang="en-US" altLang="ja-JP" sz="1100" dirty="0">
                <a:latin typeface="HG丸ｺﾞｼｯｸM-PRO" panose="020F0600000000000000" pitchFamily="50" charset="-128"/>
                <a:ea typeface="HG丸ｺﾞｼｯｸM-PRO" panose="020F0600000000000000" pitchFamily="50" charset="-128"/>
              </a:rPr>
              <a:t>Ⅰ</a:t>
            </a:r>
            <a:r>
              <a:rPr lang="ja-JP" altLang="en-US" sz="1100" dirty="0">
                <a:latin typeface="HG丸ｺﾞｼｯｸM-PRO" panose="020F0600000000000000" pitchFamily="50" charset="-128"/>
                <a:ea typeface="HG丸ｺﾞｼｯｸM-PRO" panose="020F0600000000000000" pitchFamily="50" charset="-128"/>
              </a:rPr>
              <a:t>を用意してください。</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r>
              <a:rPr lang="ja-JP" altLang="en-US" sz="1100" dirty="0">
                <a:latin typeface="HG丸ｺﾞｼｯｸM-PRO" panose="020F0600000000000000" pitchFamily="50" charset="-128"/>
                <a:ea typeface="HG丸ｺﾞｼｯｸM-PRO" panose="020F0600000000000000" pitchFamily="50" charset="-128"/>
              </a:rPr>
              <a:t>　それでは</a:t>
            </a:r>
            <a:r>
              <a:rPr lang="ja-JP" altLang="en-US" sz="1100" dirty="0" smtClean="0">
                <a:latin typeface="HG丸ｺﾞｼｯｸM-PRO" panose="020F0600000000000000" pitchFamily="50" charset="-128"/>
                <a:ea typeface="HG丸ｺﾞｼｯｸM-PRO" panose="020F0600000000000000" pitchFamily="50" charset="-128"/>
              </a:rPr>
              <a:t>先生方、突然</a:t>
            </a:r>
            <a:r>
              <a:rPr lang="ja-JP" altLang="en-US" sz="1100" dirty="0">
                <a:latin typeface="HG丸ｺﾞｼｯｸM-PRO" panose="020F0600000000000000" pitchFamily="50" charset="-128"/>
                <a:ea typeface="HG丸ｺﾞｼｯｸM-PRO" panose="020F0600000000000000" pitchFamily="50" charset="-128"/>
              </a:rPr>
              <a:t>ですが</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生徒指導って何だろう？</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と</a:t>
            </a:r>
            <a:r>
              <a:rPr lang="ja-JP" altLang="en-US" sz="1100" dirty="0" smtClean="0">
                <a:latin typeface="HG丸ｺﾞｼｯｸM-PRO" panose="020F0600000000000000" pitchFamily="50" charset="-128"/>
                <a:ea typeface="HG丸ｺﾞｼｯｸM-PRO" panose="020F0600000000000000" pitchFamily="50" charset="-128"/>
              </a:rPr>
              <a:t>尋ねられたら、どの</a:t>
            </a:r>
            <a:r>
              <a:rPr lang="ja-JP" altLang="en-US" sz="1100" dirty="0">
                <a:latin typeface="HG丸ｺﾞｼｯｸM-PRO" panose="020F0600000000000000" pitchFamily="50" charset="-128"/>
                <a:ea typeface="HG丸ｺﾞｼｯｸM-PRO" panose="020F0600000000000000" pitchFamily="50" charset="-128"/>
              </a:rPr>
              <a:t>ようなイメージが浮かんできますか？★</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3080917" y="3657152"/>
            <a:ext cx="3591587" cy="2800767"/>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ja-JP" altLang="en-US" sz="1100" dirty="0" smtClean="0">
                <a:latin typeface="HG丸ｺﾞｼｯｸM-PRO" panose="020F0600000000000000" pitchFamily="50" charset="-128"/>
                <a:ea typeface="HG丸ｺﾞｼｯｸM-PRO" panose="020F0600000000000000" pitchFamily="50" charset="-128"/>
              </a:rPr>
              <a:t>４、５</a:t>
            </a:r>
            <a:r>
              <a:rPr lang="ja-JP" altLang="en-US" sz="1100" dirty="0">
                <a:latin typeface="HG丸ｺﾞｼｯｸM-PRO" panose="020F0600000000000000" pitchFamily="50" charset="-128"/>
                <a:ea typeface="HG丸ｺﾞｼｯｸM-PRO" panose="020F0600000000000000" pitchFamily="50" charset="-128"/>
              </a:rPr>
              <a:t>で３分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左上①の欄</a:t>
            </a:r>
            <a:r>
              <a:rPr lang="ja-JP" altLang="en-US" sz="1100" dirty="0" smtClean="0">
                <a:latin typeface="HG丸ｺﾞｼｯｸM-PRO" panose="020F0600000000000000" pitchFamily="50" charset="-128"/>
                <a:ea typeface="HG丸ｺﾞｼｯｸM-PRO" panose="020F0600000000000000" pitchFamily="50" charset="-128"/>
              </a:rPr>
              <a:t>に、</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という言葉から浮かぶイメージを書いてください。</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また、その</a:t>
            </a:r>
            <a:r>
              <a:rPr lang="ja-JP" altLang="en-US" sz="1100" dirty="0">
                <a:latin typeface="HG丸ｺﾞｼｯｸM-PRO" panose="020F0600000000000000" pitchFamily="50" charset="-128"/>
                <a:ea typeface="HG丸ｺﾞｼｯｸM-PRO" panose="020F0600000000000000" pitchFamily="50" charset="-128"/>
              </a:rPr>
              <a:t>理由も簡単にメモしてください。</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例えばイメージは「涙</a:t>
            </a:r>
            <a:r>
              <a:rPr lang="ja-JP" altLang="en-US" sz="1100" dirty="0" smtClean="0">
                <a:latin typeface="HG丸ｺﾞｼｯｸM-PRO" panose="020F0600000000000000" pitchFamily="50" charset="-128"/>
                <a:ea typeface="HG丸ｺﾞｼｯｸM-PRO" panose="020F0600000000000000" pitchFamily="50" charset="-128"/>
              </a:rPr>
              <a:t>」、その</a:t>
            </a:r>
            <a:r>
              <a:rPr lang="ja-JP" altLang="en-US" sz="1100" dirty="0">
                <a:latin typeface="HG丸ｺﾞｼｯｸM-PRO" panose="020F0600000000000000" pitchFamily="50" charset="-128"/>
                <a:ea typeface="HG丸ｺﾞｼｯｸM-PRO" panose="020F0600000000000000" pitchFamily="50" charset="-128"/>
              </a:rPr>
              <a:t>理由は「私が生徒指導を受けたとき涙が流れたから」</a:t>
            </a:r>
            <a:r>
              <a:rPr lang="ja-JP" altLang="en-US" sz="1100" dirty="0" smtClean="0">
                <a:latin typeface="HG丸ｺﾞｼｯｸM-PRO" panose="020F0600000000000000" pitchFamily="50" charset="-128"/>
                <a:ea typeface="HG丸ｺﾞｼｯｸM-PRO" panose="020F0600000000000000" pitchFamily="50" charset="-128"/>
              </a:rPr>
              <a:t>とか、</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「怒り</a:t>
            </a:r>
            <a:r>
              <a:rPr lang="ja-JP" altLang="en-US" sz="1100" dirty="0" smtClean="0">
                <a:latin typeface="HG丸ｺﾞｼｯｸM-PRO" panose="020F0600000000000000" pitchFamily="50" charset="-128"/>
                <a:ea typeface="HG丸ｺﾞｼｯｸM-PRO" panose="020F0600000000000000" pitchFamily="50" charset="-128"/>
              </a:rPr>
              <a:t>」、その</a:t>
            </a:r>
            <a:r>
              <a:rPr lang="ja-JP" altLang="en-US" sz="1100" dirty="0">
                <a:latin typeface="HG丸ｺﾞｼｯｸM-PRO" panose="020F0600000000000000" pitchFamily="50" charset="-128"/>
                <a:ea typeface="HG丸ｺﾞｼｯｸM-PRO" panose="020F0600000000000000" pitchFamily="50" charset="-128"/>
              </a:rPr>
              <a:t>理由は「生徒指導しているときは怒っているときが多いから」とかでも構いません。</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それでは</a:t>
            </a:r>
            <a:r>
              <a:rPr lang="ja-JP" altLang="en-US" sz="1100" dirty="0" smtClean="0">
                <a:latin typeface="HG丸ｺﾞｼｯｸM-PRO" panose="020F0600000000000000" pitchFamily="50" charset="-128"/>
                <a:ea typeface="HG丸ｺﾞｼｯｸM-PRO" panose="020F0600000000000000" pitchFamily="50" charset="-128"/>
              </a:rPr>
              <a:t>２分時間</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とります、どうぞ</a:t>
            </a:r>
            <a:r>
              <a:rPr lang="ja-JP" altLang="en-US" sz="1100" dirty="0">
                <a:latin typeface="HG丸ｺﾞｼｯｸM-PRO" panose="020F0600000000000000" pitchFamily="50" charset="-128"/>
                <a:ea typeface="HG丸ｺﾞｼｯｸM-PRO" panose="020F0600000000000000" pitchFamily="50" charset="-128"/>
              </a:rPr>
              <a:t>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（２分経過　★）</a:t>
            </a:r>
            <a:endParaRPr lang="en-US" altLang="ja-JP" sz="1100" dirty="0">
              <a:latin typeface="HG丸ｺﾞｼｯｸM-PRO" panose="020F0600000000000000" pitchFamily="50" charset="-128"/>
              <a:ea typeface="HG丸ｺﾞｼｯｸM-PRO" panose="020F0600000000000000" pitchFamily="50" charset="-128"/>
            </a:endParaRPr>
          </a:p>
          <a:p>
            <a:endParaRPr lang="ja-JP" altLang="en-US" sz="1100" dirty="0">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a:off x="3072504" y="6512096"/>
            <a:ext cx="3599999" cy="1277273"/>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ja-JP" altLang="en-US" sz="1100" dirty="0" smtClean="0">
                <a:latin typeface="HG丸ｺﾞｼｯｸM-PRO" panose="020F0600000000000000" pitchFamily="50" charset="-128"/>
                <a:ea typeface="HG丸ｺﾞｼｯｸM-PRO" panose="020F0600000000000000" pitchFamily="50" charset="-128"/>
              </a:rPr>
              <a:t>６、７</a:t>
            </a:r>
            <a:r>
              <a:rPr lang="ja-JP" altLang="en-US" sz="1100" dirty="0">
                <a:latin typeface="HG丸ｺﾞｼｯｸM-PRO" panose="020F0600000000000000" pitchFamily="50" charset="-128"/>
                <a:ea typeface="HG丸ｺﾞｼｯｸM-PRO" panose="020F0600000000000000" pitchFamily="50" charset="-128"/>
              </a:rPr>
              <a:t>で７分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smtClean="0">
                <a:latin typeface="HG丸ｺﾞｼｯｸM-PRO" panose="020F0600000000000000" pitchFamily="50" charset="-128"/>
                <a:ea typeface="HG丸ｺﾞｼｯｸM-PRO" panose="020F0600000000000000" pitchFamily="50" charset="-128"/>
              </a:rPr>
              <a:t>　はい、時間</a:t>
            </a:r>
            <a:r>
              <a:rPr lang="ja-JP" altLang="en-US" sz="1100" dirty="0">
                <a:latin typeface="HG丸ｺﾞｼｯｸM-PRO" panose="020F0600000000000000" pitchFamily="50" charset="-128"/>
                <a:ea typeface="HG丸ｺﾞｼｯｸM-PRO" panose="020F0600000000000000" pitchFamily="50" charset="-128"/>
              </a:rPr>
              <a:t>が</a:t>
            </a:r>
            <a:r>
              <a:rPr lang="ja-JP" altLang="en-US" sz="1100" dirty="0" smtClean="0">
                <a:latin typeface="HG丸ｺﾞｼｯｸM-PRO" panose="020F0600000000000000" pitchFamily="50" charset="-128"/>
                <a:ea typeface="HG丸ｺﾞｼｯｸM-PRO" panose="020F0600000000000000" pitchFamily="50" charset="-128"/>
              </a:rPr>
              <a:t>来ました、記入</a:t>
            </a:r>
            <a:r>
              <a:rPr lang="ja-JP" altLang="en-US" sz="1100" dirty="0">
                <a:latin typeface="HG丸ｺﾞｼｯｸM-PRO" panose="020F0600000000000000" pitchFamily="50" charset="-128"/>
                <a:ea typeface="HG丸ｺﾞｼｯｸM-PRO" panose="020F0600000000000000" pitchFamily="50" charset="-128"/>
              </a:rPr>
              <a:t>をやめてください。</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（様子をみて）</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先生方が今書かれた①のイメージをグループ内で共有する時間</a:t>
            </a:r>
            <a:r>
              <a:rPr lang="ja-JP" altLang="en-US" sz="1100" dirty="0" smtClean="0">
                <a:latin typeface="HG丸ｺﾞｼｯｸM-PRO" panose="020F0600000000000000" pitchFamily="50" charset="-128"/>
                <a:ea typeface="HG丸ｺﾞｼｯｸM-PRO" panose="020F0600000000000000" pitchFamily="50" charset="-128"/>
              </a:rPr>
              <a:t>をとります</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５分時間をとります</a:t>
            </a:r>
            <a:r>
              <a:rPr lang="ja-JP" altLang="en-US" sz="1100" dirty="0" smtClean="0">
                <a:latin typeface="HG丸ｺﾞｼｯｸM-PRO" panose="020F0600000000000000" pitchFamily="50" charset="-128"/>
                <a:ea typeface="HG丸ｺﾞｼｯｸM-PRO" panose="020F0600000000000000" pitchFamily="50" charset="-128"/>
              </a:rPr>
              <a:t>ので、グループ</a:t>
            </a:r>
            <a:r>
              <a:rPr lang="ja-JP" altLang="en-US" sz="1100" dirty="0">
                <a:latin typeface="HG丸ｺﾞｼｯｸM-PRO" panose="020F0600000000000000" pitchFamily="50" charset="-128"/>
                <a:ea typeface="HG丸ｺﾞｼｯｸM-PRO" panose="020F0600000000000000" pitchFamily="50" charset="-128"/>
              </a:rPr>
              <a:t>の全員が発言できるように進めてください。★</a:t>
            </a:r>
            <a:endParaRPr lang="en-US" altLang="ja-JP" sz="1100" dirty="0">
              <a:latin typeface="HG丸ｺﾞｼｯｸM-PRO" panose="020F0600000000000000" pitchFamily="50" charset="-128"/>
              <a:ea typeface="HG丸ｺﾞｼｯｸM-PRO" panose="020F0600000000000000" pitchFamily="50" charset="-128"/>
            </a:endParaRPr>
          </a:p>
        </p:txBody>
      </p:sp>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67670" y="4055728"/>
            <a:ext cx="2733035" cy="20497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スライド７</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4" name="正方形/長方形 3"/>
          <p:cNvSpPr/>
          <p:nvPr/>
        </p:nvSpPr>
        <p:spPr>
          <a:xfrm>
            <a:off x="3072505" y="77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a:off x="192505" y="3656191"/>
            <a:ext cx="2880000" cy="576130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スライド８</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1" name="正方形/長方形 10"/>
          <p:cNvSpPr/>
          <p:nvPr/>
        </p:nvSpPr>
        <p:spPr>
          <a:xfrm>
            <a:off x="3072505" y="3657152"/>
            <a:ext cx="3600000" cy="576034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6</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3076" name="Picture 4"/>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4170" y="4063504"/>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5" name="テキスト ボックス 14"/>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横巻き 16"/>
          <p:cNvSpPr/>
          <p:nvPr/>
        </p:nvSpPr>
        <p:spPr>
          <a:xfrm>
            <a:off x="4326970" y="2432720"/>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8" name="横巻き 17"/>
          <p:cNvSpPr/>
          <p:nvPr/>
        </p:nvSpPr>
        <p:spPr>
          <a:xfrm>
            <a:off x="4437112" y="5240164"/>
            <a:ext cx="504767" cy="360908"/>
          </a:xfrm>
          <a:prstGeom prst="horizontalScroll">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発 表</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3072877" y="778687"/>
            <a:ext cx="3599628" cy="2631490"/>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ja-JP" altLang="en-US" sz="1100" dirty="0" smtClean="0">
                <a:latin typeface="HG丸ｺﾞｼｯｸM-PRO" panose="020F0600000000000000" pitchFamily="50" charset="-128"/>
                <a:ea typeface="HG丸ｺﾞｼｯｸM-PRO" panose="020F0600000000000000" pitchFamily="50" charset="-128"/>
              </a:rPr>
              <a:t>６、７</a:t>
            </a:r>
            <a:r>
              <a:rPr lang="ja-JP" altLang="en-US" sz="1100" dirty="0">
                <a:latin typeface="HG丸ｺﾞｼｯｸM-PRO" panose="020F0600000000000000" pitchFamily="50" charset="-128"/>
                <a:ea typeface="HG丸ｺﾞｼｯｸM-PRO" panose="020F0600000000000000" pitchFamily="50" charset="-128"/>
              </a:rPr>
              <a:t>で７分</a:t>
            </a:r>
            <a:r>
              <a:rPr lang="en-US" altLang="ja-JP" sz="1100" dirty="0">
                <a:latin typeface="HG丸ｺﾞｼｯｸM-PRO" panose="020F0600000000000000" pitchFamily="50" charset="-128"/>
                <a:ea typeface="HG丸ｺﾞｼｯｸM-PRO" panose="020F0600000000000000" pitchFamily="50" charset="-128"/>
              </a:rPr>
              <a:t>≫</a:t>
            </a:r>
          </a:p>
          <a:p>
            <a:pPr defTabSz="940719">
              <a:defRPr/>
            </a:pPr>
            <a:r>
              <a:rPr lang="ja-JP" altLang="en-US" sz="1100" dirty="0">
                <a:latin typeface="HG丸ｺﾞｼｯｸM-PRO" panose="020F0600000000000000" pitchFamily="50" charset="-128"/>
                <a:ea typeface="HG丸ｺﾞｼｯｸM-PRO" panose="020F0600000000000000" pitchFamily="50" charset="-128"/>
              </a:rPr>
              <a:t>　この時間の記録用紙</a:t>
            </a:r>
            <a:r>
              <a:rPr lang="ja-JP" altLang="en-US" sz="1100" dirty="0" smtClean="0">
                <a:latin typeface="HG丸ｺﾞｼｯｸM-PRO" panose="020F0600000000000000" pitchFamily="50" charset="-128"/>
                <a:ea typeface="HG丸ｺﾞｼｯｸM-PRO" panose="020F0600000000000000" pitchFamily="50" charset="-128"/>
              </a:rPr>
              <a:t>は、この</a:t>
            </a:r>
            <a:r>
              <a:rPr lang="ja-JP" altLang="en-US" sz="1100" dirty="0">
                <a:latin typeface="HG丸ｺﾞｼｯｸM-PRO" panose="020F0600000000000000" pitchFamily="50" charset="-128"/>
                <a:ea typeface="HG丸ｺﾞｼｯｸM-PRO" panose="020F0600000000000000" pitchFamily="50" charset="-128"/>
              </a:rPr>
              <a:t>場所です（スクリーンを指し示す）。</a:t>
            </a: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r>
              <a:rPr lang="ja-JP" altLang="en-US" sz="1100" dirty="0">
                <a:latin typeface="HG丸ｺﾞｼｯｸM-PRO" panose="020F0600000000000000" pitchFamily="50" charset="-128"/>
                <a:ea typeface="HG丸ｺﾞｼｯｸM-PRO" panose="020F0600000000000000" pitchFamily="50" charset="-128"/>
              </a:rPr>
              <a:t>　本日最初の協議の時間</a:t>
            </a:r>
            <a:r>
              <a:rPr lang="ja-JP" altLang="en-US" sz="1100" dirty="0" smtClean="0">
                <a:latin typeface="HG丸ｺﾞｼｯｸM-PRO" panose="020F0600000000000000" pitchFamily="50" charset="-128"/>
                <a:ea typeface="HG丸ｺﾞｼｯｸM-PRO" panose="020F0600000000000000" pitchFamily="50" charset="-128"/>
              </a:rPr>
              <a:t>なので、少し</a:t>
            </a:r>
            <a:r>
              <a:rPr lang="ja-JP" altLang="en-US" sz="1100" dirty="0">
                <a:latin typeface="HG丸ｺﾞｼｯｸM-PRO" panose="020F0600000000000000" pitchFamily="50" charset="-128"/>
                <a:ea typeface="HG丸ｺﾞｼｯｸM-PRO" panose="020F0600000000000000" pitchFamily="50" charset="-128"/>
              </a:rPr>
              <a:t>グループの雰囲気が和やかになる時間にもしていただけたらと思います。</a:t>
            </a: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まず、進行役</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決めて、グループ</a:t>
            </a:r>
            <a:r>
              <a:rPr lang="ja-JP" altLang="en-US" sz="1100" dirty="0">
                <a:latin typeface="HG丸ｺﾞｼｯｸM-PRO" panose="020F0600000000000000" pitchFamily="50" charset="-128"/>
                <a:ea typeface="HG丸ｺﾞｼｯｸM-PRO" panose="020F0600000000000000" pitchFamily="50" charset="-128"/>
              </a:rPr>
              <a:t>のメンバーの名前を</a:t>
            </a:r>
            <a:r>
              <a:rPr lang="ja-JP" altLang="en-US" sz="1100" dirty="0" smtClean="0">
                <a:latin typeface="HG丸ｺﾞｼｯｸM-PRO" panose="020F0600000000000000" pitchFamily="50" charset="-128"/>
                <a:ea typeface="HG丸ｺﾞｼｯｸM-PRO" panose="020F0600000000000000" pitchFamily="50" charset="-128"/>
              </a:rPr>
              <a:t>書いて、共有</a:t>
            </a:r>
            <a:r>
              <a:rPr lang="ja-JP" altLang="en-US" sz="1100" dirty="0">
                <a:latin typeface="HG丸ｺﾞｼｯｸM-PRO" panose="020F0600000000000000" pitchFamily="50" charset="-128"/>
                <a:ea typeface="HG丸ｺﾞｼｯｸM-PRO" panose="020F0600000000000000" pitchFamily="50" charset="-128"/>
              </a:rPr>
              <a:t>の時間を始めてください。</a:t>
            </a: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r>
              <a:rPr lang="ja-JP" altLang="en-US" sz="1100" dirty="0">
                <a:latin typeface="HG丸ｺﾞｼｯｸM-PRO" panose="020F0600000000000000" pitchFamily="50" charset="-128"/>
                <a:ea typeface="HG丸ｺﾞｼｯｸM-PRO" panose="020F0600000000000000" pitchFamily="50" charset="-128"/>
              </a:rPr>
              <a:t>　それではどうぞ</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a:latin typeface="HG丸ｺﾞｼｯｸM-PRO" panose="020F0600000000000000" pitchFamily="50" charset="-128"/>
              <a:ea typeface="HG丸ｺﾞｼｯｸM-PRO" panose="020F0600000000000000" pitchFamily="50" charset="-128"/>
            </a:endParaRPr>
          </a:p>
          <a:p>
            <a:pPr defTabSz="940719">
              <a:defRPr/>
            </a:pP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（５分経過　★）</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8" name="正方形/長方形 7"/>
          <p:cNvSpPr/>
          <p:nvPr/>
        </p:nvSpPr>
        <p:spPr>
          <a:xfrm>
            <a:off x="3092299" y="3657496"/>
            <a:ext cx="3580206" cy="4662815"/>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スライド８で３分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はい、時間</a:t>
            </a:r>
            <a:r>
              <a:rPr lang="ja-JP" altLang="en-US" sz="1100" dirty="0">
                <a:latin typeface="HG丸ｺﾞｼｯｸM-PRO" panose="020F0600000000000000" pitchFamily="50" charset="-128"/>
                <a:ea typeface="HG丸ｺﾞｼｯｸM-PRO" panose="020F0600000000000000" pitchFamily="50" charset="-128"/>
              </a:rPr>
              <a:t>が来ましたので共有の時間を終わります。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（様子をみて）</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は、どの</a:t>
            </a:r>
            <a:r>
              <a:rPr lang="ja-JP" altLang="en-US" sz="1100" dirty="0">
                <a:latin typeface="HG丸ｺﾞｼｯｸM-PRO" panose="020F0600000000000000" pitchFamily="50" charset="-128"/>
                <a:ea typeface="HG丸ｺﾞｼｯｸM-PRO" panose="020F0600000000000000" pitchFamily="50" charset="-128"/>
              </a:rPr>
              <a:t>ような共有ができたの</a:t>
            </a:r>
            <a:r>
              <a:rPr lang="ja-JP" altLang="en-US" sz="1100" dirty="0" smtClean="0">
                <a:latin typeface="HG丸ｺﾞｼｯｸM-PRO" panose="020F0600000000000000" pitchFamily="50" charset="-128"/>
                <a:ea typeface="HG丸ｺﾞｼｯｸM-PRO" panose="020F0600000000000000" pitchFamily="50" charset="-128"/>
              </a:rPr>
              <a:t>か、聞いて</a:t>
            </a:r>
            <a:r>
              <a:rPr lang="ja-JP" altLang="en-US" sz="1100" dirty="0">
                <a:latin typeface="HG丸ｺﾞｼｯｸM-PRO" panose="020F0600000000000000" pitchFamily="50" charset="-128"/>
                <a:ea typeface="HG丸ｺﾞｼｯｸM-PRO" panose="020F0600000000000000" pitchFamily="50" charset="-128"/>
              </a:rPr>
              <a:t>みたいと思います。こちらのグループの</a:t>
            </a:r>
            <a:r>
              <a:rPr lang="ja-JP" altLang="en-US" sz="1100" dirty="0" smtClean="0">
                <a:latin typeface="HG丸ｺﾞｼｯｸM-PRO" panose="020F0600000000000000" pitchFamily="50" charset="-128"/>
                <a:ea typeface="HG丸ｺﾞｼｯｸM-PRO" panose="020F0600000000000000" pitchFamily="50" charset="-128"/>
              </a:rPr>
              <a:t>方、簡単</a:t>
            </a:r>
            <a:r>
              <a:rPr lang="ja-JP" altLang="en-US" sz="1100" dirty="0">
                <a:latin typeface="HG丸ｺﾞｼｯｸM-PRO" panose="020F0600000000000000" pitchFamily="50" charset="-128"/>
                <a:ea typeface="HG丸ｺﾞｼｯｸM-PRO" panose="020F0600000000000000" pitchFamily="50" charset="-128"/>
              </a:rPr>
              <a:t>に発表していただけますか？</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（時間を考慮して２～４グループくらいに発表してもらう。発表がすんだら拍手を促す。）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ありがとう</a:t>
            </a:r>
            <a:r>
              <a:rPr lang="ja-JP" altLang="en-US" sz="1100" dirty="0">
                <a:latin typeface="HG丸ｺﾞｼｯｸM-PRO" panose="020F0600000000000000" pitchFamily="50" charset="-128"/>
                <a:ea typeface="HG丸ｺﾞｼｯｸM-PRO" panose="020F0600000000000000" pitchFamily="50" charset="-128"/>
              </a:rPr>
              <a:t>ございました。全てのグループの方に発表していただきたいところです</a:t>
            </a:r>
            <a:r>
              <a:rPr lang="ja-JP" altLang="en-US" sz="1100" dirty="0" smtClean="0">
                <a:latin typeface="HG丸ｺﾞｼｯｸM-PRO" panose="020F0600000000000000" pitchFamily="50" charset="-128"/>
                <a:ea typeface="HG丸ｺﾞｼｯｸM-PRO" panose="020F0600000000000000" pitchFamily="50" charset="-128"/>
              </a:rPr>
              <a:t>が、時間</a:t>
            </a:r>
            <a:r>
              <a:rPr lang="ja-JP" altLang="en-US" sz="1100" dirty="0">
                <a:latin typeface="HG丸ｺﾞｼｯｸM-PRO" panose="020F0600000000000000" pitchFamily="50" charset="-128"/>
                <a:ea typeface="HG丸ｺﾞｼｯｸM-PRO" panose="020F0600000000000000" pitchFamily="50" charset="-128"/>
              </a:rPr>
              <a:t>の</a:t>
            </a:r>
            <a:r>
              <a:rPr lang="ja-JP" altLang="en-US" sz="1100" dirty="0" smtClean="0">
                <a:latin typeface="HG丸ｺﾞｼｯｸM-PRO" panose="020F0600000000000000" pitchFamily="50" charset="-128"/>
                <a:ea typeface="HG丸ｺﾞｼｯｸM-PRO" panose="020F0600000000000000" pitchFamily="50" charset="-128"/>
              </a:rPr>
              <a:t>都合上、これ</a:t>
            </a:r>
            <a:r>
              <a:rPr lang="ja-JP" altLang="en-US" sz="1100" dirty="0">
                <a:latin typeface="HG丸ｺﾞｼｯｸM-PRO" panose="020F0600000000000000" pitchFamily="50" charset="-128"/>
                <a:ea typeface="HG丸ｺﾞｼｯｸM-PRO" panose="020F0600000000000000" pitchFamily="50" charset="-128"/>
              </a:rPr>
              <a:t>で発表の時間を終わります。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発表していただいた内容</a:t>
            </a:r>
            <a:r>
              <a:rPr lang="ja-JP" altLang="en-US" sz="1100" dirty="0" smtClean="0">
                <a:latin typeface="HG丸ｺﾞｼｯｸM-PRO" panose="020F0600000000000000" pitchFamily="50" charset="-128"/>
                <a:ea typeface="HG丸ｺﾞｼｯｸM-PRO" panose="020F0600000000000000" pitchFamily="50" charset="-128"/>
              </a:rPr>
              <a:t>が、自分</a:t>
            </a:r>
            <a:r>
              <a:rPr lang="ja-JP" altLang="en-US" sz="1100" dirty="0">
                <a:latin typeface="HG丸ｺﾞｼｯｸM-PRO" panose="020F0600000000000000" pitchFamily="50" charset="-128"/>
                <a:ea typeface="HG丸ｺﾞｼｯｸM-PRO" panose="020F0600000000000000" pitchFamily="50" charset="-128"/>
              </a:rPr>
              <a:t>のグループ</a:t>
            </a:r>
            <a:r>
              <a:rPr lang="ja-JP" altLang="en-US" sz="1100" dirty="0" smtClean="0">
                <a:latin typeface="HG丸ｺﾞｼｯｸM-PRO" panose="020F0600000000000000" pitchFamily="50" charset="-128"/>
                <a:ea typeface="HG丸ｺﾞｼｯｸM-PRO" panose="020F0600000000000000" pitchFamily="50" charset="-128"/>
              </a:rPr>
              <a:t>や、自分</a:t>
            </a:r>
            <a:r>
              <a:rPr lang="ja-JP" altLang="en-US" sz="1100" dirty="0">
                <a:latin typeface="HG丸ｺﾞｼｯｸM-PRO" panose="020F0600000000000000" pitchFamily="50" charset="-128"/>
                <a:ea typeface="HG丸ｺﾞｼｯｸM-PRO" panose="020F0600000000000000" pitchFamily="50" charset="-128"/>
              </a:rPr>
              <a:t>自身のイメージと似ている</a:t>
            </a:r>
            <a:r>
              <a:rPr lang="ja-JP" altLang="en-US" sz="1100" dirty="0" smtClean="0">
                <a:latin typeface="HG丸ｺﾞｼｯｸM-PRO" panose="020F0600000000000000" pitchFamily="50" charset="-128"/>
                <a:ea typeface="HG丸ｺﾞｼｯｸM-PRO" panose="020F0600000000000000" pitchFamily="50" charset="-128"/>
              </a:rPr>
              <a:t>なぁ、と</a:t>
            </a:r>
            <a:r>
              <a:rPr lang="ja-JP" altLang="en-US" sz="1100" dirty="0">
                <a:latin typeface="HG丸ｺﾞｼｯｸM-PRO" panose="020F0600000000000000" pitchFamily="50" charset="-128"/>
                <a:ea typeface="HG丸ｺﾞｼｯｸM-PRO" panose="020F0600000000000000" pitchFamily="50" charset="-128"/>
              </a:rPr>
              <a:t>思った方も多いのではないでしょうか</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　どの</a:t>
            </a:r>
            <a:r>
              <a:rPr lang="ja-JP" altLang="en-US" sz="1100" dirty="0">
                <a:latin typeface="HG丸ｺﾞｼｯｸM-PRO" panose="020F0600000000000000" pitchFamily="50" charset="-128"/>
                <a:ea typeface="HG丸ｺﾞｼｯｸM-PRO" panose="020F0600000000000000" pitchFamily="50" charset="-128"/>
              </a:rPr>
              <a:t>発表に</a:t>
            </a:r>
            <a:r>
              <a:rPr lang="ja-JP" altLang="en-US" sz="1100" dirty="0" smtClean="0">
                <a:latin typeface="HG丸ｺﾞｼｯｸM-PRO" panose="020F0600000000000000" pitchFamily="50" charset="-128"/>
                <a:ea typeface="HG丸ｺﾞｼｯｸM-PRO" panose="020F0600000000000000" pitchFamily="50" charset="-128"/>
              </a:rPr>
              <a:t>も、肯定的</a:t>
            </a:r>
            <a:r>
              <a:rPr lang="ja-JP" altLang="en-US" sz="1100" dirty="0">
                <a:latin typeface="HG丸ｺﾞｼｯｸM-PRO" panose="020F0600000000000000" pitchFamily="50" charset="-128"/>
                <a:ea typeface="HG丸ｺﾞｼｯｸM-PRO" panose="020F0600000000000000" pitchFamily="50" charset="-128"/>
              </a:rPr>
              <a:t>・共感的な反応をしてください。</a:t>
            </a:r>
            <a:r>
              <a:rPr lang="ja-JP" altLang="en-US" sz="1100" dirty="0" smtClean="0">
                <a:latin typeface="HG丸ｺﾞｼｯｸM-PRO" panose="020F0600000000000000" pitchFamily="50" charset="-128"/>
                <a:ea typeface="HG丸ｺﾞｼｯｸM-PRO" panose="020F0600000000000000" pitchFamily="50" charset="-128"/>
              </a:rPr>
              <a:t>また、研修</a:t>
            </a:r>
            <a:r>
              <a:rPr lang="ja-JP" altLang="en-US" sz="1100" dirty="0">
                <a:latin typeface="HG丸ｺﾞｼｯｸM-PRO" panose="020F0600000000000000" pitchFamily="50" charset="-128"/>
                <a:ea typeface="HG丸ｺﾞｼｯｸM-PRO" panose="020F0600000000000000" pitchFamily="50" charset="-128"/>
              </a:rPr>
              <a:t>担当者のアドリブで場を和ませるような進行をしてください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さて、ここ</a:t>
            </a:r>
            <a:r>
              <a:rPr lang="ja-JP" altLang="en-US" sz="1100" dirty="0">
                <a:latin typeface="HG丸ｺﾞｼｯｸM-PRO" panose="020F0600000000000000" pitchFamily="50" charset="-128"/>
                <a:ea typeface="HG丸ｺﾞｼｯｸM-PRO" panose="020F0600000000000000" pitchFamily="50" charset="-128"/>
              </a:rPr>
              <a:t>までで先生方一人一人が</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に対していろいろなイメージをもっていることが確認できました</a:t>
            </a:r>
            <a:r>
              <a:rPr lang="ja-JP" altLang="en-US" sz="1100" dirty="0" smtClean="0">
                <a:latin typeface="HG丸ｺﾞｼｯｸM-PRO" panose="020F0600000000000000" pitchFamily="50" charset="-128"/>
                <a:ea typeface="HG丸ｺﾞｼｯｸM-PRO" panose="020F0600000000000000" pitchFamily="50" charset="-128"/>
              </a:rPr>
              <a:t>が、そもそも</a:t>
            </a:r>
            <a:r>
              <a:rPr lang="ja-JP" altLang="en-US" sz="1100" dirty="0">
                <a:latin typeface="HG丸ｺﾞｼｯｸM-PRO" panose="020F0600000000000000" pitchFamily="50" charset="-128"/>
                <a:ea typeface="HG丸ｺﾞｼｯｸM-PRO" panose="020F0600000000000000" pitchFamily="50" charset="-128"/>
              </a:rPr>
              <a:t>先生方が児童生徒に対して指導をするのは★</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9" name="角丸四角形 8"/>
          <p:cNvSpPr/>
          <p:nvPr/>
        </p:nvSpPr>
        <p:spPr>
          <a:xfrm>
            <a:off x="3142737" y="6827824"/>
            <a:ext cx="3490948" cy="62640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6042" y="1188581"/>
            <a:ext cx="2742855" cy="20571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796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スライド９</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4" name="正方形/長方形 3"/>
          <p:cNvSpPr/>
          <p:nvPr/>
        </p:nvSpPr>
        <p:spPr>
          <a:xfrm>
            <a:off x="3072505" y="777496"/>
            <a:ext cx="3600000" cy="28793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4075">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7</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81405" y="1200076"/>
            <a:ext cx="2742856" cy="205714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6" name="正方形/長方形 15"/>
          <p:cNvSpPr/>
          <p:nvPr/>
        </p:nvSpPr>
        <p:spPr>
          <a:xfrm>
            <a:off x="192505" y="3661172"/>
            <a:ext cx="2880000" cy="43204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10</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2603" y="4088904"/>
            <a:ext cx="2742855"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8" name="正方形/長方形 17"/>
          <p:cNvSpPr/>
          <p:nvPr/>
        </p:nvSpPr>
        <p:spPr>
          <a:xfrm>
            <a:off x="3072505" y="3656840"/>
            <a:ext cx="3600000" cy="43204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1" name="テキスト ボックス 10"/>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5" name="テキスト ボックス 14"/>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58923" y="777496"/>
            <a:ext cx="3613582" cy="2631490"/>
          </a:xfrm>
          <a:prstGeom prst="rect">
            <a:avLst/>
          </a:prstGeom>
        </p:spPr>
        <p:txBody>
          <a:bodyPr wrap="square">
            <a:spAutoFit/>
          </a:bodyPr>
          <a:lstStyle/>
          <a:p>
            <a:pPr defTabSz="940385">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スライド９～</a:t>
            </a:r>
            <a:r>
              <a:rPr lang="en-US" altLang="ja-JP" sz="1100" dirty="0">
                <a:latin typeface="HG丸ｺﾞｼｯｸM-PRO" panose="020F0600000000000000" pitchFamily="50" charset="-128"/>
                <a:ea typeface="HG丸ｺﾞｼｯｸM-PRO" panose="020F0600000000000000" pitchFamily="50" charset="-128"/>
              </a:rPr>
              <a:t>14</a:t>
            </a:r>
            <a:r>
              <a:rPr lang="ja-JP" altLang="en-US" sz="1100" dirty="0">
                <a:latin typeface="HG丸ｺﾞｼｯｸM-PRO" panose="020F0600000000000000" pitchFamily="50" charset="-128"/>
                <a:ea typeface="HG丸ｺﾞｼｯｸM-PRO" panose="020F0600000000000000" pitchFamily="50" charset="-128"/>
              </a:rPr>
              <a:t>で３分</a:t>
            </a:r>
            <a:r>
              <a:rPr lang="en-US" altLang="ja-JP" sz="1100" dirty="0">
                <a:latin typeface="HG丸ｺﾞｼｯｸM-PRO" panose="020F0600000000000000" pitchFamily="50" charset="-128"/>
                <a:ea typeface="HG丸ｺﾞｼｯｸM-PRO" panose="020F0600000000000000" pitchFamily="50" charset="-128"/>
              </a:rPr>
              <a:t>≫</a:t>
            </a:r>
          </a:p>
          <a:p>
            <a:pPr defTabSz="940385">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「子供たちに、将来、どの</a:t>
            </a:r>
            <a:r>
              <a:rPr lang="ja-JP" altLang="en-US" sz="1100" dirty="0">
                <a:latin typeface="HG丸ｺﾞｼｯｸM-PRO" panose="020F0600000000000000" pitchFamily="50" charset="-128"/>
                <a:ea typeface="HG丸ｺﾞｼｯｸM-PRO" panose="020F0600000000000000" pitchFamily="50" charset="-128"/>
              </a:rPr>
              <a:t>ように成長をしてほしい」と願って指導をされているのでしょうか？</a:t>
            </a:r>
            <a:endParaRPr lang="en-US" altLang="ja-JP" sz="1100" dirty="0">
              <a:latin typeface="HG丸ｺﾞｼｯｸM-PRO" panose="020F0600000000000000" pitchFamily="50" charset="-128"/>
              <a:ea typeface="HG丸ｺﾞｼｯｸM-PRO" panose="020F0600000000000000" pitchFamily="50" charset="-128"/>
            </a:endParaRPr>
          </a:p>
          <a:p>
            <a:pPr defTabSz="940385">
              <a:defRPr/>
            </a:pPr>
            <a:r>
              <a:rPr lang="ja-JP" altLang="en-US" sz="1100" dirty="0">
                <a:latin typeface="HG丸ｺﾞｼｯｸM-PRO" panose="020F0600000000000000" pitchFamily="50" charset="-128"/>
                <a:ea typeface="HG丸ｺﾞｼｯｸM-PRO" panose="020F0600000000000000" pitchFamily="50" charset="-128"/>
              </a:rPr>
              <a:t>　１分</a:t>
            </a:r>
            <a:r>
              <a:rPr lang="ja-JP" altLang="en-US" sz="1100" dirty="0" smtClean="0">
                <a:latin typeface="HG丸ｺﾞｼｯｸM-PRO" panose="020F0600000000000000" pitchFamily="50" charset="-128"/>
                <a:ea typeface="HG丸ｺﾞｼｯｸM-PRO" panose="020F0600000000000000" pitchFamily="50" charset="-128"/>
              </a:rPr>
              <a:t>程度、近く</a:t>
            </a:r>
            <a:r>
              <a:rPr lang="ja-JP" altLang="en-US" sz="1100" dirty="0">
                <a:latin typeface="HG丸ｺﾞｼｯｸM-PRO" panose="020F0600000000000000" pitchFamily="50" charset="-128"/>
                <a:ea typeface="HG丸ｺﾞｼｯｸM-PRO" panose="020F0600000000000000" pitchFamily="50" charset="-128"/>
              </a:rPr>
              <a:t>の先生とお話してみてください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40385">
              <a:defRPr/>
            </a:pPr>
            <a:endParaRPr lang="en-US" altLang="ja-JP" sz="1100" dirty="0">
              <a:latin typeface="HG丸ｺﾞｼｯｸM-PRO" panose="020F0600000000000000" pitchFamily="50" charset="-128"/>
              <a:ea typeface="HG丸ｺﾞｼｯｸM-PRO" panose="020F0600000000000000" pitchFamily="50" charset="-128"/>
            </a:endParaRPr>
          </a:p>
          <a:p>
            <a:pPr defTabSz="940385">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385">
              <a:defRPr/>
            </a:pPr>
            <a:endParaRPr lang="en-US" altLang="ja-JP" sz="1100" dirty="0">
              <a:latin typeface="HG丸ｺﾞｼｯｸM-PRO" panose="020F0600000000000000" pitchFamily="50" charset="-128"/>
              <a:ea typeface="HG丸ｺﾞｼｯｸM-PRO" panose="020F0600000000000000" pitchFamily="50" charset="-128"/>
            </a:endParaRPr>
          </a:p>
          <a:p>
            <a:pPr defTabSz="940385">
              <a:defRPr/>
            </a:pPr>
            <a:r>
              <a:rPr lang="ja-JP" altLang="en-US" sz="1100" dirty="0">
                <a:latin typeface="HG丸ｺﾞｼｯｸM-PRO" panose="020F0600000000000000" pitchFamily="50" charset="-128"/>
                <a:ea typeface="HG丸ｺﾞｼｯｸM-PRO" panose="020F0600000000000000" pitchFamily="50" charset="-128"/>
              </a:rPr>
              <a:t>（１分経過）</a:t>
            </a:r>
            <a:endParaRPr lang="en-US" altLang="ja-JP" sz="1100" dirty="0">
              <a:latin typeface="HG丸ｺﾞｼｯｸM-PRO" panose="020F0600000000000000" pitchFamily="50" charset="-128"/>
              <a:ea typeface="HG丸ｺﾞｼｯｸM-PRO" panose="020F0600000000000000" pitchFamily="50" charset="-128"/>
            </a:endParaRPr>
          </a:p>
          <a:p>
            <a:pPr defTabSz="940385">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はい、ありがとう</a:t>
            </a:r>
            <a:r>
              <a:rPr lang="ja-JP" altLang="en-US" sz="1100" dirty="0">
                <a:latin typeface="HG丸ｺﾞｼｯｸM-PRO" panose="020F0600000000000000" pitchFamily="50" charset="-128"/>
                <a:ea typeface="HG丸ｺﾞｼｯｸM-PRO" panose="020F0600000000000000" pitchFamily="50" charset="-128"/>
              </a:rPr>
              <a:t>ございます。どのようなお話が出たか教えていただけますか？（</a:t>
            </a:r>
            <a:r>
              <a:rPr lang="ja-JP" altLang="en-US" sz="1100" dirty="0" smtClean="0">
                <a:latin typeface="HG丸ｺﾞｼｯｸM-PRO" panose="020F0600000000000000" pitchFamily="50" charset="-128"/>
                <a:ea typeface="HG丸ｺﾞｼｯｸM-PRO" panose="020F0600000000000000" pitchFamily="50" charset="-128"/>
              </a:rPr>
              <a:t>２、３人</a:t>
            </a:r>
            <a:r>
              <a:rPr lang="ja-JP" altLang="en-US" sz="1100" dirty="0">
                <a:latin typeface="HG丸ｺﾞｼｯｸM-PRO" panose="020F0600000000000000" pitchFamily="50" charset="-128"/>
                <a:ea typeface="HG丸ｺﾞｼｯｸM-PRO" panose="020F0600000000000000" pitchFamily="50" charset="-128"/>
              </a:rPr>
              <a:t>の先生に尋ねる</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40385">
              <a:defRPr/>
            </a:pPr>
            <a:endParaRPr lang="en-US" altLang="ja-JP" sz="1100" dirty="0">
              <a:latin typeface="HG丸ｺﾞｼｯｸM-PRO" panose="020F0600000000000000" pitchFamily="50" charset="-128"/>
              <a:ea typeface="HG丸ｺﾞｼｯｸM-PRO" panose="020F0600000000000000" pitchFamily="50" charset="-128"/>
            </a:endParaRPr>
          </a:p>
          <a:p>
            <a:pPr defTabSz="940385">
              <a:defRPr/>
            </a:pPr>
            <a:endParaRPr lang="en-US" altLang="ja-JP" sz="1100" dirty="0">
              <a:latin typeface="HG丸ｺﾞｼｯｸM-PRO" panose="020F0600000000000000" pitchFamily="50" charset="-128"/>
              <a:ea typeface="HG丸ｺﾞｼｯｸM-PRO" panose="020F0600000000000000" pitchFamily="50" charset="-128"/>
            </a:endParaRPr>
          </a:p>
          <a:p>
            <a:pPr defTabSz="940385">
              <a:defRPr/>
            </a:pPr>
            <a:r>
              <a:rPr lang="ja-JP" altLang="en-US" sz="1100" dirty="0">
                <a:latin typeface="HG丸ｺﾞｼｯｸM-PRO" panose="020F0600000000000000" pitchFamily="50" charset="-128"/>
                <a:ea typeface="HG丸ｺﾞｼｯｸM-PRO" panose="020F0600000000000000" pitchFamily="50" charset="-128"/>
              </a:rPr>
              <a:t>　そうですね。同じような願い</a:t>
            </a:r>
            <a:r>
              <a:rPr lang="ja-JP" altLang="en-US" sz="1100" dirty="0" smtClean="0">
                <a:latin typeface="HG丸ｺﾞｼｯｸM-PRO" panose="020F0600000000000000" pitchFamily="50" charset="-128"/>
                <a:ea typeface="HG丸ｺﾞｼｯｸM-PRO" panose="020F0600000000000000" pitchFamily="50" charset="-128"/>
              </a:rPr>
              <a:t>が、まだ</a:t>
            </a:r>
            <a:r>
              <a:rPr lang="ja-JP" altLang="en-US" sz="1100" dirty="0">
                <a:latin typeface="HG丸ｺﾞｼｯｸM-PRO" panose="020F0600000000000000" pitchFamily="50" charset="-128"/>
                <a:ea typeface="HG丸ｺﾞｼｯｸM-PRO" panose="020F0600000000000000" pitchFamily="50" charset="-128"/>
              </a:rPr>
              <a:t>他にも出たと思いますが★</a:t>
            </a:r>
          </a:p>
        </p:txBody>
      </p:sp>
      <p:sp>
        <p:nvSpPr>
          <p:cNvPr id="19" name="横巻き 18"/>
          <p:cNvSpPr/>
          <p:nvPr/>
        </p:nvSpPr>
        <p:spPr>
          <a:xfrm>
            <a:off x="4418601" y="1583482"/>
            <a:ext cx="894226" cy="360908"/>
          </a:xfrm>
          <a:prstGeom prst="horizontalScroll">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a:solidFill>
                  <a:schemeClr val="tx1"/>
                </a:solidFill>
                <a:latin typeface="HG丸ｺﾞｼｯｸM-PRO" panose="020F0600000000000000" pitchFamily="50" charset="-128"/>
                <a:ea typeface="HG丸ｺﾞｼｯｸM-PRO" panose="020F0600000000000000" pitchFamily="50" charset="-128"/>
              </a:rPr>
              <a:t>願い</a:t>
            </a:r>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の交流</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0" name="横巻き 19"/>
          <p:cNvSpPr/>
          <p:nvPr/>
        </p:nvSpPr>
        <p:spPr>
          <a:xfrm>
            <a:off x="4613329" y="2576736"/>
            <a:ext cx="504767" cy="360908"/>
          </a:xfrm>
          <a:prstGeom prst="horizontalScroll">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発 表</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3072505" y="3661172"/>
            <a:ext cx="3600000" cy="3816429"/>
          </a:xfrm>
          <a:prstGeom prst="rect">
            <a:avLst/>
          </a:prstGeom>
        </p:spPr>
        <p:txBody>
          <a:bodyPr wrap="square">
            <a:spAutoFit/>
          </a:bodyPr>
          <a:lstStyle/>
          <a:p>
            <a:pPr defTabSz="940385">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スライド９～</a:t>
            </a:r>
            <a:r>
              <a:rPr lang="en-US" altLang="ja-JP" sz="1100" dirty="0">
                <a:latin typeface="HG丸ｺﾞｼｯｸM-PRO" panose="020F0600000000000000" pitchFamily="50" charset="-128"/>
                <a:ea typeface="HG丸ｺﾞｼｯｸM-PRO" panose="020F0600000000000000" pitchFamily="50" charset="-128"/>
              </a:rPr>
              <a:t>14</a:t>
            </a:r>
            <a:r>
              <a:rPr lang="ja-JP" altLang="en-US" sz="1100" dirty="0">
                <a:latin typeface="HG丸ｺﾞｼｯｸM-PRO" panose="020F0600000000000000" pitchFamily="50" charset="-128"/>
                <a:ea typeface="HG丸ｺﾞｼｯｸM-PRO" panose="020F0600000000000000" pitchFamily="50" charset="-128"/>
              </a:rPr>
              <a:t>で３分</a:t>
            </a:r>
            <a:r>
              <a:rPr lang="en-US" altLang="ja-JP" sz="1100" dirty="0">
                <a:latin typeface="HG丸ｺﾞｼｯｸM-PRO" panose="020F0600000000000000" pitchFamily="50" charset="-128"/>
                <a:ea typeface="HG丸ｺﾞｼｯｸM-PRO" panose="020F0600000000000000" pitchFamily="50" charset="-128"/>
              </a:rPr>
              <a:t>≫</a:t>
            </a:r>
          </a:p>
          <a:p>
            <a:pPr defTabSz="940385">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例えば、この</a:t>
            </a:r>
            <a:r>
              <a:rPr lang="ja-JP" altLang="en-US" sz="1100" dirty="0">
                <a:latin typeface="HG丸ｺﾞｼｯｸM-PRO" panose="020F0600000000000000" pitchFamily="50" charset="-128"/>
                <a:ea typeface="HG丸ｺﾞｼｯｸM-PRO" panose="020F0600000000000000" pitchFamily="50" charset="-128"/>
              </a:rPr>
              <a:t>ような願いをもっておられる先生も多いのではないでしょうか。</a:t>
            </a:r>
            <a:endParaRPr lang="en-US" altLang="ja-JP" sz="1100" dirty="0">
              <a:latin typeface="HG丸ｺﾞｼｯｸM-PRO" panose="020F0600000000000000" pitchFamily="50" charset="-128"/>
              <a:ea typeface="HG丸ｺﾞｼｯｸM-PRO" panose="020F0600000000000000" pitchFamily="50" charset="-128"/>
            </a:endParaRPr>
          </a:p>
          <a:p>
            <a:pPr marL="362569" indent="-362569"/>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将来、</a:t>
            </a:r>
            <a:endParaRPr lang="en-US" altLang="ja-JP" sz="1100" dirty="0">
              <a:latin typeface="HG丸ｺﾞｼｯｸM-PRO" panose="020F0600000000000000" pitchFamily="50" charset="-128"/>
              <a:ea typeface="HG丸ｺﾞｼｯｸM-PRO" panose="020F0600000000000000" pitchFamily="50" charset="-128"/>
            </a:endParaRPr>
          </a:p>
          <a:p>
            <a:pPr marL="362569" indent="-362569"/>
            <a:r>
              <a:rPr lang="ja-JP" altLang="en-US" sz="1100" dirty="0">
                <a:latin typeface="HG丸ｺﾞｼｯｸM-PRO" panose="020F0600000000000000" pitchFamily="50" charset="-128"/>
                <a:ea typeface="HG丸ｺﾞｼｯｸM-PRO" panose="020F0600000000000000" pitchFamily="50" charset="-128"/>
              </a:rPr>
              <a:t>○よりよい人生を送ってほしい</a:t>
            </a:r>
            <a:endParaRPr lang="en-US" altLang="ja-JP" sz="1100" dirty="0">
              <a:latin typeface="HG丸ｺﾞｼｯｸM-PRO" panose="020F0600000000000000" pitchFamily="50" charset="-128"/>
              <a:ea typeface="HG丸ｺﾞｼｯｸM-PRO" panose="020F0600000000000000" pitchFamily="50" charset="-128"/>
            </a:endParaRPr>
          </a:p>
          <a:p>
            <a:pPr marL="362569" indent="-362569"/>
            <a:r>
              <a:rPr lang="ja-JP" altLang="en-US" sz="1100" dirty="0">
                <a:latin typeface="HG丸ｺﾞｼｯｸM-PRO" panose="020F0600000000000000" pitchFamily="50" charset="-128"/>
                <a:ea typeface="HG丸ｺﾞｼｯｸM-PRO" panose="020F0600000000000000" pitchFamily="50" charset="-128"/>
              </a:rPr>
              <a:t>○間違ったことをしないでほしい</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きちんと、正しい</a:t>
            </a:r>
            <a:r>
              <a:rPr lang="ja-JP" altLang="en-US" sz="1100" dirty="0">
                <a:latin typeface="HG丸ｺﾞｼｯｸM-PRO" panose="020F0600000000000000" pitchFamily="50" charset="-128"/>
                <a:ea typeface="HG丸ｺﾞｼｯｸM-PRO" panose="020F0600000000000000" pitchFamily="50" charset="-128"/>
              </a:rPr>
              <a:t>ことを判断できる大人に</a:t>
            </a:r>
            <a:r>
              <a:rPr lang="ja-JP" altLang="en-US" sz="1100" dirty="0" smtClean="0">
                <a:latin typeface="HG丸ｺﾞｼｯｸM-PRO" panose="020F0600000000000000" pitchFamily="50" charset="-128"/>
                <a:ea typeface="HG丸ｺﾞｼｯｸM-PRO" panose="020F0600000000000000" pitchFamily="50" charset="-128"/>
              </a:rPr>
              <a:t>なって</a:t>
            </a:r>
            <a:r>
              <a:rPr lang="ja-JP" altLang="en-US" sz="1100" dirty="0" err="1" smtClean="0">
                <a:latin typeface="HG丸ｺﾞｼｯｸM-PRO" panose="020F0600000000000000" pitchFamily="50" charset="-128"/>
                <a:ea typeface="HG丸ｺﾞｼｯｸM-PRO" panose="020F0600000000000000" pitchFamily="50" charset="-128"/>
              </a:rPr>
              <a:t>ほ</a:t>
            </a:r>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　しい</a:t>
            </a:r>
            <a:endParaRPr lang="en-US" altLang="ja-JP" sz="1100" dirty="0">
              <a:latin typeface="HG丸ｺﾞｼｯｸM-PRO" panose="020F0600000000000000" pitchFamily="50" charset="-128"/>
              <a:ea typeface="HG丸ｺﾞｼｯｸM-PRO" panose="020F0600000000000000" pitchFamily="50" charset="-128"/>
            </a:endParaRPr>
          </a:p>
          <a:p>
            <a:pPr marL="362569" indent="-362569"/>
            <a:r>
              <a:rPr lang="ja-JP" altLang="en-US" sz="1100" dirty="0">
                <a:latin typeface="HG丸ｺﾞｼｯｸM-PRO" panose="020F0600000000000000" pitchFamily="50" charset="-128"/>
                <a:ea typeface="HG丸ｺﾞｼｯｸM-PRO" panose="020F0600000000000000" pitchFamily="50" charset="-128"/>
              </a:rPr>
              <a:t>○幸せになってほしい　　　　　等</a:t>
            </a:r>
            <a:endParaRPr lang="en-US" altLang="ja-JP" sz="1100" dirty="0">
              <a:latin typeface="HG丸ｺﾞｼｯｸM-PRO" panose="020F0600000000000000" pitchFamily="50" charset="-128"/>
              <a:ea typeface="HG丸ｺﾞｼｯｸM-PRO" panose="020F0600000000000000" pitchFamily="50" charset="-128"/>
            </a:endParaRPr>
          </a:p>
          <a:p>
            <a:pPr marL="362569" indent="-362569"/>
            <a:endParaRPr lang="ja-JP" altLang="en-US" sz="1100" dirty="0">
              <a:latin typeface="HG丸ｺﾞｼｯｸM-PRO" panose="020F0600000000000000" pitchFamily="50" charset="-128"/>
              <a:ea typeface="HG丸ｺﾞｼｯｸM-PRO" panose="020F0600000000000000" pitchFamily="50" charset="-128"/>
            </a:endParaRPr>
          </a:p>
          <a:p>
            <a:pPr defTabSz="940385">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小、中、高等</a:t>
            </a:r>
            <a:r>
              <a:rPr lang="ja-JP" altLang="en-US" sz="1100" dirty="0">
                <a:latin typeface="HG丸ｺﾞｼｯｸM-PRO" panose="020F0600000000000000" pitchFamily="50" charset="-128"/>
                <a:ea typeface="HG丸ｺﾞｼｯｸM-PRO" panose="020F0600000000000000" pitchFamily="50" charset="-128"/>
              </a:rPr>
              <a:t>学校</a:t>
            </a:r>
            <a:r>
              <a:rPr lang="en-US" altLang="ja-JP" sz="1100" dirty="0">
                <a:latin typeface="HG丸ｺﾞｼｯｸM-PRO" panose="020F0600000000000000" pitchFamily="50" charset="-128"/>
                <a:ea typeface="HG丸ｺﾞｼｯｸM-PRO" panose="020F0600000000000000" pitchFamily="50" charset="-128"/>
              </a:rPr>
              <a:t>】</a:t>
            </a:r>
          </a:p>
          <a:p>
            <a:pPr defTabSz="940385">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子供たち</a:t>
            </a:r>
            <a:r>
              <a:rPr lang="ja-JP" altLang="en-US" sz="1100" dirty="0">
                <a:latin typeface="HG丸ｺﾞｼｯｸM-PRO" panose="020F0600000000000000" pitchFamily="50" charset="-128"/>
                <a:ea typeface="HG丸ｺﾞｼｯｸM-PRO" panose="020F0600000000000000" pitchFamily="50" charset="-128"/>
              </a:rPr>
              <a:t>が</a:t>
            </a:r>
            <a:r>
              <a:rPr lang="ja-JP" altLang="en-US" sz="1100" dirty="0" smtClean="0">
                <a:latin typeface="HG丸ｺﾞｼｯｸM-PRO" panose="020F0600000000000000" pitchFamily="50" charset="-128"/>
                <a:ea typeface="HG丸ｺﾞｼｯｸM-PRO" panose="020F0600000000000000" pitchFamily="50" charset="-128"/>
              </a:rPr>
              <a:t>将来、自分</a:t>
            </a:r>
            <a:r>
              <a:rPr lang="ja-JP" altLang="en-US" sz="1100" dirty="0">
                <a:latin typeface="HG丸ｺﾞｼｯｸM-PRO" panose="020F0600000000000000" pitchFamily="50" charset="-128"/>
                <a:ea typeface="HG丸ｺﾞｼｯｸM-PRO" panose="020F0600000000000000" pitchFamily="50" charset="-128"/>
              </a:rPr>
              <a:t>が就きたい職業に</a:t>
            </a:r>
            <a:r>
              <a:rPr lang="ja-JP" altLang="en-US" sz="1100" dirty="0" smtClean="0">
                <a:latin typeface="HG丸ｺﾞｼｯｸM-PRO" panose="020F0600000000000000" pitchFamily="50" charset="-128"/>
                <a:ea typeface="HG丸ｺﾞｼｯｸM-PRO" panose="020F0600000000000000" pitchFamily="50" charset="-128"/>
              </a:rPr>
              <a:t>就いたり、自分</a:t>
            </a:r>
            <a:r>
              <a:rPr lang="ja-JP" altLang="en-US" sz="1100" dirty="0">
                <a:latin typeface="HG丸ｺﾞｼｯｸM-PRO" panose="020F0600000000000000" pitchFamily="50" charset="-128"/>
                <a:ea typeface="HG丸ｺﾞｼｯｸM-PRO" panose="020F0600000000000000" pitchFamily="50" charset="-128"/>
              </a:rPr>
              <a:t>の目標を達成したり・・・（間をとって）・・・</a:t>
            </a:r>
            <a:r>
              <a:rPr lang="ja-JP" altLang="en-US" sz="1100" dirty="0" smtClean="0">
                <a:latin typeface="HG丸ｺﾞｼｯｸM-PRO" panose="020F0600000000000000" pitchFamily="50" charset="-128"/>
                <a:ea typeface="HG丸ｺﾞｼｯｸM-PRO" panose="020F0600000000000000" pitchFamily="50" charset="-128"/>
              </a:rPr>
              <a:t>言うなれば子供たち</a:t>
            </a:r>
            <a:r>
              <a:rPr lang="ja-JP" altLang="en-US" sz="1100" dirty="0">
                <a:latin typeface="HG丸ｺﾞｼｯｸM-PRO" panose="020F0600000000000000" pitchFamily="50" charset="-128"/>
                <a:ea typeface="HG丸ｺﾞｼｯｸM-PRO" panose="020F0600000000000000" pitchFamily="50" charset="-128"/>
              </a:rPr>
              <a:t>が</a:t>
            </a:r>
            <a:r>
              <a:rPr lang="ja-JP" altLang="en-US" sz="1100" dirty="0" smtClean="0">
                <a:latin typeface="HG丸ｺﾞｼｯｸM-PRO" panose="020F0600000000000000" pitchFamily="50" charset="-128"/>
                <a:ea typeface="HG丸ｺﾞｼｯｸM-PRO" panose="020F0600000000000000" pitchFamily="50" charset="-128"/>
              </a:rPr>
              <a:t>将来、★</a:t>
            </a:r>
            <a:endParaRPr lang="en-US" altLang="ja-JP" sz="1100" dirty="0">
              <a:latin typeface="HG丸ｺﾞｼｯｸM-PRO" panose="020F0600000000000000" pitchFamily="50" charset="-128"/>
              <a:ea typeface="HG丸ｺﾞｼｯｸM-PRO" panose="020F0600000000000000" pitchFamily="50" charset="-128"/>
            </a:endParaRPr>
          </a:p>
          <a:p>
            <a:pPr defTabSz="940385">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385">
              <a:defRPr/>
            </a:pP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特別支援学校</a:t>
            </a:r>
            <a:r>
              <a:rPr lang="en-US" altLang="ja-JP" sz="1100" dirty="0">
                <a:latin typeface="HG丸ｺﾞｼｯｸM-PRO" panose="020F0600000000000000" pitchFamily="50" charset="-128"/>
                <a:ea typeface="HG丸ｺﾞｼｯｸM-PRO" panose="020F0600000000000000" pitchFamily="50" charset="-128"/>
              </a:rPr>
              <a:t>】</a:t>
            </a:r>
          </a:p>
          <a:p>
            <a:pPr defTabSz="940385">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子供たち</a:t>
            </a:r>
            <a:r>
              <a:rPr lang="ja-JP" altLang="en-US" sz="1100" dirty="0">
                <a:latin typeface="HG丸ｺﾞｼｯｸM-PRO" panose="020F0600000000000000" pitchFamily="50" charset="-128"/>
                <a:ea typeface="HG丸ｺﾞｼｯｸM-PRO" panose="020F0600000000000000" pitchFamily="50" charset="-128"/>
              </a:rPr>
              <a:t>が</a:t>
            </a:r>
            <a:r>
              <a:rPr lang="ja-JP" altLang="en-US" sz="1100" dirty="0" smtClean="0">
                <a:latin typeface="HG丸ｺﾞｼｯｸM-PRO" panose="020F0600000000000000" pitchFamily="50" charset="-128"/>
                <a:ea typeface="HG丸ｺﾞｼｯｸM-PRO" panose="020F0600000000000000" pitchFamily="50" charset="-128"/>
              </a:rPr>
              <a:t>将来、自分</a:t>
            </a:r>
            <a:r>
              <a:rPr lang="ja-JP" altLang="en-US" sz="1100" dirty="0">
                <a:latin typeface="HG丸ｺﾞｼｯｸM-PRO" panose="020F0600000000000000" pitchFamily="50" charset="-128"/>
                <a:ea typeface="HG丸ｺﾞｼｯｸM-PRO" panose="020F0600000000000000" pitchFamily="50" charset="-128"/>
              </a:rPr>
              <a:t>が就きたい職業に</a:t>
            </a:r>
            <a:r>
              <a:rPr lang="ja-JP" altLang="en-US" sz="1100" dirty="0" smtClean="0">
                <a:latin typeface="HG丸ｺﾞｼｯｸM-PRO" panose="020F0600000000000000" pitchFamily="50" charset="-128"/>
                <a:ea typeface="HG丸ｺﾞｼｯｸM-PRO" panose="020F0600000000000000" pitchFamily="50" charset="-128"/>
              </a:rPr>
              <a:t>就いたり、自分</a:t>
            </a:r>
            <a:r>
              <a:rPr lang="ja-JP" altLang="en-US" sz="1100" dirty="0">
                <a:latin typeface="HG丸ｺﾞｼｯｸM-PRO" panose="020F0600000000000000" pitchFamily="50" charset="-128"/>
                <a:ea typeface="HG丸ｺﾞｼｯｸM-PRO" panose="020F0600000000000000" pitchFamily="50" charset="-128"/>
              </a:rPr>
              <a:t>の目標を達成したり・・・（間をとって）・・</a:t>
            </a:r>
            <a:r>
              <a:rPr lang="ja-JP" altLang="en-US" sz="1100" dirty="0" smtClean="0">
                <a:latin typeface="HG丸ｺﾞｼｯｸM-PRO" panose="020F0600000000000000" pitchFamily="50" charset="-128"/>
                <a:ea typeface="HG丸ｺﾞｼｯｸM-PRO" panose="020F0600000000000000" pitchFamily="50" charset="-128"/>
              </a:rPr>
              <a:t>・言うなれば、自立</a:t>
            </a:r>
            <a:r>
              <a:rPr lang="ja-JP" altLang="en-US" sz="1100" dirty="0">
                <a:latin typeface="HG丸ｺﾞｼｯｸM-PRO" panose="020F0600000000000000" pitchFamily="50" charset="-128"/>
                <a:ea typeface="HG丸ｺﾞｼｯｸM-PRO" panose="020F0600000000000000" pitchFamily="50" charset="-128"/>
              </a:rPr>
              <a:t>と社会参加に</a:t>
            </a:r>
            <a:r>
              <a:rPr lang="ja-JP" altLang="en-US" sz="1100" dirty="0" smtClean="0">
                <a:latin typeface="HG丸ｺﾞｼｯｸM-PRO" panose="020F0600000000000000" pitchFamily="50" charset="-128"/>
                <a:ea typeface="HG丸ｺﾞｼｯｸM-PRO" panose="020F0600000000000000" pitchFamily="50" charset="-128"/>
              </a:rPr>
              <a:t>向けて、子供たち</a:t>
            </a:r>
            <a:r>
              <a:rPr lang="ja-JP" altLang="en-US" sz="1100" dirty="0">
                <a:latin typeface="HG丸ｺﾞｼｯｸM-PRO" panose="020F0600000000000000" pitchFamily="50" charset="-128"/>
                <a:ea typeface="HG丸ｺﾞｼｯｸM-PRO" panose="020F0600000000000000" pitchFamily="50" charset="-128"/>
              </a:rPr>
              <a:t>が</a:t>
            </a:r>
            <a:r>
              <a:rPr lang="ja-JP" altLang="en-US" sz="1100" dirty="0" smtClean="0">
                <a:latin typeface="HG丸ｺﾞｼｯｸM-PRO" panose="020F0600000000000000" pitchFamily="50" charset="-128"/>
                <a:ea typeface="HG丸ｺﾞｼｯｸM-PRO" panose="020F0600000000000000" pitchFamily="50" charset="-128"/>
              </a:rPr>
              <a:t>将来、自己</a:t>
            </a:r>
            <a:r>
              <a:rPr lang="ja-JP" altLang="en-US" sz="1100" dirty="0">
                <a:latin typeface="HG丸ｺﾞｼｯｸM-PRO" panose="020F0600000000000000" pitchFamily="50" charset="-128"/>
                <a:ea typeface="HG丸ｺﾞｼｯｸM-PRO" panose="020F0600000000000000" pitchFamily="50" charset="-128"/>
              </a:rPr>
              <a:t>選択・自己決定に基づいて主体的な生活を営む</a:t>
            </a:r>
            <a:r>
              <a:rPr lang="ja-JP" altLang="en-US" sz="1100" dirty="0" smtClean="0">
                <a:latin typeface="HG丸ｺﾞｼｯｸM-PRO" panose="020F0600000000000000" pitchFamily="50" charset="-128"/>
                <a:ea typeface="HG丸ｺﾞｼｯｸM-PRO" panose="020F0600000000000000" pitchFamily="50" charset="-128"/>
              </a:rPr>
              <a:t>こと、障害</a:t>
            </a:r>
            <a:r>
              <a:rPr lang="ja-JP" altLang="en-US" sz="1100" dirty="0">
                <a:latin typeface="HG丸ｺﾞｼｯｸM-PRO" panose="020F0600000000000000" pitchFamily="50" charset="-128"/>
                <a:ea typeface="HG丸ｺﾞｼｯｸM-PRO" panose="020F0600000000000000" pitchFamily="50" charset="-128"/>
              </a:rPr>
              <a:t>があっても必要な支援を</a:t>
            </a:r>
            <a:r>
              <a:rPr lang="ja-JP" altLang="en-US" sz="1100" dirty="0" smtClean="0">
                <a:latin typeface="HG丸ｺﾞｼｯｸM-PRO" panose="020F0600000000000000" pitchFamily="50" charset="-128"/>
                <a:ea typeface="HG丸ｺﾞｼｯｸM-PRO" panose="020F0600000000000000" pitchFamily="50" charset="-128"/>
              </a:rPr>
              <a:t>受けながら、もてる</a:t>
            </a:r>
            <a:r>
              <a:rPr lang="ja-JP" altLang="en-US" sz="1100" dirty="0">
                <a:latin typeface="HG丸ｺﾞｼｯｸM-PRO" panose="020F0600000000000000" pitchFamily="50" charset="-128"/>
                <a:ea typeface="HG丸ｺﾞｼｯｸM-PRO" panose="020F0600000000000000" pitchFamily="50" charset="-128"/>
              </a:rPr>
              <a:t>能力を精一杯発揮</a:t>
            </a:r>
            <a:r>
              <a:rPr lang="ja-JP" altLang="en-US" sz="1100" dirty="0" smtClean="0">
                <a:latin typeface="HG丸ｺﾞｼｯｸM-PRO" panose="020F0600000000000000" pitchFamily="50" charset="-128"/>
                <a:ea typeface="HG丸ｺﾞｼｯｸM-PRO" panose="020F0600000000000000" pitchFamily="50" charset="-128"/>
              </a:rPr>
              <a:t>して、生活</a:t>
            </a:r>
            <a:r>
              <a:rPr lang="ja-JP" altLang="en-US" sz="1100" dirty="0">
                <a:latin typeface="HG丸ｺﾞｼｯｸM-PRO" panose="020F0600000000000000" pitchFamily="50" charset="-128"/>
                <a:ea typeface="HG丸ｺﾞｼｯｸM-PRO" panose="020F0600000000000000" pitchFamily="50" charset="-128"/>
              </a:rPr>
              <a:t>の主体者として★</a:t>
            </a:r>
          </a:p>
        </p:txBody>
      </p:sp>
    </p:spTree>
    <p:extLst>
      <p:ext uri="{BB962C8B-B14F-4D97-AF65-F5344CB8AC3E}">
        <p14:creationId xmlns:p14="http://schemas.microsoft.com/office/powerpoint/2010/main" val="40872230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11</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4" name="正方形/長方形 3"/>
          <p:cNvSpPr/>
          <p:nvPr/>
        </p:nvSpPr>
        <p:spPr>
          <a:xfrm>
            <a:off x="3072505" y="77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188640" y="365749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12</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8" name="正方形/長方形 7"/>
          <p:cNvSpPr/>
          <p:nvPr/>
        </p:nvSpPr>
        <p:spPr>
          <a:xfrm>
            <a:off x="3072505" y="365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defRPr/>
            </a:pP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8</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333" y="1188580"/>
            <a:ext cx="2742855"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52140" y="4084588"/>
            <a:ext cx="2742855"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5" name="正方形/長方形 14"/>
          <p:cNvSpPr/>
          <p:nvPr/>
        </p:nvSpPr>
        <p:spPr>
          <a:xfrm>
            <a:off x="192505" y="653717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13</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6" name="正方形/長方形 15"/>
          <p:cNvSpPr/>
          <p:nvPr/>
        </p:nvSpPr>
        <p:spPr>
          <a:xfrm>
            <a:off x="3072505" y="6537520"/>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5124" name="Picture 4"/>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252140" y="6935904"/>
            <a:ext cx="2742855"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テキスト ボックス 17"/>
          <p:cNvSpPr txBox="1"/>
          <p:nvPr/>
        </p:nvSpPr>
        <p:spPr>
          <a:xfrm>
            <a:off x="255198" y="905686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72505" y="798927"/>
            <a:ext cx="3600000" cy="1785104"/>
          </a:xfrm>
          <a:prstGeom prst="rect">
            <a:avLst/>
          </a:prstGeom>
        </p:spPr>
        <p:txBody>
          <a:bodyPr wrap="square">
            <a:spAutoFit/>
          </a:bodyPr>
          <a:lstStyle/>
          <a:p>
            <a:pPr defTabSz="940385">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スライド９～</a:t>
            </a:r>
            <a:r>
              <a:rPr lang="en-US" altLang="ja-JP" sz="1100" dirty="0">
                <a:latin typeface="HG丸ｺﾞｼｯｸM-PRO" panose="020F0600000000000000" pitchFamily="50" charset="-128"/>
                <a:ea typeface="HG丸ｺﾞｼｯｸM-PRO" panose="020F0600000000000000" pitchFamily="50" charset="-128"/>
              </a:rPr>
              <a:t>14</a:t>
            </a:r>
            <a:r>
              <a:rPr lang="ja-JP" altLang="en-US" sz="1100" dirty="0">
                <a:latin typeface="HG丸ｺﾞｼｯｸM-PRO" panose="020F0600000000000000" pitchFamily="50" charset="-128"/>
                <a:ea typeface="HG丸ｺﾞｼｯｸM-PRO" panose="020F0600000000000000" pitchFamily="50" charset="-128"/>
              </a:rPr>
              <a:t>で３分</a:t>
            </a:r>
            <a:r>
              <a:rPr lang="en-US" altLang="ja-JP" sz="1100" dirty="0">
                <a:latin typeface="HG丸ｺﾞｼｯｸM-PRO" panose="020F0600000000000000" pitchFamily="50" charset="-128"/>
                <a:ea typeface="HG丸ｺﾞｼｯｸM-PRO" panose="020F0600000000000000" pitchFamily="50" charset="-128"/>
              </a:rPr>
              <a:t>≫</a:t>
            </a:r>
          </a:p>
          <a:p>
            <a:pPr defTabSz="940385">
              <a:defRPr/>
            </a:pPr>
            <a:r>
              <a:rPr lang="ja-JP" altLang="en-US" sz="1100" dirty="0">
                <a:latin typeface="HG丸ｺﾞｼｯｸM-PRO" panose="020F0600000000000000" pitchFamily="50" charset="-128"/>
                <a:ea typeface="HG丸ｺﾞｼｯｸM-PRO" panose="020F0600000000000000" pitchFamily="50" charset="-128"/>
              </a:rPr>
              <a:t>　「自己実現してほしい</a:t>
            </a:r>
            <a:r>
              <a:rPr lang="ja-JP" altLang="en-US" sz="1100" dirty="0" smtClean="0">
                <a:latin typeface="HG丸ｺﾞｼｯｸM-PRO" panose="020F0600000000000000" pitchFamily="50" charset="-128"/>
                <a:ea typeface="HG丸ｺﾞｼｯｸM-PRO" panose="020F0600000000000000" pitchFamily="50" charset="-128"/>
              </a:rPr>
              <a:t>」、つまり、子供たち</a:t>
            </a:r>
            <a:r>
              <a:rPr lang="ja-JP" altLang="en-US" sz="1100" dirty="0">
                <a:latin typeface="HG丸ｺﾞｼｯｸM-PRO" panose="020F0600000000000000" pitchFamily="50" charset="-128"/>
                <a:ea typeface="HG丸ｺﾞｼｯｸM-PRO" panose="020F0600000000000000" pitchFamily="50" charset="-128"/>
              </a:rPr>
              <a:t>の豊かな能力や個性を実現させて</a:t>
            </a:r>
            <a:r>
              <a:rPr lang="ja-JP" altLang="en-US" sz="1100" dirty="0" smtClean="0">
                <a:latin typeface="HG丸ｺﾞｼｯｸM-PRO" panose="020F0600000000000000" pitchFamily="50" charset="-128"/>
                <a:ea typeface="HG丸ｺﾞｼｯｸM-PRO" panose="020F0600000000000000" pitchFamily="50" charset="-128"/>
              </a:rPr>
              <a:t>やりたい、と</a:t>
            </a:r>
            <a:r>
              <a:rPr lang="ja-JP" altLang="en-US" sz="1100" dirty="0">
                <a:latin typeface="HG丸ｺﾞｼｯｸM-PRO" panose="020F0600000000000000" pitchFamily="50" charset="-128"/>
                <a:ea typeface="HG丸ｺﾞｼｯｸM-PRO" panose="020F0600000000000000" pitchFamily="50" charset="-128"/>
              </a:rPr>
              <a:t>いうことではないでしょうか。</a:t>
            </a:r>
            <a:endParaRPr lang="en-US" altLang="ja-JP" sz="1100" dirty="0">
              <a:latin typeface="HG丸ｺﾞｼｯｸM-PRO" panose="020F0600000000000000" pitchFamily="50" charset="-128"/>
              <a:ea typeface="HG丸ｺﾞｼｯｸM-PRO" panose="020F0600000000000000" pitchFamily="50" charset="-128"/>
            </a:endParaRPr>
          </a:p>
          <a:p>
            <a:pPr defTabSz="940385">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実は、生徒</a:t>
            </a:r>
            <a:r>
              <a:rPr lang="ja-JP" altLang="en-US" sz="1100" dirty="0">
                <a:latin typeface="HG丸ｺﾞｼｯｸM-PRO" panose="020F0600000000000000" pitchFamily="50" charset="-128"/>
                <a:ea typeface="HG丸ｺﾞｼｯｸM-PRO" panose="020F0600000000000000" pitchFamily="50" charset="-128"/>
              </a:rPr>
              <a:t>指導の本来の意義もそこにあります。</a:t>
            </a:r>
            <a:endParaRPr lang="en-US" altLang="ja-JP" sz="1100" dirty="0">
              <a:latin typeface="HG丸ｺﾞｼｯｸM-PRO" panose="020F0600000000000000" pitchFamily="50" charset="-128"/>
              <a:ea typeface="HG丸ｺﾞｼｯｸM-PRO" panose="020F0600000000000000" pitchFamily="50" charset="-128"/>
            </a:endParaRPr>
          </a:p>
          <a:p>
            <a:pPr defTabSz="940385">
              <a:defRPr/>
            </a:pPr>
            <a:endParaRPr lang="en-US" altLang="ja-JP" sz="1100" dirty="0">
              <a:latin typeface="HG丸ｺﾞｼｯｸM-PRO" panose="020F0600000000000000" pitchFamily="50" charset="-128"/>
              <a:ea typeface="HG丸ｺﾞｼｯｸM-PRO" panose="020F0600000000000000" pitchFamily="50" charset="-128"/>
            </a:endParaRPr>
          </a:p>
          <a:p>
            <a:pPr defTabSz="940385">
              <a:defRPr/>
            </a:pPr>
            <a:r>
              <a:rPr lang="ja-JP" altLang="en-US" sz="1100" dirty="0">
                <a:latin typeface="HG丸ｺﾞｼｯｸM-PRO" panose="020F0600000000000000" pitchFamily="50" charset="-128"/>
                <a:ea typeface="HG丸ｺﾞｼｯｸM-PRO" panose="020F0600000000000000" pitchFamily="50" charset="-128"/>
              </a:rPr>
              <a:t>　私たち教職員</a:t>
            </a:r>
            <a:r>
              <a:rPr lang="ja-JP" altLang="en-US" sz="1100" dirty="0" smtClean="0">
                <a:latin typeface="HG丸ｺﾞｼｯｸM-PRO" panose="020F0600000000000000" pitchFamily="50" charset="-128"/>
                <a:ea typeface="HG丸ｺﾞｼｯｸM-PRO" panose="020F0600000000000000" pitchFamily="50" charset="-128"/>
              </a:rPr>
              <a:t>は、その</a:t>
            </a:r>
            <a:r>
              <a:rPr lang="ja-JP" altLang="en-US" sz="1100" dirty="0">
                <a:latin typeface="HG丸ｺﾞｼｯｸM-PRO" panose="020F0600000000000000" pitchFamily="50" charset="-128"/>
                <a:ea typeface="HG丸ｺﾞｼｯｸM-PRO" panose="020F0600000000000000" pitchFamily="50" charset="-128"/>
              </a:rPr>
              <a:t>ように成長して</a:t>
            </a:r>
            <a:r>
              <a:rPr lang="ja-JP" altLang="en-US" sz="1100" dirty="0" smtClean="0">
                <a:latin typeface="HG丸ｺﾞｼｯｸM-PRO" panose="020F0600000000000000" pitchFamily="50" charset="-128"/>
                <a:ea typeface="HG丸ｺﾞｼｯｸM-PRO" panose="020F0600000000000000" pitchFamily="50" charset="-128"/>
              </a:rPr>
              <a:t>いく子供たち</a:t>
            </a:r>
            <a:r>
              <a:rPr lang="ja-JP" altLang="en-US" sz="1100" dirty="0">
                <a:latin typeface="HG丸ｺﾞｼｯｸM-PRO" panose="020F0600000000000000" pitchFamily="50" charset="-128"/>
                <a:ea typeface="HG丸ｺﾞｼｯｸM-PRO" panose="020F0600000000000000" pitchFamily="50" charset="-128"/>
              </a:rPr>
              <a:t>に</a:t>
            </a:r>
            <a:r>
              <a:rPr lang="ja-JP" altLang="en-US" sz="1100" dirty="0" smtClean="0">
                <a:latin typeface="HG丸ｺﾞｼｯｸM-PRO" panose="020F0600000000000000" pitchFamily="50" charset="-128"/>
                <a:ea typeface="HG丸ｺﾞｼｯｸM-PRO" panose="020F0600000000000000" pitchFamily="50" charset="-128"/>
              </a:rPr>
              <a:t>接して、指導</a:t>
            </a:r>
            <a:r>
              <a:rPr lang="ja-JP" altLang="en-US" sz="1100" dirty="0">
                <a:latin typeface="HG丸ｺﾞｼｯｸM-PRO" panose="020F0600000000000000" pitchFamily="50" charset="-128"/>
                <a:ea typeface="HG丸ｺﾞｼｯｸM-PRO" panose="020F0600000000000000" pitchFamily="50" charset="-128"/>
              </a:rPr>
              <a:t>・支援をしていけることに充実感をもちます。★</a:t>
            </a:r>
            <a:endParaRPr lang="en-US" altLang="ja-JP" sz="1100" dirty="0">
              <a:latin typeface="HG丸ｺﾞｼｯｸM-PRO" panose="020F0600000000000000" pitchFamily="50" charset="-128"/>
              <a:ea typeface="HG丸ｺﾞｼｯｸM-PRO" panose="020F0600000000000000" pitchFamily="50" charset="-128"/>
            </a:endParaRPr>
          </a:p>
          <a:p>
            <a:endParaRPr lang="ja-JP" altLang="en-US" sz="1100" dirty="0">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57509" y="3633713"/>
            <a:ext cx="3614996" cy="1954381"/>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スライド９～</a:t>
            </a:r>
            <a:r>
              <a:rPr lang="en-US" altLang="ja-JP" sz="1100" dirty="0">
                <a:latin typeface="HG丸ｺﾞｼｯｸM-PRO" panose="020F0600000000000000" pitchFamily="50" charset="-128"/>
                <a:ea typeface="HG丸ｺﾞｼｯｸM-PRO" panose="020F0600000000000000" pitchFamily="50" charset="-128"/>
              </a:rPr>
              <a:t>14</a:t>
            </a:r>
            <a:r>
              <a:rPr lang="ja-JP" altLang="en-US" sz="1100" dirty="0">
                <a:latin typeface="HG丸ｺﾞｼｯｸM-PRO" panose="020F0600000000000000" pitchFamily="50" charset="-128"/>
                <a:ea typeface="HG丸ｺﾞｼｯｸM-PRO" panose="020F0600000000000000" pitchFamily="50" charset="-128"/>
              </a:rPr>
              <a:t>で３分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このように</a:t>
            </a:r>
            <a:r>
              <a:rPr lang="ja-JP" altLang="en-US" sz="1100" dirty="0" smtClean="0">
                <a:latin typeface="HG丸ｺﾞｼｯｸM-PRO" panose="020F0600000000000000" pitchFamily="50" charset="-128"/>
                <a:ea typeface="HG丸ｺﾞｼｯｸM-PRO" panose="020F0600000000000000" pitchFamily="50" charset="-128"/>
              </a:rPr>
              <a:t>将来、自己</a:t>
            </a:r>
            <a:r>
              <a:rPr lang="ja-JP" altLang="en-US" sz="1100" dirty="0">
                <a:latin typeface="HG丸ｺﾞｼｯｸM-PRO" panose="020F0600000000000000" pitchFamily="50" charset="-128"/>
                <a:ea typeface="HG丸ｺﾞｼｯｸM-PRO" panose="020F0600000000000000" pitchFamily="50" charset="-128"/>
              </a:rPr>
              <a:t>実現できる大人に成長していけることを</a:t>
            </a:r>
            <a:r>
              <a:rPr lang="ja-JP" altLang="en-US" sz="1100" dirty="0" smtClean="0">
                <a:latin typeface="HG丸ｺﾞｼｯｸM-PRO" panose="020F0600000000000000" pitchFamily="50" charset="-128"/>
                <a:ea typeface="HG丸ｺﾞｼｯｸM-PRO" panose="020F0600000000000000" pitchFamily="50" charset="-128"/>
              </a:rPr>
              <a:t>願って、★</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子供たち</a:t>
            </a:r>
            <a:r>
              <a:rPr lang="ja-JP" altLang="en-US" sz="1100" dirty="0">
                <a:latin typeface="HG丸ｺﾞｼｯｸM-PRO" panose="020F0600000000000000" pitchFamily="50" charset="-128"/>
                <a:ea typeface="HG丸ｺﾞｼｯｸM-PRO" panose="020F0600000000000000" pitchFamily="50" charset="-128"/>
              </a:rPr>
              <a:t>には「その時その場</a:t>
            </a:r>
            <a:r>
              <a:rPr lang="ja-JP" altLang="en-US" sz="1100" dirty="0" smtClean="0">
                <a:latin typeface="HG丸ｺﾞｼｯｸM-PRO" panose="020F0600000000000000" pitchFamily="50" charset="-128"/>
                <a:ea typeface="HG丸ｺﾞｼｯｸM-PRO" panose="020F0600000000000000" pitchFamily="50" charset="-128"/>
              </a:rPr>
              <a:t>で、ふさわしい</a:t>
            </a:r>
            <a:r>
              <a:rPr lang="ja-JP" altLang="en-US" sz="1100" dirty="0">
                <a:latin typeface="HG丸ｺﾞｼｯｸM-PRO" panose="020F0600000000000000" pitchFamily="50" charset="-128"/>
                <a:ea typeface="HG丸ｺﾞｼｯｸM-PRO" panose="020F0600000000000000" pitchFamily="50" charset="-128"/>
              </a:rPr>
              <a:t>行動を決定</a:t>
            </a:r>
            <a:r>
              <a:rPr lang="ja-JP" altLang="en-US" sz="1100" dirty="0" smtClean="0">
                <a:latin typeface="HG丸ｺﾞｼｯｸM-PRO" panose="020F0600000000000000" pitchFamily="50" charset="-128"/>
                <a:ea typeface="HG丸ｺﾞｼｯｸM-PRO" panose="020F0600000000000000" pitchFamily="50" charset="-128"/>
              </a:rPr>
              <a:t>し、実行</a:t>
            </a:r>
            <a:r>
              <a:rPr lang="ja-JP" altLang="en-US" sz="1100" dirty="0">
                <a:latin typeface="HG丸ｺﾞｼｯｸM-PRO" panose="020F0600000000000000" pitchFamily="50" charset="-128"/>
                <a:ea typeface="HG丸ｺﾞｼｯｸM-PRO" panose="020F0600000000000000" pitchFamily="50" charset="-128"/>
              </a:rPr>
              <a:t>できる能力」を身に付けてもらいたい・・・（間をとって）・・・将来訪れるかもしれない困難に</a:t>
            </a:r>
            <a:r>
              <a:rPr lang="ja-JP" altLang="en-US" sz="1100" dirty="0" smtClean="0">
                <a:latin typeface="HG丸ｺﾞｼｯｸM-PRO" panose="020F0600000000000000" pitchFamily="50" charset="-128"/>
                <a:ea typeface="HG丸ｺﾞｼｯｸM-PRO" panose="020F0600000000000000" pitchFamily="50" charset="-128"/>
              </a:rPr>
              <a:t>対して、乗り越えて</a:t>
            </a:r>
            <a:r>
              <a:rPr lang="ja-JP" altLang="en-US" sz="1100" dirty="0">
                <a:latin typeface="HG丸ｺﾞｼｯｸM-PRO" panose="020F0600000000000000" pitchFamily="50" charset="-128"/>
                <a:ea typeface="HG丸ｺﾞｼｯｸM-PRO" panose="020F0600000000000000" pitchFamily="50" charset="-128"/>
              </a:rPr>
              <a:t>いくため</a:t>
            </a:r>
            <a:r>
              <a:rPr lang="ja-JP" altLang="en-US" sz="1100" dirty="0" smtClean="0">
                <a:latin typeface="HG丸ｺﾞｼｯｸM-PRO" panose="020F0600000000000000" pitchFamily="50" charset="-128"/>
                <a:ea typeface="HG丸ｺﾞｼｯｸM-PRO" panose="020F0600000000000000" pitchFamily="50" charset="-128"/>
              </a:rPr>
              <a:t>に、自分</a:t>
            </a:r>
            <a:r>
              <a:rPr lang="ja-JP" altLang="en-US" sz="1100" dirty="0">
                <a:latin typeface="HG丸ｺﾞｼｯｸM-PRO" panose="020F0600000000000000" pitchFamily="50" charset="-128"/>
                <a:ea typeface="HG丸ｺﾞｼｯｸM-PRO" panose="020F0600000000000000" pitchFamily="50" charset="-128"/>
              </a:rPr>
              <a:t>で</a:t>
            </a:r>
            <a:r>
              <a:rPr lang="ja-JP" altLang="en-US" sz="1100" dirty="0" smtClean="0">
                <a:latin typeface="HG丸ｺﾞｼｯｸM-PRO" panose="020F0600000000000000" pitchFamily="50" charset="-128"/>
                <a:ea typeface="HG丸ｺﾞｼｯｸM-PRO" panose="020F0600000000000000" pitchFamily="50" charset="-128"/>
              </a:rPr>
              <a:t>考えて、決めて、実行</a:t>
            </a:r>
            <a:r>
              <a:rPr lang="ja-JP" altLang="en-US" sz="1100" dirty="0">
                <a:latin typeface="HG丸ｺﾞｼｯｸM-PRO" panose="020F0600000000000000" pitchFamily="50" charset="-128"/>
                <a:ea typeface="HG丸ｺﾞｼｯｸM-PRO" panose="020F0600000000000000" pitchFamily="50" charset="-128"/>
              </a:rPr>
              <a:t>できる力を身に付けて</a:t>
            </a:r>
            <a:r>
              <a:rPr lang="ja-JP" altLang="en-US" sz="1100" dirty="0" smtClean="0">
                <a:latin typeface="HG丸ｺﾞｼｯｸM-PRO" panose="020F0600000000000000" pitchFamily="50" charset="-128"/>
                <a:ea typeface="HG丸ｺﾞｼｯｸM-PRO" panose="020F0600000000000000" pitchFamily="50" charset="-128"/>
              </a:rPr>
              <a:t>ほしい、と</a:t>
            </a:r>
            <a:r>
              <a:rPr lang="ja-JP" altLang="en-US" sz="1100" dirty="0">
                <a:latin typeface="HG丸ｺﾞｼｯｸM-PRO" panose="020F0600000000000000" pitchFamily="50" charset="-128"/>
                <a:ea typeface="HG丸ｺﾞｼｯｸM-PRO" panose="020F0600000000000000" pitchFamily="50" charset="-128"/>
              </a:rPr>
              <a:t>願っているのではないでしょうか。</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そのような力を★</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3072505" y="6579906"/>
            <a:ext cx="3600000" cy="769441"/>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スライド９～</a:t>
            </a:r>
            <a:r>
              <a:rPr lang="en-US" altLang="ja-JP" sz="1100" dirty="0">
                <a:latin typeface="HG丸ｺﾞｼｯｸM-PRO" panose="020F0600000000000000" pitchFamily="50" charset="-128"/>
                <a:ea typeface="HG丸ｺﾞｼｯｸM-PRO" panose="020F0600000000000000" pitchFamily="50" charset="-128"/>
              </a:rPr>
              <a:t>14</a:t>
            </a:r>
            <a:r>
              <a:rPr lang="ja-JP" altLang="en-US" sz="1100" dirty="0">
                <a:latin typeface="HG丸ｺﾞｼｯｸM-PRO" panose="020F0600000000000000" pitchFamily="50" charset="-128"/>
                <a:ea typeface="HG丸ｺﾞｼｯｸM-PRO" panose="020F0600000000000000" pitchFamily="50" charset="-128"/>
              </a:rPr>
              <a:t>で３分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「自己指導能力」といいます。自分自身を</a:t>
            </a:r>
            <a:r>
              <a:rPr lang="ja-JP" altLang="en-US" sz="1100" dirty="0" smtClean="0">
                <a:latin typeface="HG丸ｺﾞｼｯｸM-PRO" panose="020F0600000000000000" pitchFamily="50" charset="-128"/>
                <a:ea typeface="HG丸ｺﾞｼｯｸM-PRO" panose="020F0600000000000000" pitchFamily="50" charset="-128"/>
              </a:rPr>
              <a:t>より良い方向</a:t>
            </a:r>
            <a:r>
              <a:rPr lang="ja-JP" altLang="en-US" sz="1100" dirty="0">
                <a:latin typeface="HG丸ｺﾞｼｯｸM-PRO" panose="020F0600000000000000" pitchFamily="50" charset="-128"/>
                <a:ea typeface="HG丸ｺﾞｼｯｸM-PRO" panose="020F0600000000000000" pitchFamily="50" charset="-128"/>
              </a:rPr>
              <a:t>へ導くことのできる力です。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　そして、生徒</a:t>
            </a:r>
            <a:r>
              <a:rPr lang="ja-JP" altLang="en-US" sz="1100" dirty="0">
                <a:latin typeface="HG丸ｺﾞｼｯｸM-PRO" panose="020F0600000000000000" pitchFamily="50" charset="-128"/>
                <a:ea typeface="HG丸ｺﾞｼｯｸM-PRO" panose="020F0600000000000000" pitchFamily="50" charset="-128"/>
              </a:rPr>
              <a:t>指導とは・・・★</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9</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a:off x="192505" y="776856"/>
            <a:ext cx="2880000" cy="288032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14</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7" name="正方形/長方形 16"/>
          <p:cNvSpPr/>
          <p:nvPr/>
        </p:nvSpPr>
        <p:spPr>
          <a:xfrm>
            <a:off x="3068640" y="776856"/>
            <a:ext cx="3600000" cy="288032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68705" y="1191568"/>
            <a:ext cx="2742855"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3" name="正方形/長方形 12"/>
          <p:cNvSpPr/>
          <p:nvPr/>
        </p:nvSpPr>
        <p:spPr>
          <a:xfrm>
            <a:off x="186227" y="3657200"/>
            <a:ext cx="2880000" cy="40321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15</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4" name="正方形/長方形 13"/>
          <p:cNvSpPr/>
          <p:nvPr/>
        </p:nvSpPr>
        <p:spPr>
          <a:xfrm>
            <a:off x="3062362" y="3657200"/>
            <a:ext cx="3600000" cy="40321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47948" y="4067820"/>
            <a:ext cx="2742855" cy="205714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5" name="テキスト ボックス 14"/>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テキスト ボックス 17"/>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72504" y="772897"/>
            <a:ext cx="3596135" cy="1954381"/>
          </a:xfrm>
          <a:prstGeom prst="rect">
            <a:avLst/>
          </a:prstGeom>
        </p:spPr>
        <p:txBody>
          <a:bodyPr wrap="square">
            <a:spAutoFit/>
          </a:bodyPr>
          <a:lstStyle/>
          <a:p>
            <a:pPr defTabSz="94071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スライド９～</a:t>
            </a:r>
            <a:r>
              <a:rPr lang="en-US" altLang="ja-JP" sz="1100" dirty="0">
                <a:latin typeface="HG丸ｺﾞｼｯｸM-PRO" panose="020F0600000000000000" pitchFamily="50" charset="-128"/>
                <a:ea typeface="HG丸ｺﾞｼｯｸM-PRO" panose="020F0600000000000000" pitchFamily="50" charset="-128"/>
              </a:rPr>
              <a:t>14</a:t>
            </a:r>
            <a:r>
              <a:rPr lang="ja-JP" altLang="en-US" sz="1100" dirty="0">
                <a:latin typeface="HG丸ｺﾞｼｯｸM-PRO" panose="020F0600000000000000" pitchFamily="50" charset="-128"/>
                <a:ea typeface="HG丸ｺﾞｼｯｸM-PRO" panose="020F0600000000000000" pitchFamily="50" charset="-128"/>
              </a:rPr>
              <a:t>で３分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この「自己指導能力」を育成することになるわけです。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言いかえる</a:t>
            </a:r>
            <a:r>
              <a:rPr lang="ja-JP" altLang="en-US" sz="1100" dirty="0" smtClean="0">
                <a:latin typeface="HG丸ｺﾞｼｯｸM-PRO" panose="020F0600000000000000" pitchFamily="50" charset="-128"/>
                <a:ea typeface="HG丸ｺﾞｼｯｸM-PRO" panose="020F0600000000000000" pitchFamily="50" charset="-128"/>
              </a:rPr>
              <a:t>と、生徒</a:t>
            </a:r>
            <a:r>
              <a:rPr lang="ja-JP" altLang="en-US" sz="1100" dirty="0">
                <a:latin typeface="HG丸ｺﾞｼｯｸM-PRO" panose="020F0600000000000000" pitchFamily="50" charset="-128"/>
                <a:ea typeface="HG丸ｺﾞｼｯｸM-PRO" panose="020F0600000000000000" pitchFamily="50" charset="-128"/>
              </a:rPr>
              <a:t>指導と</a:t>
            </a:r>
            <a:r>
              <a:rPr lang="ja-JP" altLang="en-US" sz="1100" dirty="0" smtClean="0">
                <a:latin typeface="HG丸ｺﾞｼｯｸM-PRO" panose="020F0600000000000000" pitchFamily="50" charset="-128"/>
                <a:ea typeface="HG丸ｺﾞｼｯｸM-PRO" panose="020F0600000000000000" pitchFamily="50" charset="-128"/>
              </a:rPr>
              <a:t>は、自己</a:t>
            </a:r>
            <a:r>
              <a:rPr lang="ja-JP" altLang="en-US" sz="1100" dirty="0">
                <a:latin typeface="HG丸ｺﾞｼｯｸM-PRO" panose="020F0600000000000000" pitchFamily="50" charset="-128"/>
                <a:ea typeface="HG丸ｺﾞｼｯｸM-PRO" panose="020F0600000000000000" pitchFamily="50" charset="-128"/>
              </a:rPr>
              <a:t>指導</a:t>
            </a:r>
            <a:r>
              <a:rPr lang="ja-JP" altLang="en-US" sz="1100" dirty="0" smtClean="0">
                <a:latin typeface="HG丸ｺﾞｼｯｸM-PRO" panose="020F0600000000000000" pitchFamily="50" charset="-128"/>
                <a:ea typeface="HG丸ｺﾞｼｯｸM-PRO" panose="020F0600000000000000" pitchFamily="50" charset="-128"/>
              </a:rPr>
              <a:t>能力を育成することであり、「子供たち</a:t>
            </a:r>
            <a:r>
              <a:rPr lang="ja-JP" altLang="en-US" sz="1100" dirty="0">
                <a:latin typeface="HG丸ｺﾞｼｯｸM-PRO" panose="020F0600000000000000" pitchFamily="50" charset="-128"/>
                <a:ea typeface="HG丸ｺﾞｼｯｸM-PRO" panose="020F0600000000000000" pitchFamily="50" charset="-128"/>
              </a:rPr>
              <a:t>が自己実現できる</a:t>
            </a:r>
            <a:r>
              <a:rPr lang="ja-JP" altLang="en-US" sz="1100" dirty="0" smtClean="0">
                <a:latin typeface="HG丸ｺﾞｼｯｸM-PRO" panose="020F0600000000000000" pitchFamily="50" charset="-128"/>
                <a:ea typeface="HG丸ｺﾞｼｯｸM-PRO" panose="020F0600000000000000" pitchFamily="50" charset="-128"/>
              </a:rPr>
              <a:t>よう、成長</a:t>
            </a:r>
            <a:r>
              <a:rPr lang="ja-JP" altLang="en-US" sz="1100" dirty="0">
                <a:latin typeface="HG丸ｺﾞｼｯｸM-PRO" panose="020F0600000000000000" pitchFamily="50" charset="-128"/>
                <a:ea typeface="HG丸ｺﾞｼｯｸM-PRO" panose="020F0600000000000000" pitchFamily="50" charset="-128"/>
              </a:rPr>
              <a:t>を促すことを目指す指導</a:t>
            </a:r>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と</a:t>
            </a:r>
            <a:r>
              <a:rPr lang="ja-JP" altLang="en-US" sz="1100" dirty="0">
                <a:latin typeface="HG丸ｺﾞｼｯｸM-PRO" panose="020F0600000000000000" pitchFamily="50" charset="-128"/>
                <a:ea typeface="HG丸ｺﾞｼｯｸM-PRO" panose="020F0600000000000000" pitchFamily="50" charset="-128"/>
              </a:rPr>
              <a:t>いうことになります。</a:t>
            </a:r>
            <a:endParaRPr lang="en-US" altLang="ja-JP" sz="1100" dirty="0">
              <a:latin typeface="HG丸ｺﾞｼｯｸM-PRO" panose="020F0600000000000000" pitchFamily="50" charset="-128"/>
              <a:ea typeface="HG丸ｺﾞｼｯｸM-PRO" panose="020F0600000000000000" pitchFamily="50" charset="-128"/>
            </a:endParaRPr>
          </a:p>
          <a:p>
            <a:pPr>
              <a:tabLst>
                <a:tab pos="3314700" algn="l"/>
              </a:tabLst>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つまり、私たち</a:t>
            </a:r>
            <a:r>
              <a:rPr lang="ja-JP" altLang="en-US" sz="1100" dirty="0">
                <a:latin typeface="HG丸ｺﾞｼｯｸM-PRO" panose="020F0600000000000000" pitchFamily="50" charset="-128"/>
                <a:ea typeface="HG丸ｺﾞｼｯｸM-PRO" panose="020F0600000000000000" pitchFamily="50" charset="-128"/>
              </a:rPr>
              <a:t>が日頃から</a:t>
            </a:r>
            <a:r>
              <a:rPr lang="ja-JP" altLang="en-US" sz="1100" dirty="0" smtClean="0">
                <a:latin typeface="HG丸ｺﾞｼｯｸM-PRO" panose="020F0600000000000000" pitchFamily="50" charset="-128"/>
                <a:ea typeface="HG丸ｺﾞｼｯｸM-PRO" panose="020F0600000000000000" pitchFamily="50" charset="-128"/>
              </a:rPr>
              <a:t>「子供たち</a:t>
            </a:r>
            <a:r>
              <a:rPr lang="ja-JP" altLang="en-US" sz="1100" dirty="0">
                <a:latin typeface="HG丸ｺﾞｼｯｸM-PRO" panose="020F0600000000000000" pitchFamily="50" charset="-128"/>
                <a:ea typeface="HG丸ｺﾞｼｯｸM-PRO" panose="020F0600000000000000" pitchFamily="50" charset="-128"/>
              </a:rPr>
              <a:t>にどのように成長してほしいのかを願って指導して</a:t>
            </a:r>
            <a:r>
              <a:rPr lang="ja-JP" altLang="en-US" sz="1100" dirty="0" smtClean="0">
                <a:latin typeface="HG丸ｺﾞｼｯｸM-PRO" panose="020F0600000000000000" pitchFamily="50" charset="-128"/>
                <a:ea typeface="HG丸ｺﾞｼｯｸM-PRO" panose="020F0600000000000000" pitchFamily="50" charset="-128"/>
              </a:rPr>
              <a:t>いること」</a:t>
            </a:r>
            <a:endParaRPr lang="en-US" altLang="ja-JP" sz="1100" dirty="0" smtClean="0">
              <a:latin typeface="HG丸ｺﾞｼｯｸM-PRO" panose="020F0600000000000000" pitchFamily="50" charset="-128"/>
              <a:ea typeface="HG丸ｺﾞｼｯｸM-PRO" panose="020F0600000000000000" pitchFamily="50" charset="-128"/>
            </a:endParaRPr>
          </a:p>
          <a:p>
            <a:pPr>
              <a:tabLst>
                <a:tab pos="3314700" algn="l"/>
              </a:tabLst>
            </a:pP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それ</a:t>
            </a:r>
            <a:r>
              <a:rPr lang="ja-JP" altLang="en-US" sz="1100" dirty="0">
                <a:latin typeface="HG丸ｺﾞｼｯｸM-PRO" panose="020F0600000000000000" pitchFamily="50" charset="-128"/>
                <a:ea typeface="HG丸ｺﾞｼｯｸM-PRO" panose="020F0600000000000000" pitchFamily="50" charset="-128"/>
              </a:rPr>
              <a:t>自体</a:t>
            </a:r>
            <a:r>
              <a:rPr lang="ja-JP" altLang="en-US" sz="1100" dirty="0" smtClean="0">
                <a:latin typeface="HG丸ｺﾞｼｯｸM-PRO" panose="020F0600000000000000" pitchFamily="50" charset="-128"/>
                <a:ea typeface="HG丸ｺﾞｼｯｸM-PRO" panose="020F0600000000000000" pitchFamily="50" charset="-128"/>
              </a:rPr>
              <a:t>が、生徒</a:t>
            </a:r>
            <a:r>
              <a:rPr lang="ja-JP" altLang="en-US" sz="1100" dirty="0">
                <a:latin typeface="HG丸ｺﾞｼｯｸM-PRO" panose="020F0600000000000000" pitchFamily="50" charset="-128"/>
                <a:ea typeface="HG丸ｺﾞｼｯｸM-PRO" panose="020F0600000000000000" pitchFamily="50" charset="-128"/>
              </a:rPr>
              <a:t>指導なのです。★</a:t>
            </a:r>
          </a:p>
        </p:txBody>
      </p:sp>
      <p:sp>
        <p:nvSpPr>
          <p:cNvPr id="3" name="正方形/長方形 2"/>
          <p:cNvSpPr/>
          <p:nvPr/>
        </p:nvSpPr>
        <p:spPr>
          <a:xfrm>
            <a:off x="3062362" y="3657200"/>
            <a:ext cx="3600000" cy="2800767"/>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このスライド１分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これまでの話を図で表す</a:t>
            </a:r>
            <a:r>
              <a:rPr lang="ja-JP" altLang="en-US" sz="1100" dirty="0" smtClean="0">
                <a:latin typeface="HG丸ｺﾞｼｯｸM-PRO" panose="020F0600000000000000" pitchFamily="50" charset="-128"/>
                <a:ea typeface="HG丸ｺﾞｼｯｸM-PRO" panose="020F0600000000000000" pitchFamily="50" charset="-128"/>
              </a:rPr>
              <a:t>と、この</a:t>
            </a:r>
            <a:r>
              <a:rPr lang="ja-JP" altLang="en-US" sz="1100" dirty="0">
                <a:latin typeface="HG丸ｺﾞｼｯｸM-PRO" panose="020F0600000000000000" pitchFamily="50" charset="-128"/>
                <a:ea typeface="HG丸ｺﾞｼｯｸM-PRO" panose="020F0600000000000000" pitchFamily="50" charset="-128"/>
              </a:rPr>
              <a:t>ようになります。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は、自己</a:t>
            </a:r>
            <a:r>
              <a:rPr lang="ja-JP" altLang="en-US" sz="1100" dirty="0">
                <a:latin typeface="HG丸ｺﾞｼｯｸM-PRO" panose="020F0600000000000000" pitchFamily="50" charset="-128"/>
                <a:ea typeface="HG丸ｺﾞｼｯｸM-PRO" panose="020F0600000000000000" pitchFamily="50" charset="-128"/>
              </a:rPr>
              <a:t>指導能力を育むにはどのような働きかけを</a:t>
            </a:r>
            <a:r>
              <a:rPr lang="ja-JP" altLang="en-US" sz="1100" dirty="0" smtClean="0">
                <a:latin typeface="HG丸ｺﾞｼｯｸM-PRO" panose="020F0600000000000000" pitchFamily="50" charset="-128"/>
                <a:ea typeface="HG丸ｺﾞｼｯｸM-PRO" panose="020F0600000000000000" pitchFamily="50" charset="-128"/>
              </a:rPr>
              <a:t>すれば良いでしょう</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例えば、</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・僕</a:t>
            </a:r>
            <a:r>
              <a:rPr lang="ja-JP" altLang="en-US" sz="1100" dirty="0" smtClean="0">
                <a:latin typeface="HG丸ｺﾞｼｯｸM-PRO" panose="020F0600000000000000" pitchFamily="50" charset="-128"/>
                <a:ea typeface="HG丸ｺﾞｼｯｸM-PRO" panose="020F0600000000000000" pitchFamily="50" charset="-128"/>
              </a:rPr>
              <a:t>って、ここ</a:t>
            </a:r>
            <a:r>
              <a:rPr lang="ja-JP" altLang="en-US" sz="1100" dirty="0">
                <a:latin typeface="HG丸ｺﾞｼｯｸM-PRO" panose="020F0600000000000000" pitchFamily="50" charset="-128"/>
                <a:ea typeface="HG丸ｺﾞｼｯｸM-PRO" panose="020F0600000000000000" pitchFamily="50" charset="-128"/>
              </a:rPr>
              <a:t>に居ていいんだ★とか</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・みんなが私の気持ちを分かってくれてうれしい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と</a:t>
            </a:r>
            <a:r>
              <a:rPr lang="ja-JP" altLang="en-US" sz="1100" dirty="0">
                <a:latin typeface="HG丸ｺﾞｼｯｸM-PRO" panose="020F0600000000000000" pitchFamily="50" charset="-128"/>
                <a:ea typeface="HG丸ｺﾞｼｯｸM-PRO" panose="020F0600000000000000" pitchFamily="50" charset="-128"/>
              </a:rPr>
              <a:t>いう実感を</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・このクラスが好き！★と感じるクラスの中で</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・失敗を</a:t>
            </a:r>
            <a:r>
              <a:rPr lang="ja-JP" altLang="en-US" sz="1100" dirty="0" smtClean="0">
                <a:latin typeface="HG丸ｺﾞｼｯｸM-PRO" panose="020F0600000000000000" pitchFamily="50" charset="-128"/>
                <a:ea typeface="HG丸ｺﾞｼｯｸM-PRO" panose="020F0600000000000000" pitchFamily="50" charset="-128"/>
              </a:rPr>
              <a:t>恐れず、俺</a:t>
            </a:r>
            <a:r>
              <a:rPr lang="ja-JP" altLang="en-US" sz="1100" dirty="0">
                <a:latin typeface="HG丸ｺﾞｼｯｸM-PRO" panose="020F0600000000000000" pitchFamily="50" charset="-128"/>
                <a:ea typeface="HG丸ｺﾞｼｯｸM-PRO" panose="020F0600000000000000" pitchFamily="50" charset="-128"/>
              </a:rPr>
              <a:t>やってみよ～★と頑張ることのできる児童生徒を育てることが大切ではないでしょうか。</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そうだと</a:t>
            </a:r>
            <a:r>
              <a:rPr lang="ja-JP" altLang="en-US" sz="1100" dirty="0" smtClean="0">
                <a:latin typeface="HG丸ｺﾞｼｯｸM-PRO" panose="020F0600000000000000" pitchFamily="50" charset="-128"/>
                <a:ea typeface="HG丸ｺﾞｼｯｸM-PRO" panose="020F0600000000000000" pitchFamily="50" charset="-128"/>
              </a:rPr>
              <a:t>すれば、私たち</a:t>
            </a:r>
            <a:r>
              <a:rPr lang="ja-JP" altLang="en-US" sz="1100" dirty="0">
                <a:latin typeface="HG丸ｺﾞｼｯｸM-PRO" panose="020F0600000000000000" pitchFamily="50" charset="-128"/>
                <a:ea typeface="HG丸ｺﾞｼｯｸM-PRO" panose="020F0600000000000000" pitchFamily="50" charset="-128"/>
              </a:rPr>
              <a:t>教師</a:t>
            </a:r>
            <a:r>
              <a:rPr lang="ja-JP" altLang="en-US" sz="1100" dirty="0" smtClean="0">
                <a:latin typeface="HG丸ｺﾞｼｯｸM-PRO" panose="020F0600000000000000" pitchFamily="50" charset="-128"/>
                <a:ea typeface="HG丸ｺﾞｼｯｸM-PRO" panose="020F0600000000000000" pitchFamily="50" charset="-128"/>
              </a:rPr>
              <a:t>は、児童</a:t>
            </a:r>
            <a:r>
              <a:rPr lang="ja-JP" altLang="en-US" sz="1100" dirty="0">
                <a:latin typeface="HG丸ｺﾞｼｯｸM-PRO" panose="020F0600000000000000" pitchFamily="50" charset="-128"/>
                <a:ea typeface="HG丸ｺﾞｼｯｸM-PRO" panose="020F0600000000000000" pitchFamily="50" charset="-128"/>
              </a:rPr>
              <a:t>生徒がそのように感じられる体験を</a:t>
            </a:r>
            <a:r>
              <a:rPr lang="ja-JP" altLang="en-US" sz="1100" dirty="0" smtClean="0">
                <a:latin typeface="HG丸ｺﾞｼｯｸM-PRO" panose="020F0600000000000000" pitchFamily="50" charset="-128"/>
                <a:ea typeface="HG丸ｺﾞｼｯｸM-PRO" panose="020F0600000000000000" pitchFamily="50" charset="-128"/>
              </a:rPr>
              <a:t>させる取組を</a:t>
            </a:r>
            <a:r>
              <a:rPr lang="ja-JP" altLang="en-US" sz="1100" dirty="0">
                <a:latin typeface="HG丸ｺﾞｼｯｸM-PRO" panose="020F0600000000000000" pitchFamily="50" charset="-128"/>
                <a:ea typeface="HG丸ｺﾞｼｯｸM-PRO" panose="020F0600000000000000" pitchFamily="50" charset="-128"/>
              </a:rPr>
              <a:t>する必要がありますね。★</a:t>
            </a:r>
            <a:endParaRPr lang="ja-JP"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4249744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5945</Words>
  <Application>Microsoft Office PowerPoint</Application>
  <PresentationFormat>A4 210 x 297 mm</PresentationFormat>
  <Paragraphs>772</Paragraphs>
  <Slides>19</Slides>
  <Notes>0</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19</vt:i4>
      </vt:variant>
    </vt:vector>
  </HeadingPairs>
  <TitlesOfParts>
    <vt:vector size="31" baseType="lpstr">
      <vt:lpstr>ＤＦ特太ゴシック体</vt:lpstr>
      <vt:lpstr>HGP創英角ﾎﾟｯﾌﾟ体</vt:lpstr>
      <vt:lpstr>HG丸ｺﾞｼｯｸM-PRO</vt:lpstr>
      <vt:lpstr>ＭＳ Ｐゴシック</vt:lpstr>
      <vt:lpstr>ＭＳ Ｐ明朝</vt:lpstr>
      <vt:lpstr>ＭＳ ゴシック</vt:lpstr>
      <vt:lpstr>ＭＳ 明朝</vt:lpstr>
      <vt:lpstr>メイリオ</vt:lpstr>
      <vt:lpstr>Arial</vt:lpstr>
      <vt:lpstr>Calibri</vt:lpstr>
      <vt:lpstr>Wingdings</vt:lpstr>
      <vt:lpstr>Office ​​テーマ</vt:lpstr>
      <vt:lpstr>PowerPoint プレゼンテーション</vt:lpstr>
      <vt:lpstr>基礎研修 ＜基本から考える生徒指導の進め方パッケージ＞ 【60分研修】</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2022-09-22T04:58:18Z</dcterms:created>
  <dcterms:modified xsi:type="dcterms:W3CDTF">2022-09-22T04:58:23Z</dcterms:modified>
</cp:coreProperties>
</file>