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handoutMasterIdLst>
    <p:handoutMasterId r:id="rId23"/>
  </p:handoutMasterIdLst>
  <p:sldIdLst>
    <p:sldId id="364" r:id="rId2"/>
    <p:sldId id="346" r:id="rId3"/>
    <p:sldId id="415" r:id="rId4"/>
    <p:sldId id="347" r:id="rId5"/>
    <p:sldId id="384" r:id="rId6"/>
    <p:sldId id="386" r:id="rId7"/>
    <p:sldId id="399" r:id="rId8"/>
    <p:sldId id="419" r:id="rId9"/>
    <p:sldId id="420" r:id="rId10"/>
    <p:sldId id="421" r:id="rId11"/>
    <p:sldId id="422" r:id="rId12"/>
    <p:sldId id="428" r:id="rId13"/>
    <p:sldId id="429" r:id="rId14"/>
    <p:sldId id="430" r:id="rId15"/>
    <p:sldId id="312" r:id="rId16"/>
    <p:sldId id="383" r:id="rId17"/>
    <p:sldId id="432" r:id="rId18"/>
    <p:sldId id="433" r:id="rId19"/>
    <p:sldId id="427" r:id="rId20"/>
    <p:sldId id="417" r:id="rId21"/>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guide id="3" orient="horz" pos="4572" userDrawn="1">
          <p15:clr>
            <a:srgbClr val="A4A3A4"/>
          </p15:clr>
        </p15:guide>
        <p15:guide id="4" pos="1468" userDrawn="1">
          <p15:clr>
            <a:srgbClr val="A4A3A4"/>
          </p15:clr>
        </p15:guide>
        <p15:guide id="5" orient="horz" pos="3129" userDrawn="1">
          <p15:clr>
            <a:srgbClr val="A4A3A4"/>
          </p15:clr>
        </p15:guide>
        <p15:guide id="6" orient="horz" pos="3225" userDrawn="1">
          <p15:clr>
            <a:srgbClr val="A4A3A4"/>
          </p15:clr>
        </p15:guide>
        <p15:guide id="7" orient="horz" pos="4707" userDrawn="1">
          <p15:clr>
            <a:srgbClr val="A4A3A4"/>
          </p15:clr>
        </p15:guide>
        <p15:guide id="8" orient="horz" pos="3224" userDrawn="1">
          <p15:clr>
            <a:srgbClr val="A4A3A4"/>
          </p15:clr>
        </p15:guide>
        <p15:guide id="9" pos="2236" userDrawn="1">
          <p15:clr>
            <a:srgbClr val="A4A3A4"/>
          </p15:clr>
        </p15:guide>
        <p15:guide id="10" pos="1531" userDrawn="1">
          <p15:clr>
            <a:srgbClr val="A4A3A4"/>
          </p15:clr>
        </p15:guide>
        <p15:guide id="11" orient="horz" pos="2082" userDrawn="1">
          <p15:clr>
            <a:srgbClr val="A4A3A4"/>
          </p15:clr>
        </p15:guide>
        <p15:guide id="12" orient="horz" pos="3041" userDrawn="1">
          <p15:clr>
            <a:srgbClr val="A4A3A4"/>
          </p15:clr>
        </p15:guide>
        <p15:guide id="13" orient="horz" pos="2145" userDrawn="1">
          <p15:clr>
            <a:srgbClr val="A4A3A4"/>
          </p15:clr>
        </p15:guide>
        <p15:guide id="14" pos="3002" userDrawn="1">
          <p15:clr>
            <a:srgbClr val="A4A3A4"/>
          </p15:clr>
        </p15:guide>
        <p15:guide id="15" pos="2056" userDrawn="1">
          <p15:clr>
            <a:srgbClr val="A4A3A4"/>
          </p15:clr>
        </p15:guide>
        <p15:guide id="16" pos="3131" userDrawn="1">
          <p15:clr>
            <a:srgbClr val="A4A3A4"/>
          </p15:clr>
        </p15:guide>
        <p15:guide id="17" orient="horz" pos="3108">
          <p15:clr>
            <a:srgbClr val="A4A3A4"/>
          </p15:clr>
        </p15:guide>
        <p15:guide id="18" orient="horz" pos="4538">
          <p15:clr>
            <a:srgbClr val="A4A3A4"/>
          </p15:clr>
        </p15:guide>
        <p15:guide id="19" orient="horz" pos="3106">
          <p15:clr>
            <a:srgbClr val="A4A3A4"/>
          </p15:clr>
        </p15:guide>
        <p15:guide id="20" orient="horz" pos="3201">
          <p15:clr>
            <a:srgbClr val="A4A3A4"/>
          </p15:clr>
        </p15:guide>
        <p15:guide id="21" orient="horz" pos="4672">
          <p15:clr>
            <a:srgbClr val="A4A3A4"/>
          </p15:clr>
        </p15:guide>
        <p15:guide id="22" orient="horz" pos="3200">
          <p15:clr>
            <a:srgbClr val="A4A3A4"/>
          </p15:clr>
        </p15:guide>
        <p15:guide id="23" orient="horz" pos="2067">
          <p15:clr>
            <a:srgbClr val="A4A3A4"/>
          </p15:clr>
        </p15:guide>
        <p15:guide id="24" orient="horz" pos="3019">
          <p15:clr>
            <a:srgbClr val="A4A3A4"/>
          </p15:clr>
        </p15:guide>
        <p15:guide id="25" orient="horz" pos="2129">
          <p15:clr>
            <a:srgbClr val="A4A3A4"/>
          </p15:clr>
        </p15:guide>
        <p15:guide id="26" pos="2122">
          <p15:clr>
            <a:srgbClr val="A4A3A4"/>
          </p15:clr>
        </p15:guide>
        <p15:guide id="27" pos="1453">
          <p15:clr>
            <a:srgbClr val="A4A3A4"/>
          </p15:clr>
        </p15:guide>
        <p15:guide id="28" pos="2213">
          <p15:clr>
            <a:srgbClr val="A4A3A4"/>
          </p15:clr>
        </p15:guide>
        <p15:guide id="29" pos="1515">
          <p15:clr>
            <a:srgbClr val="A4A3A4"/>
          </p15:clr>
        </p15:guide>
        <p15:guide id="30" pos="2970">
          <p15:clr>
            <a:srgbClr val="A4A3A4"/>
          </p15:clr>
        </p15:guide>
        <p15:guide id="31" pos="2034">
          <p15:clr>
            <a:srgbClr val="A4A3A4"/>
          </p15:clr>
        </p15:guide>
        <p15:guide id="32" pos="3098">
          <p15:clr>
            <a:srgbClr val="A4A3A4"/>
          </p15:clr>
        </p15:guide>
        <p15:guide id="33" orient="horz" pos="3231">
          <p15:clr>
            <a:srgbClr val="A4A3A4"/>
          </p15:clr>
        </p15:guide>
        <p15:guide id="34" orient="horz" pos="4718">
          <p15:clr>
            <a:srgbClr val="A4A3A4"/>
          </p15:clr>
        </p15:guide>
        <p15:guide id="35" orient="horz" pos="3229">
          <p15:clr>
            <a:srgbClr val="A4A3A4"/>
          </p15:clr>
        </p15:guide>
        <p15:guide id="36" orient="horz" pos="3328">
          <p15:clr>
            <a:srgbClr val="A4A3A4"/>
          </p15:clr>
        </p15:guide>
        <p15:guide id="37" orient="horz" pos="4857">
          <p15:clr>
            <a:srgbClr val="A4A3A4"/>
          </p15:clr>
        </p15:guide>
        <p15:guide id="38" orient="horz" pos="3327">
          <p15:clr>
            <a:srgbClr val="A4A3A4"/>
          </p15:clr>
        </p15:guide>
        <p15:guide id="39" orient="horz" pos="2148">
          <p15:clr>
            <a:srgbClr val="A4A3A4"/>
          </p15:clr>
        </p15:guide>
        <p15:guide id="40" orient="horz" pos="3138">
          <p15:clr>
            <a:srgbClr val="A4A3A4"/>
          </p15:clr>
        </p15:guide>
        <p15:guide id="41" orient="horz" pos="2213">
          <p15:clr>
            <a:srgbClr val="A4A3A4"/>
          </p15:clr>
        </p15:guide>
        <p15:guide id="42" orient="horz" pos="3207">
          <p15:clr>
            <a:srgbClr val="A4A3A4"/>
          </p15:clr>
        </p15:guide>
        <p15:guide id="43" orient="horz" pos="4683">
          <p15:clr>
            <a:srgbClr val="A4A3A4"/>
          </p15:clr>
        </p15:guide>
        <p15:guide id="44" orient="horz" pos="3205">
          <p15:clr>
            <a:srgbClr val="A4A3A4"/>
          </p15:clr>
        </p15:guide>
        <p15:guide id="45" orient="horz" pos="3303">
          <p15:clr>
            <a:srgbClr val="A4A3A4"/>
          </p15:clr>
        </p15:guide>
        <p15:guide id="46" orient="horz" pos="4821">
          <p15:clr>
            <a:srgbClr val="A4A3A4"/>
          </p15:clr>
        </p15:guide>
        <p15:guide id="47" orient="horz" pos="3302">
          <p15:clr>
            <a:srgbClr val="A4A3A4"/>
          </p15:clr>
        </p15:guide>
        <p15:guide id="48" orient="horz" pos="2133">
          <p15:clr>
            <a:srgbClr val="A4A3A4"/>
          </p15:clr>
        </p15:guide>
        <p15:guide id="49" orient="horz" pos="3115">
          <p15:clr>
            <a:srgbClr val="A4A3A4"/>
          </p15:clr>
        </p15:guide>
        <p15:guide id="50" orient="horz" pos="2197">
          <p15:clr>
            <a:srgbClr val="A4A3A4"/>
          </p15:clr>
        </p15:guide>
        <p15:guide id="51" pos="2245">
          <p15:clr>
            <a:srgbClr val="A4A3A4"/>
          </p15:clr>
        </p15:guide>
        <p15:guide id="52" pos="1537">
          <p15:clr>
            <a:srgbClr val="A4A3A4"/>
          </p15:clr>
        </p15:guide>
        <p15:guide id="53" pos="2341">
          <p15:clr>
            <a:srgbClr val="A4A3A4"/>
          </p15:clr>
        </p15:guide>
        <p15:guide id="54" pos="1603">
          <p15:clr>
            <a:srgbClr val="A4A3A4"/>
          </p15:clr>
        </p15:guide>
        <p15:guide id="55" pos="3144">
          <p15:clr>
            <a:srgbClr val="A4A3A4"/>
          </p15:clr>
        </p15:guide>
        <p15:guide id="56" pos="2153">
          <p15:clr>
            <a:srgbClr val="A4A3A4"/>
          </p15:clr>
        </p15:guide>
        <p15:guide id="57" pos="3279">
          <p15:clr>
            <a:srgbClr val="A4A3A4"/>
          </p15:clr>
        </p15:guide>
        <p15:guide id="58" pos="2222">
          <p15:clr>
            <a:srgbClr val="A4A3A4"/>
          </p15:clr>
        </p15:guide>
        <p15:guide id="59" pos="1521">
          <p15:clr>
            <a:srgbClr val="A4A3A4"/>
          </p15:clr>
        </p15:guide>
        <p15:guide id="60" pos="2317">
          <p15:clr>
            <a:srgbClr val="A4A3A4"/>
          </p15:clr>
        </p15:guide>
        <p15:guide id="61" pos="1586">
          <p15:clr>
            <a:srgbClr val="A4A3A4"/>
          </p15:clr>
        </p15:guide>
        <p15:guide id="62" pos="3110">
          <p15:clr>
            <a:srgbClr val="A4A3A4"/>
          </p15:clr>
        </p15:guide>
        <p15:guide id="63" pos="2130">
          <p15:clr>
            <a:srgbClr val="A4A3A4"/>
          </p15:clr>
        </p15:guide>
        <p15:guide id="64" pos="32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FFCC"/>
    <a:srgbClr val="FF66FF"/>
    <a:srgbClr val="FF66CC"/>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7" autoAdjust="0"/>
    <p:restoredTop sz="83392" autoAdjust="0"/>
  </p:normalViewPr>
  <p:slideViewPr>
    <p:cSldViewPr>
      <p:cViewPr varScale="1">
        <p:scale>
          <a:sx n="61" d="100"/>
          <a:sy n="61" d="100"/>
        </p:scale>
        <p:origin x="1386" y="66"/>
      </p:cViewPr>
      <p:guideLst>
        <p:guide orient="horz" pos="216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51" d="100"/>
          <a:sy n="51" d="100"/>
        </p:scale>
        <p:origin x="-2832" y="-84"/>
      </p:cViewPr>
      <p:guideLst>
        <p:guide orient="horz" pos="3131"/>
        <p:guide pos="2144"/>
        <p:guide orient="horz" pos="4572"/>
        <p:guide pos="1468"/>
        <p:guide orient="horz" pos="3129"/>
        <p:guide orient="horz" pos="3225"/>
        <p:guide orient="horz" pos="4707"/>
        <p:guide orient="horz" pos="3224"/>
        <p:guide pos="2236"/>
        <p:guide pos="1531"/>
        <p:guide orient="horz" pos="2082"/>
        <p:guide orient="horz" pos="3041"/>
        <p:guide orient="horz" pos="2145"/>
        <p:guide pos="3002"/>
        <p:guide pos="2056"/>
        <p:guide pos="3131"/>
        <p:guide orient="horz" pos="3108"/>
        <p:guide orient="horz" pos="4538"/>
        <p:guide orient="horz" pos="3106"/>
        <p:guide orient="horz" pos="3201"/>
        <p:guide orient="horz" pos="4672"/>
        <p:guide orient="horz" pos="3200"/>
        <p:guide orient="horz" pos="2067"/>
        <p:guide orient="horz" pos="3019"/>
        <p:guide orient="horz" pos="2129"/>
        <p:guide pos="2122"/>
        <p:guide pos="1453"/>
        <p:guide pos="2213"/>
        <p:guide pos="1515"/>
        <p:guide pos="2970"/>
        <p:guide pos="2034"/>
        <p:guide pos="3098"/>
        <p:guide orient="horz" pos="3231"/>
        <p:guide orient="horz" pos="4718"/>
        <p:guide orient="horz" pos="3229"/>
        <p:guide orient="horz" pos="3328"/>
        <p:guide orient="horz" pos="4857"/>
        <p:guide orient="horz" pos="3327"/>
        <p:guide orient="horz" pos="2148"/>
        <p:guide orient="horz" pos="3138"/>
        <p:guide orient="horz" pos="2213"/>
        <p:guide orient="horz" pos="3207"/>
        <p:guide orient="horz" pos="4683"/>
        <p:guide orient="horz" pos="3205"/>
        <p:guide orient="horz" pos="3303"/>
        <p:guide orient="horz" pos="4821"/>
        <p:guide orient="horz" pos="3302"/>
        <p:guide orient="horz" pos="2133"/>
        <p:guide orient="horz" pos="3115"/>
        <p:guide orient="horz" pos="2197"/>
        <p:guide pos="2245"/>
        <p:guide pos="1537"/>
        <p:guide pos="2341"/>
        <p:guide pos="1603"/>
        <p:guide pos="3144"/>
        <p:guide pos="2153"/>
        <p:guide pos="3279"/>
        <p:guide pos="2222"/>
        <p:guide pos="1521"/>
        <p:guide pos="2317"/>
        <p:guide pos="1586"/>
        <p:guide pos="3110"/>
        <p:guide pos="2130"/>
        <p:guide pos="32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02135" y="173149"/>
            <a:ext cx="3526632" cy="509032"/>
          </a:xfrm>
          <a:prstGeom prst="rect">
            <a:avLst/>
          </a:prstGeom>
        </p:spPr>
        <p:txBody>
          <a:bodyPr vert="horz" lIns="93700" tIns="46848" rIns="93700" bIns="46848"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84102" y="173149"/>
            <a:ext cx="3056414" cy="509032"/>
          </a:xfrm>
          <a:prstGeom prst="rect">
            <a:avLst/>
          </a:prstGeom>
        </p:spPr>
        <p:txBody>
          <a:bodyPr vert="horz" lIns="93700" tIns="46848" rIns="93700" bIns="46848"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3386137" y="8690719"/>
            <a:ext cx="3056414" cy="509032"/>
          </a:xfrm>
          <a:prstGeom prst="rect">
            <a:avLst/>
          </a:prstGeom>
        </p:spPr>
        <p:txBody>
          <a:bodyPr vert="horz" lIns="93700" tIns="46848" rIns="93700" bIns="4684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1768440" y="9579924"/>
            <a:ext cx="3056414" cy="509032"/>
          </a:xfrm>
          <a:prstGeom prst="rect">
            <a:avLst/>
          </a:prstGeom>
        </p:spPr>
        <p:txBody>
          <a:bodyPr vert="horz" lIns="93700" tIns="46848" rIns="93700" bIns="46848" rtlCol="0" anchor="b"/>
          <a:lstStyle>
            <a:lvl1pPr algn="r">
              <a:defRPr sz="1200"/>
            </a:lvl1pPr>
          </a:lstStyle>
          <a:p>
            <a:pPr algn="ctr"/>
            <a:fld id="{771642C3-78B7-4C1C-BB48-C6612B77C906}" type="slidenum">
              <a:rPr kumimoji="1" lang="ja-JP" altLang="en-US" smtClean="0"/>
              <a:pPr algn="ctr"/>
              <a:t>‹#›</a:t>
            </a:fld>
            <a:endParaRPr kumimoji="1" lang="ja-JP" altLang="en-US" dirty="0"/>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5"/>
            <a:ext cx="3056414" cy="509032"/>
          </a:xfrm>
          <a:prstGeom prst="rect">
            <a:avLst/>
          </a:prstGeom>
        </p:spPr>
        <p:txBody>
          <a:bodyPr vert="horz" lIns="93700" tIns="46848" rIns="93700" bIns="46848" rtlCol="0"/>
          <a:lstStyle>
            <a:lvl1pPr algn="l">
              <a:defRPr sz="1200"/>
            </a:lvl1pPr>
          </a:lstStyle>
          <a:p>
            <a:endParaRPr kumimoji="1" lang="ja-JP" altLang="en-US"/>
          </a:p>
        </p:txBody>
      </p:sp>
      <p:sp>
        <p:nvSpPr>
          <p:cNvPr id="3" name="日付プレースホルダー 2"/>
          <p:cNvSpPr>
            <a:spLocks noGrp="1"/>
          </p:cNvSpPr>
          <p:nvPr>
            <p:ph type="dt" idx="1"/>
          </p:nvPr>
        </p:nvSpPr>
        <p:spPr>
          <a:xfrm>
            <a:off x="3995222" y="5"/>
            <a:ext cx="3056414" cy="509032"/>
          </a:xfrm>
          <a:prstGeom prst="rect">
            <a:avLst/>
          </a:prstGeom>
        </p:spPr>
        <p:txBody>
          <a:bodyPr vert="horz" lIns="93700" tIns="46848" rIns="93700" bIns="46848"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982663" y="765175"/>
            <a:ext cx="5087937" cy="3816350"/>
          </a:xfrm>
          <a:prstGeom prst="rect">
            <a:avLst/>
          </a:prstGeom>
          <a:noFill/>
          <a:ln w="12700">
            <a:solidFill>
              <a:prstClr val="black"/>
            </a:solidFill>
          </a:ln>
        </p:spPr>
        <p:txBody>
          <a:bodyPr vert="horz" lIns="93700" tIns="46848" rIns="93700" bIns="46848" rtlCol="0" anchor="ctr"/>
          <a:lstStyle/>
          <a:p>
            <a:endParaRPr lang="ja-JP" altLang="en-US"/>
          </a:p>
        </p:txBody>
      </p:sp>
      <p:sp>
        <p:nvSpPr>
          <p:cNvPr id="5" name="ノート プレースホルダー 4"/>
          <p:cNvSpPr>
            <a:spLocks noGrp="1"/>
          </p:cNvSpPr>
          <p:nvPr>
            <p:ph type="body" sz="quarter" idx="3"/>
          </p:nvPr>
        </p:nvSpPr>
        <p:spPr>
          <a:xfrm>
            <a:off x="705327" y="4835808"/>
            <a:ext cx="5642610" cy="4581287"/>
          </a:xfrm>
          <a:prstGeom prst="rect">
            <a:avLst/>
          </a:prstGeom>
        </p:spPr>
        <p:txBody>
          <a:bodyPr vert="horz" lIns="93700" tIns="46848" rIns="93700" bIns="4684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4" y="9669847"/>
            <a:ext cx="3056414" cy="509032"/>
          </a:xfrm>
          <a:prstGeom prst="rect">
            <a:avLst/>
          </a:prstGeom>
        </p:spPr>
        <p:txBody>
          <a:bodyPr vert="horz" lIns="93700" tIns="46848" rIns="93700" bIns="4684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1998424" y="9669847"/>
            <a:ext cx="3056414" cy="509032"/>
          </a:xfrm>
          <a:prstGeom prst="rect">
            <a:avLst/>
          </a:prstGeom>
        </p:spPr>
        <p:txBody>
          <a:bodyPr vert="horz" lIns="93700" tIns="46848" rIns="93700" bIns="46848" rtlCol="0" anchor="b"/>
          <a:lstStyle>
            <a:lvl1pPr algn="ctr">
              <a:defRPr sz="1200"/>
            </a:lvl1pPr>
          </a:lstStyle>
          <a:p>
            <a:fld id="{0BA487B4-0C97-4685-913E-D2C8B7EC33A0}"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kumimoji="1" lang="en-US" altLang="ja-JP" dirty="0" smtClean="0">
              <a:latin typeface="+mn-ea"/>
              <a:ea typeface="+mn-ea"/>
            </a:endParaRPr>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a:t>
            </a:fld>
            <a:endParaRPr kumimoji="1" lang="ja-JP" altLang="en-US"/>
          </a:p>
        </p:txBody>
      </p:sp>
    </p:spTree>
    <p:extLst>
      <p:ext uri="{BB962C8B-B14F-4D97-AF65-F5344CB8AC3E}">
        <p14:creationId xmlns:p14="http://schemas.microsoft.com/office/powerpoint/2010/main" val="470039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1009">
              <a:defRPr/>
            </a:pPr>
            <a:endParaRPr kumimoji="1" lang="ja-JP" altLang="en-US"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10</a:t>
            </a:fld>
            <a:endParaRPr kumimoji="1" lang="ja-JP" altLang="en-US"/>
          </a:p>
        </p:txBody>
      </p:sp>
    </p:spTree>
    <p:extLst>
      <p:ext uri="{BB962C8B-B14F-4D97-AF65-F5344CB8AC3E}">
        <p14:creationId xmlns:p14="http://schemas.microsoft.com/office/powerpoint/2010/main" val="2341838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p:spPr>
        <p:txBody>
          <a:bodyPr/>
          <a:lstStyle/>
          <a:p>
            <a:endParaRPr lang="ja-JP" altLang="ja-JP" dirty="0" smtClean="0">
              <a:ea typeface="ＭＳ Ｐ明朝" charset="-128"/>
            </a:endParaRPr>
          </a:p>
        </p:txBody>
      </p:sp>
    </p:spTree>
    <p:extLst>
      <p:ext uri="{BB962C8B-B14F-4D97-AF65-F5344CB8AC3E}">
        <p14:creationId xmlns:p14="http://schemas.microsoft.com/office/powerpoint/2010/main" val="154850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n-ea"/>
              </a:rPr>
              <a:t>≪</a:t>
            </a:r>
            <a:r>
              <a:rPr kumimoji="1" lang="ja-JP" altLang="en-US" dirty="0" smtClean="0">
                <a:latin typeface="+mn-ea"/>
              </a:rPr>
              <a:t>スライド</a:t>
            </a:r>
            <a:r>
              <a:rPr kumimoji="1" lang="en-US" altLang="ja-JP" dirty="0" smtClean="0">
                <a:latin typeface="+mn-ea"/>
              </a:rPr>
              <a:t>16</a:t>
            </a:r>
            <a:r>
              <a:rPr kumimoji="1" lang="ja-JP" altLang="en-US" dirty="0" err="1" smtClean="0">
                <a:latin typeface="+mn-ea"/>
              </a:rPr>
              <a:t>、</a:t>
            </a:r>
            <a:r>
              <a:rPr kumimoji="1" lang="en-US" altLang="ja-JP" dirty="0" smtClean="0">
                <a:latin typeface="+mn-ea"/>
              </a:rPr>
              <a:t>17</a:t>
            </a:r>
            <a:r>
              <a:rPr kumimoji="1" lang="ja-JP" altLang="en-US" dirty="0" smtClean="0">
                <a:latin typeface="+mn-ea"/>
              </a:rPr>
              <a:t>で４分</a:t>
            </a:r>
            <a:r>
              <a:rPr kumimoji="1" lang="en-US" altLang="ja-JP" dirty="0" smtClean="0">
                <a:latin typeface="+mn-ea"/>
              </a:rPr>
              <a:t>≫</a:t>
            </a:r>
          </a:p>
          <a:p>
            <a:r>
              <a:rPr kumimoji="1" lang="ja-JP" altLang="en-US" dirty="0" smtClean="0">
                <a:latin typeface="ＭＳ Ｐ明朝" panose="02020600040205080304" pitchFamily="18" charset="-128"/>
                <a:ea typeface="ＭＳ Ｐ明朝" panose="02020600040205080304" pitchFamily="18" charset="-128"/>
              </a:rPr>
              <a:t>　では自己実現を図るための自己指導能力を育成する</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生徒指導の具体的な実践</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というのは、どういった実践なのでしょうか。</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先ほど、生徒指導に対するイメージ</a:t>
            </a:r>
            <a:r>
              <a:rPr kumimoji="1" lang="ja-JP" altLang="en-US" dirty="0" smtClean="0">
                <a:solidFill>
                  <a:srgbClr val="FF0000"/>
                </a:solidFill>
                <a:latin typeface="ＭＳ Ｐ明朝" panose="02020600040205080304" pitchFamily="18" charset="-128"/>
                <a:ea typeface="ＭＳ Ｐ明朝" panose="02020600040205080304" pitchFamily="18" charset="-128"/>
              </a:rPr>
              <a:t>や印象</a:t>
            </a:r>
            <a:r>
              <a:rPr kumimoji="1" lang="ja-JP" altLang="en-US" dirty="0" smtClean="0">
                <a:latin typeface="ＭＳ Ｐ明朝" panose="02020600040205080304" pitchFamily="18" charset="-128"/>
                <a:ea typeface="ＭＳ Ｐ明朝" panose="02020600040205080304" pitchFamily="18" charset="-128"/>
              </a:rPr>
              <a:t>が一人一人違うことが分かりましたので、これからの時間は具体的な実践について考えたいと思います。</a:t>
            </a:r>
            <a:endParaRPr kumimoji="1" lang="en-US" altLang="ja-JP" dirty="0" smtClean="0">
              <a:latin typeface="ＭＳ Ｐ明朝" panose="02020600040205080304" pitchFamily="18" charset="-128"/>
              <a:ea typeface="ＭＳ Ｐ明朝" panose="02020600040205080304" pitchFamily="18" charset="-128"/>
            </a:endParaRPr>
          </a:p>
          <a:p>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教育課程内外の、あらゆる教育活動場面をイメージして、重要度が高いと考えられる実践を三つまで書いてください。授業での実践もあると思います。</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（重要な実践は多くありますが、時間が限られていることと、この後の協議を絞り込むことができるように、ここでは三つに絞ってもらいます。）</a:t>
            </a:r>
            <a:endParaRPr kumimoji="1" lang="en-US" altLang="ja-JP" dirty="0" smtClean="0">
              <a:latin typeface="ＭＳ Ｐ明朝" panose="02020600040205080304" pitchFamily="18" charset="-128"/>
              <a:ea typeface="ＭＳ Ｐ明朝" panose="02020600040205080304" pitchFamily="18" charset="-128"/>
            </a:endParaRPr>
          </a:p>
          <a:p>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ワークシートの右側を御覧ください。★</a:t>
            </a:r>
            <a:endParaRPr kumimoji="1" lang="en-US" altLang="ja-JP" dirty="0" smtClean="0">
              <a:latin typeface="ＭＳ Ｐ明朝" panose="02020600040205080304" pitchFamily="18" charset="-128"/>
              <a:ea typeface="ＭＳ Ｐ明朝" panose="02020600040205080304" pitchFamily="18" charset="-128"/>
            </a:endParaRPr>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12</a:t>
            </a:fld>
            <a:endParaRPr kumimoji="1" lang="ja-JP" altLang="en-US"/>
          </a:p>
        </p:txBody>
      </p:sp>
    </p:spTree>
    <p:extLst>
      <p:ext uri="{BB962C8B-B14F-4D97-AF65-F5344CB8AC3E}">
        <p14:creationId xmlns:p14="http://schemas.microsoft.com/office/powerpoint/2010/main" val="4016160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n-ea"/>
                <a:ea typeface="+mn-ea"/>
              </a:rPr>
              <a:t>≪</a:t>
            </a:r>
            <a:r>
              <a:rPr kumimoji="1" lang="ja-JP" altLang="en-US" dirty="0" smtClean="0">
                <a:latin typeface="+mn-ea"/>
                <a:ea typeface="+mn-ea"/>
              </a:rPr>
              <a:t>スライド</a:t>
            </a:r>
            <a:r>
              <a:rPr kumimoji="1" lang="en-US" altLang="ja-JP" dirty="0" smtClean="0">
                <a:latin typeface="+mn-ea"/>
                <a:ea typeface="+mn-ea"/>
              </a:rPr>
              <a:t>18</a:t>
            </a:r>
            <a:r>
              <a:rPr kumimoji="1" lang="ja-JP" altLang="en-US" dirty="0" err="1" smtClean="0">
                <a:latin typeface="+mn-ea"/>
                <a:ea typeface="+mn-ea"/>
              </a:rPr>
              <a:t>、</a:t>
            </a:r>
            <a:r>
              <a:rPr kumimoji="1" lang="en-US" altLang="ja-JP" dirty="0" smtClean="0">
                <a:latin typeface="+mn-ea"/>
                <a:ea typeface="+mn-ea"/>
              </a:rPr>
              <a:t>19</a:t>
            </a:r>
            <a:r>
              <a:rPr kumimoji="1" lang="ja-JP" altLang="en-US" dirty="0" smtClean="0">
                <a:latin typeface="+mn-ea"/>
                <a:ea typeface="+mn-ea"/>
              </a:rPr>
              <a:t>で９分</a:t>
            </a:r>
            <a:r>
              <a:rPr kumimoji="1" lang="en-US" altLang="ja-JP" dirty="0" smtClean="0">
                <a:latin typeface="+mn-ea"/>
              </a:rPr>
              <a:t>≫</a:t>
            </a:r>
            <a:endParaRPr kumimoji="1" lang="en-US" altLang="ja-JP" dirty="0" smtClean="0"/>
          </a:p>
          <a:p>
            <a:r>
              <a:rPr kumimoji="1" lang="ja-JP" altLang="en-US" dirty="0" smtClean="0">
                <a:latin typeface="ＭＳ Ｐ明朝" panose="02020600040205080304" pitchFamily="18" charset="-128"/>
                <a:ea typeface="ＭＳ Ｐ明朝" panose="02020600040205080304" pitchFamily="18" charset="-128"/>
              </a:rPr>
              <a:t>　はい、時間が来ましたので、次の共有に入りたいと思います。</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ここからは、先ほど考えていただいた実践をグループ内で共有する時間にします。★</a:t>
            </a:r>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13</a:t>
            </a:fld>
            <a:endParaRPr kumimoji="1" lang="ja-JP" altLang="en-US"/>
          </a:p>
        </p:txBody>
      </p:sp>
    </p:spTree>
    <p:extLst>
      <p:ext uri="{BB962C8B-B14F-4D97-AF65-F5344CB8AC3E}">
        <p14:creationId xmlns:p14="http://schemas.microsoft.com/office/powerpoint/2010/main" val="4016160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79488" y="222250"/>
            <a:ext cx="5094287" cy="3819525"/>
          </a:xfrm>
        </p:spPr>
      </p:sp>
      <p:sp>
        <p:nvSpPr>
          <p:cNvPr id="3" name="ノート プレースホルダー 2"/>
          <p:cNvSpPr>
            <a:spLocks noGrp="1"/>
          </p:cNvSpPr>
          <p:nvPr>
            <p:ph type="body" idx="1"/>
          </p:nvPr>
        </p:nvSpPr>
        <p:spPr>
          <a:xfrm>
            <a:off x="467586" y="4279001"/>
            <a:ext cx="6192705" cy="5236688"/>
          </a:xfrm>
        </p:spPr>
        <p:txBody>
          <a:bodyPr/>
          <a:lstStyle/>
          <a:p>
            <a:r>
              <a:rPr kumimoji="1" lang="en-US" altLang="ja-JP" dirty="0" smtClean="0">
                <a:latin typeface="+mn-ea"/>
                <a:ea typeface="+mn-ea"/>
              </a:rPr>
              <a:t>≪</a:t>
            </a:r>
            <a:r>
              <a:rPr kumimoji="1" lang="ja-JP" altLang="en-US" dirty="0" smtClean="0">
                <a:latin typeface="+mn-ea"/>
                <a:ea typeface="+mn-ea"/>
              </a:rPr>
              <a:t>スライド</a:t>
            </a:r>
            <a:r>
              <a:rPr kumimoji="1" lang="en-US" altLang="ja-JP" dirty="0" smtClean="0">
                <a:latin typeface="+mn-ea"/>
                <a:ea typeface="+mn-ea"/>
              </a:rPr>
              <a:t>20</a:t>
            </a:r>
            <a:r>
              <a:rPr kumimoji="1" lang="ja-JP" altLang="en-US" dirty="0" smtClean="0">
                <a:latin typeface="+mn-ea"/>
                <a:ea typeface="+mn-ea"/>
              </a:rPr>
              <a:t>で６分</a:t>
            </a:r>
            <a:r>
              <a:rPr kumimoji="1" lang="en-US" altLang="ja-JP" dirty="0" smtClean="0">
                <a:latin typeface="+mn-ea"/>
              </a:rPr>
              <a:t>≫</a:t>
            </a:r>
            <a:endParaRPr kumimoji="1" lang="en-US" altLang="ja-JP" dirty="0" smtClean="0"/>
          </a:p>
          <a:p>
            <a:r>
              <a:rPr kumimoji="1" lang="ja-JP" altLang="en-US" dirty="0" smtClean="0">
                <a:latin typeface="ＭＳ Ｐ明朝" panose="02020600040205080304" pitchFamily="18" charset="-128"/>
                <a:ea typeface="ＭＳ Ｐ明朝" panose="02020600040205080304" pitchFamily="18" charset="-128"/>
              </a:rPr>
              <a:t>　はい、</a:t>
            </a:r>
            <a:r>
              <a:rPr kumimoji="1" lang="ja-JP" altLang="en-US" strike="noStrike" dirty="0" smtClean="0">
                <a:latin typeface="ＭＳ Ｐ明朝" panose="02020600040205080304" pitchFamily="18" charset="-128"/>
                <a:ea typeface="ＭＳ Ｐ明朝" panose="02020600040205080304" pitchFamily="18" charset="-128"/>
              </a:rPr>
              <a:t>それでは</a:t>
            </a:r>
            <a:r>
              <a:rPr kumimoji="1" lang="ja-JP" altLang="en-US" dirty="0" smtClean="0">
                <a:latin typeface="ＭＳ Ｐ明朝" panose="02020600040205080304" pitchFamily="18" charset="-128"/>
                <a:ea typeface="ＭＳ Ｐ明朝" panose="02020600040205080304" pitchFamily="18" charset="-128"/>
              </a:rPr>
              <a:t>時間がきましたので、話し合いを終了してください。</a:t>
            </a:r>
            <a:endParaRPr kumimoji="1" lang="en-US" altLang="ja-JP" dirty="0" smtClean="0">
              <a:latin typeface="ＭＳ Ｐ明朝" panose="02020600040205080304" pitchFamily="18" charset="-128"/>
              <a:ea typeface="ＭＳ Ｐ明朝" panose="02020600040205080304" pitchFamily="18" charset="-128"/>
            </a:endParaRPr>
          </a:p>
          <a:p>
            <a:r>
              <a:rPr lang="ja-JP" altLang="en-US" dirty="0" smtClean="0">
                <a:solidFill>
                  <a:srgbClr val="FF0000"/>
                </a:solidFill>
                <a:latin typeface="ＭＳ Ｐ明朝" panose="02020600040205080304" pitchFamily="18" charset="-128"/>
                <a:ea typeface="ＭＳ Ｐ明朝" panose="02020600040205080304" pitchFamily="18" charset="-128"/>
              </a:rPr>
              <a:t>（様子をみて、落ち着いたら）</a:t>
            </a:r>
            <a:endParaRPr kumimoji="1" lang="en-US" altLang="ja-JP" dirty="0" smtClean="0">
              <a:solidFill>
                <a:srgbClr val="FF0000"/>
              </a:solidFill>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それではこちらのグループの方、どのような共有ができたか簡単に発表してください。</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（時間を考慮して２～４グループくらいに発表してもらう）</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（発表内容は共感的な態度で受容する）</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はい、ありがとうございました。全てのグループの方に発表していただきたいところですが、時間の都合上、これで発表の時間を終わります。</a:t>
            </a:r>
            <a:endParaRPr kumimoji="1" lang="en-US" altLang="ja-JP" dirty="0" smtClean="0">
              <a:latin typeface="ＭＳ Ｐ明朝" panose="02020600040205080304" pitchFamily="18" charset="-128"/>
              <a:ea typeface="ＭＳ Ｐ明朝" panose="02020600040205080304" pitchFamily="18" charset="-128"/>
            </a:endParaRPr>
          </a:p>
          <a:p>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それぞれの先生方が、様々な実践をされていました。</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では、自己指導能力を育成する実践のポイントを押さえてみましょう。</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このポイントについては★</a:t>
            </a:r>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14</a:t>
            </a:fld>
            <a:endParaRPr kumimoji="1" lang="ja-JP" altLang="en-US"/>
          </a:p>
        </p:txBody>
      </p:sp>
    </p:spTree>
    <p:extLst>
      <p:ext uri="{BB962C8B-B14F-4D97-AF65-F5344CB8AC3E}">
        <p14:creationId xmlns:p14="http://schemas.microsoft.com/office/powerpoint/2010/main" val="4016160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211263" y="322263"/>
            <a:ext cx="4630737" cy="3471862"/>
          </a:xfrm>
          <a:ln/>
        </p:spPr>
      </p:sp>
      <p:sp>
        <p:nvSpPr>
          <p:cNvPr id="24579" name="Rectangle 3"/>
          <p:cNvSpPr>
            <a:spLocks noGrp="1" noChangeArrowheads="1"/>
          </p:cNvSpPr>
          <p:nvPr>
            <p:ph type="body" idx="1"/>
          </p:nvPr>
        </p:nvSpPr>
        <p:spPr>
          <a:xfrm>
            <a:off x="467585" y="3910222"/>
            <a:ext cx="6341927" cy="5974249"/>
          </a:xfrm>
          <a:noFill/>
        </p:spPr>
        <p:txBody>
          <a:bodyPr/>
          <a:lstStyle/>
          <a:p>
            <a:pPr eaLnBrk="1" hangingPunct="1"/>
            <a:endParaRPr lang="en-US" altLang="ja-JP"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63015" indent="-292843" eaLnBrk="0" hangingPunct="0">
              <a:spcBef>
                <a:spcPct val="30000"/>
              </a:spcBef>
              <a:defRPr kumimoji="1" sz="1200">
                <a:solidFill>
                  <a:schemeClr val="tx1"/>
                </a:solidFill>
                <a:latin typeface="Arial" charset="0"/>
                <a:ea typeface="ＭＳ Ｐ明朝" pitchFamily="18" charset="-128"/>
              </a:defRPr>
            </a:lvl2pPr>
            <a:lvl3pPr marL="1174619" indent="-234271" eaLnBrk="0" hangingPunct="0">
              <a:spcBef>
                <a:spcPct val="30000"/>
              </a:spcBef>
              <a:defRPr kumimoji="1" sz="1200">
                <a:solidFill>
                  <a:schemeClr val="tx1"/>
                </a:solidFill>
                <a:latin typeface="Arial" charset="0"/>
                <a:ea typeface="ＭＳ Ｐ明朝" pitchFamily="18" charset="-128"/>
              </a:defRPr>
            </a:lvl3pPr>
            <a:lvl4pPr marL="1644795" indent="-234271" eaLnBrk="0" hangingPunct="0">
              <a:spcBef>
                <a:spcPct val="30000"/>
              </a:spcBef>
              <a:defRPr kumimoji="1" sz="1200">
                <a:solidFill>
                  <a:schemeClr val="tx1"/>
                </a:solidFill>
                <a:latin typeface="Arial" charset="0"/>
                <a:ea typeface="ＭＳ Ｐ明朝" pitchFamily="18" charset="-128"/>
              </a:defRPr>
            </a:lvl4pPr>
            <a:lvl5pPr marL="2114967" indent="-234271" eaLnBrk="0" hangingPunct="0">
              <a:spcBef>
                <a:spcPct val="30000"/>
              </a:spcBef>
              <a:defRPr kumimoji="1" sz="1200">
                <a:solidFill>
                  <a:schemeClr val="tx1"/>
                </a:solidFill>
                <a:latin typeface="Arial" charset="0"/>
                <a:ea typeface="ＭＳ Ｐ明朝" pitchFamily="18" charset="-128"/>
              </a:defRPr>
            </a:lvl5pPr>
            <a:lvl6pPr marL="2583513" indent="-234271"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2058" indent="-234271"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0607" indent="-234271"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89153" indent="-234271"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2" name="スライド番号プレースホルダー 1"/>
          <p:cNvSpPr>
            <a:spLocks noGrp="1"/>
          </p:cNvSpPr>
          <p:nvPr>
            <p:ph type="sldNum" sz="quarter" idx="10"/>
          </p:nvPr>
        </p:nvSpPr>
        <p:spPr/>
        <p:txBody>
          <a:bodyPr/>
          <a:lstStyle/>
          <a:p>
            <a:fld id="{0BA487B4-0C97-4685-913E-D2C8B7EC33A0}" type="slidenum">
              <a:rPr lang="ja-JP" altLang="en-US" smtClean="0"/>
              <a:pPr/>
              <a:t>15</a:t>
            </a:fld>
            <a:endParaRPr lang="ja-JP" altLang="en-US"/>
          </a:p>
        </p:txBody>
      </p:sp>
    </p:spTree>
    <p:extLst>
      <p:ext uri="{BB962C8B-B14F-4D97-AF65-F5344CB8AC3E}">
        <p14:creationId xmlns:p14="http://schemas.microsoft.com/office/powerpoint/2010/main" val="463098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82663" y="763588"/>
            <a:ext cx="5089525" cy="3816350"/>
          </a:xfrm>
          <a:ln/>
        </p:spPr>
      </p:sp>
      <p:sp>
        <p:nvSpPr>
          <p:cNvPr id="53251" name="Rectangle 3"/>
          <p:cNvSpPr>
            <a:spLocks noGrp="1" noChangeArrowheads="1"/>
          </p:cNvSpPr>
          <p:nvPr>
            <p:ph type="body" idx="1"/>
          </p:nvPr>
        </p:nvSpPr>
        <p:spPr>
          <a:xfrm>
            <a:off x="705327" y="4835807"/>
            <a:ext cx="5642610" cy="49749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40719">
              <a:defRPr/>
            </a:pPr>
            <a:endParaRPr lang="en-US" altLang="ja-JP" dirty="0" smtClean="0">
              <a:ea typeface="ＭＳ Ｐ明朝" charset="-128"/>
            </a:endParaRPr>
          </a:p>
        </p:txBody>
      </p:sp>
      <p:sp>
        <p:nvSpPr>
          <p:cNvPr id="2" name="スライド番号プレースホルダー 1"/>
          <p:cNvSpPr>
            <a:spLocks noGrp="1"/>
          </p:cNvSpPr>
          <p:nvPr>
            <p:ph type="sldNum" sz="quarter" idx="10"/>
          </p:nvPr>
        </p:nvSpPr>
        <p:spPr/>
        <p:txBody>
          <a:bodyPr/>
          <a:lstStyle/>
          <a:p>
            <a:fld id="{0BA487B4-0C97-4685-913E-D2C8B7EC33A0}" type="slidenum">
              <a:rPr lang="ja-JP" altLang="en-US" smtClean="0"/>
              <a:pPr/>
              <a:t>16</a:t>
            </a:fld>
            <a:endParaRPr lang="ja-JP" altLang="en-US"/>
          </a:p>
        </p:txBody>
      </p:sp>
    </p:spTree>
    <p:extLst>
      <p:ext uri="{BB962C8B-B14F-4D97-AF65-F5344CB8AC3E}">
        <p14:creationId xmlns:p14="http://schemas.microsoft.com/office/powerpoint/2010/main" val="1648756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719">
              <a:defRPr/>
            </a:pPr>
            <a:r>
              <a:rPr kumimoji="1" lang="en-US" altLang="ja-JP" dirty="0" smtClean="0">
                <a:latin typeface="+mn-ea"/>
                <a:ea typeface="+mn-ea"/>
              </a:rPr>
              <a:t>≪</a:t>
            </a:r>
            <a:r>
              <a:rPr kumimoji="1" lang="ja-JP" altLang="en-US" dirty="0" smtClean="0">
                <a:latin typeface="+mn-ea"/>
                <a:ea typeface="+mn-ea"/>
              </a:rPr>
              <a:t>スライド</a:t>
            </a:r>
            <a:r>
              <a:rPr kumimoji="1" lang="en-US" altLang="ja-JP" dirty="0" smtClean="0">
                <a:latin typeface="+mn-ea"/>
                <a:ea typeface="+mn-ea"/>
              </a:rPr>
              <a:t>23</a:t>
            </a:r>
            <a:r>
              <a:rPr kumimoji="1" lang="ja-JP" altLang="en-US" dirty="0" smtClean="0">
                <a:latin typeface="+mn-ea"/>
                <a:ea typeface="+mn-ea"/>
              </a:rPr>
              <a:t>～</a:t>
            </a:r>
            <a:r>
              <a:rPr kumimoji="1" lang="en-US" altLang="ja-JP" dirty="0" smtClean="0">
                <a:latin typeface="+mn-ea"/>
                <a:ea typeface="+mn-ea"/>
              </a:rPr>
              <a:t>26</a:t>
            </a:r>
            <a:r>
              <a:rPr kumimoji="1" lang="ja-JP" altLang="en-US" dirty="0" smtClean="0">
                <a:latin typeface="+mn-ea"/>
                <a:ea typeface="+mn-ea"/>
              </a:rPr>
              <a:t>で７分</a:t>
            </a:r>
            <a:r>
              <a:rPr kumimoji="1" lang="en-US" altLang="ja-JP" dirty="0" smtClean="0">
                <a:latin typeface="+mn-ea"/>
                <a:ea typeface="+mn-ea"/>
              </a:rPr>
              <a:t>≫</a:t>
            </a:r>
          </a:p>
          <a:p>
            <a:r>
              <a:rPr lang="ja-JP" altLang="en-US" dirty="0" smtClean="0">
                <a:ea typeface="ＭＳ Ｐ明朝" charset="-128"/>
              </a:rPr>
              <a:t>　児童生徒のあらゆる活動場面をイメージして考えてください。特に、児童生徒が最も多くの時間を過ごす授業の中で、もう既に実践されていることや、これからできることがあるのではないでしょうか。それでは、時間を５分とりますので、始めてください。</a:t>
            </a:r>
            <a:endParaRPr lang="en-US" altLang="ja-JP" dirty="0" smtClean="0">
              <a:ea typeface="ＭＳ Ｐ明朝" charset="-128"/>
            </a:endParaRPr>
          </a:p>
          <a:p>
            <a:endParaRPr kumimoji="1" lang="en-US" altLang="ja-JP" dirty="0" smtClean="0"/>
          </a:p>
          <a:p>
            <a:r>
              <a:rPr kumimoji="1" lang="ja-JP" altLang="en-US" dirty="0" smtClean="0">
                <a:latin typeface="ＭＳ Ｐ明朝" panose="02020600040205080304" pitchFamily="18" charset="-128"/>
                <a:ea typeface="ＭＳ Ｐ明朝" panose="02020600040205080304" pitchFamily="18" charset="-128"/>
              </a:rPr>
              <a:t>（５分経過）</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はい、時間が来ましたので、書き込む時間を終了します。</a:t>
            </a:r>
            <a:r>
              <a:rPr kumimoji="1" lang="ja-JP" altLang="en-US" dirty="0" smtClean="0">
                <a:solidFill>
                  <a:srgbClr val="FF0000"/>
                </a:solidFill>
                <a:latin typeface="ＭＳ Ｐ明朝" panose="02020600040205080304" pitchFamily="18" charset="-128"/>
                <a:ea typeface="ＭＳ Ｐ明朝" panose="02020600040205080304" pitchFamily="18" charset="-128"/>
              </a:rPr>
              <a:t>この後、共有の時間をとりますので</a:t>
            </a:r>
            <a:r>
              <a:rPr kumimoji="1" lang="ja-JP" altLang="en-US" dirty="0" smtClean="0">
                <a:latin typeface="ＭＳ Ｐ明朝" panose="02020600040205080304" pitchFamily="18" charset="-128"/>
                <a:ea typeface="ＭＳ Ｐ明朝" panose="02020600040205080304" pitchFamily="18" charset="-128"/>
              </a:rPr>
              <a:t>全部書けていなくても結構です。★</a:t>
            </a:r>
          </a:p>
          <a:p>
            <a:endParaRPr lang="en-US" altLang="ja-JP" dirty="0" smtClean="0">
              <a:ea typeface="ＭＳ Ｐ明朝"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17</a:t>
            </a:fld>
            <a:endParaRPr kumimoji="1" lang="ja-JP" altLang="en-US"/>
          </a:p>
        </p:txBody>
      </p:sp>
    </p:spTree>
    <p:extLst>
      <p:ext uri="{BB962C8B-B14F-4D97-AF65-F5344CB8AC3E}">
        <p14:creationId xmlns:p14="http://schemas.microsoft.com/office/powerpoint/2010/main" val="364498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467586" y="4835808"/>
            <a:ext cx="6192705" cy="5122419"/>
          </a:xfrm>
        </p:spPr>
        <p:txBody>
          <a:bodyPr/>
          <a:lstStyle/>
          <a:p>
            <a:r>
              <a:rPr kumimoji="1" lang="en-US" altLang="ja-JP" dirty="0" smtClean="0">
                <a:latin typeface="+mn-ea"/>
                <a:ea typeface="+mn-ea"/>
              </a:rPr>
              <a:t>≪</a:t>
            </a:r>
            <a:r>
              <a:rPr kumimoji="1" lang="ja-JP" altLang="en-US" dirty="0" smtClean="0">
                <a:latin typeface="+mn-ea"/>
                <a:ea typeface="+mn-ea"/>
              </a:rPr>
              <a:t>スライド</a:t>
            </a:r>
            <a:r>
              <a:rPr kumimoji="1" lang="en-US" altLang="ja-JP" dirty="0" smtClean="0">
                <a:latin typeface="+mn-ea"/>
                <a:ea typeface="+mn-ea"/>
              </a:rPr>
              <a:t>27</a:t>
            </a:r>
            <a:r>
              <a:rPr kumimoji="1" lang="ja-JP" altLang="en-US" dirty="0" smtClean="0">
                <a:latin typeface="+mn-ea"/>
                <a:ea typeface="+mn-ea"/>
              </a:rPr>
              <a:t>　説明１分、協議８分</a:t>
            </a:r>
            <a:r>
              <a:rPr kumimoji="1" lang="en-US" altLang="ja-JP" dirty="0" smtClean="0">
                <a:latin typeface="+mn-ea"/>
                <a:ea typeface="+mn-ea"/>
              </a:rPr>
              <a:t>≫</a:t>
            </a:r>
          </a:p>
          <a:p>
            <a:r>
              <a:rPr kumimoji="1" lang="ja-JP" altLang="en-US" dirty="0" smtClean="0">
                <a:latin typeface="ＭＳ Ｐ明朝" panose="02020600040205080304" pitchFamily="18" charset="-128"/>
                <a:ea typeface="ＭＳ Ｐ明朝" panose="02020600040205080304" pitchFamily="18" charset="-128"/>
              </a:rPr>
              <a:t>［グループ記録用紙］</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a:t>
            </a:r>
            <a:r>
              <a:rPr kumimoji="1" lang="ja-JP" altLang="en-US" strike="noStrike" dirty="0" smtClean="0">
                <a:latin typeface="ＭＳ Ｐ明朝" panose="02020600040205080304" pitchFamily="18" charset="-128"/>
                <a:ea typeface="ＭＳ Ｐ明朝" panose="02020600040205080304" pitchFamily="18" charset="-128"/>
              </a:rPr>
              <a:t>それ</a:t>
            </a:r>
            <a:r>
              <a:rPr kumimoji="1" lang="ja-JP" altLang="en-US" dirty="0" smtClean="0">
                <a:latin typeface="ＭＳ Ｐ明朝" panose="02020600040205080304" pitchFamily="18" charset="-128"/>
                <a:ea typeface="ＭＳ Ｐ明朝" panose="02020600040205080304" pitchFamily="18" charset="-128"/>
              </a:rPr>
              <a:t>では、本日の研修最後の協議となります。</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この協議では、自己指導能力を育成する三つのポイントについて、他の先生方の「既に実践していること」を共有することで、自分の実践にも生かすこと。また、「実践してみたいこと」を協議することで、これまでの教育活動をさらに向上させることができる取組の一助にしてもらいたいと思います。</a:t>
            </a:r>
            <a:endParaRPr kumimoji="1" lang="en-US" altLang="ja-JP" dirty="0" smtClean="0">
              <a:latin typeface="ＭＳ Ｐ明朝" panose="02020600040205080304" pitchFamily="18" charset="-128"/>
              <a:ea typeface="ＭＳ Ｐ明朝" panose="02020600040205080304" pitchFamily="18" charset="-128"/>
            </a:endParaRPr>
          </a:p>
          <a:p>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まず、先ほど個人で考えられた別紙</a:t>
            </a:r>
            <a:r>
              <a:rPr kumimoji="1" lang="en-US" altLang="ja-JP" dirty="0" smtClean="0">
                <a:latin typeface="ＭＳ Ｐ明朝" panose="02020600040205080304" pitchFamily="18" charset="-128"/>
                <a:ea typeface="ＭＳ Ｐ明朝" panose="02020600040205080304" pitchFamily="18" charset="-128"/>
              </a:rPr>
              <a:t>Ⅱ</a:t>
            </a:r>
            <a:r>
              <a:rPr kumimoji="1" lang="ja-JP" altLang="en-US" dirty="0" smtClean="0">
                <a:latin typeface="ＭＳ Ｐ明朝" panose="02020600040205080304" pitchFamily="18" charset="-128"/>
                <a:ea typeface="ＭＳ Ｐ明朝" panose="02020600040205080304" pitchFamily="18" charset="-128"/>
              </a:rPr>
              <a:t>の個人欄の内容をグループで紹介してください。</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★グループで出た内容はこちら</a:t>
            </a:r>
            <a:r>
              <a:rPr kumimoji="1" lang="ja-JP" altLang="en-US" dirty="0" smtClean="0">
                <a:solidFill>
                  <a:srgbClr val="FF0000"/>
                </a:solidFill>
                <a:latin typeface="ＭＳ Ｐ明朝" panose="02020600040205080304" pitchFamily="18" charset="-128"/>
                <a:ea typeface="ＭＳ Ｐ明朝" panose="02020600040205080304" pitchFamily="18" charset="-128"/>
              </a:rPr>
              <a:t>（スライドを指す）</a:t>
            </a:r>
            <a:r>
              <a:rPr kumimoji="1" lang="ja-JP" altLang="en-US" dirty="0" smtClean="0">
                <a:latin typeface="ＭＳ Ｐ明朝" panose="02020600040205080304" pitchFamily="18" charset="-128"/>
                <a:ea typeface="ＭＳ Ｐ明朝" panose="02020600040205080304" pitchFamily="18" charset="-128"/>
              </a:rPr>
              <a:t>に記録してください。</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１名記録係を決めて、協議で出た内容を簡単にグループ協議記録用紙に記入をお願いします。それでは、８分の時間をとりますので、協議を始めてください。</a:t>
            </a:r>
            <a:endParaRPr kumimoji="1" lang="en-US" altLang="ja-JP" dirty="0" smtClean="0">
              <a:latin typeface="ＭＳ Ｐ明朝" panose="02020600040205080304" pitchFamily="18" charset="-128"/>
              <a:ea typeface="ＭＳ Ｐ明朝" panose="02020600040205080304" pitchFamily="18" charset="-128"/>
            </a:endParaRPr>
          </a:p>
          <a:p>
            <a:r>
              <a:rPr lang="ja-JP" altLang="en-US" dirty="0" smtClean="0">
                <a:solidFill>
                  <a:srgbClr val="FF0000"/>
                </a:solidFill>
                <a:latin typeface="ＭＳ Ｐ明朝" panose="02020600040205080304" pitchFamily="18" charset="-128"/>
                <a:ea typeface="ＭＳ Ｐ明朝" panose="02020600040205080304" pitchFamily="18" charset="-128"/>
              </a:rPr>
              <a:t>（この時間は、今後の取組に大きく影響を与える可能性のある協議です。余裕があれば十分時間をとるようにしてください。）</a:t>
            </a:r>
            <a:endParaRPr kumimoji="1" lang="en-US" altLang="ja-JP" dirty="0" smtClean="0">
              <a:solidFill>
                <a:srgbClr val="FF0000"/>
              </a:solidFill>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（８分経過　★）</a:t>
            </a:r>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18</a:t>
            </a:fld>
            <a:endParaRPr kumimoji="1"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25575" y="312738"/>
            <a:ext cx="4205288" cy="3154362"/>
          </a:xfrm>
        </p:spPr>
      </p:sp>
      <p:sp>
        <p:nvSpPr>
          <p:cNvPr id="3" name="ノート プレースホルダー 2"/>
          <p:cNvSpPr>
            <a:spLocks noGrp="1"/>
          </p:cNvSpPr>
          <p:nvPr>
            <p:ph type="body" idx="1"/>
          </p:nvPr>
        </p:nvSpPr>
        <p:spPr>
          <a:xfrm>
            <a:off x="467586" y="3581954"/>
            <a:ext cx="6192705" cy="6376273"/>
          </a:xfrm>
        </p:spPr>
        <p:txBody>
          <a:bodyPr/>
          <a:lstStyle/>
          <a:p>
            <a:r>
              <a:rPr kumimoji="1" lang="en-US" altLang="ja-JP" dirty="0" smtClean="0">
                <a:latin typeface="+mn-ea"/>
                <a:ea typeface="+mn-ea"/>
              </a:rPr>
              <a:t>≪</a:t>
            </a:r>
            <a:r>
              <a:rPr kumimoji="1" lang="ja-JP" altLang="en-US" dirty="0" smtClean="0">
                <a:latin typeface="+mn-ea"/>
                <a:ea typeface="+mn-ea"/>
              </a:rPr>
              <a:t>スライド</a:t>
            </a:r>
            <a:r>
              <a:rPr kumimoji="1" lang="en-US" altLang="ja-JP" dirty="0" smtClean="0">
                <a:latin typeface="+mn-ea"/>
                <a:ea typeface="+mn-ea"/>
              </a:rPr>
              <a:t>28</a:t>
            </a:r>
            <a:r>
              <a:rPr kumimoji="1" lang="ja-JP" altLang="en-US" dirty="0" smtClean="0">
                <a:latin typeface="+mn-ea"/>
                <a:ea typeface="+mn-ea"/>
              </a:rPr>
              <a:t>で１分</a:t>
            </a:r>
            <a:r>
              <a:rPr kumimoji="1" lang="en-US" altLang="ja-JP" dirty="0" smtClean="0">
                <a:latin typeface="+mn-ea"/>
                <a:ea typeface="+mn-ea"/>
              </a:rPr>
              <a:t>≫</a:t>
            </a:r>
          </a:p>
          <a:p>
            <a:r>
              <a:rPr lang="ja-JP" altLang="en-US" dirty="0">
                <a:latin typeface="ＭＳ 明朝" panose="02020609040205080304" pitchFamily="17" charset="-128"/>
                <a:ea typeface="ＭＳ 明朝" panose="02020609040205080304" pitchFamily="17" charset="-128"/>
              </a:rPr>
              <a:t>　ありがとうございました。</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自分一人では思いつかないような実践</a:t>
            </a:r>
            <a:r>
              <a:rPr lang="ja-JP" altLang="en-US" dirty="0" smtClean="0">
                <a:latin typeface="ＭＳ 明朝" panose="02020609040205080304" pitchFamily="17" charset="-128"/>
                <a:ea typeface="ＭＳ 明朝" panose="02020609040205080304" pitchFamily="17" charset="-128"/>
              </a:rPr>
              <a:t>や、実践してみたいこと</a:t>
            </a:r>
            <a:r>
              <a:rPr lang="ja-JP" altLang="en-US" dirty="0">
                <a:latin typeface="ＭＳ 明朝" panose="02020609040205080304" pitchFamily="17" charset="-128"/>
                <a:ea typeface="ＭＳ 明朝" panose="02020609040205080304" pitchFamily="17" charset="-128"/>
              </a:rPr>
              <a:t>がたくさん</a:t>
            </a:r>
            <a:r>
              <a:rPr lang="ja-JP" altLang="en-US" dirty="0" smtClean="0">
                <a:latin typeface="ＭＳ 明朝" panose="02020609040205080304" pitchFamily="17" charset="-128"/>
                <a:ea typeface="ＭＳ 明朝" panose="02020609040205080304" pitchFamily="17" charset="-128"/>
              </a:rPr>
              <a:t>出たの</a:t>
            </a:r>
            <a:r>
              <a:rPr lang="ja-JP" altLang="en-US" dirty="0">
                <a:latin typeface="ＭＳ 明朝" panose="02020609040205080304" pitchFamily="17" charset="-128"/>
                <a:ea typeface="ＭＳ 明朝" panose="02020609040205080304" pitchFamily="17" charset="-128"/>
              </a:rPr>
              <a:t>ではないでしょうか。</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各グループで出た内容の共有については、記録用紙を回収して、まとめたものを研修</a:t>
            </a:r>
            <a:r>
              <a:rPr lang="ja-JP" altLang="en-US" dirty="0">
                <a:latin typeface="ＭＳ 明朝" panose="02020609040205080304" pitchFamily="17" charset="-128"/>
                <a:ea typeface="ＭＳ 明朝" panose="02020609040205080304" pitchFamily="17" charset="-128"/>
              </a:rPr>
              <a:t>記録として皆さんに</a:t>
            </a:r>
            <a:r>
              <a:rPr lang="ja-JP" altLang="en-US" dirty="0" smtClean="0">
                <a:latin typeface="ＭＳ 明朝" panose="02020609040205080304" pitchFamily="17" charset="-128"/>
                <a:ea typeface="ＭＳ 明朝" panose="02020609040205080304" pitchFamily="17" charset="-128"/>
              </a:rPr>
              <a:t>配付します</a:t>
            </a:r>
            <a:r>
              <a:rPr lang="ja-JP" altLang="en-US" dirty="0">
                <a:latin typeface="ＭＳ 明朝" panose="02020609040205080304" pitchFamily="17" charset="-128"/>
                <a:ea typeface="ＭＳ 明朝" panose="02020609040205080304" pitchFamily="17" charset="-128"/>
              </a:rPr>
              <a:t>。そうすること</a:t>
            </a:r>
            <a:r>
              <a:rPr lang="ja-JP" altLang="en-US" dirty="0" smtClean="0">
                <a:latin typeface="ＭＳ 明朝" panose="02020609040205080304" pitchFamily="17" charset="-128"/>
                <a:ea typeface="ＭＳ 明朝" panose="02020609040205080304" pitchFamily="17" charset="-128"/>
              </a:rPr>
              <a:t>でグループ協議の共有とさせていただきます。（研修時間等の都合により、全体発表や質疑などに発展させて研修することもできます。）</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こちら</a:t>
            </a:r>
            <a:r>
              <a:rPr lang="ja-JP" altLang="en-US" dirty="0" smtClean="0">
                <a:solidFill>
                  <a:srgbClr val="FF0000"/>
                </a:solidFill>
                <a:latin typeface="ＭＳ 明朝" panose="02020609040205080304" pitchFamily="17" charset="-128"/>
                <a:ea typeface="ＭＳ 明朝" panose="02020609040205080304" pitchFamily="17" charset="-128"/>
              </a:rPr>
              <a:t>（スライドを指す）</a:t>
            </a:r>
            <a:r>
              <a:rPr lang="ja-JP" altLang="en-US" dirty="0" smtClean="0">
                <a:latin typeface="ＭＳ 明朝" panose="02020609040205080304" pitchFamily="17" charset="-128"/>
                <a:ea typeface="ＭＳ 明朝" panose="02020609040205080304" pitchFamily="17" charset="-128"/>
              </a:rPr>
              <a:t>に</a:t>
            </a:r>
            <a:r>
              <a:rPr lang="ja-JP" altLang="en-US" dirty="0">
                <a:latin typeface="ＭＳ 明朝" panose="02020609040205080304" pitchFamily="17" charset="-128"/>
                <a:ea typeface="ＭＳ 明朝" panose="02020609040205080304" pitchFamily="17" charset="-128"/>
              </a:rPr>
              <a:t>示した内容</a:t>
            </a:r>
            <a:r>
              <a:rPr lang="ja-JP" altLang="en-US" dirty="0" smtClean="0">
                <a:latin typeface="ＭＳ 明朝" panose="02020609040205080304" pitchFamily="17" charset="-128"/>
                <a:ea typeface="ＭＳ 明朝" panose="02020609040205080304" pitchFamily="17" charset="-128"/>
              </a:rPr>
              <a:t>は、例年、県</a:t>
            </a:r>
            <a:r>
              <a:rPr lang="ja-JP" altLang="en-US" dirty="0">
                <a:latin typeface="ＭＳ 明朝" panose="02020609040205080304" pitchFamily="17" charset="-128"/>
                <a:ea typeface="ＭＳ 明朝" panose="02020609040205080304" pitchFamily="17" charset="-128"/>
              </a:rPr>
              <a:t>総合教育センター</a:t>
            </a:r>
            <a:r>
              <a:rPr lang="ja-JP" altLang="en-US" dirty="0" smtClean="0">
                <a:latin typeface="ＭＳ 明朝" panose="02020609040205080304" pitchFamily="17" charset="-128"/>
                <a:ea typeface="ＭＳ 明朝" panose="02020609040205080304" pitchFamily="17" charset="-128"/>
              </a:rPr>
              <a:t>から、初任者</a:t>
            </a:r>
            <a:r>
              <a:rPr lang="ja-JP" altLang="en-US" dirty="0">
                <a:latin typeface="ＭＳ 明朝" panose="02020609040205080304" pitchFamily="17" charset="-128"/>
                <a:ea typeface="ＭＳ 明朝" panose="02020609040205080304" pitchFamily="17" charset="-128"/>
              </a:rPr>
              <a:t>全員に配付されているものです。</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グループ内で紹介されて</a:t>
            </a:r>
            <a:r>
              <a:rPr lang="ja-JP" altLang="en-US" dirty="0" smtClean="0">
                <a:latin typeface="ＭＳ 明朝" panose="02020609040205080304" pitchFamily="17" charset="-128"/>
                <a:ea typeface="ＭＳ 明朝" panose="02020609040205080304" pitchFamily="17" charset="-128"/>
              </a:rPr>
              <a:t>いる取組や、ここ</a:t>
            </a:r>
            <a:r>
              <a:rPr lang="ja-JP" altLang="en-US" dirty="0">
                <a:latin typeface="ＭＳ 明朝" panose="02020609040205080304" pitchFamily="17" charset="-128"/>
                <a:ea typeface="ＭＳ 明朝" panose="02020609040205080304" pitchFamily="17" charset="-128"/>
              </a:rPr>
              <a:t>に示されて</a:t>
            </a:r>
            <a:r>
              <a:rPr lang="ja-JP" altLang="en-US" dirty="0" smtClean="0">
                <a:latin typeface="ＭＳ 明朝" panose="02020609040205080304" pitchFamily="17" charset="-128"/>
                <a:ea typeface="ＭＳ 明朝" panose="02020609040205080304" pitchFamily="17" charset="-128"/>
              </a:rPr>
              <a:t>いる、この</a:t>
            </a:r>
            <a:r>
              <a:rPr lang="ja-JP" altLang="en-US" dirty="0">
                <a:latin typeface="ＭＳ 明朝" panose="02020609040205080304" pitchFamily="17" charset="-128"/>
                <a:ea typeface="ＭＳ 明朝" panose="02020609040205080304" pitchFamily="17" charset="-128"/>
              </a:rPr>
              <a:t>ようなことを日々の教育活動で意識</a:t>
            </a:r>
            <a:r>
              <a:rPr lang="ja-JP" altLang="en-US" dirty="0" smtClean="0">
                <a:latin typeface="ＭＳ 明朝" panose="02020609040205080304" pitchFamily="17" charset="-128"/>
                <a:ea typeface="ＭＳ 明朝" panose="02020609040205080304" pitchFamily="17" charset="-128"/>
              </a:rPr>
              <a:t>して、指導</a:t>
            </a:r>
            <a:r>
              <a:rPr lang="ja-JP" altLang="en-US" dirty="0">
                <a:latin typeface="ＭＳ 明朝" panose="02020609040205080304" pitchFamily="17" charset="-128"/>
                <a:ea typeface="ＭＳ 明朝" panose="02020609040205080304" pitchFamily="17" charset="-128"/>
              </a:rPr>
              <a:t>の参考</a:t>
            </a:r>
            <a:r>
              <a:rPr lang="ja-JP" altLang="en-US" dirty="0" smtClean="0">
                <a:latin typeface="ＭＳ 明朝" panose="02020609040205080304" pitchFamily="17" charset="-128"/>
                <a:ea typeface="ＭＳ 明朝" panose="02020609040205080304" pitchFamily="17" charset="-128"/>
              </a:rPr>
              <a:t>にされれば良いのではないかと</a:t>
            </a:r>
            <a:r>
              <a:rPr lang="ja-JP" altLang="en-US" dirty="0">
                <a:latin typeface="ＭＳ 明朝" panose="02020609040205080304" pitchFamily="17" charset="-128"/>
                <a:ea typeface="ＭＳ 明朝" panose="02020609040205080304" pitchFamily="17" charset="-128"/>
              </a:rPr>
              <a:t>思います。★</a:t>
            </a:r>
            <a:endParaRPr lang="en-US" altLang="ja-JP" dirty="0">
              <a:latin typeface="ＭＳ 明朝" panose="02020609040205080304" pitchFamily="17" charset="-128"/>
              <a:ea typeface="ＭＳ 明朝" panose="02020609040205080304" pitchFamily="17" charset="-128"/>
            </a:endParaRPr>
          </a:p>
          <a:p>
            <a:pPr defTabSz="940719">
              <a:defRPr/>
            </a:pPr>
            <a:endParaRPr kumimoji="1" lang="en-US" altLang="ja-JP" dirty="0" smtClean="0">
              <a:latin typeface="ＭＳ 明朝" panose="02020609040205080304" pitchFamily="17" charset="-128"/>
              <a:ea typeface="ＭＳ 明朝" panose="02020609040205080304" pitchFamily="17" charset="-128"/>
            </a:endParaRPr>
          </a:p>
          <a:p>
            <a:r>
              <a:rPr kumimoji="1" lang="ja-JP" altLang="en-US" dirty="0" smtClean="0">
                <a:latin typeface="ＭＳ 明朝" panose="02020609040205080304" pitchFamily="17" charset="-128"/>
                <a:ea typeface="ＭＳ 明朝" panose="02020609040205080304" pitchFamily="17" charset="-128"/>
              </a:rPr>
              <a:t>　</a:t>
            </a:r>
            <a:endParaRPr kumimoji="1" lang="en-US" altLang="ja-JP" dirty="0" smtClean="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19</a:t>
            </a:fld>
            <a:endParaRPr kumimoji="1"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719">
              <a:defRPr/>
            </a:pPr>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a:t>
            </a:fld>
            <a:endParaRPr kumimoji="1"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25575" y="312738"/>
            <a:ext cx="4205288" cy="3154362"/>
          </a:xfrm>
        </p:spPr>
      </p:sp>
      <p:sp>
        <p:nvSpPr>
          <p:cNvPr id="3" name="ノート プレースホルダー 2"/>
          <p:cNvSpPr>
            <a:spLocks noGrp="1"/>
          </p:cNvSpPr>
          <p:nvPr>
            <p:ph type="body" idx="1"/>
          </p:nvPr>
        </p:nvSpPr>
        <p:spPr>
          <a:xfrm>
            <a:off x="467586" y="3581954"/>
            <a:ext cx="6192705" cy="6376273"/>
          </a:xfrm>
        </p:spPr>
        <p:txBody>
          <a:bodyPr/>
          <a:lstStyle/>
          <a:p>
            <a:pPr defTabSz="940719">
              <a:defRPr/>
            </a:pP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20</a:t>
            </a:fld>
            <a:endParaRPr kumimoji="1" lang="ja-JP" altLang="en-US"/>
          </a:p>
        </p:txBody>
      </p:sp>
    </p:spTree>
    <p:extLst>
      <p:ext uri="{BB962C8B-B14F-4D97-AF65-F5344CB8AC3E}">
        <p14:creationId xmlns:p14="http://schemas.microsoft.com/office/powerpoint/2010/main" val="2612417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3682">
              <a:defRPr/>
            </a:pPr>
            <a:endParaRPr lang="en-US" altLang="ja-JP"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3</a:t>
            </a:fld>
            <a:endParaRPr kumimoji="1" lang="ja-JP" altLang="en-US" dirty="0"/>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66029" y="4647782"/>
            <a:ext cx="5819650" cy="5196175"/>
          </a:xfrm>
        </p:spPr>
        <p:txBody>
          <a:bodyPr/>
          <a:lstStyle/>
          <a:p>
            <a:pPr defTabSz="940719">
              <a:defRPr/>
            </a:pPr>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4</a:t>
            </a:fld>
            <a:endParaRPr kumimoji="1" lang="ja-JP" altLang="en-US"/>
          </a:p>
        </p:txBody>
      </p:sp>
    </p:spTree>
    <p:extLst>
      <p:ext uri="{BB962C8B-B14F-4D97-AF65-F5344CB8AC3E}">
        <p14:creationId xmlns:p14="http://schemas.microsoft.com/office/powerpoint/2010/main" val="3474475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91417" y="4647782"/>
            <a:ext cx="5745040" cy="5196175"/>
          </a:xfrm>
        </p:spPr>
        <p:txBody>
          <a:bodyPr/>
          <a:lstStyle/>
          <a:p>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5</a:t>
            </a:fld>
            <a:endParaRPr kumimoji="1" lang="ja-JP" altLang="en-US"/>
          </a:p>
        </p:txBody>
      </p:sp>
    </p:spTree>
    <p:extLst>
      <p:ext uri="{BB962C8B-B14F-4D97-AF65-F5344CB8AC3E}">
        <p14:creationId xmlns:p14="http://schemas.microsoft.com/office/powerpoint/2010/main" val="3474475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12850" y="469900"/>
            <a:ext cx="4627563" cy="3470275"/>
          </a:xfrm>
        </p:spPr>
      </p:sp>
      <p:sp>
        <p:nvSpPr>
          <p:cNvPr id="3" name="ノート プレースホルダー 2"/>
          <p:cNvSpPr>
            <a:spLocks noGrp="1"/>
          </p:cNvSpPr>
          <p:nvPr>
            <p:ph type="body" idx="1"/>
          </p:nvPr>
        </p:nvSpPr>
        <p:spPr>
          <a:xfrm>
            <a:off x="243753" y="4057733"/>
            <a:ext cx="6565760" cy="5679224"/>
          </a:xfrm>
        </p:spPr>
        <p:txBody>
          <a:bodyPr/>
          <a:lstStyle/>
          <a:p>
            <a:endParaRPr kumimoji="1" lang="en-US" altLang="ja-JP" dirty="0" smtClean="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6</a:t>
            </a:fld>
            <a:endParaRPr kumimoji="1" lang="ja-JP" altLang="en-US"/>
          </a:p>
        </p:txBody>
      </p:sp>
    </p:spTree>
    <p:extLst>
      <p:ext uri="{BB962C8B-B14F-4D97-AF65-F5344CB8AC3E}">
        <p14:creationId xmlns:p14="http://schemas.microsoft.com/office/powerpoint/2010/main" val="3474475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385">
              <a:defRPr/>
            </a:pPr>
            <a:endParaRPr kumimoji="1" lang="ja-JP" altLang="en-US" dirty="0"/>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7</a:t>
            </a:fld>
            <a:endParaRPr kumimoji="1" lang="ja-JP" altLang="en-US"/>
          </a:p>
        </p:txBody>
      </p:sp>
    </p:spTree>
    <p:extLst>
      <p:ext uri="{BB962C8B-B14F-4D97-AF65-F5344CB8AC3E}">
        <p14:creationId xmlns:p14="http://schemas.microsoft.com/office/powerpoint/2010/main" val="3884274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8</a:t>
            </a:fld>
            <a:endParaRPr kumimoji="1" lang="ja-JP" altLang="en-US"/>
          </a:p>
        </p:txBody>
      </p:sp>
    </p:spTree>
    <p:extLst>
      <p:ext uri="{BB962C8B-B14F-4D97-AF65-F5344CB8AC3E}">
        <p14:creationId xmlns:p14="http://schemas.microsoft.com/office/powerpoint/2010/main" val="3884274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1009">
              <a:defRPr/>
            </a:pPr>
            <a:endParaRPr lang="en-US" altLang="ja-JP" dirty="0" smtClean="0">
              <a:ea typeface="ＭＳ Ｐ明朝"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9</a:t>
            </a:fld>
            <a:endParaRPr kumimoji="1" lang="ja-JP" altLang="en-US"/>
          </a:p>
        </p:txBody>
      </p:sp>
    </p:spTree>
    <p:extLst>
      <p:ext uri="{BB962C8B-B14F-4D97-AF65-F5344CB8AC3E}">
        <p14:creationId xmlns:p14="http://schemas.microsoft.com/office/powerpoint/2010/main" val="2583767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381000"/>
            <a:ext cx="6781800" cy="5334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066800"/>
            <a:ext cx="3962400" cy="4876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800600" y="1066800"/>
            <a:ext cx="3962400" cy="2362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800600" y="3581400"/>
            <a:ext cx="3962400" cy="2362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スライド番号プレースホルダー 5"/>
          <p:cNvSpPr>
            <a:spLocks noGrp="1"/>
          </p:cNvSpPr>
          <p:nvPr>
            <p:ph type="sldNum" sz="quarter" idx="10"/>
          </p:nvPr>
        </p:nvSpPr>
        <p:spPr/>
        <p:txBody>
          <a:bodyPr/>
          <a:lstStyle>
            <a:lvl1pPr>
              <a:defRPr/>
            </a:lvl1pPr>
          </a:lstStyle>
          <a:p>
            <a:pPr>
              <a:defRPr/>
            </a:pPr>
            <a:fld id="{F3B3AD01-1CF4-4B8B-9248-34D312587F1B}" type="slidenum">
              <a:rPr lang="en-US" altLang="ja-JP"/>
              <a:pPr>
                <a:defRPr/>
              </a:pPr>
              <a:t>‹#›</a:t>
            </a:fld>
            <a:endParaRPr lang="en-US" altLang="ja-JP"/>
          </a:p>
        </p:txBody>
      </p:sp>
    </p:spTree>
    <p:extLst>
      <p:ext uri="{BB962C8B-B14F-4D97-AF65-F5344CB8AC3E}">
        <p14:creationId xmlns:p14="http://schemas.microsoft.com/office/powerpoint/2010/main" val="2106504218"/>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3E143EB-DC0B-475F-BF05-59354BCA96A5}"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143EB-DC0B-475F-BF05-59354BCA96A5}"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992" y="548680"/>
            <a:ext cx="9128016" cy="2701020"/>
          </a:xfrm>
        </p:spPr>
        <p:txBody>
          <a:bodyPr>
            <a:normAutofit/>
          </a:bodyPr>
          <a:lstStyle/>
          <a:p>
            <a:r>
              <a:rPr lang="ja-JP" altLang="en-US" dirty="0" smtClean="0"/>
              <a:t>基礎研修</a:t>
            </a:r>
            <a:r>
              <a:rPr kumimoji="1" lang="en-US" altLang="ja-JP" dirty="0" smtClean="0"/>
              <a:t/>
            </a:r>
            <a:br>
              <a:rPr kumimoji="1" lang="en-US" altLang="ja-JP" dirty="0" smtClean="0"/>
            </a:br>
            <a:r>
              <a:rPr lang="ja-JP" altLang="en-US" sz="3200" dirty="0" smtClean="0"/>
              <a:t>－</a:t>
            </a:r>
            <a:r>
              <a:rPr lang="ja-JP" altLang="en-US" sz="3200" dirty="0"/>
              <a:t>基本</a:t>
            </a:r>
            <a:r>
              <a:rPr lang="ja-JP" altLang="en-US" sz="3200" dirty="0" smtClean="0"/>
              <a:t>から考える生徒指導の進め方</a:t>
            </a:r>
            <a:r>
              <a:rPr lang="ja-JP" altLang="en-US" sz="3200" dirty="0"/>
              <a:t>パッケージ</a:t>
            </a:r>
            <a:r>
              <a:rPr lang="ja-JP" altLang="en-US" sz="3200" dirty="0" smtClean="0"/>
              <a:t>－</a:t>
            </a:r>
            <a:r>
              <a:rPr lang="en-US" altLang="ja-JP" sz="3200" dirty="0" smtClean="0"/>
              <a:t/>
            </a:r>
            <a:br>
              <a:rPr lang="en-US" altLang="ja-JP" sz="3200" dirty="0" smtClean="0"/>
            </a:br>
            <a:r>
              <a:rPr lang="en-US" altLang="ja-JP" sz="2400" dirty="0" smtClean="0"/>
              <a:t>【</a:t>
            </a:r>
            <a:r>
              <a:rPr lang="ja-JP" altLang="en-US" sz="2400" dirty="0"/>
              <a:t>６</a:t>
            </a:r>
            <a:r>
              <a:rPr lang="ja-JP" altLang="en-US" sz="2400" dirty="0" smtClean="0"/>
              <a:t>０分研修</a:t>
            </a:r>
            <a:r>
              <a:rPr lang="en-US" altLang="ja-JP" sz="2400" dirty="0" smtClean="0"/>
              <a:t>】</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1475656" y="3224155"/>
            <a:ext cx="6696744"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指導の</a:t>
            </a:r>
            <a:r>
              <a:rPr lang="ja-JP" altLang="en-US" sz="2000" dirty="0" smtClean="0">
                <a:latin typeface="HG丸ｺﾞｼｯｸM-PRO" panose="020F0600000000000000" pitchFamily="50" charset="-128"/>
                <a:ea typeface="HG丸ｺﾞｼｯｸM-PRO" panose="020F0600000000000000" pitchFamily="50" charset="-128"/>
              </a:rPr>
              <a:t>基礎を学び、取組の共通理解を図る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7" name="テキスト ボックス 6"/>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65407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0_イラスト集\カラー\02先生\005_ひらめく.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19872" y="3190617"/>
            <a:ext cx="2748192" cy="3667383"/>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 3"/>
          <p:cNvSpPr/>
          <p:nvPr/>
        </p:nvSpPr>
        <p:spPr>
          <a:xfrm>
            <a:off x="1115616" y="836712"/>
            <a:ext cx="5832648" cy="2880320"/>
          </a:xfrm>
          <a:prstGeom prst="round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pPr marL="352425" indent="-352425"/>
            <a:r>
              <a:rPr kumimoji="1" lang="ja-JP" altLang="en-US" sz="3200" dirty="0" smtClean="0">
                <a:solidFill>
                  <a:srgbClr val="FF0000"/>
                </a:solidFill>
                <a:latin typeface="+mn-ea"/>
              </a:rPr>
              <a:t>生徒指導は、</a:t>
            </a:r>
            <a:endParaRPr kumimoji="1" lang="en-US" altLang="ja-JP" sz="3200" dirty="0" smtClean="0">
              <a:solidFill>
                <a:srgbClr val="FF0000"/>
              </a:solidFill>
              <a:latin typeface="+mn-ea"/>
            </a:endParaRPr>
          </a:p>
          <a:p>
            <a:pPr marL="352425" indent="-352425"/>
            <a:endParaRPr lang="en-US" altLang="ja-JP" sz="2800" dirty="0" smtClean="0">
              <a:latin typeface="+mn-ea"/>
            </a:endParaRPr>
          </a:p>
          <a:p>
            <a:pPr marL="352425" indent="-352425"/>
            <a:endParaRPr lang="en-US" altLang="ja-JP" sz="2800" dirty="0">
              <a:latin typeface="+mn-ea"/>
            </a:endParaRPr>
          </a:p>
          <a:p>
            <a:pPr marL="352425" indent="-352425"/>
            <a:endParaRPr lang="en-US" altLang="ja-JP" sz="2800" dirty="0" smtClean="0">
              <a:latin typeface="+mn-ea"/>
            </a:endParaRPr>
          </a:p>
          <a:p>
            <a:pPr marL="352425" indent="-352425"/>
            <a:endParaRPr lang="en-US" altLang="ja-JP" sz="2800" dirty="0">
              <a:latin typeface="+mn-ea"/>
            </a:endParaRPr>
          </a:p>
          <a:p>
            <a:pPr marL="352425" indent="-352425"/>
            <a:r>
              <a:rPr lang="ja-JP" altLang="en-US" sz="2800" dirty="0" smtClean="0">
                <a:latin typeface="+mn-ea"/>
              </a:rPr>
              <a:t>を育成すること</a:t>
            </a:r>
            <a:endParaRPr lang="en-US" altLang="ja-JP" sz="2800" dirty="0" smtClean="0">
              <a:latin typeface="+mn-ea"/>
            </a:endParaRPr>
          </a:p>
        </p:txBody>
      </p:sp>
      <p:sp>
        <p:nvSpPr>
          <p:cNvPr id="2" name="角丸四角形 1"/>
          <p:cNvSpPr/>
          <p:nvPr/>
        </p:nvSpPr>
        <p:spPr>
          <a:xfrm>
            <a:off x="1259632" y="1556792"/>
            <a:ext cx="5400600" cy="15121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5400" dirty="0"/>
              <a:t>　</a:t>
            </a:r>
            <a:r>
              <a:rPr lang="ja-JP" altLang="en-US" sz="5400" dirty="0" smtClean="0"/>
              <a:t>　　　　　　　</a:t>
            </a:r>
            <a:r>
              <a:rPr kumimoji="1" lang="ja-JP" altLang="en-US" sz="5400" dirty="0" smtClean="0"/>
              <a:t>能力</a:t>
            </a:r>
            <a:endParaRPr kumimoji="1" lang="ja-JP" altLang="en-US" sz="5400" dirty="0"/>
          </a:p>
        </p:txBody>
      </p:sp>
    </p:spTree>
    <p:extLst>
      <p:ext uri="{BB962C8B-B14F-4D97-AF65-F5344CB8AC3E}">
        <p14:creationId xmlns:p14="http://schemas.microsoft.com/office/powerpoint/2010/main" val="3897168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グループ化 3"/>
          <p:cNvGrpSpPr>
            <a:grpSpLocks/>
          </p:cNvGrpSpPr>
          <p:nvPr/>
        </p:nvGrpSpPr>
        <p:grpSpPr bwMode="auto">
          <a:xfrm>
            <a:off x="2218737" y="4076750"/>
            <a:ext cx="4536118" cy="2168475"/>
            <a:chOff x="2124075" y="3068638"/>
            <a:chExt cx="4826000" cy="1008062"/>
          </a:xfrm>
        </p:grpSpPr>
        <p:sp>
          <p:nvSpPr>
            <p:cNvPr id="32805" name="Oval 17"/>
            <p:cNvSpPr>
              <a:spLocks noChangeArrowheads="1"/>
            </p:cNvSpPr>
            <p:nvPr/>
          </p:nvSpPr>
          <p:spPr bwMode="auto">
            <a:xfrm>
              <a:off x="2124075" y="3068638"/>
              <a:ext cx="4826000" cy="1008062"/>
            </a:xfrm>
            <a:prstGeom prst="ellipse">
              <a:avLst/>
            </a:prstGeom>
            <a:gradFill rotWithShape="1">
              <a:gsLst>
                <a:gs pos="0">
                  <a:srgbClr val="DEBCDF"/>
                </a:gs>
                <a:gs pos="100000">
                  <a:srgbClr val="CC99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2806" name="Text Box 18"/>
            <p:cNvSpPr txBox="1">
              <a:spLocks noChangeArrowheads="1"/>
            </p:cNvSpPr>
            <p:nvPr/>
          </p:nvSpPr>
          <p:spPr bwMode="auto">
            <a:xfrm>
              <a:off x="2206067" y="3250359"/>
              <a:ext cx="4616450" cy="729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4800" b="1" dirty="0">
                  <a:solidFill>
                    <a:schemeClr val="bg1"/>
                  </a:solidFill>
                  <a:ea typeface="HG丸ｺﾞｼｯｸM-PRO" pitchFamily="50" charset="-128"/>
                </a:rPr>
                <a:t>　</a:t>
              </a:r>
              <a:r>
                <a:rPr lang="ja-JP" altLang="en-US" sz="4800" b="1" dirty="0" smtClean="0">
                  <a:solidFill>
                    <a:schemeClr val="bg1"/>
                  </a:solidFill>
                  <a:ea typeface="HG丸ｺﾞｼｯｸM-PRO" pitchFamily="50" charset="-128"/>
                </a:rPr>
                <a:t>　　　能力</a:t>
              </a:r>
              <a:r>
                <a:rPr lang="ja-JP" altLang="en-US" sz="4800" b="1" dirty="0">
                  <a:solidFill>
                    <a:schemeClr val="bg1"/>
                  </a:solidFill>
                  <a:ea typeface="HG丸ｺﾞｼｯｸM-PRO" pitchFamily="50" charset="-128"/>
                </a:rPr>
                <a:t>の育成</a:t>
              </a:r>
            </a:p>
          </p:txBody>
        </p:sp>
      </p:grpSp>
      <p:sp>
        <p:nvSpPr>
          <p:cNvPr id="32782" name="AutoShape 24"/>
          <p:cNvSpPr>
            <a:spLocks noChangeArrowheads="1"/>
          </p:cNvSpPr>
          <p:nvPr/>
        </p:nvSpPr>
        <p:spPr bwMode="auto">
          <a:xfrm>
            <a:off x="3968764" y="3736910"/>
            <a:ext cx="1063437" cy="798948"/>
          </a:xfrm>
          <a:prstGeom prst="upArrow">
            <a:avLst>
              <a:gd name="adj1" fmla="val 50000"/>
              <a:gd name="adj2" fmla="val 25000"/>
            </a:avLst>
          </a:prstGeom>
          <a:gradFill rotWithShape="1">
            <a:gsLst>
              <a:gs pos="0">
                <a:schemeClr val="bg1"/>
              </a:gs>
              <a:gs pos="100000">
                <a:schemeClr val="accent1">
                  <a:alpha val="82001"/>
                </a:schemeClr>
              </a:gs>
            </a:gsLst>
            <a:path path="rect">
              <a:fillToRect l="50000" t="50000" r="50000" b="50000"/>
            </a:path>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2783" name="Text Box 25"/>
          <p:cNvSpPr txBox="1">
            <a:spLocks noChangeArrowheads="1"/>
          </p:cNvSpPr>
          <p:nvPr/>
        </p:nvSpPr>
        <p:spPr bwMode="auto">
          <a:xfrm>
            <a:off x="2627784" y="2898581"/>
            <a:ext cx="391471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4800" b="1" dirty="0">
                <a:ea typeface="HG丸ｺﾞｼｯｸM-PRO" pitchFamily="50" charset="-128"/>
              </a:rPr>
              <a:t>社会的自立</a:t>
            </a:r>
          </a:p>
        </p:txBody>
      </p:sp>
      <p:sp>
        <p:nvSpPr>
          <p:cNvPr id="32773" name="Oval 29"/>
          <p:cNvSpPr>
            <a:spLocks noChangeArrowheads="1"/>
          </p:cNvSpPr>
          <p:nvPr/>
        </p:nvSpPr>
        <p:spPr bwMode="auto">
          <a:xfrm>
            <a:off x="2370395" y="836712"/>
            <a:ext cx="4365888" cy="1702027"/>
          </a:xfrm>
          <a:prstGeom prst="ellipse">
            <a:avLst/>
          </a:pr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2779" name="AutoShape 27"/>
          <p:cNvSpPr>
            <a:spLocks noChangeArrowheads="1"/>
          </p:cNvSpPr>
          <p:nvPr/>
        </p:nvSpPr>
        <p:spPr bwMode="auto">
          <a:xfrm>
            <a:off x="3921676" y="2101077"/>
            <a:ext cx="1130240" cy="875323"/>
          </a:xfrm>
          <a:prstGeom prst="upArrow">
            <a:avLst>
              <a:gd name="adj1" fmla="val 50000"/>
              <a:gd name="adj2" fmla="val 25000"/>
            </a:avLst>
          </a:prstGeom>
          <a:gradFill rotWithShape="1">
            <a:gsLst>
              <a:gs pos="0">
                <a:schemeClr val="bg1"/>
              </a:gs>
              <a:gs pos="100000">
                <a:schemeClr val="accent1">
                  <a:alpha val="82001"/>
                </a:schemeClr>
              </a:gs>
            </a:gsLst>
            <a:path path="rect">
              <a:fillToRect l="50000" t="50000" r="50000" b="50000"/>
            </a:path>
          </a:gra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40" name="Rectangle 2"/>
          <p:cNvSpPr txBox="1">
            <a:spLocks noChangeArrowheads="1"/>
          </p:cNvSpPr>
          <p:nvPr/>
        </p:nvSpPr>
        <p:spPr>
          <a:xfrm>
            <a:off x="438539" y="25574"/>
            <a:ext cx="8229600" cy="710952"/>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dirty="0" smtClean="0">
                <a:solidFill>
                  <a:schemeClr val="tx2"/>
                </a:solidFill>
                <a:latin typeface="+mn-ea"/>
                <a:ea typeface="+mn-ea"/>
              </a:rPr>
              <a:t>生徒指導の目指すところ</a:t>
            </a:r>
            <a:endParaRPr lang="ja-JP" altLang="en-US" sz="2800" dirty="0" smtClean="0">
              <a:solidFill>
                <a:schemeClr val="tx2"/>
              </a:solidFill>
              <a:latin typeface="+mn-ea"/>
              <a:ea typeface="+mn-ea"/>
            </a:endParaRPr>
          </a:p>
        </p:txBody>
      </p:sp>
      <p:sp>
        <p:nvSpPr>
          <p:cNvPr id="49" name="右矢印 48"/>
          <p:cNvSpPr/>
          <p:nvPr/>
        </p:nvSpPr>
        <p:spPr>
          <a:xfrm rot="1061974">
            <a:off x="445812" y="3465860"/>
            <a:ext cx="2604578" cy="1221779"/>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私の気持ちが分かってくれるんだ！</a:t>
            </a:r>
            <a:endParaRPr kumimoji="1" lang="ja-JP" altLang="en-US" dirty="0">
              <a:solidFill>
                <a:schemeClr val="tx1"/>
              </a:solidFill>
            </a:endParaRPr>
          </a:p>
        </p:txBody>
      </p:sp>
      <p:sp>
        <p:nvSpPr>
          <p:cNvPr id="7" name="左矢印 6"/>
          <p:cNvSpPr/>
          <p:nvPr/>
        </p:nvSpPr>
        <p:spPr>
          <a:xfrm rot="20481507">
            <a:off x="5755555" y="3640628"/>
            <a:ext cx="2880320" cy="923377"/>
          </a:xfrm>
          <a:prstGeom prst="lef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私</a:t>
            </a:r>
            <a:r>
              <a:rPr lang="ja-JP" altLang="en-US" dirty="0" smtClean="0">
                <a:solidFill>
                  <a:schemeClr val="tx1"/>
                </a:solidFill>
              </a:rPr>
              <a:t>、このクラスが好き！</a:t>
            </a:r>
            <a:endParaRPr kumimoji="1" lang="ja-JP" altLang="en-US" dirty="0">
              <a:solidFill>
                <a:schemeClr val="tx1"/>
              </a:solidFill>
            </a:endParaRPr>
          </a:p>
        </p:txBody>
      </p:sp>
      <p:sp>
        <p:nvSpPr>
          <p:cNvPr id="53" name="左矢印 52"/>
          <p:cNvSpPr/>
          <p:nvPr/>
        </p:nvSpPr>
        <p:spPr>
          <a:xfrm rot="600052">
            <a:off x="5570198" y="5618309"/>
            <a:ext cx="2380430" cy="923377"/>
          </a:xfrm>
          <a:prstGeom prst="lef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俺、やってみよー！</a:t>
            </a:r>
            <a:endParaRPr kumimoji="1" lang="ja-JP" altLang="en-US" dirty="0">
              <a:solidFill>
                <a:schemeClr val="tx1"/>
              </a:solidFill>
            </a:endParaRPr>
          </a:p>
        </p:txBody>
      </p:sp>
      <p:pic>
        <p:nvPicPr>
          <p:cNvPr id="6" name="図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9512" y="4437112"/>
            <a:ext cx="1471353" cy="1468330"/>
          </a:xfrm>
          <a:prstGeom prst="rect">
            <a:avLst/>
          </a:prstGeom>
        </p:spPr>
      </p:pic>
      <p:pic>
        <p:nvPicPr>
          <p:cNvPr id="8" name="図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754856" y="1412432"/>
            <a:ext cx="2110424" cy="1904017"/>
          </a:xfrm>
          <a:prstGeom prst="rect">
            <a:avLst/>
          </a:prstGeom>
        </p:spPr>
      </p:pic>
      <p:pic>
        <p:nvPicPr>
          <p:cNvPr id="10" name="図 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119976" y="4191742"/>
            <a:ext cx="1756562" cy="1623060"/>
          </a:xfrm>
          <a:prstGeom prst="rect">
            <a:avLst/>
          </a:prstGeom>
        </p:spPr>
      </p:pic>
      <p:pic>
        <p:nvPicPr>
          <p:cNvPr id="13" name="図 1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20324557">
            <a:off x="485352" y="1694100"/>
            <a:ext cx="1782166" cy="1227125"/>
          </a:xfrm>
          <a:prstGeom prst="rect">
            <a:avLst/>
          </a:prstGeom>
        </p:spPr>
      </p:pic>
      <p:sp>
        <p:nvSpPr>
          <p:cNvPr id="24" name="右矢印 23"/>
          <p:cNvSpPr/>
          <p:nvPr/>
        </p:nvSpPr>
        <p:spPr>
          <a:xfrm rot="20948233">
            <a:off x="813760" y="5497465"/>
            <a:ext cx="2534758" cy="1091196"/>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僕って</a:t>
            </a:r>
            <a:r>
              <a:rPr lang="ja-JP" altLang="en-US" dirty="0" smtClean="0">
                <a:solidFill>
                  <a:schemeClr val="tx1"/>
                </a:solidFill>
              </a:rPr>
              <a:t>、ここに居て</a:t>
            </a:r>
            <a:endParaRPr lang="en-US" altLang="ja-JP" dirty="0" smtClean="0">
              <a:solidFill>
                <a:schemeClr val="tx1"/>
              </a:solidFill>
            </a:endParaRPr>
          </a:p>
          <a:p>
            <a:pPr algn="ctr"/>
            <a:r>
              <a:rPr lang="ja-JP" altLang="en-US" dirty="0" smtClean="0">
                <a:solidFill>
                  <a:schemeClr val="tx1"/>
                </a:solidFill>
              </a:rPr>
              <a:t>いいんだ</a:t>
            </a:r>
            <a:r>
              <a:rPr kumimoji="1" lang="ja-JP" altLang="en-US" dirty="0" smtClean="0">
                <a:solidFill>
                  <a:schemeClr val="tx1"/>
                </a:solidFill>
              </a:rPr>
              <a:t>！</a:t>
            </a:r>
            <a:endParaRPr kumimoji="1" lang="ja-JP" altLang="en-US" dirty="0">
              <a:solidFill>
                <a:schemeClr val="tx1"/>
              </a:solidFill>
            </a:endParaRPr>
          </a:p>
        </p:txBody>
      </p:sp>
    </p:spTree>
    <p:extLst>
      <p:ext uri="{BB962C8B-B14F-4D97-AF65-F5344CB8AC3E}">
        <p14:creationId xmlns:p14="http://schemas.microsoft.com/office/powerpoint/2010/main" val="388026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7" grpId="0" animBg="1"/>
      <p:bldP spid="5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82236" y="642651"/>
            <a:ext cx="6948023" cy="3212978"/>
          </a:xfrm>
          <a:prstGeom prst="cloudCallout">
            <a:avLst>
              <a:gd name="adj1" fmla="val 56541"/>
              <a:gd name="adj2" fmla="val 26626"/>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kumimoji="1" lang="ja-JP" altLang="en-US" sz="4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4437112"/>
            <a:ext cx="7658116" cy="1569660"/>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①生徒指導の具体的な実践だと思われるものは</a:t>
            </a:r>
            <a:r>
              <a:rPr lang="ja-JP" altLang="en-US" sz="2400" dirty="0" smtClean="0">
                <a:latin typeface="HG丸ｺﾞｼｯｸM-PRO" panose="020F0600000000000000" pitchFamily="50" charset="-128"/>
                <a:ea typeface="HG丸ｺﾞｼｯｸM-PRO" panose="020F0600000000000000" pitchFamily="50" charset="-128"/>
              </a:rPr>
              <a:t>？</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a:t>
            </a:r>
            <a:r>
              <a:rPr kumimoji="1" lang="ja-JP" altLang="en-US" sz="2000" dirty="0" smtClean="0">
                <a:latin typeface="HG丸ｺﾞｼｯｸM-PRO" panose="020F0600000000000000" pitchFamily="50" charset="-128"/>
                <a:ea typeface="HG丸ｺﾞｼｯｸM-PRO" panose="020F0600000000000000" pitchFamily="50" charset="-128"/>
              </a:rPr>
              <a:t>（重要度が高いと考えるものを三つまで書く）</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3333" y="-27384"/>
            <a:ext cx="2852063"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３</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生徒指導実践を協議する</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1" name="図 10"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62800" y="2285061"/>
            <a:ext cx="1981200" cy="3462434"/>
          </a:xfrm>
          <a:prstGeom prst="rect">
            <a:avLst/>
          </a:prstGeom>
          <a:noFill/>
          <a:ln>
            <a:noFill/>
          </a:ln>
        </p:spPr>
      </p:pic>
      <p:sp>
        <p:nvSpPr>
          <p:cNvPr id="6" name="テキスト ボックス 5"/>
          <p:cNvSpPr txBox="1"/>
          <p:nvPr/>
        </p:nvSpPr>
        <p:spPr>
          <a:xfrm>
            <a:off x="855947" y="1305395"/>
            <a:ext cx="5400600" cy="2369880"/>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rPr>
              <a:t>自己指導能力を育成する、生徒指導の具体的な実践って何</a:t>
            </a:r>
            <a:r>
              <a:rPr lang="ja-JP" altLang="en-US" sz="3600" dirty="0" smtClean="0">
                <a:latin typeface="HG丸ｺﾞｼｯｸM-PRO" panose="020F0600000000000000" pitchFamily="50" charset="-128"/>
                <a:ea typeface="HG丸ｺﾞｼｯｸM-PRO" panose="020F0600000000000000" pitchFamily="50" charset="-128"/>
              </a:rPr>
              <a:t>？</a:t>
            </a:r>
            <a:r>
              <a:rPr lang="ja-JP" altLang="en-US" sz="2800" dirty="0" smtClean="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別紙</a:t>
            </a:r>
            <a:r>
              <a:rPr lang="en-US" altLang="ja-JP" sz="2800" dirty="0">
                <a:latin typeface="HG丸ｺﾞｼｯｸM-PRO" panose="020F0600000000000000" pitchFamily="50" charset="-128"/>
                <a:ea typeface="HG丸ｺﾞｼｯｸM-PRO" panose="020F0600000000000000" pitchFamily="50" charset="-128"/>
              </a:rPr>
              <a:t>Ⅰ</a:t>
            </a:r>
            <a:r>
              <a:rPr lang="ja-JP" altLang="en-US" sz="2800" dirty="0">
                <a:latin typeface="HG丸ｺﾞｼｯｸM-PRO" panose="020F0600000000000000" pitchFamily="50" charset="-128"/>
                <a:ea typeface="HG丸ｺﾞｼｯｸM-PRO" panose="020F0600000000000000" pitchFamily="50" charset="-128"/>
              </a:rPr>
              <a:t>）</a:t>
            </a:r>
            <a:endParaRPr lang="ja-JP" altLang="en-US" sz="3600" dirty="0">
              <a:latin typeface="HG丸ｺﾞｼｯｸM-PRO" panose="020F0600000000000000" pitchFamily="50" charset="-128"/>
              <a:ea typeface="HG丸ｺﾞｼｯｸM-PRO" panose="020F0600000000000000" pitchFamily="50" charset="-128"/>
            </a:endParaRPr>
          </a:p>
          <a:p>
            <a:endParaRPr kumimoji="1" lang="ja-JP" altLang="en-US" sz="3600" dirty="0"/>
          </a:p>
        </p:txBody>
      </p:sp>
    </p:spTree>
    <p:extLst>
      <p:ext uri="{BB962C8B-B14F-4D97-AF65-F5344CB8AC3E}">
        <p14:creationId xmlns:p14="http://schemas.microsoft.com/office/powerpoint/2010/main" val="4019924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雲形吹き出し 5"/>
          <p:cNvSpPr/>
          <p:nvPr/>
        </p:nvSpPr>
        <p:spPr>
          <a:xfrm>
            <a:off x="82236" y="642651"/>
            <a:ext cx="6948023" cy="3212978"/>
          </a:xfrm>
          <a:prstGeom prst="cloudCallout">
            <a:avLst>
              <a:gd name="adj1" fmla="val 56759"/>
              <a:gd name="adj2" fmla="val 2766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kumimoji="1" lang="ja-JP" altLang="en-US" sz="4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4073867"/>
            <a:ext cx="7658116" cy="3046988"/>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①生徒指導の具体的な実践だと思われるものは</a:t>
            </a:r>
            <a:r>
              <a:rPr lang="ja-JP" altLang="en-US" sz="2400" dirty="0" smtClean="0">
                <a:latin typeface="HG丸ｺﾞｼｯｸM-PRO" panose="020F0600000000000000" pitchFamily="50" charset="-128"/>
                <a:ea typeface="HG丸ｺﾞｼｯｸM-PRO" panose="020F0600000000000000" pitchFamily="50" charset="-128"/>
              </a:rPr>
              <a:t>？</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a:t>
            </a:r>
            <a:r>
              <a:rPr kumimoji="1" lang="ja-JP" altLang="en-US" sz="2000" dirty="0" smtClean="0">
                <a:latin typeface="HG丸ｺﾞｼｯｸM-PRO" panose="020F0600000000000000" pitchFamily="50" charset="-128"/>
                <a:ea typeface="HG丸ｺﾞｼｯｸM-PRO" panose="020F0600000000000000" pitchFamily="50" charset="-128"/>
              </a:rPr>
              <a:t>（重要度が高いと考えるものを三つまで書く）</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②グループ内で共有する。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（それぞれの意見を</a:t>
            </a:r>
            <a:r>
              <a:rPr lang="ja-JP" altLang="en-US" sz="2000" dirty="0">
                <a:latin typeface="HG丸ｺﾞｼｯｸM-PRO" panose="020F0600000000000000" pitchFamily="50" charset="-128"/>
                <a:ea typeface="HG丸ｺﾞｼｯｸM-PRO" panose="020F0600000000000000" pitchFamily="50" charset="-128"/>
              </a:rPr>
              <a:t>尊重</a:t>
            </a:r>
            <a:r>
              <a:rPr lang="ja-JP" altLang="en-US" sz="2000" dirty="0" smtClean="0">
                <a:latin typeface="HG丸ｺﾞｼｯｸM-PRO" panose="020F0600000000000000" pitchFamily="50" charset="-128"/>
                <a:ea typeface="HG丸ｺﾞｼｯｸM-PRO" panose="020F0600000000000000" pitchFamily="50" charset="-128"/>
              </a:rPr>
              <a:t>しながら、多様な考え方に気付く）</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８分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a:latin typeface="HG丸ｺﾞｼｯｸM-PRO" panose="020F0600000000000000" pitchFamily="50" charset="-128"/>
              <a:ea typeface="HG丸ｺﾞｼｯｸM-PRO" panose="020F0600000000000000" pitchFamily="50" charset="-128"/>
            </a:endParaRPr>
          </a:p>
        </p:txBody>
      </p:sp>
      <p:pic>
        <p:nvPicPr>
          <p:cNvPr id="11" name="図 10"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81634" y="2702870"/>
            <a:ext cx="1981200" cy="3462434"/>
          </a:xfrm>
          <a:prstGeom prst="rect">
            <a:avLst/>
          </a:prstGeom>
          <a:noFill/>
          <a:ln>
            <a:noFill/>
          </a:ln>
        </p:spPr>
      </p:pic>
      <p:sp>
        <p:nvSpPr>
          <p:cNvPr id="7" name="テキスト ボックス 6"/>
          <p:cNvSpPr txBox="1"/>
          <p:nvPr/>
        </p:nvSpPr>
        <p:spPr>
          <a:xfrm>
            <a:off x="855947" y="1305395"/>
            <a:ext cx="5400600" cy="2369880"/>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rPr>
              <a:t>自己指導能力を育成する、生徒指導の具体的な実践って何</a:t>
            </a:r>
            <a:r>
              <a:rPr lang="ja-JP" altLang="en-US" sz="3600" dirty="0" smtClean="0">
                <a:latin typeface="HG丸ｺﾞｼｯｸM-PRO" panose="020F0600000000000000" pitchFamily="50" charset="-128"/>
                <a:ea typeface="HG丸ｺﾞｼｯｸM-PRO" panose="020F0600000000000000" pitchFamily="50" charset="-128"/>
              </a:rPr>
              <a:t>？</a:t>
            </a:r>
            <a:r>
              <a:rPr lang="ja-JP" altLang="en-US" sz="2800" dirty="0" smtClean="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別紙</a:t>
            </a:r>
            <a:r>
              <a:rPr lang="en-US" altLang="ja-JP" sz="2800" dirty="0">
                <a:latin typeface="HG丸ｺﾞｼｯｸM-PRO" panose="020F0600000000000000" pitchFamily="50" charset="-128"/>
                <a:ea typeface="HG丸ｺﾞｼｯｸM-PRO" panose="020F0600000000000000" pitchFamily="50" charset="-128"/>
              </a:rPr>
              <a:t>Ⅰ</a:t>
            </a:r>
            <a:r>
              <a:rPr lang="ja-JP" altLang="en-US" sz="2800" dirty="0">
                <a:latin typeface="HG丸ｺﾞｼｯｸM-PRO" panose="020F0600000000000000" pitchFamily="50" charset="-128"/>
                <a:ea typeface="HG丸ｺﾞｼｯｸM-PRO" panose="020F0600000000000000" pitchFamily="50" charset="-128"/>
              </a:rPr>
              <a:t>）</a:t>
            </a:r>
            <a:endParaRPr lang="ja-JP" altLang="en-US" sz="3600" dirty="0">
              <a:latin typeface="HG丸ｺﾞｼｯｸM-PRO" panose="020F0600000000000000" pitchFamily="50" charset="-128"/>
              <a:ea typeface="HG丸ｺﾞｼｯｸM-PRO" panose="020F0600000000000000" pitchFamily="50" charset="-128"/>
            </a:endParaRPr>
          </a:p>
          <a:p>
            <a:endParaRPr kumimoji="1" lang="ja-JP" altLang="en-US" sz="3600" dirty="0"/>
          </a:p>
        </p:txBody>
      </p:sp>
    </p:spTree>
    <p:extLst>
      <p:ext uri="{BB962C8B-B14F-4D97-AF65-F5344CB8AC3E}">
        <p14:creationId xmlns:p14="http://schemas.microsoft.com/office/powerpoint/2010/main" val="690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雲形吹き出し 5"/>
          <p:cNvSpPr/>
          <p:nvPr/>
        </p:nvSpPr>
        <p:spPr>
          <a:xfrm>
            <a:off x="86152" y="277281"/>
            <a:ext cx="6879231" cy="3212978"/>
          </a:xfrm>
          <a:prstGeom prst="cloudCallout">
            <a:avLst>
              <a:gd name="adj1" fmla="val 56955"/>
              <a:gd name="adj2" fmla="val 3374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kumimoji="1" lang="ja-JP" altLang="en-US" sz="4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3515379"/>
            <a:ext cx="7658116" cy="3354765"/>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①生徒指導の具体的な実践だと思われるものは</a:t>
            </a:r>
            <a:r>
              <a:rPr lang="ja-JP" altLang="en-US" sz="2400" dirty="0" smtClean="0">
                <a:latin typeface="HG丸ｺﾞｼｯｸM-PRO" panose="020F0600000000000000" pitchFamily="50" charset="-128"/>
                <a:ea typeface="HG丸ｺﾞｼｯｸM-PRO" panose="020F0600000000000000" pitchFamily="50" charset="-128"/>
              </a:rPr>
              <a:t>？</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a:t>
            </a:r>
            <a:r>
              <a:rPr kumimoji="1" lang="ja-JP" altLang="en-US" sz="2000" dirty="0" smtClean="0">
                <a:latin typeface="HG丸ｺﾞｼｯｸM-PRO" panose="020F0600000000000000" pitchFamily="50" charset="-128"/>
                <a:ea typeface="HG丸ｺﾞｼｯｸM-PRO" panose="020F0600000000000000" pitchFamily="50" charset="-128"/>
              </a:rPr>
              <a:t>（重要度が高いと考えるものを三つまで書く）</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②グループ内で共有する。</a:t>
            </a:r>
            <a:r>
              <a:rPr lang="en-US" altLang="ja-JP" sz="2400" dirty="0">
                <a:latin typeface="HG丸ｺﾞｼｯｸM-PRO" panose="020F0600000000000000" pitchFamily="50" charset="-128"/>
                <a:ea typeface="HG丸ｺﾞｼｯｸM-PRO" panose="020F0600000000000000" pitchFamily="50" charset="-128"/>
              </a:rPr>
              <a:t> 【</a:t>
            </a:r>
            <a:r>
              <a:rPr lang="ja-JP" altLang="en-US" sz="2400" dirty="0">
                <a:latin typeface="HG丸ｺﾞｼｯｸM-PRO" panose="020F0600000000000000" pitchFamily="50" charset="-128"/>
                <a:ea typeface="HG丸ｺﾞｼｯｸM-PRO" panose="020F0600000000000000" pitchFamily="50" charset="-128"/>
              </a:rPr>
              <a:t>８分</a:t>
            </a:r>
            <a:r>
              <a:rPr lang="en-US" altLang="ja-JP" sz="2400" dirty="0">
                <a:latin typeface="HG丸ｺﾞｼｯｸM-PRO" panose="020F0600000000000000" pitchFamily="50" charset="-128"/>
                <a:ea typeface="HG丸ｺﾞｼｯｸM-PRO" panose="020F0600000000000000" pitchFamily="50" charset="-128"/>
              </a:rPr>
              <a:t>】</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（それぞれの意見を</a:t>
            </a:r>
            <a:r>
              <a:rPr lang="ja-JP" altLang="en-US" sz="2000" dirty="0">
                <a:latin typeface="HG丸ｺﾞｼｯｸM-PRO" panose="020F0600000000000000" pitchFamily="50" charset="-128"/>
                <a:ea typeface="HG丸ｺﾞｼｯｸM-PRO" panose="020F0600000000000000" pitchFamily="50" charset="-128"/>
              </a:rPr>
              <a:t>尊重</a:t>
            </a:r>
            <a:r>
              <a:rPr lang="ja-JP" altLang="en-US" sz="2000" dirty="0" smtClean="0">
                <a:latin typeface="HG丸ｺﾞｼｯｸM-PRO" panose="020F0600000000000000" pitchFamily="50" charset="-128"/>
                <a:ea typeface="HG丸ｺﾞｼｯｸM-PRO" panose="020F0600000000000000" pitchFamily="50" charset="-128"/>
              </a:rPr>
              <a:t>しながら、多様な考え方に気付く）</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③発表</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約５分</a:t>
            </a:r>
            <a:r>
              <a:rPr lang="en-US" altLang="ja-JP" sz="2400" dirty="0" smtClean="0">
                <a:latin typeface="HG丸ｺﾞｼｯｸM-PRO" panose="020F0600000000000000" pitchFamily="50" charset="-128"/>
                <a:ea typeface="HG丸ｺﾞｼｯｸM-PRO" panose="020F0600000000000000" pitchFamily="50" charset="-128"/>
              </a:rPr>
              <a:t>】</a:t>
            </a:r>
          </a:p>
          <a:p>
            <a:r>
              <a:rPr lang="ja-JP" altLang="en-US" sz="2400" dirty="0" smtClean="0">
                <a:latin typeface="HG丸ｺﾞｼｯｸM-PRO" panose="020F0600000000000000" pitchFamily="50" charset="-128"/>
                <a:ea typeface="HG丸ｺﾞｼｯｸM-PRO" panose="020F0600000000000000" pitchFamily="50" charset="-128"/>
              </a:rPr>
              <a:t>  </a:t>
            </a:r>
            <a:r>
              <a:rPr lang="ja-JP" altLang="en-US" dirty="0" smtClean="0">
                <a:latin typeface="HG丸ｺﾞｼｯｸM-PRO" panose="020F0600000000000000" pitchFamily="50" charset="-128"/>
                <a:ea typeface="HG丸ｺﾞｼｯｸM-PRO" panose="020F0600000000000000" pitchFamily="50" charset="-128"/>
              </a:rPr>
              <a:t> </a:t>
            </a:r>
            <a:r>
              <a:rPr lang="ja-JP" altLang="en-US" dirty="0">
                <a:latin typeface="HG丸ｺﾞｼｯｸM-PRO" panose="020F0600000000000000" pitchFamily="50" charset="-128"/>
                <a:ea typeface="HG丸ｺﾞｼｯｸM-PRO" panose="020F0600000000000000" pitchFamily="50" charset="-128"/>
              </a:rPr>
              <a:t>（グループの内容を簡単に発表）</a:t>
            </a:r>
            <a:endParaRPr lang="en-US" altLang="ja-JP" dirty="0"/>
          </a:p>
        </p:txBody>
      </p:sp>
      <p:pic>
        <p:nvPicPr>
          <p:cNvPr id="11" name="図 10"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60550" y="2405214"/>
            <a:ext cx="1981200" cy="3462434"/>
          </a:xfrm>
          <a:prstGeom prst="rect">
            <a:avLst/>
          </a:prstGeom>
          <a:noFill/>
          <a:ln>
            <a:noFill/>
          </a:ln>
        </p:spPr>
      </p:pic>
      <p:sp>
        <p:nvSpPr>
          <p:cNvPr id="7" name="テキスト ボックス 6"/>
          <p:cNvSpPr txBox="1"/>
          <p:nvPr/>
        </p:nvSpPr>
        <p:spPr>
          <a:xfrm>
            <a:off x="855947" y="940025"/>
            <a:ext cx="5400600" cy="2369880"/>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rPr>
              <a:t>自己指導能力を育成する、生徒指導の具体的な実践って何</a:t>
            </a:r>
            <a:r>
              <a:rPr lang="ja-JP" altLang="en-US" sz="3600" dirty="0" smtClean="0">
                <a:latin typeface="HG丸ｺﾞｼｯｸM-PRO" panose="020F0600000000000000" pitchFamily="50" charset="-128"/>
                <a:ea typeface="HG丸ｺﾞｼｯｸM-PRO" panose="020F0600000000000000" pitchFamily="50" charset="-128"/>
              </a:rPr>
              <a:t>？</a:t>
            </a:r>
            <a:r>
              <a:rPr lang="ja-JP" altLang="en-US" sz="2800" dirty="0" smtClean="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別紙</a:t>
            </a:r>
            <a:r>
              <a:rPr lang="en-US" altLang="ja-JP" sz="2800" dirty="0">
                <a:latin typeface="HG丸ｺﾞｼｯｸM-PRO" panose="020F0600000000000000" pitchFamily="50" charset="-128"/>
                <a:ea typeface="HG丸ｺﾞｼｯｸM-PRO" panose="020F0600000000000000" pitchFamily="50" charset="-128"/>
              </a:rPr>
              <a:t>Ⅰ</a:t>
            </a:r>
            <a:r>
              <a:rPr lang="ja-JP" altLang="en-US" sz="2800" dirty="0">
                <a:latin typeface="HG丸ｺﾞｼｯｸM-PRO" panose="020F0600000000000000" pitchFamily="50" charset="-128"/>
                <a:ea typeface="HG丸ｺﾞｼｯｸM-PRO" panose="020F0600000000000000" pitchFamily="50" charset="-128"/>
              </a:rPr>
              <a:t>）</a:t>
            </a:r>
            <a:endParaRPr lang="ja-JP" altLang="en-US" sz="3600" dirty="0">
              <a:latin typeface="HG丸ｺﾞｼｯｸM-PRO" panose="020F0600000000000000" pitchFamily="50" charset="-128"/>
              <a:ea typeface="HG丸ｺﾞｼｯｸM-PRO" panose="020F0600000000000000" pitchFamily="50" charset="-128"/>
            </a:endParaRPr>
          </a:p>
          <a:p>
            <a:endParaRPr kumimoji="1" lang="ja-JP" altLang="en-US" sz="3600" dirty="0"/>
          </a:p>
        </p:txBody>
      </p:sp>
    </p:spTree>
    <p:extLst>
      <p:ext uri="{BB962C8B-B14F-4D97-AF65-F5344CB8AC3E}">
        <p14:creationId xmlns:p14="http://schemas.microsoft.com/office/powerpoint/2010/main" val="3070507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クリックすると新しいウィンドウで開きます"/>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676284">
            <a:off x="6144338" y="563426"/>
            <a:ext cx="2306638"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p:cNvSpPr txBox="1"/>
          <p:nvPr/>
        </p:nvSpPr>
        <p:spPr>
          <a:xfrm>
            <a:off x="5756126" y="3163336"/>
            <a:ext cx="3315331" cy="923330"/>
          </a:xfrm>
          <a:prstGeom prst="rect">
            <a:avLst/>
          </a:prstGeom>
          <a:noFill/>
        </p:spPr>
        <p:txBody>
          <a:bodyPr wrap="none" rtlCol="0">
            <a:spAutoFit/>
          </a:bodyPr>
          <a:lstStyle/>
          <a:p>
            <a:r>
              <a:rPr lang="ja-JP" altLang="en-US" dirty="0">
                <a:latin typeface="HG丸ｺﾞｼｯｸM-PRO" pitchFamily="50" charset="-128"/>
                <a:ea typeface="HG丸ｺﾞｼｯｸM-PRO" pitchFamily="50" charset="-128"/>
              </a:rPr>
              <a:t>（「生徒指導提要</a:t>
            </a:r>
            <a:r>
              <a:rPr lang="ja-JP" altLang="en-US" dirty="0" smtClean="0">
                <a:latin typeface="HG丸ｺﾞｼｯｸM-PRO" pitchFamily="50" charset="-128"/>
                <a:ea typeface="HG丸ｺﾞｼｯｸM-PRO" pitchFamily="50" charset="-128"/>
              </a:rPr>
              <a:t>」</a:t>
            </a:r>
            <a:endParaRPr lang="en-US" altLang="ja-JP" dirty="0" smtClean="0">
              <a:latin typeface="HG丸ｺﾞｼｯｸM-PRO" pitchFamily="50" charset="-128"/>
              <a:ea typeface="HG丸ｺﾞｼｯｸM-PRO" pitchFamily="50" charset="-128"/>
            </a:endParaRPr>
          </a:p>
          <a:p>
            <a:r>
              <a:rPr lang="ja-JP" altLang="en-US" dirty="0">
                <a:latin typeface="HG丸ｺﾞｼｯｸM-PRO" pitchFamily="50" charset="-128"/>
                <a:ea typeface="HG丸ｺﾞｼｯｸM-PRO" pitchFamily="50" charset="-128"/>
              </a:rPr>
              <a:t>　</a:t>
            </a:r>
            <a:r>
              <a:rPr lang="ja-JP" altLang="en-US" dirty="0" smtClean="0">
                <a:latin typeface="HG丸ｺﾞｼｯｸM-PRO" pitchFamily="50" charset="-128"/>
                <a:ea typeface="HG丸ｺﾞｼｯｸM-PRO" pitchFamily="50" charset="-128"/>
              </a:rPr>
              <a:t>平成</a:t>
            </a:r>
            <a:r>
              <a:rPr lang="en-US" altLang="ja-JP" dirty="0" smtClean="0">
                <a:latin typeface="HG丸ｺﾞｼｯｸM-PRO" pitchFamily="50" charset="-128"/>
                <a:ea typeface="HG丸ｺﾞｼｯｸM-PRO" pitchFamily="50" charset="-128"/>
              </a:rPr>
              <a:t>22</a:t>
            </a:r>
            <a:r>
              <a:rPr lang="ja-JP" altLang="en-US" dirty="0" smtClean="0">
                <a:latin typeface="HG丸ｺﾞｼｯｸM-PRO" pitchFamily="50" charset="-128"/>
                <a:ea typeface="HG丸ｺﾞｼｯｸM-PRO" pitchFamily="50" charset="-128"/>
              </a:rPr>
              <a:t>年 </a:t>
            </a:r>
            <a:r>
              <a:rPr lang="en-US" altLang="ja-JP" dirty="0">
                <a:latin typeface="HG丸ｺﾞｼｯｸM-PRO" pitchFamily="50" charset="-128"/>
                <a:ea typeface="HG丸ｺﾞｼｯｸM-PRO" pitchFamily="50" charset="-128"/>
              </a:rPr>
              <a:t>3</a:t>
            </a:r>
            <a:r>
              <a:rPr lang="ja-JP" altLang="en-US" dirty="0">
                <a:latin typeface="HG丸ｺﾞｼｯｸM-PRO" pitchFamily="50" charset="-128"/>
                <a:ea typeface="HG丸ｺﾞｼｯｸM-PRO" pitchFamily="50" charset="-128"/>
              </a:rPr>
              <a:t>月文部科学省）</a:t>
            </a:r>
          </a:p>
          <a:p>
            <a:endParaRPr kumimoji="1" lang="ja-JP" altLang="en-US" dirty="0"/>
          </a:p>
        </p:txBody>
      </p:sp>
      <p:grpSp>
        <p:nvGrpSpPr>
          <p:cNvPr id="2" name="グループ化 1"/>
          <p:cNvGrpSpPr/>
          <p:nvPr/>
        </p:nvGrpSpPr>
        <p:grpSpPr>
          <a:xfrm>
            <a:off x="251520" y="961191"/>
            <a:ext cx="6010572" cy="2554827"/>
            <a:chOff x="251520" y="961191"/>
            <a:chExt cx="6010572" cy="2554827"/>
          </a:xfrm>
        </p:grpSpPr>
        <p:sp>
          <p:nvSpPr>
            <p:cNvPr id="10" name="Text Box 2"/>
            <p:cNvSpPr txBox="1">
              <a:spLocks noChangeArrowheads="1"/>
            </p:cNvSpPr>
            <p:nvPr/>
          </p:nvSpPr>
          <p:spPr bwMode="auto">
            <a:xfrm>
              <a:off x="251520" y="961191"/>
              <a:ext cx="6010572" cy="584775"/>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dirty="0">
                  <a:ea typeface="HG丸ｺﾞｼｯｸM-PRO" pitchFamily="50" charset="-128"/>
                </a:rPr>
                <a:t> 自己指導能力の育成のために</a:t>
              </a:r>
            </a:p>
          </p:txBody>
        </p:sp>
        <p:sp>
          <p:nvSpPr>
            <p:cNvPr id="11" name="Text Box 3"/>
            <p:cNvSpPr txBox="1">
              <a:spLocks noChangeArrowheads="1"/>
            </p:cNvSpPr>
            <p:nvPr/>
          </p:nvSpPr>
          <p:spPr bwMode="auto">
            <a:xfrm>
              <a:off x="399327" y="1577026"/>
              <a:ext cx="554082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2" name="正方形/長方形 11"/>
          <p:cNvSpPr/>
          <p:nvPr/>
        </p:nvSpPr>
        <p:spPr>
          <a:xfrm>
            <a:off x="13333" y="-27384"/>
            <a:ext cx="4288353"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４</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自己指導能力を育成するポイントを学ぶ</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5"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430782"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6"/>
          <p:cNvSpPr>
            <a:spLocks noChangeArrowheads="1"/>
          </p:cNvSpPr>
          <p:nvPr/>
        </p:nvSpPr>
        <p:spPr bwMode="auto">
          <a:xfrm>
            <a:off x="211192" y="3983343"/>
            <a:ext cx="6449040"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だから、学校の教育活動は大きな影響を与える場だと言えますね。</a:t>
            </a:r>
            <a:endParaRPr lang="ja-JP" altLang="en-US" sz="2800" dirty="0">
              <a:ea typeface="HG丸ｺﾞｼｯｸM-PRO" pitchFamily="50" charset="-128"/>
            </a:endParaRPr>
          </a:p>
        </p:txBody>
      </p:sp>
    </p:spTree>
    <p:extLst>
      <p:ext uri="{BB962C8B-B14F-4D97-AF65-F5344CB8AC3E}">
        <p14:creationId xmlns:p14="http://schemas.microsoft.com/office/powerpoint/2010/main" val="3570088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2"/>
          <p:cNvSpPr txBox="1">
            <a:spLocks noChangeArrowheads="1"/>
          </p:cNvSpPr>
          <p:nvPr/>
        </p:nvSpPr>
        <p:spPr bwMode="auto">
          <a:xfrm>
            <a:off x="4500563" y="1484313"/>
            <a:ext cx="4175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r" eaLnBrk="1" hangingPunct="1">
              <a:spcBef>
                <a:spcPct val="50000"/>
              </a:spcBef>
              <a:buFontTx/>
              <a:buNone/>
            </a:pPr>
            <a:endParaRPr kumimoji="0" lang="ja-JP" altLang="ja-JP" sz="1800" b="1">
              <a:solidFill>
                <a:srgbClr val="000000"/>
              </a:solidFill>
            </a:endParaRPr>
          </a:p>
        </p:txBody>
      </p:sp>
      <p:sp>
        <p:nvSpPr>
          <p:cNvPr id="20484" name="正方形/長方形 1"/>
          <p:cNvSpPr>
            <a:spLocks noChangeArrowheads="1"/>
          </p:cNvSpPr>
          <p:nvPr/>
        </p:nvSpPr>
        <p:spPr bwMode="auto">
          <a:xfrm>
            <a:off x="251520" y="1052736"/>
            <a:ext cx="8424863" cy="1938992"/>
          </a:xfrm>
          <a:prstGeom prst="rect">
            <a:avLst/>
          </a:prstGeom>
          <a:solidFill>
            <a:schemeClr val="accent5">
              <a:lumMod val="20000"/>
              <a:lumOff val="80000"/>
            </a:schemeClr>
          </a:solidFill>
          <a:ln>
            <a:noFill/>
          </a:ln>
          <a:extLst/>
        </p:spPr>
        <p:txBody>
          <a:bodyPr>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solidFill>
                  <a:srgbClr val="000000"/>
                </a:solidFill>
                <a:latin typeface="HG丸ｺﾞｼｯｸM-PRO" pitchFamily="50" charset="-128"/>
                <a:ea typeface="HG丸ｺﾞｼｯｸM-PRO" pitchFamily="50" charset="-128"/>
              </a:rPr>
              <a:t>　</a:t>
            </a:r>
            <a:r>
              <a:rPr lang="ja-JP" altLang="en-US" sz="2400" dirty="0">
                <a:solidFill>
                  <a:srgbClr val="000000"/>
                </a:solidFill>
                <a:latin typeface="HG丸ｺﾞｼｯｸM-PRO" pitchFamily="50" charset="-128"/>
                <a:ea typeface="HG丸ｺﾞｼｯｸM-PRO" pitchFamily="50" charset="-128"/>
              </a:rPr>
              <a:t>学級や学校での児童生徒相互の人間関係の在り方</a:t>
            </a:r>
            <a:r>
              <a:rPr lang="ja-JP" altLang="en-US" sz="2400" dirty="0" smtClean="0">
                <a:solidFill>
                  <a:srgbClr val="000000"/>
                </a:solidFill>
                <a:latin typeface="HG丸ｺﾞｼｯｸM-PRO" pitchFamily="50" charset="-128"/>
                <a:ea typeface="HG丸ｺﾞｼｯｸM-PRO" pitchFamily="50" charset="-128"/>
              </a:rPr>
              <a:t>は、児童</a:t>
            </a:r>
            <a:r>
              <a:rPr lang="ja-JP" altLang="en-US" sz="2400" dirty="0">
                <a:solidFill>
                  <a:srgbClr val="000000"/>
                </a:solidFill>
                <a:latin typeface="HG丸ｺﾞｼｯｸM-PRO" pitchFamily="50" charset="-128"/>
                <a:ea typeface="HG丸ｺﾞｼｯｸM-PRO" pitchFamily="50" charset="-128"/>
              </a:rPr>
              <a:t>生徒の健全な成長と深く関わっています。</a:t>
            </a:r>
            <a:r>
              <a:rPr lang="ja-JP" altLang="en-US" sz="2400" b="1" u="sng" dirty="0">
                <a:latin typeface="HG丸ｺﾞｼｯｸM-PRO" pitchFamily="50" charset="-128"/>
                <a:ea typeface="HG丸ｺﾞｼｯｸM-PRO" pitchFamily="50" charset="-128"/>
              </a:rPr>
              <a:t>児童生徒一人一人が存在感を</a:t>
            </a:r>
            <a:r>
              <a:rPr lang="ja-JP" altLang="en-US" sz="2400" b="1" u="sng" dirty="0" smtClean="0">
                <a:latin typeface="HG丸ｺﾞｼｯｸM-PRO" pitchFamily="50" charset="-128"/>
                <a:ea typeface="HG丸ｺﾞｼｯｸM-PRO" pitchFamily="50" charset="-128"/>
              </a:rPr>
              <a:t>もち、共感的</a:t>
            </a:r>
            <a:r>
              <a:rPr lang="ja-JP" altLang="en-US" sz="2400" b="1" u="sng" dirty="0">
                <a:latin typeface="HG丸ｺﾞｼｯｸM-PRO" pitchFamily="50" charset="-128"/>
                <a:ea typeface="HG丸ｺﾞｼｯｸM-PRO" pitchFamily="50" charset="-128"/>
              </a:rPr>
              <a:t>な人間関係を</a:t>
            </a:r>
            <a:r>
              <a:rPr lang="ja-JP" altLang="en-US" sz="2400" b="1" u="sng" dirty="0" smtClean="0">
                <a:latin typeface="HG丸ｺﾞｼｯｸM-PRO" pitchFamily="50" charset="-128"/>
                <a:ea typeface="HG丸ｺﾞｼｯｸM-PRO" pitchFamily="50" charset="-128"/>
              </a:rPr>
              <a:t>育み、自己</a:t>
            </a:r>
            <a:r>
              <a:rPr lang="ja-JP" altLang="en-US" sz="2400" b="1" u="sng" dirty="0">
                <a:latin typeface="HG丸ｺﾞｼｯｸM-PRO" pitchFamily="50" charset="-128"/>
                <a:ea typeface="HG丸ｺﾞｼｯｸM-PRO" pitchFamily="50" charset="-128"/>
              </a:rPr>
              <a:t>決定の場を豊かに</a:t>
            </a:r>
            <a:r>
              <a:rPr lang="ja-JP" altLang="en-US" sz="2400" b="1" u="sng" dirty="0" smtClean="0">
                <a:latin typeface="HG丸ｺﾞｼｯｸM-PRO" pitchFamily="50" charset="-128"/>
                <a:ea typeface="HG丸ｺﾞｼｯｸM-PRO" pitchFamily="50" charset="-128"/>
              </a:rPr>
              <a:t>もち、自己</a:t>
            </a:r>
            <a:r>
              <a:rPr lang="ja-JP" altLang="en-US" sz="2400" b="1" u="sng" dirty="0">
                <a:latin typeface="HG丸ｺﾞｼｯｸM-PRO" pitchFamily="50" charset="-128"/>
                <a:ea typeface="HG丸ｺﾞｼｯｸM-PRO" pitchFamily="50" charset="-128"/>
              </a:rPr>
              <a:t>実現を図っていける</a:t>
            </a:r>
            <a:r>
              <a:rPr lang="ja-JP" altLang="en-US" sz="2400" b="1" dirty="0">
                <a:solidFill>
                  <a:srgbClr val="FF0000"/>
                </a:solidFill>
                <a:latin typeface="HG丸ｺﾞｼｯｸM-PRO" pitchFamily="50" charset="-128"/>
                <a:ea typeface="HG丸ｺﾞｼｯｸM-PRO" pitchFamily="50" charset="-128"/>
              </a:rPr>
              <a:t>望ましい人間関係づくり</a:t>
            </a:r>
            <a:r>
              <a:rPr lang="ja-JP" altLang="en-US" sz="2400" dirty="0">
                <a:solidFill>
                  <a:srgbClr val="000000"/>
                </a:solidFill>
                <a:latin typeface="HG丸ｺﾞｼｯｸM-PRO" pitchFamily="50" charset="-128"/>
                <a:ea typeface="HG丸ｺﾞｼｯｸM-PRO" pitchFamily="50" charset="-128"/>
              </a:rPr>
              <a:t>は極めて重要</a:t>
            </a:r>
            <a:r>
              <a:rPr lang="ja-JP" altLang="en-US" sz="2400" dirty="0" smtClean="0">
                <a:solidFill>
                  <a:srgbClr val="000000"/>
                </a:solidFill>
                <a:latin typeface="HG丸ｺﾞｼｯｸM-PRO" pitchFamily="50" charset="-128"/>
                <a:ea typeface="HG丸ｺﾞｼｯｸM-PRO" pitchFamily="50" charset="-128"/>
              </a:rPr>
              <a:t>です</a:t>
            </a:r>
            <a:r>
              <a:rPr lang="ja-JP" altLang="en-US" sz="2400" dirty="0">
                <a:solidFill>
                  <a:srgbClr val="000000"/>
                </a:solidFill>
                <a:latin typeface="HG丸ｺﾞｼｯｸM-PRO" pitchFamily="50" charset="-128"/>
                <a:ea typeface="HG丸ｺﾞｼｯｸM-PRO" pitchFamily="50" charset="-128"/>
              </a:rPr>
              <a:t>。</a:t>
            </a:r>
            <a:endParaRPr kumimoji="0" lang="en-US" altLang="ja-JP" sz="1800" dirty="0">
              <a:solidFill>
                <a:srgbClr val="000000"/>
              </a:solidFill>
              <a:latin typeface="Calibri" pitchFamily="34" charset="0"/>
              <a:ea typeface="HG丸ｺﾞｼｯｸM-PRO" pitchFamily="50" charset="-128"/>
            </a:endParaRPr>
          </a:p>
        </p:txBody>
      </p:sp>
      <p:sp>
        <p:nvSpPr>
          <p:cNvPr id="6" name="正方形/長方形 5"/>
          <p:cNvSpPr/>
          <p:nvPr/>
        </p:nvSpPr>
        <p:spPr>
          <a:xfrm>
            <a:off x="600075" y="356102"/>
            <a:ext cx="7729538" cy="60112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4000" dirty="0"/>
              <a:t>望ましい集団・人間関係づくり</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33833" y="3068960"/>
            <a:ext cx="5674747" cy="3755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0185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0745" y="359369"/>
            <a:ext cx="9375538" cy="6511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直線コネクタ 13"/>
          <p:cNvCxnSpPr/>
          <p:nvPr/>
        </p:nvCxnSpPr>
        <p:spPr>
          <a:xfrm>
            <a:off x="177725" y="1532109"/>
            <a:ext cx="5906443"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5211664" y="2217644"/>
            <a:ext cx="1928937" cy="4183536"/>
          </a:xfrm>
          <a:prstGeom prst="roundRect">
            <a:avLst>
              <a:gd name="adj" fmla="val 7540"/>
            </a:avLst>
          </a:prstGeom>
          <a:solidFill>
            <a:srgbClr val="FF0000">
              <a:alpha val="0"/>
            </a:srgb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403648" y="2217644"/>
            <a:ext cx="1934320" cy="4183536"/>
          </a:xfrm>
          <a:prstGeom prst="roundRect">
            <a:avLst>
              <a:gd name="adj" fmla="val 7540"/>
            </a:avLst>
          </a:prstGeom>
          <a:solidFill>
            <a:srgbClr val="FF0000">
              <a:alpha val="0"/>
            </a:srgb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1528614" y="2784941"/>
            <a:ext cx="7219850" cy="784495"/>
          </a:xfrm>
          <a:prstGeom prst="roundRect">
            <a:avLst>
              <a:gd name="adj" fmla="val 909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自分は価値ある存在であると実感すること。</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角丸四角形 10"/>
          <p:cNvSpPr/>
          <p:nvPr/>
        </p:nvSpPr>
        <p:spPr>
          <a:xfrm>
            <a:off x="1528614" y="4077723"/>
            <a:ext cx="7219850" cy="789497"/>
          </a:xfrm>
          <a:prstGeom prst="roundRect">
            <a:avLst>
              <a:gd name="adj" fmla="val 909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ありのままに自己を語り、理解し合う人間関係があること。</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2" name="角丸四角形 11"/>
          <p:cNvSpPr/>
          <p:nvPr/>
        </p:nvSpPr>
        <p:spPr>
          <a:xfrm>
            <a:off x="1528614" y="5401862"/>
            <a:ext cx="7219850" cy="864402"/>
          </a:xfrm>
          <a:prstGeom prst="roundRect">
            <a:avLst>
              <a:gd name="adj" fmla="val 909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児童生徒自身に、選択や自己決定ができる場や機会があること。</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13025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1351" y="1844825"/>
            <a:ext cx="9375538"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Z:\事務文書\生徒指導\0_イラスト集\学校イラスト1000カレンダー等\イラスト・レタリング集\学校生活カット(0001～0437)\032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01309" y="4092999"/>
            <a:ext cx="1894434" cy="158417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Z:\事務文書\生徒指導\0_イラスト集\学校イラスト1000カレンダー等\イラスト・レタリング集\学校生活カット(0001～0437)\0322-子どもの生活.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352726" y="4132499"/>
            <a:ext cx="1923130" cy="1408542"/>
          </a:xfrm>
          <a:prstGeom prst="rect">
            <a:avLst/>
          </a:prstGeom>
          <a:noFill/>
          <a:extLst>
            <a:ext uri="{909E8E84-426E-40DD-AFC4-6F175D3DCCD1}">
              <a14:hiddenFill xmlns:a14="http://schemas.microsoft.com/office/drawing/2010/main">
                <a:solidFill>
                  <a:srgbClr val="FFFFFF"/>
                </a:solidFill>
              </a14:hiddenFill>
            </a:ext>
          </a:extLst>
        </p:spPr>
      </p:pic>
      <p:sp>
        <p:nvSpPr>
          <p:cNvPr id="3" name="雲形吹き出し 2"/>
          <p:cNvSpPr/>
          <p:nvPr/>
        </p:nvSpPr>
        <p:spPr>
          <a:xfrm>
            <a:off x="310876" y="277214"/>
            <a:ext cx="7141444" cy="1427800"/>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HG丸ｺﾞｼｯｸM-PRO" panose="020F0600000000000000" pitchFamily="50" charset="-128"/>
                <a:ea typeface="HG丸ｺﾞｼｯｸM-PRO" panose="020F0600000000000000" pitchFamily="50" charset="-128"/>
              </a:rPr>
              <a:t>これからの教育活動に</a:t>
            </a:r>
            <a:r>
              <a:rPr lang="ja-JP" altLang="en-US" sz="3600" dirty="0" smtClean="0">
                <a:solidFill>
                  <a:schemeClr val="tx1"/>
                </a:solidFill>
                <a:latin typeface="HG丸ｺﾞｼｯｸM-PRO" panose="020F0600000000000000" pitchFamily="50" charset="-128"/>
                <a:ea typeface="HG丸ｺﾞｼｯｸM-PRO" panose="020F0600000000000000" pitchFamily="50" charset="-128"/>
              </a:rPr>
              <a:t>生かそう！</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（別紙</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Ⅱ</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cxnSp>
        <p:nvCxnSpPr>
          <p:cNvPr id="7" name="直線コネクタ 6"/>
          <p:cNvCxnSpPr/>
          <p:nvPr/>
        </p:nvCxnSpPr>
        <p:spPr>
          <a:xfrm flipV="1">
            <a:off x="198285" y="2889250"/>
            <a:ext cx="1598765" cy="7144"/>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角丸四角形 22"/>
          <p:cNvSpPr/>
          <p:nvPr/>
        </p:nvSpPr>
        <p:spPr>
          <a:xfrm>
            <a:off x="7076410" y="3307079"/>
            <a:ext cx="1905980" cy="3328459"/>
          </a:xfrm>
          <a:prstGeom prst="roundRect">
            <a:avLst>
              <a:gd name="adj" fmla="val 4180"/>
            </a:avLst>
          </a:prstGeom>
          <a:solidFill>
            <a:srgbClr val="FF0000">
              <a:alpha val="0"/>
            </a:srgb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3286472" y="3316000"/>
            <a:ext cx="1953219" cy="3328459"/>
          </a:xfrm>
          <a:prstGeom prst="roundRect">
            <a:avLst>
              <a:gd name="adj" fmla="val 4180"/>
            </a:avLst>
          </a:prstGeom>
          <a:solidFill>
            <a:srgbClr val="FF0000">
              <a:alpha val="0"/>
            </a:srgb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５　</a:t>
            </a:r>
            <a:r>
              <a:rPr lang="ja-JP" altLang="en-US" sz="1600" dirty="0" smtClean="0">
                <a:latin typeface="HG丸ｺﾞｼｯｸM-PRO" panose="020F0600000000000000" pitchFamily="50" charset="-128"/>
                <a:ea typeface="HG丸ｺﾞｼｯｸM-PRO" panose="020F0600000000000000" pitchFamily="50" charset="-128"/>
              </a:rPr>
              <a:t>自己指導能力を育てる実践を協議する</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9" name="図 18" descr="http://4.bp.blogspot.com/-GAVYMoV3F4M/UZYk0hIarTI/AAAAAAAATGc/A05ffniZ3i8/s800/job_senesi.png"/>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848697" y="504770"/>
            <a:ext cx="1008112" cy="1800286"/>
          </a:xfrm>
          <a:prstGeom prst="rect">
            <a:avLst/>
          </a:prstGeom>
          <a:noFill/>
          <a:ln>
            <a:noFill/>
          </a:ln>
        </p:spPr>
      </p:pic>
    </p:spTree>
    <p:extLst>
      <p:ext uri="{BB962C8B-B14F-4D97-AF65-F5344CB8AC3E}">
        <p14:creationId xmlns:p14="http://schemas.microsoft.com/office/powerpoint/2010/main" val="2273154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1046" y="1863319"/>
            <a:ext cx="8885450" cy="4561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雲形吹き出し 2"/>
          <p:cNvSpPr/>
          <p:nvPr/>
        </p:nvSpPr>
        <p:spPr>
          <a:xfrm>
            <a:off x="1547664" y="525745"/>
            <a:ext cx="5126514" cy="1175063"/>
          </a:xfrm>
          <a:prstGeom prst="cloudCallout">
            <a:avLst>
              <a:gd name="adj1" fmla="val 73199"/>
              <a:gd name="adj2" fmla="val -31824"/>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例えば</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角丸四角形 1"/>
          <p:cNvSpPr/>
          <p:nvPr/>
        </p:nvSpPr>
        <p:spPr>
          <a:xfrm>
            <a:off x="1526494" y="2736896"/>
            <a:ext cx="6501889" cy="112942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・「○○君」「○○さん」と、名前を呼んで声をかける</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・係活動など活躍の場を与えプラスの評価をする</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・どんな発言でも無視することなく取り上げる</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・授業の中で、結果だけでなく頑張っていたことを認め、褒める</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526495" y="3972557"/>
            <a:ext cx="7128792" cy="11407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・休憩時間など一緒になって遊ぶ</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・朝の会や帰りの会で互いのよさを認めあえる活動を取り入れる</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・たどたどしい発言でも、言い終わるまで待つ</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・授業の中で各自の考えや思いを話し、ともに学び合う機会をつくる</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1526494" y="5245480"/>
            <a:ext cx="7365986" cy="111824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rPr>
              <a:t>・学級（ＨＲ）に必要な係を決める話合いの場面を設ける。</a:t>
            </a:r>
            <a:endParaRPr kumimoji="1"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・遠足や修学旅行の班行動の決まりを自分たちで決め、行動に責任をもてるようにする。</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rPr>
              <a:t>・一人で考える時間を十分に設ける。</a:t>
            </a:r>
            <a:endParaRPr kumimoji="1"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・自分の考えをみんなの前で表現する機会をつくる。</a:t>
            </a:r>
            <a:endParaRPr kumimoji="1" lang="ja-JP" altLang="en-US" sz="1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3594222" y="6536377"/>
            <a:ext cx="5538696" cy="276999"/>
          </a:xfrm>
          <a:prstGeom prst="rect">
            <a:avLst/>
          </a:prstGeom>
          <a:noFill/>
        </p:spPr>
        <p:txBody>
          <a:bodyPr wrap="none" rtlCol="0">
            <a:spAutoFit/>
          </a:bodyPr>
          <a:lstStyle/>
          <a:p>
            <a:r>
              <a:rPr kumimoji="1" lang="ja-JP" altLang="en-US" sz="1200" dirty="0" smtClean="0"/>
              <a:t>（</a:t>
            </a:r>
            <a:r>
              <a:rPr kumimoji="1" lang="en-US" altLang="ja-JP" sz="1200" dirty="0" smtClean="0"/>
              <a:t>『</a:t>
            </a:r>
            <a:r>
              <a:rPr kumimoji="1" lang="ja-JP" altLang="en-US" sz="1200" dirty="0" smtClean="0"/>
              <a:t>平成</a:t>
            </a:r>
            <a:r>
              <a:rPr lang="en-US" altLang="ja-JP" sz="1200" dirty="0"/>
              <a:t>29</a:t>
            </a:r>
            <a:r>
              <a:rPr kumimoji="1" lang="ja-JP" altLang="en-US" sz="1200" dirty="0" smtClean="0"/>
              <a:t>年度　ともに創</a:t>
            </a:r>
            <a:r>
              <a:rPr kumimoji="1" lang="ja-JP" altLang="en-US" sz="1200" dirty="0" err="1" smtClean="0"/>
              <a:t>ろう</a:t>
            </a:r>
            <a:r>
              <a:rPr kumimoji="1" lang="ja-JP" altLang="en-US" sz="1200" dirty="0" smtClean="0"/>
              <a:t>おかやまの未来－見て分かる教師ガイド－</a:t>
            </a:r>
            <a:r>
              <a:rPr kumimoji="1" lang="en-US" altLang="ja-JP" sz="1200" dirty="0" smtClean="0"/>
              <a:t>』</a:t>
            </a:r>
            <a:r>
              <a:rPr kumimoji="1" lang="ja-JP" altLang="en-US" sz="1200" dirty="0" smtClean="0"/>
              <a:t>より作成）</a:t>
            </a:r>
            <a:endParaRPr kumimoji="1" lang="ja-JP" altLang="en-US" sz="1200" dirty="0"/>
          </a:p>
        </p:txBody>
      </p:sp>
      <p:pic>
        <p:nvPicPr>
          <p:cNvPr id="12" name="図 11" descr="http://4.bp.blogspot.com/-GAVYMoV3F4M/UZYk0hIarTI/AAAAAAAATGc/A05ffniZ3i8/s800/job_senesi.png"/>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50359" y="504770"/>
            <a:ext cx="1008112" cy="1800286"/>
          </a:xfrm>
          <a:prstGeom prst="rect">
            <a:avLst/>
          </a:prstGeom>
          <a:noFill/>
          <a:ln>
            <a:noFill/>
          </a:ln>
        </p:spPr>
      </p:pic>
      <p:sp>
        <p:nvSpPr>
          <p:cNvPr id="11" name="角丸四角形 10"/>
          <p:cNvSpPr/>
          <p:nvPr/>
        </p:nvSpPr>
        <p:spPr>
          <a:xfrm>
            <a:off x="1526494" y="2736895"/>
            <a:ext cx="7365986" cy="112942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・「○○さん、おはよう」と、名前を呼んで挨拶する。</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・係活動など活躍の場を与え、プラスの評価をする。</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・どんな発言でも無視することなく取り上げる。</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・授業の中で、結果だけでなく頑張っていたことを認め、褒める。</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角丸四角形 12"/>
          <p:cNvSpPr/>
          <p:nvPr/>
        </p:nvSpPr>
        <p:spPr>
          <a:xfrm>
            <a:off x="1526494" y="3972556"/>
            <a:ext cx="7365986" cy="11407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・休憩時間など一緒になって遊ぶ。</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・朝の会や帰りの会で互いのよさを認め合える活動を取り入れる。</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・たどたどしい発言でも言い終わるまで待つ。</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・授業の中で各自の考えや思いを話し、共に学び合う機会をつくる。</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050468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934825"/>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971600" y="620688"/>
            <a:ext cx="7200800" cy="2314136"/>
          </a:xfrm>
          <a:prstGeom prst="wedgeRoundRectCallout">
            <a:avLst>
              <a:gd name="adj1" fmla="val -46172"/>
              <a:gd name="adj2" fmla="val 63309"/>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生徒指導の</a:t>
            </a:r>
            <a:r>
              <a:rPr lang="ja-JP" altLang="en-US" sz="2800" dirty="0">
                <a:solidFill>
                  <a:schemeClr val="tx1"/>
                </a:solidFill>
                <a:latin typeface="HG丸ｺﾞｼｯｸM-PRO" panose="020F0600000000000000" pitchFamily="50" charset="-128"/>
                <a:ea typeface="HG丸ｺﾞｼｯｸM-PRO" panose="020F0600000000000000" pitchFamily="50" charset="-128"/>
              </a:rPr>
              <a:t>基礎</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を確認して、</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既に実践している</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取組</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と、さらに実践できる取組</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を協議しましょう。そして、これからの教育活動に生かしましょう！</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 name="角丸四角形吹き出し 6"/>
          <p:cNvSpPr/>
          <p:nvPr/>
        </p:nvSpPr>
        <p:spPr>
          <a:xfrm>
            <a:off x="2699792" y="3701612"/>
            <a:ext cx="4608512" cy="1599596"/>
          </a:xfrm>
          <a:prstGeom prst="wedgeRoundRectCallout">
            <a:avLst>
              <a:gd name="adj1" fmla="val 65336"/>
              <a:gd name="adj2" fmla="val -14379"/>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そもそも生徒指導って何なのかしら</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40356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189607" y="64502"/>
            <a:ext cx="5126514" cy="1068239"/>
          </a:xfrm>
          <a:prstGeom prst="cloudCallout">
            <a:avLst>
              <a:gd name="adj1" fmla="val 79521"/>
              <a:gd name="adj2" fmla="val 3575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6" name="角丸四角形 15"/>
          <p:cNvSpPr/>
          <p:nvPr/>
        </p:nvSpPr>
        <p:spPr>
          <a:xfrm>
            <a:off x="395536" y="1276557"/>
            <a:ext cx="7287210" cy="640275"/>
          </a:xfrm>
          <a:prstGeom prst="roundRect">
            <a:avLst/>
          </a:prstGeom>
          <a:solidFill>
            <a:schemeClr val="accent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自己指導能力の育成を目指した実践</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grpSp>
        <p:nvGrpSpPr>
          <p:cNvPr id="22" name="グループ化 21"/>
          <p:cNvGrpSpPr/>
          <p:nvPr/>
        </p:nvGrpSpPr>
        <p:grpSpPr>
          <a:xfrm>
            <a:off x="400788" y="5013176"/>
            <a:ext cx="8563700" cy="1737919"/>
            <a:chOff x="400788" y="4861994"/>
            <a:chExt cx="7271154" cy="1737919"/>
          </a:xfrm>
        </p:grpSpPr>
        <p:sp>
          <p:nvSpPr>
            <p:cNvPr id="15" name="角丸四角形 14"/>
            <p:cNvSpPr/>
            <p:nvPr/>
          </p:nvSpPr>
          <p:spPr>
            <a:xfrm>
              <a:off x="400788" y="4861994"/>
              <a:ext cx="7271154" cy="1737919"/>
            </a:xfrm>
            <a:prstGeom prst="roundRect">
              <a:avLst>
                <a:gd name="adj" fmla="val 10549"/>
              </a:avLst>
            </a:prstGeom>
            <a:solidFill>
              <a:schemeClr val="accent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bIns="0" rtlCol="0" anchor="t"/>
            <a:lstStyle/>
            <a:p>
              <a:pPr algn="ct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これからの教育活動で実践する</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904527" y="5602993"/>
              <a:ext cx="2262920" cy="84317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学級（ＨＲ）活動</a:t>
              </a:r>
              <a:endParaRPr lang="ja-JP" altLang="en-US" sz="1400" dirty="0"/>
            </a:p>
          </p:txBody>
        </p:sp>
        <p:sp>
          <p:nvSpPr>
            <p:cNvPr id="20" name="角丸四角形 19"/>
            <p:cNvSpPr/>
            <p:nvPr/>
          </p:nvSpPr>
          <p:spPr>
            <a:xfrm>
              <a:off x="5273942" y="5602993"/>
              <a:ext cx="2262921" cy="84317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HG丸ｺﾞｼｯｸM-PRO" panose="020F0600000000000000" pitchFamily="50" charset="-128"/>
                  <a:ea typeface="HG丸ｺﾞｼｯｸM-PRO" panose="020F0600000000000000" pitchFamily="50" charset="-128"/>
                </a:rPr>
                <a:t>児童生徒個人</a:t>
              </a:r>
              <a:endParaRPr lang="ja-JP" altLang="en-US" sz="2400" dirty="0"/>
            </a:p>
          </p:txBody>
        </p:sp>
        <p:sp>
          <p:nvSpPr>
            <p:cNvPr id="28" name="角丸四角形 27"/>
            <p:cNvSpPr/>
            <p:nvPr/>
          </p:nvSpPr>
          <p:spPr>
            <a:xfrm>
              <a:off x="535112" y="5602993"/>
              <a:ext cx="2262920" cy="84317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HG丸ｺﾞｼｯｸM-PRO" panose="020F0600000000000000" pitchFamily="50" charset="-128"/>
                  <a:ea typeface="HG丸ｺﾞｼｯｸM-PRO" panose="020F0600000000000000" pitchFamily="50" charset="-128"/>
                </a:rPr>
                <a:t>学校</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行事</a:t>
              </a:r>
              <a:endParaRPr lang="ja-JP" altLang="en-US" dirty="0"/>
            </a:p>
          </p:txBody>
        </p:sp>
      </p:grpSp>
      <p:sp>
        <p:nvSpPr>
          <p:cNvPr id="30" name="角丸四角形 29"/>
          <p:cNvSpPr/>
          <p:nvPr/>
        </p:nvSpPr>
        <p:spPr>
          <a:xfrm>
            <a:off x="827584" y="2261632"/>
            <a:ext cx="2738135" cy="84317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生徒指導委員会</a:t>
            </a:r>
            <a:endParaRPr kumimoji="1"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（部会）</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1" name="角丸四角形 30"/>
          <p:cNvSpPr/>
          <p:nvPr/>
        </p:nvSpPr>
        <p:spPr>
          <a:xfrm>
            <a:off x="4447664" y="2261632"/>
            <a:ext cx="2738135" cy="84317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学年会</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（学年団会）</a:t>
            </a:r>
            <a:endParaRPr kumimoji="1" lang="ja-JP" altLang="en-US" sz="2800" dirty="0"/>
          </a:p>
        </p:txBody>
      </p:sp>
      <p:pic>
        <p:nvPicPr>
          <p:cNvPr id="27" name="図 26"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45470" y="697395"/>
            <a:ext cx="1602055" cy="2786245"/>
          </a:xfrm>
          <a:prstGeom prst="rect">
            <a:avLst/>
          </a:prstGeom>
          <a:noFill/>
          <a:ln>
            <a:noFill/>
          </a:ln>
        </p:spPr>
      </p:pic>
      <p:sp>
        <p:nvSpPr>
          <p:cNvPr id="37" name="角丸四角形 36"/>
          <p:cNvSpPr/>
          <p:nvPr/>
        </p:nvSpPr>
        <p:spPr>
          <a:xfrm>
            <a:off x="395536" y="3406140"/>
            <a:ext cx="7271154" cy="1139309"/>
          </a:xfrm>
          <a:prstGeom prst="roundRect">
            <a:avLst/>
          </a:prstGeom>
          <a:solidFill>
            <a:schemeClr val="accent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学校全体で共通理解</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9" name="下矢印 38"/>
          <p:cNvSpPr/>
          <p:nvPr/>
        </p:nvSpPr>
        <p:spPr>
          <a:xfrm>
            <a:off x="1867948" y="1939692"/>
            <a:ext cx="648072" cy="304595"/>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下矢印 39"/>
          <p:cNvSpPr/>
          <p:nvPr/>
        </p:nvSpPr>
        <p:spPr>
          <a:xfrm>
            <a:off x="5492695" y="1939692"/>
            <a:ext cx="648072" cy="304595"/>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下矢印 41"/>
          <p:cNvSpPr/>
          <p:nvPr/>
        </p:nvSpPr>
        <p:spPr>
          <a:xfrm>
            <a:off x="1867948" y="3101545"/>
            <a:ext cx="648072" cy="304595"/>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下矢印 42"/>
          <p:cNvSpPr/>
          <p:nvPr/>
        </p:nvSpPr>
        <p:spPr>
          <a:xfrm>
            <a:off x="5492695" y="3101545"/>
            <a:ext cx="648072" cy="304595"/>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下矢印 44"/>
          <p:cNvSpPr/>
          <p:nvPr/>
        </p:nvSpPr>
        <p:spPr>
          <a:xfrm>
            <a:off x="2543003" y="4545449"/>
            <a:ext cx="2977874" cy="445956"/>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827583" y="4023096"/>
            <a:ext cx="2738135" cy="432684"/>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HG丸ｺﾞｼｯｸM-PRO" panose="020F0600000000000000" pitchFamily="50" charset="-128"/>
                <a:ea typeface="HG丸ｺﾞｼｯｸM-PRO" panose="020F0600000000000000" pitchFamily="50" charset="-128"/>
              </a:rPr>
              <a:t>職員会議</a:t>
            </a:r>
            <a:endParaRPr kumimoji="1"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4447663" y="4030284"/>
            <a:ext cx="2738135" cy="432684"/>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校内研修</a:t>
            </a:r>
            <a:endParaRPr kumimoji="1"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166442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25505" y="118373"/>
            <a:ext cx="2492990" cy="646331"/>
          </a:xfrm>
          <a:prstGeom prst="rect">
            <a:avLst/>
          </a:prstGeom>
          <a:noFill/>
        </p:spPr>
        <p:txBody>
          <a:bodyPr wrap="none" rtlCol="0">
            <a:spAutoFit/>
          </a:bodyPr>
          <a:lstStyle/>
          <a:p>
            <a:r>
              <a:rPr kumimoji="1" lang="ja-JP" altLang="en-US" sz="3600" dirty="0" smtClean="0"/>
              <a:t>本日の流れ</a:t>
            </a:r>
            <a:endParaRPr kumimoji="1" lang="ja-JP" altLang="en-US" sz="3600" dirty="0"/>
          </a:p>
        </p:txBody>
      </p:sp>
      <p:sp>
        <p:nvSpPr>
          <p:cNvPr id="3" name="テキスト ボックス 2"/>
          <p:cNvSpPr txBox="1"/>
          <p:nvPr/>
        </p:nvSpPr>
        <p:spPr>
          <a:xfrm>
            <a:off x="1115616" y="836712"/>
            <a:ext cx="7366119" cy="5693866"/>
          </a:xfrm>
          <a:prstGeom prst="rect">
            <a:avLst/>
          </a:prstGeom>
          <a:noFill/>
        </p:spPr>
        <p:txBody>
          <a:bodyPr wrap="none" rtlCol="0">
            <a:spAutoFit/>
          </a:bodyPr>
          <a:lstStyle/>
          <a:p>
            <a:r>
              <a:rPr kumimoji="1" lang="ja-JP" altLang="en-US" sz="2800" dirty="0" smtClean="0">
                <a:latin typeface="HG丸ｺﾞｼｯｸM-PRO" panose="020F0600000000000000" pitchFamily="50" charset="-128"/>
                <a:ea typeface="HG丸ｺﾞｼｯｸM-PRO" panose="020F0600000000000000" pitchFamily="50" charset="-128"/>
              </a:rPr>
              <a:t>１　「生徒指導」のイメージを考える</a:t>
            </a:r>
            <a:endParaRPr kumimoji="1"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kumimoji="1" lang="ja-JP" altLang="en-US" sz="2800" dirty="0" smtClean="0">
                <a:latin typeface="HG丸ｺﾞｼｯｸM-PRO" panose="020F0600000000000000" pitchFamily="50" charset="-128"/>
                <a:ea typeface="HG丸ｺﾞｼｯｸM-PRO" panose="020F0600000000000000" pitchFamily="50" charset="-128"/>
              </a:rPr>
              <a:t>２　生徒指導の基礎を学ぶ</a:t>
            </a:r>
            <a:endParaRPr kumimoji="1"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kumimoji="1" lang="ja-JP" altLang="en-US" sz="2800" dirty="0" smtClean="0">
                <a:latin typeface="HG丸ｺﾞｼｯｸM-PRO" panose="020F0600000000000000" pitchFamily="50" charset="-128"/>
                <a:ea typeface="HG丸ｺﾞｼｯｸM-PRO" panose="020F0600000000000000" pitchFamily="50" charset="-128"/>
              </a:rPr>
              <a:t>３　生徒指導実践を協議する</a:t>
            </a:r>
            <a:endParaRPr kumimoji="1"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４　自己指導能力を育成するポイントを学ぶ</a:t>
            </a:r>
            <a:endParaRPr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５　</a:t>
            </a:r>
            <a:r>
              <a:rPr lang="ja-JP" altLang="en-US" sz="2800" dirty="0">
                <a:latin typeface="HG丸ｺﾞｼｯｸM-PRO" panose="020F0600000000000000" pitchFamily="50" charset="-128"/>
                <a:ea typeface="HG丸ｺﾞｼｯｸM-PRO" panose="020F0600000000000000" pitchFamily="50" charset="-128"/>
              </a:rPr>
              <a:t>自己指導能力を育てる実践を協議する</a:t>
            </a:r>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a:latin typeface="HG丸ｺﾞｼｯｸM-PRO" panose="020F0600000000000000" pitchFamily="50" charset="-128"/>
                <a:ea typeface="HG丸ｺﾞｼｯｸM-PRO" panose="020F0600000000000000" pitchFamily="50" charset="-128"/>
              </a:rPr>
              <a:t>　①</a:t>
            </a:r>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個人思考</a:t>
            </a:r>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自分の実践を振り返る</a:t>
            </a:r>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a:latin typeface="HG丸ｺﾞｼｯｸM-PRO" panose="020F0600000000000000" pitchFamily="50" charset="-128"/>
                <a:ea typeface="HG丸ｺﾞｼｯｸM-PRO" panose="020F0600000000000000" pitchFamily="50" charset="-128"/>
              </a:rPr>
              <a:t>　②</a:t>
            </a:r>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グループ協議</a:t>
            </a:r>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実践を協議する</a:t>
            </a:r>
            <a:endParaRPr lang="en-US" altLang="ja-JP" sz="2800" dirty="0">
              <a:latin typeface="HG丸ｺﾞｼｯｸM-PRO" panose="020F0600000000000000" pitchFamily="50" charset="-128"/>
              <a:ea typeface="HG丸ｺﾞｼｯｸM-PRO" panose="020F0600000000000000" pitchFamily="50" charset="-128"/>
            </a:endParaRPr>
          </a:p>
          <a:p>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６　まとめ</a:t>
            </a:r>
            <a:endParaRPr lang="en-US" altLang="ja-JP" sz="28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880154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651775" y="301941"/>
            <a:ext cx="6378484" cy="3130219"/>
          </a:xfrm>
          <a:prstGeom prst="cloudCallout">
            <a:avLst>
              <a:gd name="adj1" fmla="val 59392"/>
              <a:gd name="adj2" fmla="val 2662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solidFill>
                  <a:schemeClr val="tx1"/>
                </a:solidFill>
                <a:latin typeface="HG丸ｺﾞｼｯｸM-PRO" panose="020F0600000000000000" pitchFamily="50" charset="-128"/>
                <a:ea typeface="HG丸ｺﾞｼｯｸM-PRO" panose="020F0600000000000000" pitchFamily="50" charset="-128"/>
              </a:rPr>
              <a:t>生徒指導って何だろう？</a:t>
            </a:r>
            <a:endParaRPr kumimoji="1" lang="en-US" altLang="ja-JP" sz="48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（別紙</a:t>
            </a:r>
            <a:r>
              <a:rPr lang="en-US" altLang="ja-JP" sz="3200" dirty="0" smtClean="0">
                <a:solidFill>
                  <a:schemeClr val="tx1"/>
                </a:solidFill>
                <a:latin typeface="HG丸ｺﾞｼｯｸM-PRO" panose="020F0600000000000000" pitchFamily="50" charset="-128"/>
                <a:ea typeface="HG丸ｺﾞｼｯｸM-PRO" panose="020F0600000000000000" pitchFamily="50" charset="-128"/>
              </a:rPr>
              <a:t>Ⅰ</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4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3501008"/>
            <a:ext cx="7658116" cy="1200329"/>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生徒指導</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という言葉から浮かぶ</a:t>
            </a:r>
            <a:r>
              <a:rPr lang="ja-JP" altLang="en-US" sz="2400" dirty="0" smtClean="0">
                <a:latin typeface="HG丸ｺﾞｼｯｸM-PRO" panose="020F0600000000000000" pitchFamily="50" charset="-128"/>
                <a:ea typeface="HG丸ｺﾞｼｯｸM-PRO" panose="020F0600000000000000" pitchFamily="50" charset="-128"/>
              </a:rPr>
              <a:t>イメージは？</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　</a:t>
            </a:r>
            <a:r>
              <a:rPr kumimoji="1" lang="ja-JP" altLang="en-US" sz="2400" dirty="0" smtClean="0">
                <a:latin typeface="HG丸ｺﾞｼｯｸM-PRO" panose="020F0600000000000000" pitchFamily="50" charset="-128"/>
                <a:ea typeface="HG丸ｺﾞｼｯｸM-PRO" panose="020F0600000000000000" pitchFamily="50" charset="-128"/>
              </a:rPr>
              <a:t>（何かに例えるとしたら・・・）</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その理由は？</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p:txBody>
      </p:sp>
      <p:sp>
        <p:nvSpPr>
          <p:cNvPr id="4" name="正方形/長方形 3"/>
          <p:cNvSpPr/>
          <p:nvPr/>
        </p:nvSpPr>
        <p:spPr>
          <a:xfrm>
            <a:off x="13333" y="-27384"/>
            <a:ext cx="3672800"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「生徒指導」のイメージを考える</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3" name="図 12"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08304" y="2405214"/>
            <a:ext cx="1981200" cy="3462434"/>
          </a:xfrm>
          <a:prstGeom prst="rect">
            <a:avLst/>
          </a:prstGeom>
          <a:noFill/>
          <a:ln>
            <a:noFill/>
          </a:ln>
        </p:spPr>
      </p:pic>
    </p:spTree>
    <p:extLst>
      <p:ext uri="{BB962C8B-B14F-4D97-AF65-F5344CB8AC3E}">
        <p14:creationId xmlns:p14="http://schemas.microsoft.com/office/powerpoint/2010/main" val="3084409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651775" y="301941"/>
            <a:ext cx="6378484" cy="3130219"/>
          </a:xfrm>
          <a:prstGeom prst="cloudCallout">
            <a:avLst>
              <a:gd name="adj1" fmla="val 59392"/>
              <a:gd name="adj2" fmla="val 2662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solidFill>
                  <a:schemeClr val="tx1"/>
                </a:solidFill>
                <a:latin typeface="HG丸ｺﾞｼｯｸM-PRO" panose="020F0600000000000000" pitchFamily="50" charset="-128"/>
                <a:ea typeface="HG丸ｺﾞｼｯｸM-PRO" panose="020F0600000000000000" pitchFamily="50" charset="-128"/>
              </a:rPr>
              <a:t>生徒指導って何だろう？</a:t>
            </a:r>
            <a:endParaRPr kumimoji="1" lang="en-US" altLang="ja-JP" sz="48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（別紙</a:t>
            </a:r>
            <a:r>
              <a:rPr lang="en-US" altLang="ja-JP" sz="3200" dirty="0" smtClean="0">
                <a:solidFill>
                  <a:schemeClr val="tx1"/>
                </a:solidFill>
                <a:latin typeface="HG丸ｺﾞｼｯｸM-PRO" panose="020F0600000000000000" pitchFamily="50" charset="-128"/>
                <a:ea typeface="HG丸ｺﾞｼｯｸM-PRO" panose="020F0600000000000000" pitchFamily="50" charset="-128"/>
              </a:rPr>
              <a:t>Ⅰ</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4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3501008"/>
            <a:ext cx="7658116" cy="1938992"/>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生徒指導</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という言葉から浮かぶ</a:t>
            </a:r>
            <a:r>
              <a:rPr lang="ja-JP" altLang="en-US" sz="2400" dirty="0" smtClean="0">
                <a:latin typeface="HG丸ｺﾞｼｯｸM-PRO" panose="020F0600000000000000" pitchFamily="50" charset="-128"/>
                <a:ea typeface="HG丸ｺﾞｼｯｸM-PRO" panose="020F0600000000000000" pitchFamily="50" charset="-128"/>
              </a:rPr>
              <a:t>イメージは？</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smtClean="0">
                <a:latin typeface="HG丸ｺﾞｼｯｸM-PRO" panose="020F0600000000000000" pitchFamily="50" charset="-128"/>
                <a:ea typeface="HG丸ｺﾞｼｯｸM-PRO" panose="020F0600000000000000" pitchFamily="50" charset="-128"/>
              </a:rPr>
              <a:t>　（何かに例えるとしたら・・・）</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その理由は？</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②グループ内で①について共有する</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a:latin typeface="HG丸ｺﾞｼｯｸM-PRO" panose="020F0600000000000000" pitchFamily="50" charset="-128"/>
                <a:ea typeface="HG丸ｺﾞｼｯｸM-PRO" panose="020F0600000000000000" pitchFamily="50" charset="-128"/>
              </a:rPr>
              <a:t>５</a:t>
            </a:r>
            <a:r>
              <a:rPr lang="ja-JP" altLang="en-US" sz="2400" dirty="0" smtClean="0">
                <a:latin typeface="HG丸ｺﾞｼｯｸM-PRO" panose="020F0600000000000000" pitchFamily="50" charset="-128"/>
                <a:ea typeface="HG丸ｺﾞｼｯｸM-PRO" panose="020F0600000000000000" pitchFamily="50" charset="-128"/>
              </a:rPr>
              <a:t>分</a:t>
            </a:r>
            <a:r>
              <a:rPr lang="en-US" altLang="ja-JP" sz="2400" dirty="0" smtClean="0">
                <a:latin typeface="HG丸ｺﾞｼｯｸM-PRO" panose="020F0600000000000000" pitchFamily="50" charset="-128"/>
                <a:ea typeface="HG丸ｺﾞｼｯｸM-PRO" panose="020F0600000000000000" pitchFamily="50" charset="-128"/>
              </a:rPr>
              <a:t>】</a:t>
            </a:r>
          </a:p>
        </p:txBody>
      </p:sp>
      <p:pic>
        <p:nvPicPr>
          <p:cNvPr id="11" name="図 10"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85871" y="2561318"/>
            <a:ext cx="1981200" cy="3462434"/>
          </a:xfrm>
          <a:prstGeom prst="rect">
            <a:avLst/>
          </a:prstGeom>
          <a:noFill/>
          <a:ln>
            <a:noFill/>
          </a:ln>
        </p:spPr>
      </p:pic>
    </p:spTree>
    <p:extLst>
      <p:ext uri="{BB962C8B-B14F-4D97-AF65-F5344CB8AC3E}">
        <p14:creationId xmlns:p14="http://schemas.microsoft.com/office/powerpoint/2010/main" val="2296465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651775" y="301941"/>
            <a:ext cx="6378484" cy="3130219"/>
          </a:xfrm>
          <a:prstGeom prst="cloudCallout">
            <a:avLst>
              <a:gd name="adj1" fmla="val 59392"/>
              <a:gd name="adj2" fmla="val 2662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solidFill>
                  <a:schemeClr val="tx1"/>
                </a:solidFill>
                <a:latin typeface="HG丸ｺﾞｼｯｸM-PRO" panose="020F0600000000000000" pitchFamily="50" charset="-128"/>
                <a:ea typeface="HG丸ｺﾞｼｯｸM-PRO" panose="020F0600000000000000" pitchFamily="50" charset="-128"/>
              </a:rPr>
              <a:t>生徒指導って何だろう？</a:t>
            </a:r>
            <a:endParaRPr kumimoji="1" lang="en-US" altLang="ja-JP" sz="48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（別紙</a:t>
            </a:r>
            <a:r>
              <a:rPr lang="en-US" altLang="ja-JP" sz="3200" dirty="0" smtClean="0">
                <a:solidFill>
                  <a:schemeClr val="tx1"/>
                </a:solidFill>
                <a:latin typeface="HG丸ｺﾞｼｯｸM-PRO" panose="020F0600000000000000" pitchFamily="50" charset="-128"/>
                <a:ea typeface="HG丸ｺﾞｼｯｸM-PRO" panose="020F0600000000000000" pitchFamily="50" charset="-128"/>
              </a:rPr>
              <a:t>Ⅰ</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4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82236" y="3501008"/>
            <a:ext cx="7658116" cy="2677656"/>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①</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生徒指導</a:t>
            </a:r>
            <a:r>
              <a:rPr kumimoji="1" lang="en-US" altLang="ja-JP"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latin typeface="HG丸ｺﾞｼｯｸM-PRO" panose="020F0600000000000000" pitchFamily="50" charset="-128"/>
                <a:ea typeface="HG丸ｺﾞｼｯｸM-PRO" panose="020F0600000000000000" pitchFamily="50" charset="-128"/>
              </a:rPr>
              <a:t>という言葉から浮かぶ</a:t>
            </a:r>
            <a:r>
              <a:rPr lang="ja-JP" altLang="en-US" sz="2400" dirty="0" smtClean="0">
                <a:latin typeface="HG丸ｺﾞｼｯｸM-PRO" panose="020F0600000000000000" pitchFamily="50" charset="-128"/>
                <a:ea typeface="HG丸ｺﾞｼｯｸM-PRO" panose="020F0600000000000000" pitchFamily="50" charset="-128"/>
              </a:rPr>
              <a:t>イメージは？</a:t>
            </a:r>
            <a:endParaRPr lang="en-US" altLang="ja-JP" sz="2400" dirty="0" smtClean="0">
              <a:latin typeface="HG丸ｺﾞｼｯｸM-PRO" panose="020F0600000000000000" pitchFamily="50" charset="-128"/>
              <a:ea typeface="HG丸ｺﾞｼｯｸM-PRO" panose="020F0600000000000000" pitchFamily="50" charset="-128"/>
            </a:endParaRPr>
          </a:p>
          <a:p>
            <a:r>
              <a:rPr kumimoji="1" lang="ja-JP" altLang="en-US" sz="2400" dirty="0" smtClean="0">
                <a:latin typeface="HG丸ｺﾞｼｯｸM-PRO" panose="020F0600000000000000" pitchFamily="50" charset="-128"/>
                <a:ea typeface="HG丸ｺﾞｼｯｸM-PRO" panose="020F0600000000000000" pitchFamily="50" charset="-128"/>
              </a:rPr>
              <a:t>　（何かに例えるとしたら・・・）</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その理由は？</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個人思考２分</a:t>
            </a:r>
            <a:r>
              <a:rPr lang="en-US" altLang="ja-JP" sz="2400" dirty="0" smtClean="0">
                <a:latin typeface="HG丸ｺﾞｼｯｸM-PRO" panose="020F0600000000000000" pitchFamily="50" charset="-128"/>
                <a:ea typeface="HG丸ｺﾞｼｯｸM-PRO" panose="020F0600000000000000" pitchFamily="50" charset="-128"/>
              </a:rPr>
              <a:t>】</a:t>
            </a:r>
          </a:p>
          <a:p>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②グループ内で①について共有する</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a:latin typeface="HG丸ｺﾞｼｯｸM-PRO" panose="020F0600000000000000" pitchFamily="50" charset="-128"/>
                <a:ea typeface="HG丸ｺﾞｼｯｸM-PRO" panose="020F0600000000000000" pitchFamily="50" charset="-128"/>
              </a:rPr>
              <a:t>５</a:t>
            </a:r>
            <a:r>
              <a:rPr lang="ja-JP" altLang="en-US" sz="2400" dirty="0" smtClean="0">
                <a:latin typeface="HG丸ｺﾞｼｯｸM-PRO" panose="020F0600000000000000" pitchFamily="50" charset="-128"/>
                <a:ea typeface="HG丸ｺﾞｼｯｸM-PRO" panose="020F0600000000000000" pitchFamily="50" charset="-128"/>
              </a:rPr>
              <a:t>分</a:t>
            </a:r>
            <a:r>
              <a:rPr lang="en-US" altLang="ja-JP" sz="2400" dirty="0" smtClean="0">
                <a:latin typeface="HG丸ｺﾞｼｯｸM-PRO" panose="020F0600000000000000" pitchFamily="50" charset="-128"/>
                <a:ea typeface="HG丸ｺﾞｼｯｸM-PRO" panose="020F0600000000000000" pitchFamily="50" charset="-128"/>
              </a:rPr>
              <a:t>】</a:t>
            </a:r>
          </a:p>
          <a:p>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③発表</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約３分</a:t>
            </a:r>
            <a:r>
              <a:rPr lang="en-US" altLang="ja-JP" sz="2400" dirty="0">
                <a:latin typeface="HG丸ｺﾞｼｯｸM-PRO" panose="020F0600000000000000" pitchFamily="50" charset="-128"/>
                <a:ea typeface="HG丸ｺﾞｼｯｸM-PRO" panose="020F0600000000000000" pitchFamily="50" charset="-128"/>
              </a:rPr>
              <a:t>】</a:t>
            </a:r>
            <a:endParaRPr lang="en-US" altLang="ja-JP" sz="2400" dirty="0" smtClean="0">
              <a:latin typeface="HG丸ｺﾞｼｯｸM-PRO" panose="020F0600000000000000" pitchFamily="50" charset="-128"/>
              <a:ea typeface="HG丸ｺﾞｼｯｸM-PRO" panose="020F0600000000000000" pitchFamily="50" charset="-128"/>
            </a:endParaRPr>
          </a:p>
        </p:txBody>
      </p:sp>
      <p:pic>
        <p:nvPicPr>
          <p:cNvPr id="11" name="図 10" descr="http://4.bp.blogspot.com/-GAVYMoV3F4M/UZYk0hIarTI/AAAAAAAATGc/A05ffniZ3i8/s800/job_senesi.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16243" y="2716230"/>
            <a:ext cx="1981200" cy="3462434"/>
          </a:xfrm>
          <a:prstGeom prst="rect">
            <a:avLst/>
          </a:prstGeom>
          <a:noFill/>
          <a:ln>
            <a:noFill/>
          </a:ln>
        </p:spPr>
      </p:pic>
    </p:spTree>
    <p:extLst>
      <p:ext uri="{BB962C8B-B14F-4D97-AF65-F5344CB8AC3E}">
        <p14:creationId xmlns:p14="http://schemas.microsoft.com/office/powerpoint/2010/main" val="1954306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雲形吹き出し 5"/>
          <p:cNvSpPr/>
          <p:nvPr/>
        </p:nvSpPr>
        <p:spPr>
          <a:xfrm>
            <a:off x="3491880" y="1117975"/>
            <a:ext cx="3528392" cy="1656184"/>
          </a:xfrm>
          <a:prstGeom prst="cloudCallout">
            <a:avLst>
              <a:gd name="adj1" fmla="val -24599"/>
              <a:gd name="adj2" fmla="val 991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95536" y="892170"/>
            <a:ext cx="3228769" cy="830997"/>
          </a:xfrm>
          <a:prstGeom prst="rect">
            <a:avLst/>
          </a:prstGeom>
          <a:noFill/>
        </p:spPr>
        <p:txBody>
          <a:bodyPr wrap="none" rtlCol="0">
            <a:spAutoFit/>
          </a:bodyPr>
          <a:lstStyle/>
          <a:p>
            <a:r>
              <a:rPr kumimoji="1" lang="ja-JP" altLang="en-US" sz="4800" dirty="0" smtClean="0"/>
              <a:t>教師の願い</a:t>
            </a:r>
            <a:endParaRPr kumimoji="1" lang="ja-JP" altLang="en-US" sz="4800" dirty="0"/>
          </a:p>
        </p:txBody>
      </p:sp>
      <p:pic>
        <p:nvPicPr>
          <p:cNvPr id="1026" name="Picture 2" descr="I:\0_イラスト集\カラー\02先生\003_考え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0365" y="3634644"/>
            <a:ext cx="2343150" cy="3200400"/>
          </a:xfrm>
          <a:prstGeom prst="rect">
            <a:avLst/>
          </a:prstGeom>
          <a:noFill/>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13333" y="-27384"/>
            <a:ext cx="2646878"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２</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生徒指導の基礎を学ぶ</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357472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428061" y="1052736"/>
            <a:ext cx="5832648" cy="2880320"/>
          </a:xfrm>
          <a:prstGeom prst="roundRect">
            <a:avLst>
              <a:gd name="adj" fmla="val 12614"/>
            </a:avLst>
          </a:prstGeom>
        </p:spPr>
        <p:style>
          <a:lnRef idx="1">
            <a:schemeClr val="accent3"/>
          </a:lnRef>
          <a:fillRef idx="2">
            <a:schemeClr val="accent3"/>
          </a:fillRef>
          <a:effectRef idx="1">
            <a:schemeClr val="accent3"/>
          </a:effectRef>
          <a:fontRef idx="minor">
            <a:schemeClr val="dk1"/>
          </a:fontRef>
        </p:style>
        <p:txBody>
          <a:bodyPr rtlCol="0" anchor="ctr"/>
          <a:lstStyle/>
          <a:p>
            <a:pPr marL="352425" indent="-352425"/>
            <a:r>
              <a:rPr lang="ja-JP" altLang="en-US" sz="2800" dirty="0" smtClean="0">
                <a:latin typeface="+mn-ea"/>
              </a:rPr>
              <a:t>将来、</a:t>
            </a:r>
            <a:endParaRPr lang="en-US" altLang="ja-JP" sz="2800" dirty="0" smtClean="0">
              <a:latin typeface="+mn-ea"/>
            </a:endParaRPr>
          </a:p>
          <a:p>
            <a:pPr marL="352425" indent="-352425"/>
            <a:r>
              <a:rPr lang="ja-JP" altLang="en-US" sz="2800" dirty="0" smtClean="0">
                <a:latin typeface="+mn-ea"/>
              </a:rPr>
              <a:t>○</a:t>
            </a:r>
            <a:r>
              <a:rPr kumimoji="1" lang="ja-JP" altLang="en-US" sz="2800" dirty="0" smtClean="0">
                <a:latin typeface="+mn-ea"/>
              </a:rPr>
              <a:t>よりよい人生を送ってほしい</a:t>
            </a:r>
            <a:endParaRPr kumimoji="1" lang="en-US" altLang="ja-JP" sz="2800" dirty="0" smtClean="0">
              <a:latin typeface="+mn-ea"/>
            </a:endParaRPr>
          </a:p>
          <a:p>
            <a:pPr marL="352425" indent="-352425"/>
            <a:r>
              <a:rPr lang="ja-JP" altLang="en-US" sz="2800" dirty="0" smtClean="0">
                <a:latin typeface="+mn-ea"/>
              </a:rPr>
              <a:t>○間違った</a:t>
            </a:r>
            <a:r>
              <a:rPr lang="ja-JP" altLang="en-US" sz="2800" dirty="0">
                <a:latin typeface="+mn-ea"/>
              </a:rPr>
              <a:t>ことを</a:t>
            </a:r>
            <a:r>
              <a:rPr lang="ja-JP" altLang="en-US" sz="2800" dirty="0" smtClean="0">
                <a:latin typeface="+mn-ea"/>
              </a:rPr>
              <a:t>しないでほしい</a:t>
            </a:r>
            <a:endParaRPr lang="en-US" altLang="ja-JP" sz="2800" dirty="0" smtClean="0">
              <a:latin typeface="+mn-ea"/>
            </a:endParaRPr>
          </a:p>
          <a:p>
            <a:pPr marL="352425" indent="-352425"/>
            <a:r>
              <a:rPr kumimoji="1" lang="ja-JP" altLang="en-US" sz="2800" dirty="0" smtClean="0">
                <a:latin typeface="+mn-ea"/>
              </a:rPr>
              <a:t>○きちんと、正しいことを判断できる大人になってほしい</a:t>
            </a:r>
            <a:endParaRPr kumimoji="1" lang="en-US" altLang="ja-JP" sz="2800" dirty="0" smtClean="0">
              <a:latin typeface="+mn-ea"/>
            </a:endParaRPr>
          </a:p>
          <a:p>
            <a:pPr marL="352425" indent="-352425"/>
            <a:r>
              <a:rPr lang="ja-JP" altLang="en-US" sz="2800" dirty="0" smtClean="0">
                <a:latin typeface="+mn-ea"/>
              </a:rPr>
              <a:t>○幸せになってほしい　　　　　等</a:t>
            </a:r>
            <a:endParaRPr kumimoji="1" lang="ja-JP" altLang="en-US" sz="2800" dirty="0">
              <a:latin typeface="+mn-ea"/>
            </a:endParaRPr>
          </a:p>
        </p:txBody>
      </p:sp>
      <p:pic>
        <p:nvPicPr>
          <p:cNvPr id="1026" name="Picture 2" descr="I:\0_イラスト集\カラー\02先生\003_考える.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37005" y="4149080"/>
            <a:ext cx="1966509" cy="2685964"/>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 6"/>
          <p:cNvSpPr/>
          <p:nvPr/>
        </p:nvSpPr>
        <p:spPr>
          <a:xfrm>
            <a:off x="1506343" y="1171782"/>
            <a:ext cx="5676085" cy="267532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en-US" altLang="ja-JP" sz="5400" dirty="0" smtClean="0"/>
          </a:p>
        </p:txBody>
      </p:sp>
      <p:sp>
        <p:nvSpPr>
          <p:cNvPr id="8" name="テキスト ボックス 7"/>
          <p:cNvSpPr txBox="1"/>
          <p:nvPr/>
        </p:nvSpPr>
        <p:spPr>
          <a:xfrm>
            <a:off x="941448" y="330594"/>
            <a:ext cx="3228769" cy="830997"/>
          </a:xfrm>
          <a:prstGeom prst="rect">
            <a:avLst/>
          </a:prstGeom>
          <a:noFill/>
        </p:spPr>
        <p:txBody>
          <a:bodyPr wrap="none" rtlCol="0">
            <a:spAutoFit/>
          </a:bodyPr>
          <a:lstStyle/>
          <a:p>
            <a:r>
              <a:rPr kumimoji="1" lang="ja-JP" altLang="en-US" sz="4800" dirty="0" smtClean="0"/>
              <a:t>教師の願い</a:t>
            </a:r>
            <a:endParaRPr kumimoji="1" lang="ja-JP" altLang="en-US" sz="4800" dirty="0"/>
          </a:p>
        </p:txBody>
      </p:sp>
    </p:spTree>
    <p:extLst>
      <p:ext uri="{BB962C8B-B14F-4D97-AF65-F5344CB8AC3E}">
        <p14:creationId xmlns:p14="http://schemas.microsoft.com/office/powerpoint/2010/main" val="134399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115616" y="1052736"/>
            <a:ext cx="5832648" cy="24482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52425" indent="-352425"/>
            <a:endParaRPr lang="en-US" altLang="ja-JP" sz="2800" dirty="0" smtClean="0">
              <a:latin typeface="+mn-ea"/>
            </a:endParaRPr>
          </a:p>
        </p:txBody>
      </p:sp>
      <p:pic>
        <p:nvPicPr>
          <p:cNvPr id="6" name="Picture 2" descr="I:\0_イラスト集\カラー\02先生\003_考え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0365" y="3634644"/>
            <a:ext cx="2343150" cy="320040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1856528" y="996034"/>
            <a:ext cx="3877985" cy="2554545"/>
          </a:xfrm>
          <a:prstGeom prst="rect">
            <a:avLst/>
          </a:prstGeom>
          <a:noFill/>
        </p:spPr>
        <p:txBody>
          <a:bodyPr wrap="none" rtlCol="0">
            <a:spAutoFit/>
          </a:bodyPr>
          <a:lstStyle/>
          <a:p>
            <a:pPr marL="352425" indent="-352425"/>
            <a:r>
              <a:rPr lang="ja-JP" altLang="en-US" sz="3200" dirty="0">
                <a:latin typeface="HG丸ｺﾞｼｯｸM-PRO" panose="020F0600000000000000" pitchFamily="50" charset="-128"/>
                <a:ea typeface="HG丸ｺﾞｼｯｸM-PRO" panose="020F0600000000000000" pitchFamily="50" charset="-128"/>
              </a:rPr>
              <a:t>そのために</a:t>
            </a:r>
            <a:r>
              <a:rPr lang="ja-JP" altLang="en-US" sz="3200" dirty="0" smtClean="0">
                <a:latin typeface="HG丸ｺﾞｼｯｸM-PRO" panose="020F0600000000000000" pitchFamily="50" charset="-128"/>
                <a:ea typeface="HG丸ｺﾞｼｯｸM-PRO" panose="020F0600000000000000" pitchFamily="50" charset="-128"/>
              </a:rPr>
              <a:t>は、</a:t>
            </a:r>
            <a:endParaRPr lang="en-US" altLang="ja-JP" sz="3200" dirty="0">
              <a:latin typeface="HG丸ｺﾞｼｯｸM-PRO" panose="020F0600000000000000" pitchFamily="50" charset="-128"/>
              <a:ea typeface="HG丸ｺﾞｼｯｸM-PRO" panose="020F0600000000000000" pitchFamily="50" charset="-128"/>
            </a:endParaRPr>
          </a:p>
          <a:p>
            <a:pPr marL="352425" indent="-352425"/>
            <a:endParaRPr lang="en-US" altLang="ja-JP" sz="3200" dirty="0" smtClean="0">
              <a:latin typeface="HG丸ｺﾞｼｯｸM-PRO" panose="020F0600000000000000" pitchFamily="50" charset="-128"/>
              <a:ea typeface="HG丸ｺﾞｼｯｸM-PRO" panose="020F0600000000000000" pitchFamily="50" charset="-128"/>
            </a:endParaRPr>
          </a:p>
          <a:p>
            <a:pPr marL="352425" indent="-352425"/>
            <a:endParaRPr lang="en-US" altLang="ja-JP" sz="3200" dirty="0">
              <a:latin typeface="HG丸ｺﾞｼｯｸM-PRO" panose="020F0600000000000000" pitchFamily="50" charset="-128"/>
              <a:ea typeface="HG丸ｺﾞｼｯｸM-PRO" panose="020F0600000000000000" pitchFamily="50" charset="-128"/>
            </a:endParaRPr>
          </a:p>
          <a:p>
            <a:pPr marL="352425" indent="-352425"/>
            <a:endParaRPr lang="en-US" altLang="ja-JP" sz="3200" dirty="0" smtClean="0">
              <a:latin typeface="HG丸ｺﾞｼｯｸM-PRO" panose="020F0600000000000000" pitchFamily="50" charset="-128"/>
              <a:ea typeface="HG丸ｺﾞｼｯｸM-PRO" panose="020F0600000000000000" pitchFamily="50" charset="-128"/>
            </a:endParaRPr>
          </a:p>
          <a:p>
            <a:pPr marL="352425" indent="-352425"/>
            <a:r>
              <a:rPr lang="ja-JP" altLang="en-US" sz="3200" dirty="0" smtClean="0">
                <a:latin typeface="HG丸ｺﾞｼｯｸM-PRO" panose="020F0600000000000000" pitchFamily="50" charset="-128"/>
                <a:ea typeface="HG丸ｺﾞｼｯｸM-PRO" panose="020F0600000000000000" pitchFamily="50" charset="-128"/>
              </a:rPr>
              <a:t>を</a:t>
            </a:r>
            <a:r>
              <a:rPr lang="ja-JP" altLang="en-US" sz="3200" dirty="0">
                <a:latin typeface="HG丸ｺﾞｼｯｸM-PRO" panose="020F0600000000000000" pitchFamily="50" charset="-128"/>
                <a:ea typeface="HG丸ｺﾞｼｯｸM-PRO" panose="020F0600000000000000" pitchFamily="50" charset="-128"/>
              </a:rPr>
              <a:t>身に付けて</a:t>
            </a:r>
            <a:r>
              <a:rPr lang="ja-JP" altLang="en-US" sz="3200" dirty="0" smtClean="0">
                <a:latin typeface="HG丸ｺﾞｼｯｸM-PRO" panose="020F0600000000000000" pitchFamily="50" charset="-128"/>
                <a:ea typeface="HG丸ｺﾞｼｯｸM-PRO" panose="020F0600000000000000" pitchFamily="50" charset="-128"/>
              </a:rPr>
              <a:t>ほしい</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8" name="テキスト ボックス 7"/>
          <p:cNvSpPr txBox="1"/>
          <p:nvPr/>
        </p:nvSpPr>
        <p:spPr>
          <a:xfrm>
            <a:off x="941448" y="330594"/>
            <a:ext cx="3228769" cy="830997"/>
          </a:xfrm>
          <a:prstGeom prst="rect">
            <a:avLst/>
          </a:prstGeom>
          <a:noFill/>
        </p:spPr>
        <p:txBody>
          <a:bodyPr wrap="none" rtlCol="0">
            <a:spAutoFit/>
          </a:bodyPr>
          <a:lstStyle/>
          <a:p>
            <a:r>
              <a:rPr kumimoji="1" lang="ja-JP" altLang="en-US" sz="4800" dirty="0" smtClean="0"/>
              <a:t>教師の願い</a:t>
            </a:r>
            <a:endParaRPr kumimoji="1" lang="ja-JP" altLang="en-US" sz="4800" dirty="0"/>
          </a:p>
        </p:txBody>
      </p:sp>
    </p:spTree>
    <p:extLst>
      <p:ext uri="{BB962C8B-B14F-4D97-AF65-F5344CB8AC3E}">
        <p14:creationId xmlns:p14="http://schemas.microsoft.com/office/powerpoint/2010/main" val="59595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2261</Words>
  <Application>Microsoft Office PowerPoint</Application>
  <PresentationFormat>画面に合わせる (4:3)</PresentationFormat>
  <Paragraphs>218</Paragraphs>
  <Slides>20</Slides>
  <Notes>20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20</vt:i4>
      </vt:variant>
    </vt:vector>
  </HeadingPairs>
  <TitlesOfParts>
    <vt:vector size="29" baseType="lpstr">
      <vt:lpstr>HG丸ｺﾞｼｯｸM-PRO</vt:lpstr>
      <vt:lpstr>ＭＳ Ｐゴシック</vt:lpstr>
      <vt:lpstr>ＭＳ Ｐ明朝</vt:lpstr>
      <vt:lpstr>ＭＳ ゴシック</vt:lpstr>
      <vt:lpstr>ＭＳ 明朝</vt:lpstr>
      <vt:lpstr>Arial</vt:lpstr>
      <vt:lpstr>Calibri</vt:lpstr>
      <vt:lpstr>Wingdings</vt:lpstr>
      <vt:lpstr>Office ​​テーマ</vt:lpstr>
      <vt:lpstr>基礎研修 －基本から考える生徒指導の進め方パッケージ－ 【６０分研修】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2022-09-22T05:00:32Z</dcterms:created>
  <dcterms:modified xsi:type="dcterms:W3CDTF">2022-09-22T05:00:36Z</dcterms:modified>
</cp:coreProperties>
</file>