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26"/>
  </p:notesMasterIdLst>
  <p:sldIdLst>
    <p:sldId id="273" r:id="rId2"/>
    <p:sldId id="293" r:id="rId3"/>
    <p:sldId id="274" r:id="rId4"/>
    <p:sldId id="269" r:id="rId5"/>
    <p:sldId id="294" r:id="rId6"/>
    <p:sldId id="270" r:id="rId7"/>
    <p:sldId id="279" r:id="rId8"/>
    <p:sldId id="302" r:id="rId9"/>
    <p:sldId id="303" r:id="rId10"/>
    <p:sldId id="296" r:id="rId11"/>
    <p:sldId id="297" r:id="rId12"/>
    <p:sldId id="298" r:id="rId13"/>
    <p:sldId id="299" r:id="rId14"/>
    <p:sldId id="300" r:id="rId15"/>
    <p:sldId id="301" r:id="rId16"/>
    <p:sldId id="304" r:id="rId17"/>
    <p:sldId id="305" r:id="rId18"/>
    <p:sldId id="306" r:id="rId19"/>
    <p:sldId id="307" r:id="rId20"/>
    <p:sldId id="308" r:id="rId21"/>
    <p:sldId id="309" r:id="rId22"/>
    <p:sldId id="310" r:id="rId23"/>
    <p:sldId id="311" r:id="rId24"/>
    <p:sldId id="312" r:id="rId25"/>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4F7D7"/>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42" autoAdjust="0"/>
    <p:restoredTop sz="69604" autoAdjust="0"/>
  </p:normalViewPr>
  <p:slideViewPr>
    <p:cSldViewPr snapToGrid="0">
      <p:cViewPr varScale="1">
        <p:scale>
          <a:sx n="39" d="100"/>
          <a:sy n="39" d="100"/>
        </p:scale>
        <p:origin x="1038" y="60"/>
      </p:cViewPr>
      <p:guideLst/>
    </p:cSldViewPr>
  </p:slideViewPr>
  <p:notesTextViewPr>
    <p:cViewPr>
      <p:scale>
        <a:sx n="1" d="1"/>
        <a:sy n="1" d="1"/>
      </p:scale>
      <p:origin x="0" y="0"/>
    </p:cViewPr>
  </p:notesTextViewPr>
  <p:notesViewPr>
    <p:cSldViewPr snapToGrid="0">
      <p:cViewPr>
        <p:scale>
          <a:sx n="200" d="100"/>
          <a:sy n="200" d="100"/>
        </p:scale>
        <p:origin x="-192" y="-87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B8F728F2-E707-440A-A80C-A77A4A40CE0C}" type="datetimeFigureOut">
              <a:rPr kumimoji="1" lang="ja-JP" altLang="en-US" smtClean="0"/>
              <a:t>2022/7/12</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CD648FB0-20F5-430F-BA8B-AF9E93FE5D44}" type="slidenum">
              <a:rPr kumimoji="1" lang="ja-JP" altLang="en-US" smtClean="0"/>
              <a:t>‹#›</a:t>
            </a:fld>
            <a:endParaRPr kumimoji="1" lang="ja-JP" altLang="en-US"/>
          </a:p>
        </p:txBody>
      </p:sp>
    </p:spTree>
    <p:extLst>
      <p:ext uri="{BB962C8B-B14F-4D97-AF65-F5344CB8AC3E}">
        <p14:creationId xmlns:p14="http://schemas.microsoft.com/office/powerpoint/2010/main" val="15197599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8" y="679450"/>
            <a:ext cx="5919787" cy="3330575"/>
          </a:xfrm>
        </p:spPr>
      </p:sp>
      <p:sp>
        <p:nvSpPr>
          <p:cNvPr id="3" name="ノート プレースホルダー 2"/>
          <p:cNvSpPr>
            <a:spLocks noGrp="1"/>
          </p:cNvSpPr>
          <p:nvPr>
            <p:ph type="body" idx="1"/>
          </p:nvPr>
        </p:nvSpPr>
        <p:spPr>
          <a:xfrm>
            <a:off x="673576" y="4327539"/>
            <a:ext cx="5388610" cy="5273661"/>
          </a:xfrm>
        </p:spPr>
        <p:txBody>
          <a:bodyPr/>
          <a:lstStyle/>
          <a:p>
            <a:r>
              <a:rPr lang="en-US" altLang="ja-JP" sz="2000" dirty="0" smtClean="0">
                <a:latin typeface="+mn-ea"/>
              </a:rPr>
              <a:t>【</a:t>
            </a:r>
            <a:r>
              <a:rPr lang="ja-JP" altLang="en-US" sz="2000" dirty="0" smtClean="0">
                <a:latin typeface="+mn-ea"/>
              </a:rPr>
              <a:t>学習時間　約３０～４０分間</a:t>
            </a:r>
            <a:r>
              <a:rPr lang="en-US" altLang="ja-JP" sz="2000" dirty="0" smtClean="0">
                <a:latin typeface="+mn-ea"/>
              </a:rPr>
              <a:t>】</a:t>
            </a:r>
            <a:r>
              <a:rPr lang="ja-JP" altLang="en-US" sz="2000" dirty="0" smtClean="0">
                <a:latin typeface="+mn-ea"/>
              </a:rPr>
              <a:t> 　　　　　　　　</a:t>
            </a:r>
            <a:endParaRPr lang="en-US" altLang="ja-JP" sz="2000" dirty="0" smtClean="0">
              <a:latin typeface="+mn-ea"/>
            </a:endParaRPr>
          </a:p>
          <a:p>
            <a:r>
              <a:rPr kumimoji="1" lang="ja-JP" altLang="en-US" sz="2000" dirty="0" smtClean="0">
                <a:latin typeface="+mn-ea"/>
                <a:ea typeface="+mn-ea"/>
              </a:rPr>
              <a:t>　みなさん、こんにちは。私は、○○○○といいます。</a:t>
            </a:r>
            <a:endParaRPr kumimoji="1" lang="en-US" altLang="ja-JP" sz="2000" dirty="0" smtClean="0">
              <a:latin typeface="+mn-ea"/>
              <a:ea typeface="+mn-ea"/>
            </a:endParaRPr>
          </a:p>
          <a:p>
            <a:r>
              <a:rPr kumimoji="1" lang="ja-JP" altLang="en-US" sz="2000" dirty="0" smtClean="0">
                <a:latin typeface="+mn-ea"/>
                <a:ea typeface="+mn-ea"/>
              </a:rPr>
              <a:t>　インターネットは情報伝達や情報収集において今や欠かせないものであり、その利便性は日々向上しています。しかしその反面、トラブルの原因となったり犯罪に利用されたりすることもあります。そこで今日は、「知っていますか？スマホ・ネットのこと」と題して、スマートホンやインターネットの適切な使い方についてみなさんと一緒に学習していきたいと思います。</a:t>
            </a:r>
            <a:endParaRPr kumimoji="1" lang="en-US" altLang="ja-JP" sz="2000" dirty="0" smtClean="0">
              <a:latin typeface="+mn-ea"/>
              <a:ea typeface="+mn-ea"/>
            </a:endParaRPr>
          </a:p>
          <a:p>
            <a:r>
              <a:rPr kumimoji="1" lang="ja-JP" altLang="en-US" sz="2000" dirty="0" smtClean="0">
                <a:latin typeface="+mn-ea"/>
                <a:ea typeface="+mn-ea"/>
              </a:rPr>
              <a:t>　パワーポイントの画像と、配付したリーフレットを見ていただきながら進めていきたいと思います。</a:t>
            </a:r>
            <a:endParaRPr kumimoji="1" lang="en-US" altLang="ja-JP" sz="2000" dirty="0" smtClean="0">
              <a:latin typeface="+mn-ea"/>
              <a:ea typeface="+mn-ea"/>
            </a:endParaRPr>
          </a:p>
          <a:p>
            <a:r>
              <a:rPr lang="ja-JP" altLang="en-US" sz="2000" dirty="0">
                <a:latin typeface="+mn-ea"/>
              </a:rPr>
              <a:t>　</a:t>
            </a:r>
            <a:r>
              <a:rPr lang="ja-JP" altLang="en-US" sz="2000" dirty="0" smtClean="0">
                <a:latin typeface="+mn-ea"/>
              </a:rPr>
              <a:t>では、はじめに、お子</a:t>
            </a:r>
            <a:r>
              <a:rPr lang="ja-JP" altLang="en-US" sz="2000" dirty="0">
                <a:latin typeface="+mn-ea"/>
              </a:rPr>
              <a:t>さんに携帯電話又はスマホをすでに持たせているという方は、挙手をお願いします</a:t>
            </a:r>
            <a:r>
              <a:rPr lang="ja-JP" altLang="en-US" sz="2000" dirty="0" smtClean="0">
                <a:latin typeface="+mn-ea"/>
              </a:rPr>
              <a:t>。ありがとうございます。約○割ぐらいの方だったように思います。</a:t>
            </a:r>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a:t>
            </a:fld>
            <a:endParaRPr kumimoji="1" lang="ja-JP" altLang="en-US"/>
          </a:p>
        </p:txBody>
      </p:sp>
    </p:spTree>
    <p:extLst>
      <p:ext uri="{BB962C8B-B14F-4D97-AF65-F5344CB8AC3E}">
        <p14:creationId xmlns:p14="http://schemas.microsoft.com/office/powerpoint/2010/main" val="473263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000" dirty="0" smtClean="0">
                <a:latin typeface="+mn-ea"/>
                <a:ea typeface="+mn-ea"/>
              </a:rPr>
              <a:t>　 次に、元気のよかった子どもが急に元気をなくすなど、気になることがありませんか。絵の中のＡ子さんとＢ子さんは、メッセージの内容がもとでトラブルになっています。どうしてトラブルになったのでしょうか。隣の方と</a:t>
            </a:r>
            <a:r>
              <a:rPr kumimoji="1" lang="en-US" altLang="ja-JP" sz="2000" dirty="0" smtClean="0">
                <a:latin typeface="+mn-ea"/>
                <a:ea typeface="+mn-ea"/>
              </a:rPr>
              <a:t>2</a:t>
            </a:r>
            <a:r>
              <a:rPr kumimoji="1" lang="ja-JP" altLang="en-US" sz="2000" dirty="0" smtClean="0">
                <a:latin typeface="+mn-ea"/>
                <a:ea typeface="+mn-ea"/>
              </a:rPr>
              <a:t>分間、話し合ってください。（時間があれば意見を聞く。）</a:t>
            </a:r>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10</a:t>
            </a:fld>
            <a:endParaRPr kumimoji="1" lang="ja-JP" altLang="en-US"/>
          </a:p>
        </p:txBody>
      </p:sp>
    </p:spTree>
    <p:extLst>
      <p:ext uri="{BB962C8B-B14F-4D97-AF65-F5344CB8AC3E}">
        <p14:creationId xmlns:p14="http://schemas.microsoft.com/office/powerpoint/2010/main" val="4183269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748163"/>
            <a:ext cx="5388610" cy="4844086"/>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latin typeface="+mn-ea"/>
                <a:ea typeface="+mn-ea"/>
              </a:rPr>
              <a:t>　 ＬＩＮＥなどのＳＮＳでのメッセージのやりとりには短文やイラストが多く用いられています。そのため、真意が伝わりにくく、誤解から生じるトラブルが発生しがちです。このＢ子さんは、「もういいよ」という言葉の意味を取り違えてしまったのです。</a:t>
            </a:r>
            <a:endParaRPr lang="en-US" altLang="ja-JP" sz="2000" dirty="0" smtClean="0">
              <a:latin typeface="+mn-ea"/>
              <a:ea typeface="+mn-ea"/>
            </a:endParaRPr>
          </a:p>
          <a:p>
            <a:pPr>
              <a:defRPr/>
            </a:pPr>
            <a:r>
              <a:rPr lang="ja-JP" altLang="en-US" sz="2000" dirty="0" smtClean="0">
                <a:latin typeface="+mn-ea"/>
                <a:ea typeface="+mn-ea"/>
              </a:rPr>
              <a:t> 　また、誤った解釈によって、たとえ腹が立ったからといっても</a:t>
            </a:r>
            <a:r>
              <a:rPr lang="ja-JP" altLang="en-US" sz="2000" dirty="0">
                <a:latin typeface="+mn-ea"/>
              </a:rPr>
              <a:t>、悪口を他の人に</a:t>
            </a:r>
            <a:r>
              <a:rPr lang="ja-JP" altLang="en-US" sz="2000" dirty="0" smtClean="0">
                <a:latin typeface="+mn-ea"/>
              </a:rPr>
              <a:t>広めたり、相手</a:t>
            </a:r>
            <a:r>
              <a:rPr lang="ja-JP" altLang="en-US" sz="2000" dirty="0" smtClean="0">
                <a:latin typeface="+mn-ea"/>
                <a:ea typeface="+mn-ea"/>
              </a:rPr>
              <a:t>のいやがる写真等を送ったりすることはいじめにつながります。子どもは大人と違い、ブレーキがききにくい面もありますので、メッセージを送る前に、今一度立ち止まって考えるよう日頃から助言することも必要です。　</a:t>
            </a:r>
            <a:endParaRPr lang="en-US" altLang="ja-JP" sz="2000" dirty="0" smtClean="0">
              <a:latin typeface="+mn-ea"/>
              <a:ea typeface="+mn-ea"/>
            </a:endParaRPr>
          </a:p>
          <a:p>
            <a:pPr>
              <a:defRPr/>
            </a:pPr>
            <a:endParaRPr lang="en-US" altLang="ja-JP" sz="2000" dirty="0">
              <a:latin typeface="+mn-ea"/>
            </a:endParaRPr>
          </a:p>
          <a:p>
            <a:pPr>
              <a:defRPr/>
            </a:pPr>
            <a:r>
              <a:rPr lang="ja-JP" altLang="en-US" sz="2000" dirty="0" smtClean="0">
                <a:latin typeface="+mn-ea"/>
              </a:rPr>
              <a:t>他の具体例：岡山弁の</a:t>
            </a:r>
            <a:r>
              <a:rPr lang="ja-JP" altLang="en-US" sz="2000" dirty="0" smtClean="0">
                <a:latin typeface="+mn-ea"/>
                <a:ea typeface="+mn-ea"/>
              </a:rPr>
              <a:t>「はよーしねーや」→「早く死ね？」</a:t>
            </a:r>
          </a:p>
          <a:p>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11</a:t>
            </a:fld>
            <a:endParaRPr kumimoji="1" lang="ja-JP" altLang="en-US"/>
          </a:p>
        </p:txBody>
      </p:sp>
    </p:spTree>
    <p:extLst>
      <p:ext uri="{BB962C8B-B14F-4D97-AF65-F5344CB8AC3E}">
        <p14:creationId xmlns:p14="http://schemas.microsoft.com/office/powerpoint/2010/main" val="3367125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000" dirty="0" smtClean="0">
                <a:latin typeface="+mn-ea"/>
                <a:ea typeface="+mn-ea"/>
              </a:rPr>
              <a:t>　 次に、知らないうちに個人情報が広まって困っている子どもの話を聞いたことはありませんか。絵の中の男の子が、女の子の写真をネットにのせたところ、世界中に女の子の氏名や住所が知られてしまうことになってしまいました。なぜでしょうか。また、隣の人と話し合ってみてください。時間は</a:t>
            </a:r>
            <a:r>
              <a:rPr kumimoji="1" lang="en-US" altLang="ja-JP" sz="2000" dirty="0" smtClean="0">
                <a:latin typeface="+mn-ea"/>
                <a:ea typeface="+mn-ea"/>
              </a:rPr>
              <a:t>2</a:t>
            </a:r>
            <a:r>
              <a:rPr kumimoji="1" lang="ja-JP" altLang="en-US" sz="2000" dirty="0" smtClean="0">
                <a:latin typeface="+mn-ea"/>
                <a:ea typeface="+mn-ea"/>
              </a:rPr>
              <a:t>分間です。</a:t>
            </a:r>
            <a:endParaRPr kumimoji="1" lang="en-US" altLang="ja-JP" sz="2000" dirty="0" smtClean="0">
              <a:latin typeface="+mn-ea"/>
              <a:ea typeface="+mn-ea"/>
            </a:endParaRPr>
          </a:p>
          <a:p>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12</a:t>
            </a:fld>
            <a:endParaRPr kumimoji="1" lang="ja-JP" altLang="en-US"/>
          </a:p>
        </p:txBody>
      </p:sp>
    </p:spTree>
    <p:extLst>
      <p:ext uri="{BB962C8B-B14F-4D97-AF65-F5344CB8AC3E}">
        <p14:creationId xmlns:p14="http://schemas.microsoft.com/office/powerpoint/2010/main" val="3922765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748163"/>
            <a:ext cx="5388610" cy="4623122"/>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t>　 何気ない気持ちで掲載した写真等が相手を傷つけるなど、ネット上の行為は、子どもが簡単に被害者にも加害者にもなります。また、掲載された個人情報や画像は、加工されて誹謗・中傷の対象として悪用されることもあります。この女の子の住所がわかったのは、写真に含まれている位置情報から自宅の住所等が特定されたからです</a:t>
            </a:r>
            <a:r>
              <a:rPr lang="ja-JP" altLang="en-US" sz="2000" dirty="0" smtClean="0">
                <a:latin typeface="+mn-ea"/>
              </a:rPr>
              <a:t>。一度流出した個人情報は一瞬にして全世界に広がり、コピーが繰り返されて拡散するため、削除をすることは非常に困難です。こういった危険性を家庭でも再確認することが大切です。</a:t>
            </a:r>
          </a:p>
          <a:p>
            <a:endParaRPr kumimoji="1" lang="ja-JP" altLang="en-US" sz="2000" dirty="0"/>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13</a:t>
            </a:fld>
            <a:endParaRPr kumimoji="1" lang="ja-JP" altLang="en-US"/>
          </a:p>
        </p:txBody>
      </p:sp>
    </p:spTree>
    <p:extLst>
      <p:ext uri="{BB962C8B-B14F-4D97-AF65-F5344CB8AC3E}">
        <p14:creationId xmlns:p14="http://schemas.microsoft.com/office/powerpoint/2010/main" val="13592860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000" dirty="0" smtClean="0">
                <a:latin typeface="+mn-ea"/>
                <a:ea typeface="+mn-ea"/>
              </a:rPr>
              <a:t>  次に、子どもがネットを使っていて、突然高額の請求をされたという話や、知らない人と出会って危険な目に遭ったという話を聞かれたことはありませんか。</a:t>
            </a:r>
            <a:endParaRPr kumimoji="1" lang="en-US" altLang="ja-JP" sz="2000" dirty="0" smtClean="0">
              <a:latin typeface="+mn-ea"/>
              <a:ea typeface="+mn-ea"/>
            </a:endParaRPr>
          </a:p>
          <a:p>
            <a:r>
              <a:rPr kumimoji="1" lang="ja-JP" altLang="en-US" sz="2000" dirty="0" smtClean="0">
                <a:latin typeface="+mn-ea"/>
                <a:ea typeface="+mn-ea"/>
              </a:rPr>
              <a:t>　隣の人と情報交換をしてみてください。時間は</a:t>
            </a:r>
            <a:r>
              <a:rPr kumimoji="1" lang="en-US" altLang="ja-JP" sz="2000" dirty="0" smtClean="0">
                <a:latin typeface="+mn-ea"/>
                <a:ea typeface="+mn-ea"/>
              </a:rPr>
              <a:t>2</a:t>
            </a:r>
            <a:r>
              <a:rPr kumimoji="1" lang="ja-JP" altLang="en-US" sz="2000" dirty="0" smtClean="0">
                <a:latin typeface="+mn-ea"/>
                <a:ea typeface="+mn-ea"/>
              </a:rPr>
              <a:t>分間です。</a:t>
            </a:r>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14</a:t>
            </a:fld>
            <a:endParaRPr kumimoji="1" lang="ja-JP" altLang="en-US"/>
          </a:p>
        </p:txBody>
      </p:sp>
    </p:spTree>
    <p:extLst>
      <p:ext uri="{BB962C8B-B14F-4D97-AF65-F5344CB8AC3E}">
        <p14:creationId xmlns:p14="http://schemas.microsoft.com/office/powerpoint/2010/main" val="7154808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771525"/>
            <a:ext cx="5916613" cy="3328988"/>
          </a:xfrm>
        </p:spPr>
      </p:sp>
      <p:sp>
        <p:nvSpPr>
          <p:cNvPr id="3" name="ノート プレースホルダー 2"/>
          <p:cNvSpPr>
            <a:spLocks noGrp="1"/>
          </p:cNvSpPr>
          <p:nvPr>
            <p:ph type="body" idx="1"/>
          </p:nvPr>
        </p:nvSpPr>
        <p:spPr>
          <a:xfrm>
            <a:off x="673577" y="4352544"/>
            <a:ext cx="5388610" cy="5294517"/>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latin typeface="+mn-ea"/>
                <a:ea typeface="+mn-ea"/>
              </a:rPr>
              <a:t>   どうでしたか。身近にそのような体験をしたという情報はありましたか。</a:t>
            </a:r>
            <a:endParaRPr lang="en-US" altLang="ja-JP" sz="2000" dirty="0" smtClean="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latin typeface="+mn-ea"/>
                <a:ea typeface="+mn-ea"/>
              </a:rPr>
              <a:t>   無料といわれているオンラインゲーム等でも、アイテムやキャラクター等を追加する場合は課金されることがあり、夢中になるうちに課金が繰り返えされたり、知らないうちに有料サイトにアクセスして、高額な請求をされたりすることがあります。また、ネットの世界では相手を確認することが難しいため、言葉巧みに近づいてくる大人に騙されて被害に遭い、心身ともに大きな傷を抱え、それがネットへの恐怖心や大人に対する不信感を生むこともあります。</a:t>
            </a:r>
            <a:endParaRPr lang="en-US" altLang="ja-JP" sz="2000" dirty="0" smtClean="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latin typeface="+mn-ea"/>
                <a:ea typeface="+mn-ea"/>
              </a:rPr>
              <a:t>   以上、こんな子どもの姿を見かけませんかという６つのケースについて話し合っていただきましたが、いかがだったでしょうか。思い当たることがいくつかあったでしょうか。</a:t>
            </a:r>
          </a:p>
          <a:p>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15</a:t>
            </a:fld>
            <a:endParaRPr kumimoji="1" lang="ja-JP" altLang="en-US"/>
          </a:p>
        </p:txBody>
      </p:sp>
    </p:spTree>
    <p:extLst>
      <p:ext uri="{BB962C8B-B14F-4D97-AF65-F5344CB8AC3E}">
        <p14:creationId xmlns:p14="http://schemas.microsoft.com/office/powerpoint/2010/main" val="1306796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800" dirty="0" smtClean="0">
                <a:latin typeface="+mn-ea"/>
                <a:ea typeface="+mn-ea"/>
              </a:rPr>
              <a:t>　では、このような状況の中で私たちは、保護者や大人の責任としてどのようなことを考えておかなければならないのでしょうか。</a:t>
            </a:r>
            <a:endParaRPr kumimoji="1" lang="en-US" altLang="ja-JP" sz="1800" dirty="0" smtClean="0">
              <a:latin typeface="+mn-ea"/>
              <a:ea typeface="+mn-ea"/>
            </a:endParaRPr>
          </a:p>
          <a:p>
            <a:r>
              <a:rPr kumimoji="1" lang="ja-JP" altLang="en-US" sz="1800" dirty="0" smtClean="0">
                <a:latin typeface="+mn-ea"/>
                <a:ea typeface="+mn-ea"/>
              </a:rPr>
              <a:t>　スマホ等を購入前、購入する時、購入した後にわけて注意するポイントを確認していきましょう。</a:t>
            </a:r>
            <a:endParaRPr kumimoji="1" lang="en-US" altLang="ja-JP" sz="1800" dirty="0" smtClean="0">
              <a:latin typeface="+mn-ea"/>
              <a:ea typeface="+mn-ea"/>
            </a:endParaRPr>
          </a:p>
          <a:p>
            <a:r>
              <a:rPr kumimoji="1" lang="ja-JP" altLang="en-US" sz="1800" dirty="0" smtClean="0">
                <a:latin typeface="+mn-ea"/>
                <a:ea typeface="+mn-ea"/>
              </a:rPr>
              <a:t>　まず、購入する前ですが・・</a:t>
            </a:r>
            <a:endParaRPr kumimoji="1" lang="ja-JP" altLang="en-US" sz="18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16</a:t>
            </a:fld>
            <a:endParaRPr kumimoji="1" lang="ja-JP" altLang="en-US"/>
          </a:p>
        </p:txBody>
      </p:sp>
    </p:spTree>
    <p:extLst>
      <p:ext uri="{BB962C8B-B14F-4D97-AF65-F5344CB8AC3E}">
        <p14:creationId xmlns:p14="http://schemas.microsoft.com/office/powerpoint/2010/main" val="2477909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8" y="428625"/>
            <a:ext cx="5919787" cy="3330575"/>
          </a:xfrm>
        </p:spPr>
      </p:sp>
      <p:sp>
        <p:nvSpPr>
          <p:cNvPr id="3" name="ノート プレースホルダー 2"/>
          <p:cNvSpPr>
            <a:spLocks noGrp="1"/>
          </p:cNvSpPr>
          <p:nvPr>
            <p:ph type="body" idx="1"/>
          </p:nvPr>
        </p:nvSpPr>
        <p:spPr>
          <a:xfrm>
            <a:off x="673577" y="3944241"/>
            <a:ext cx="5388610" cy="5711823"/>
          </a:xfrm>
        </p:spPr>
        <p:txBody>
          <a:bodyPr/>
          <a:lstStyle/>
          <a:p>
            <a:r>
              <a:rPr lang="ja-JP" altLang="en-US" sz="1800" b="0" dirty="0" smtClean="0">
                <a:latin typeface="+mn-ea"/>
                <a:ea typeface="+mn-ea"/>
                <a:cs typeface="Times New Roman" panose="02020603050405020304" pitchFamily="18" charset="0"/>
              </a:rPr>
              <a:t>　</a:t>
            </a:r>
            <a:r>
              <a:rPr lang="ja-JP" altLang="en-US" sz="1800" b="0" u="none" dirty="0" smtClean="0">
                <a:latin typeface="+mn-ea"/>
                <a:ea typeface="+mn-ea"/>
                <a:cs typeface="Times New Roman" panose="02020603050405020304" pitchFamily="18" charset="0"/>
              </a:rPr>
              <a:t>まず、今、自分の子どもに携帯電話が本当に必要なのか、本当にスマホじゃないといけないのか立ち止まってよく考えてください。</a:t>
            </a:r>
            <a:endParaRPr lang="en-US" altLang="ja-JP" sz="1800" b="0" u="none" dirty="0" smtClean="0">
              <a:latin typeface="+mn-ea"/>
              <a:ea typeface="+mn-ea"/>
              <a:cs typeface="Times New Roman" panose="02020603050405020304" pitchFamily="18" charset="0"/>
            </a:endParaRPr>
          </a:p>
          <a:p>
            <a:r>
              <a:rPr lang="ja-JP" altLang="en-US" sz="1800" b="0" u="none" dirty="0" smtClean="0">
                <a:latin typeface="+mn-ea"/>
                <a:ea typeface="+mn-ea"/>
                <a:cs typeface="Times New Roman" panose="02020603050405020304" pitchFamily="18" charset="0"/>
              </a:rPr>
              <a:t> 　「欲しい」と言われてすぐ購入するのではなく、「なぜ必要なのか」「どう使うのか」をくわしく聞いてみてください。「友達が持っているから」、「買ってもらったら勉強するから」という答えだけで納得していませんか。本当に必要な理由を説明させて、その理由が保護者を納得させるものでなければ、まだ持たせる時期ではありません。そのことについて、子どもが納得するまでしっかり話し合いましょう。</a:t>
            </a:r>
            <a:endParaRPr lang="en-US" altLang="ja-JP" sz="1800" b="0" u="none" dirty="0" smtClean="0">
              <a:latin typeface="+mn-ea"/>
              <a:ea typeface="+mn-ea"/>
              <a:cs typeface="Times New Roman" panose="02020603050405020304" pitchFamily="18" charset="0"/>
            </a:endParaRPr>
          </a:p>
          <a:p>
            <a:r>
              <a:rPr lang="ja-JP" altLang="en-US" sz="1800" b="0" u="none" dirty="0" smtClean="0">
                <a:latin typeface="+mn-ea"/>
                <a:ea typeface="+mn-ea"/>
                <a:cs typeface="Times New Roman" panose="02020603050405020304" pitchFamily="18" charset="0"/>
              </a:rPr>
              <a:t>  </a:t>
            </a:r>
            <a:endParaRPr kumimoji="1" lang="ja-JP" altLang="en-US" sz="1800" b="0" u="none"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17</a:t>
            </a:fld>
            <a:endParaRPr kumimoji="1" lang="ja-JP" altLang="en-US"/>
          </a:p>
        </p:txBody>
      </p:sp>
    </p:spTree>
    <p:extLst>
      <p:ext uri="{BB962C8B-B14F-4D97-AF65-F5344CB8AC3E}">
        <p14:creationId xmlns:p14="http://schemas.microsoft.com/office/powerpoint/2010/main" val="741423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8" y="428625"/>
            <a:ext cx="5919787" cy="3330575"/>
          </a:xfrm>
        </p:spPr>
      </p:sp>
      <p:sp>
        <p:nvSpPr>
          <p:cNvPr id="3" name="ノート プレースホルダー 2"/>
          <p:cNvSpPr>
            <a:spLocks noGrp="1"/>
          </p:cNvSpPr>
          <p:nvPr>
            <p:ph type="body" idx="1"/>
          </p:nvPr>
        </p:nvSpPr>
        <p:spPr>
          <a:xfrm>
            <a:off x="673577" y="3944241"/>
            <a:ext cx="5388610" cy="5711823"/>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0" dirty="0" smtClean="0">
                <a:latin typeface="+mn-ea"/>
                <a:ea typeface="+mn-ea"/>
                <a:cs typeface="Times New Roman" panose="02020603050405020304" pitchFamily="18" charset="0"/>
              </a:rPr>
              <a:t>　</a:t>
            </a:r>
            <a:r>
              <a:rPr lang="ja-JP" altLang="en-US" sz="1800" b="0" baseline="0" dirty="0" smtClean="0">
                <a:latin typeface="+mn-ea"/>
                <a:ea typeface="+mn-ea"/>
                <a:cs typeface="Times New Roman" panose="02020603050405020304" pitchFamily="18" charset="0"/>
              </a:rPr>
              <a:t> </a:t>
            </a:r>
            <a:r>
              <a:rPr lang="ja-JP" altLang="en-US" sz="1800" dirty="0" smtClean="0">
                <a:latin typeface="+mn-ea"/>
                <a:ea typeface="+mn-ea"/>
                <a:cs typeface="Times New Roman" panose="02020603050405020304" pitchFamily="18" charset="0"/>
              </a:rPr>
              <a:t>また、発達段階に応じてネットを利用させるようにしましょう。初めは保護者と一緒に使い始めるのが良いと思います。困った時はそばにいて、すぐ助けられるよう、保護者の目の届く範囲でネットを利用させましょう。</a:t>
            </a:r>
            <a:r>
              <a:rPr lang="ja-JP" altLang="en-US" sz="1800" spc="11" dirty="0" smtClean="0">
                <a:solidFill>
                  <a:srgbClr val="000000"/>
                </a:solidFill>
                <a:latin typeface="+mn-ea"/>
                <a:cs typeface="ＭＳ 明朝" panose="02020609040205080304" pitchFamily="17" charset="-128"/>
              </a:rPr>
              <a:t>子どもがネットの特徴を理解し、情報モラルの習得が進んだら、段階に応じてフィルタリングの設定を見直して、利用出来る範囲・サービスを広げましょう。</a:t>
            </a:r>
            <a:endParaRPr lang="ja-JP" altLang="en-US" sz="1800" dirty="0" smtClean="0">
              <a:latin typeface="Calibri Light" panose="020F0302020204030204" pitchFamily="34" charset="0"/>
              <a:ea typeface="+mn-ea"/>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smtClean="0">
                <a:latin typeface="+mn-ea"/>
                <a:ea typeface="+mn-ea"/>
                <a:cs typeface="Times New Roman" panose="02020603050405020304" pitchFamily="18" charset="0"/>
              </a:rPr>
              <a:t>　 一人でスマホを持つということは、責任と自覚が伴うことを、段階を踏んで覚えさせることも大切です。</a:t>
            </a:r>
          </a:p>
          <a:p>
            <a:endParaRPr kumimoji="1" lang="ja-JP" altLang="en-US" sz="1800" dirty="0" smtClean="0"/>
          </a:p>
          <a:p>
            <a:endParaRPr kumimoji="1" lang="ja-JP" altLang="en-US" sz="2000" b="0" u="none"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18</a:t>
            </a:fld>
            <a:endParaRPr kumimoji="1" lang="ja-JP" altLang="en-US"/>
          </a:p>
        </p:txBody>
      </p:sp>
    </p:spTree>
    <p:extLst>
      <p:ext uri="{BB962C8B-B14F-4D97-AF65-F5344CB8AC3E}">
        <p14:creationId xmlns:p14="http://schemas.microsoft.com/office/powerpoint/2010/main" val="320313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800" b="0" dirty="0" smtClean="0">
                <a:latin typeface="+mn-ea"/>
                <a:ea typeface="+mn-ea"/>
              </a:rPr>
              <a:t>   また、子どもと一緒にルールをつくることが大切と言われています。単なる禁止や取り上げるだけでは、子どもは納得しません。</a:t>
            </a:r>
          </a:p>
          <a:p>
            <a:r>
              <a:rPr kumimoji="1" lang="ja-JP" altLang="en-US" sz="1800" b="0" dirty="0" smtClean="0">
                <a:latin typeface="+mn-ea"/>
                <a:ea typeface="+mn-ea"/>
              </a:rPr>
              <a:t>   家庭でルールを決めるには、子どもとしっかり話し合うことが大切です。「あなたのことを守るために必要なこと」という保護者の気持ちをしっかりと伝え、それを理解した上で、子どもが納得して守ることができるよう、話し合ってルールを決めることが大切だと思います。</a:t>
            </a:r>
            <a:endParaRPr kumimoji="1" lang="en-US" altLang="ja-JP" sz="1800" b="0" dirty="0" smtClean="0">
              <a:latin typeface="+mn-ea"/>
              <a:ea typeface="+mn-ea"/>
            </a:endParaRPr>
          </a:p>
          <a:p>
            <a:r>
              <a:rPr lang="ja-JP" altLang="en-US" sz="1800" dirty="0">
                <a:latin typeface="+mn-ea"/>
              </a:rPr>
              <a:t>　</a:t>
            </a:r>
            <a:r>
              <a:rPr lang="ja-JP" altLang="en-US" sz="1800" dirty="0" smtClean="0">
                <a:latin typeface="+mn-ea"/>
              </a:rPr>
              <a:t>また、ルールは一度決めたらそれで終わりではなく、必要に応じて見直すことも考えましょう。</a:t>
            </a:r>
            <a:endParaRPr kumimoji="1" lang="ja-JP" altLang="en-US" sz="1800" b="0" dirty="0" smtClean="0">
              <a:latin typeface="+mn-ea"/>
              <a:ea typeface="+mn-ea"/>
            </a:endParaRPr>
          </a:p>
          <a:p>
            <a:endParaRPr kumimoji="1" lang="ja-JP" altLang="en-US" sz="2000" b="0" dirty="0" smtClean="0">
              <a:latin typeface="+mn-ea"/>
              <a:ea typeface="+mn-ea"/>
            </a:endParaRPr>
          </a:p>
          <a:p>
            <a:endParaRPr kumimoji="1" lang="ja-JP" altLang="en-US" sz="2400" b="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19</a:t>
            </a:fld>
            <a:endParaRPr kumimoji="1" lang="ja-JP" altLang="en-US"/>
          </a:p>
        </p:txBody>
      </p:sp>
    </p:spTree>
    <p:extLst>
      <p:ext uri="{BB962C8B-B14F-4D97-AF65-F5344CB8AC3E}">
        <p14:creationId xmlns:p14="http://schemas.microsoft.com/office/powerpoint/2010/main" val="2466285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8" y="363538"/>
            <a:ext cx="5919787" cy="3330575"/>
          </a:xfrm>
        </p:spPr>
      </p:sp>
      <p:sp>
        <p:nvSpPr>
          <p:cNvPr id="3" name="ノート プレースホルダー 2"/>
          <p:cNvSpPr>
            <a:spLocks noGrp="1"/>
          </p:cNvSpPr>
          <p:nvPr>
            <p:ph type="body" idx="1"/>
          </p:nvPr>
        </p:nvSpPr>
        <p:spPr>
          <a:xfrm>
            <a:off x="673577" y="4035595"/>
            <a:ext cx="5388610" cy="5335689"/>
          </a:xfrm>
        </p:spPr>
        <p:txBody>
          <a:bodyPr/>
          <a:lstStyle/>
          <a:p>
            <a:r>
              <a:rPr kumimoji="1" lang="ja-JP" altLang="en-US" sz="2000" dirty="0" smtClean="0">
                <a:latin typeface="+mj-ea"/>
                <a:ea typeface="+mj-ea"/>
              </a:rPr>
              <a:t>　それでは、保護者のみなさんが、お子さんのスマホ・ネットの利用についてどのくらいご存知か簡単な調査をしてみたいと思います。</a:t>
            </a:r>
            <a:r>
              <a:rPr lang="ja-JP" altLang="en-US" sz="2000" dirty="0">
                <a:latin typeface="+mj-ea"/>
                <a:ea typeface="+mj-ea"/>
              </a:rPr>
              <a:t>　</a:t>
            </a:r>
            <a:endParaRPr kumimoji="1" lang="en-US" altLang="ja-JP" sz="2000" dirty="0" smtClean="0">
              <a:latin typeface="+mj-ea"/>
              <a:ea typeface="+mj-ea"/>
            </a:endParaRPr>
          </a:p>
          <a:p>
            <a:r>
              <a:rPr kumimoji="1" lang="ja-JP" altLang="en-US" sz="2000" dirty="0" smtClean="0">
                <a:latin typeface="+mj-ea"/>
                <a:ea typeface="+mj-ea"/>
              </a:rPr>
              <a:t>　これから</a:t>
            </a:r>
            <a:r>
              <a:rPr kumimoji="1" lang="en-US" altLang="ja-JP" sz="2000" dirty="0" smtClean="0">
                <a:latin typeface="+mj-ea"/>
                <a:ea typeface="+mj-ea"/>
              </a:rPr>
              <a:t>1</a:t>
            </a:r>
            <a:r>
              <a:rPr kumimoji="1" lang="ja-JP" altLang="en-US" sz="2000" dirty="0" smtClean="0">
                <a:latin typeface="+mj-ea"/>
                <a:ea typeface="+mj-ea"/>
              </a:rPr>
              <a:t>分間、時間を取りますので、表紙の下の「お子さんのスマホ・ネットの利用についてご存知ですか？」にチェックをしてください。</a:t>
            </a:r>
            <a:endParaRPr kumimoji="1"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お子さんがスマホ等を持っていない方は、いつ頃になったら持たせてもよいか</a:t>
            </a:r>
            <a:r>
              <a:rPr lang="ja-JP" altLang="en-US" sz="2000" dirty="0">
                <a:latin typeface="+mj-ea"/>
                <a:ea typeface="+mj-ea"/>
              </a:rPr>
              <a:t>考えてみて</a:t>
            </a:r>
            <a:r>
              <a:rPr lang="ja-JP" altLang="en-US" sz="2000" dirty="0" smtClean="0">
                <a:latin typeface="+mj-ea"/>
                <a:ea typeface="+mj-ea"/>
              </a:rPr>
              <a:t>ください。</a:t>
            </a:r>
            <a:endParaRPr kumimoji="1" lang="en-US" altLang="ja-JP" sz="2000" dirty="0" smtClean="0">
              <a:latin typeface="+mj-ea"/>
              <a:ea typeface="+mj-ea"/>
            </a:endParaRPr>
          </a:p>
          <a:p>
            <a:r>
              <a:rPr kumimoji="1" lang="ja-JP" altLang="en-US" sz="2000" dirty="0" smtClean="0">
                <a:latin typeface="+mj-ea"/>
                <a:ea typeface="+mj-ea"/>
              </a:rPr>
              <a:t>　いかがでしたか。では、よそのおうちはどういう状況か隣の方と情報交換をしてみてください。</a:t>
            </a:r>
            <a:endParaRPr kumimoji="1" lang="en-US" altLang="ja-JP" sz="2000" dirty="0" smtClean="0">
              <a:latin typeface="+mj-ea"/>
              <a:ea typeface="+mj-ea"/>
            </a:endParaRPr>
          </a:p>
          <a:p>
            <a:r>
              <a:rPr lang="ja-JP" altLang="en-US" sz="2000" dirty="0">
                <a:latin typeface="+mj-ea"/>
                <a:ea typeface="+mj-ea"/>
              </a:rPr>
              <a:t>　</a:t>
            </a:r>
            <a:r>
              <a:rPr kumimoji="1" lang="ja-JP" altLang="en-US" sz="2000" dirty="0" smtClean="0">
                <a:latin typeface="+mj-ea"/>
                <a:ea typeface="+mj-ea"/>
              </a:rPr>
              <a:t>２分間、時間を取ります。初めての方同士の場合は、所属やお名前を簡単に自己紹介してから情報交換をしてください。</a:t>
            </a:r>
            <a:endParaRPr kumimoji="1" lang="en-US" altLang="ja-JP" sz="2000" dirty="0" smtClean="0">
              <a:latin typeface="+mj-ea"/>
              <a:ea typeface="+mj-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2</a:t>
            </a:fld>
            <a:endParaRPr kumimoji="1" lang="ja-JP" altLang="en-US"/>
          </a:p>
        </p:txBody>
      </p:sp>
    </p:spTree>
    <p:extLst>
      <p:ext uri="{BB962C8B-B14F-4D97-AF65-F5344CB8AC3E}">
        <p14:creationId xmlns:p14="http://schemas.microsoft.com/office/powerpoint/2010/main" val="1873377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800" dirty="0" smtClean="0"/>
              <a:t>次に、購入するときに、気をつけることはどんなことでしょうか。</a:t>
            </a:r>
            <a:endParaRPr kumimoji="1" lang="ja-JP" altLang="en-US" sz="1800" dirty="0"/>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20</a:t>
            </a:fld>
            <a:endParaRPr kumimoji="1" lang="ja-JP" altLang="en-US"/>
          </a:p>
        </p:txBody>
      </p:sp>
    </p:spTree>
    <p:extLst>
      <p:ext uri="{BB962C8B-B14F-4D97-AF65-F5344CB8AC3E}">
        <p14:creationId xmlns:p14="http://schemas.microsoft.com/office/powerpoint/2010/main" val="3616069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8" y="428625"/>
            <a:ext cx="5919787" cy="3330575"/>
          </a:xfrm>
        </p:spPr>
      </p:sp>
      <p:sp>
        <p:nvSpPr>
          <p:cNvPr id="3" name="ノート プレースホルダー 2"/>
          <p:cNvSpPr>
            <a:spLocks noGrp="1"/>
          </p:cNvSpPr>
          <p:nvPr>
            <p:ph type="body" idx="1"/>
          </p:nvPr>
        </p:nvSpPr>
        <p:spPr>
          <a:xfrm>
            <a:off x="673577" y="3944241"/>
            <a:ext cx="5388610" cy="5711823"/>
          </a:xfrm>
        </p:spPr>
        <p:txBody>
          <a:bodyPr/>
          <a:lstStyle/>
          <a:p>
            <a:r>
              <a:rPr lang="ja-JP" altLang="en-US" sz="1800" b="0" dirty="0" smtClean="0">
                <a:latin typeface="+mn-ea"/>
                <a:ea typeface="+mn-ea"/>
                <a:cs typeface="Times New Roman" panose="02020603050405020304" pitchFamily="18" charset="0"/>
              </a:rPr>
              <a:t>　 まずは、フィルタリングを設定することが大切です。</a:t>
            </a:r>
            <a:endParaRPr lang="en-US" altLang="ja-JP" sz="1800" b="0" dirty="0" smtClean="0">
              <a:latin typeface="+mn-ea"/>
              <a:ea typeface="+mn-ea"/>
              <a:cs typeface="Times New Roman" panose="02020603050405020304" pitchFamily="18" charset="0"/>
            </a:endParaRPr>
          </a:p>
          <a:p>
            <a:r>
              <a:rPr lang="ja-JP" altLang="en-US" sz="1800" b="0" dirty="0" smtClean="0">
                <a:latin typeface="+mn-ea"/>
                <a:ea typeface="+mn-ea"/>
                <a:cs typeface="Times New Roman" panose="02020603050405020304" pitchFamily="18" charset="0"/>
              </a:rPr>
              <a:t>　携帯電話等を購入する際には、</a:t>
            </a:r>
            <a:r>
              <a:rPr lang="en-US" altLang="ja-JP" sz="1800" b="0" dirty="0" smtClean="0">
                <a:latin typeface="+mn-ea"/>
                <a:ea typeface="+mn-ea"/>
                <a:cs typeface="Times New Roman" panose="02020603050405020304" pitchFamily="18" charset="0"/>
              </a:rPr>
              <a:t>LINE</a:t>
            </a:r>
            <a:r>
              <a:rPr lang="ja-JP" altLang="en-US" sz="1800" b="0" dirty="0" smtClean="0">
                <a:latin typeface="+mn-ea"/>
                <a:ea typeface="+mn-ea"/>
                <a:cs typeface="Times New Roman" panose="02020603050405020304" pitchFamily="18" charset="0"/>
              </a:rPr>
              <a:t>等ができないからといって子どもがフィルタリングの設定をいやがる場合があります。フィルタリングは、年齢や判断力等に応じた細かい設定ができますので、学習関係のサイト等だけにアクセスしたり、</a:t>
            </a:r>
            <a:r>
              <a:rPr lang="en-US" altLang="ja-JP" sz="1800" b="0" dirty="0" smtClean="0">
                <a:latin typeface="+mn-ea"/>
                <a:ea typeface="+mn-ea"/>
                <a:cs typeface="Times New Roman" panose="02020603050405020304" pitchFamily="18" charset="0"/>
              </a:rPr>
              <a:t>LINE</a:t>
            </a:r>
            <a:r>
              <a:rPr lang="ja-JP" altLang="en-US" sz="1800" b="0" dirty="0" smtClean="0">
                <a:latin typeface="+mn-ea"/>
                <a:ea typeface="+mn-ea"/>
                <a:cs typeface="Times New Roman" panose="02020603050405020304" pitchFamily="18" charset="0"/>
              </a:rPr>
              <a:t>等の通信機能を保持しながら他のサイトへの接続を遮断するこことも可能です。決して使い勝手が悪くなるわけではありません。設定の仕方は機種によって異なりますので、携帯電話会社や量販店等に相談してください。面倒だからといって設定しなかったために、犯罪に巻き込まれたというケースが後を絶ちません。子どもを守るためには、特段の理由がない限り解除しないようにしましょう。</a:t>
            </a:r>
            <a:endParaRPr lang="en-US" altLang="ja-JP" sz="1800" b="0" dirty="0" smtClean="0">
              <a:latin typeface="+mn-ea"/>
              <a:ea typeface="+mn-ea"/>
              <a:cs typeface="Times New Roman" panose="02020603050405020304" pitchFamily="18" charset="0"/>
            </a:endParaRPr>
          </a:p>
          <a:p>
            <a:r>
              <a:rPr lang="ja-JP" altLang="en-US" sz="1800" b="0" dirty="0" smtClean="0">
                <a:latin typeface="+mn-ea"/>
                <a:ea typeface="+mn-ea"/>
                <a:cs typeface="Times New Roman" panose="02020603050405020304" pitchFamily="18" charset="0"/>
              </a:rPr>
              <a:t>　　</a:t>
            </a:r>
            <a:endParaRPr kumimoji="1" lang="ja-JP" altLang="en-US" sz="1800" dirty="0"/>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21</a:t>
            </a:fld>
            <a:endParaRPr kumimoji="1" lang="ja-JP" altLang="en-US"/>
          </a:p>
        </p:txBody>
      </p:sp>
    </p:spTree>
    <p:extLst>
      <p:ext uri="{BB962C8B-B14F-4D97-AF65-F5344CB8AC3E}">
        <p14:creationId xmlns:p14="http://schemas.microsoft.com/office/powerpoint/2010/main" val="21367586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000" dirty="0" smtClean="0"/>
              <a:t>　</a:t>
            </a:r>
            <a:r>
              <a:rPr kumimoji="1" lang="ja-JP" altLang="en-US" sz="1800" dirty="0" smtClean="0"/>
              <a:t> 最後に、購入した後に、大切なことは、どんなことでしょうか。</a:t>
            </a:r>
            <a:endParaRPr kumimoji="1" lang="ja-JP" altLang="en-US" sz="1800" dirty="0"/>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22</a:t>
            </a:fld>
            <a:endParaRPr kumimoji="1" lang="ja-JP" altLang="en-US"/>
          </a:p>
        </p:txBody>
      </p:sp>
    </p:spTree>
    <p:extLst>
      <p:ext uri="{BB962C8B-B14F-4D97-AF65-F5344CB8AC3E}">
        <p14:creationId xmlns:p14="http://schemas.microsoft.com/office/powerpoint/2010/main" val="27716769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8" y="447675"/>
            <a:ext cx="5919787" cy="3330575"/>
          </a:xfrm>
        </p:spPr>
      </p:sp>
      <p:sp>
        <p:nvSpPr>
          <p:cNvPr id="3" name="ノート プレースホルダー 2"/>
          <p:cNvSpPr>
            <a:spLocks noGrp="1"/>
          </p:cNvSpPr>
          <p:nvPr>
            <p:ph type="body" idx="1"/>
          </p:nvPr>
        </p:nvSpPr>
        <p:spPr>
          <a:xfrm>
            <a:off x="673577" y="3983068"/>
            <a:ext cx="5388610" cy="5718807"/>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0" dirty="0" smtClean="0">
                <a:latin typeface="+mn-ea"/>
                <a:ea typeface="+mn-ea"/>
                <a:cs typeface="Times New Roman" panose="02020603050405020304" pitchFamily="18" charset="0"/>
              </a:rPr>
              <a:t>  </a:t>
            </a:r>
            <a:r>
              <a:rPr lang="ja-JP" altLang="en-US" sz="1800" dirty="0">
                <a:latin typeface="+mn-ea"/>
                <a:cs typeface="Times New Roman" panose="02020603050405020304" pitchFamily="18" charset="0"/>
              </a:rPr>
              <a:t> </a:t>
            </a:r>
            <a:r>
              <a:rPr lang="ja-JP" altLang="en-US" sz="1800" b="0" dirty="0" smtClean="0">
                <a:latin typeface="+mn-ea"/>
                <a:ea typeface="+mn-ea"/>
                <a:cs typeface="Times New Roman" panose="02020603050405020304" pitchFamily="18" charset="0"/>
              </a:rPr>
              <a:t>まずは、子どもとコミュニケーションをとりましょう。購入した後だからと諦めず、必要なルールや注意点を子どもと一緒に考えましょう。また、困った時にいつでも相談できる相手になることも大切です。さらに、</a:t>
            </a:r>
            <a:r>
              <a:rPr lang="ja-JP" altLang="en-US" sz="1800" b="0" dirty="0" smtClean="0">
                <a:solidFill>
                  <a:srgbClr val="000000"/>
                </a:solidFill>
                <a:latin typeface="+mn-ea"/>
                <a:ea typeface="+mn-ea"/>
                <a:cs typeface="Times New Roman" panose="02020603050405020304" pitchFamily="18" charset="0"/>
              </a:rPr>
              <a:t>現実社会において許されない行為はネットの社会でも許されないことを伝えましょう。</a:t>
            </a:r>
            <a:endParaRPr lang="en-US" altLang="ja-JP" sz="1800" b="0" dirty="0" smtClean="0">
              <a:solidFill>
                <a:srgbClr val="000000"/>
              </a:solidFill>
              <a:latin typeface="+mn-ea"/>
              <a:ea typeface="+mn-ea"/>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dirty="0">
                <a:solidFill>
                  <a:srgbClr val="000000"/>
                </a:solidFill>
                <a:latin typeface="+mn-ea"/>
                <a:cs typeface="Times New Roman" panose="02020603050405020304" pitchFamily="18" charset="0"/>
              </a:rPr>
              <a:t>　</a:t>
            </a:r>
            <a:r>
              <a:rPr lang="ja-JP" altLang="en-US" sz="1800" b="0" dirty="0" smtClean="0">
                <a:solidFill>
                  <a:srgbClr val="000000"/>
                </a:solidFill>
                <a:latin typeface="+mn-ea"/>
                <a:ea typeface="+mn-ea"/>
                <a:cs typeface="Times New Roman" panose="02020603050405020304" pitchFamily="18" charset="0"/>
              </a:rPr>
              <a:t>そして、スマホやゲーム以外にも、勉強や部活動、</a:t>
            </a:r>
            <a:r>
              <a:rPr lang="ja-JP" altLang="en-US" sz="1800" b="0" dirty="0" smtClean="0">
                <a:latin typeface="+mn-ea"/>
                <a:ea typeface="+mn-ea"/>
                <a:cs typeface="ＭＳ Ｐゴシック" panose="020B0600070205080204" pitchFamily="50" charset="-128"/>
              </a:rPr>
              <a:t>読書やスポーツなど、熱中できるものを一緒に見つけて、子どもの興味や関心を広げていきましょう。</a:t>
            </a:r>
            <a:endParaRPr lang="en-US" altLang="ja-JP" sz="1800" b="0" dirty="0" smtClean="0">
              <a:latin typeface="+mn-ea"/>
              <a:ea typeface="+mn-ea"/>
              <a:cs typeface="ＭＳ Ｐゴシック" panose="020B060007020508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0" dirty="0" smtClean="0">
                <a:latin typeface="+mn-ea"/>
                <a:ea typeface="+mn-ea"/>
                <a:cs typeface="ＭＳ Ｐゴシック" panose="020B0600070205080204" pitchFamily="50" charset="-128"/>
              </a:rPr>
              <a:t>　以上で、リーフレットを使った学習を終わります。</a:t>
            </a:r>
            <a:endParaRPr lang="en-US" altLang="ja-JP" sz="1800" b="0" dirty="0" smtClean="0">
              <a:latin typeface="+mn-ea"/>
              <a:ea typeface="+mn-ea"/>
              <a:cs typeface="ＭＳ Ｐゴシック" panose="020B060007020508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0" dirty="0" smtClean="0">
                <a:latin typeface="+mn-ea"/>
                <a:ea typeface="+mn-ea"/>
                <a:cs typeface="ＭＳ Ｐゴシック" panose="020B0600070205080204" pitchFamily="50" charset="-128"/>
              </a:rPr>
              <a:t>　</a:t>
            </a:r>
            <a:endParaRPr lang="en-US" altLang="ja-JP" sz="1800" dirty="0" smtClean="0">
              <a:latin typeface="+mn-ea"/>
              <a:cs typeface="ＭＳ Ｐゴシック" panose="020B060007020508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800" b="0" dirty="0">
              <a:latin typeface="+mn-ea"/>
              <a:ea typeface="+mn-ea"/>
              <a:cs typeface="ＭＳ Ｐゴシック" panose="020B0600070205080204" pitchFamily="50" charset="-128"/>
            </a:endParaRPr>
          </a:p>
          <a:p>
            <a:endParaRPr kumimoji="1" lang="ja-JP" altLang="en-US" sz="1800" b="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23</a:t>
            </a:fld>
            <a:endParaRPr kumimoji="1" lang="ja-JP" altLang="en-US"/>
          </a:p>
        </p:txBody>
      </p:sp>
    </p:spTree>
    <p:extLst>
      <p:ext uri="{BB962C8B-B14F-4D97-AF65-F5344CB8AC3E}">
        <p14:creationId xmlns:p14="http://schemas.microsoft.com/office/powerpoint/2010/main" val="1525464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24</a:t>
            </a:fld>
            <a:endParaRPr kumimoji="1" lang="ja-JP" altLang="en-US"/>
          </a:p>
        </p:txBody>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19519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000" dirty="0" smtClean="0">
                <a:latin typeface="+mn-ea"/>
                <a:ea typeface="+mn-ea"/>
              </a:rPr>
              <a:t>　 それでは、学習を進めていきましょう。</a:t>
            </a:r>
            <a:endParaRPr kumimoji="1" lang="en-US" altLang="ja-JP" sz="2000" dirty="0" smtClean="0">
              <a:latin typeface="+mn-ea"/>
              <a:ea typeface="+mn-ea"/>
            </a:endParaRPr>
          </a:p>
          <a:p>
            <a:r>
              <a:rPr lang="ja-JP" altLang="en-US" sz="2000" dirty="0">
                <a:latin typeface="+mn-ea"/>
              </a:rPr>
              <a:t>　</a:t>
            </a:r>
            <a:r>
              <a:rPr lang="ja-JP" altLang="en-US" sz="2000" dirty="0" smtClean="0">
                <a:latin typeface="+mn-ea"/>
              </a:rPr>
              <a:t>  </a:t>
            </a:r>
            <a:r>
              <a:rPr lang="ja-JP" altLang="en-US" sz="2000" dirty="0">
                <a:latin typeface="+mn-ea"/>
              </a:rPr>
              <a:t>「こんな子どもの姿を見かけませんか？</a:t>
            </a:r>
            <a:r>
              <a:rPr lang="ja-JP" altLang="en-US" sz="2000" dirty="0" smtClean="0">
                <a:latin typeface="+mn-ea"/>
              </a:rPr>
              <a:t>」と、これから順番に</a:t>
            </a:r>
            <a:r>
              <a:rPr lang="en-US" altLang="ja-JP" sz="2000" dirty="0" smtClean="0">
                <a:latin typeface="+mn-ea"/>
              </a:rPr>
              <a:t>6</a:t>
            </a:r>
            <a:r>
              <a:rPr lang="ja-JP" altLang="en-US" sz="2000" dirty="0" err="1" smtClean="0">
                <a:latin typeface="+mn-ea"/>
              </a:rPr>
              <a:t>つの</a:t>
            </a:r>
            <a:r>
              <a:rPr lang="ja-JP" altLang="en-US" sz="2000" dirty="0" smtClean="0">
                <a:latin typeface="+mn-ea"/>
              </a:rPr>
              <a:t>質問をしますので、個人で考えるだけでなく、隣の方と話し合ったり、情報交換をするペア学習を進めていきたいと思いますので、御協力をよろしくお願いします。</a:t>
            </a:r>
            <a:endParaRPr lang="en-US" altLang="ja-JP" sz="2000" dirty="0" smtClean="0">
              <a:latin typeface="+mn-ea"/>
            </a:endParaRPr>
          </a:p>
          <a:p>
            <a:r>
              <a:rPr lang="ja-JP" altLang="en-US" sz="2000" dirty="0">
                <a:latin typeface="+mn-ea"/>
              </a:rPr>
              <a:t>　</a:t>
            </a:r>
            <a:endParaRPr kumimoji="1" lang="ja-JP" altLang="en-US" sz="2000" dirty="0"/>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3</a:t>
            </a:fld>
            <a:endParaRPr kumimoji="1" lang="ja-JP" altLang="en-US"/>
          </a:p>
        </p:txBody>
      </p:sp>
    </p:spTree>
    <p:extLst>
      <p:ext uri="{BB962C8B-B14F-4D97-AF65-F5344CB8AC3E}">
        <p14:creationId xmlns:p14="http://schemas.microsoft.com/office/powerpoint/2010/main" val="1157100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8" y="484188"/>
            <a:ext cx="5919787" cy="3330575"/>
          </a:xfrm>
        </p:spPr>
      </p:sp>
      <p:sp>
        <p:nvSpPr>
          <p:cNvPr id="3" name="ノート プレースホルダー 2"/>
          <p:cNvSpPr>
            <a:spLocks noGrp="1"/>
          </p:cNvSpPr>
          <p:nvPr>
            <p:ph type="body" idx="1"/>
          </p:nvPr>
        </p:nvSpPr>
        <p:spPr>
          <a:xfrm>
            <a:off x="673576" y="3949930"/>
            <a:ext cx="5388610" cy="5282970"/>
          </a:xfrm>
        </p:spPr>
        <p:txBody>
          <a:bodyPr/>
          <a:lstStyle/>
          <a:p>
            <a:r>
              <a:rPr kumimoji="1" lang="ja-JP" altLang="en-US" sz="2000" dirty="0" smtClean="0">
                <a:latin typeface="+mn-ea"/>
                <a:ea typeface="+mn-ea"/>
              </a:rPr>
              <a:t>　最近は大人だけでなく、子どももインターネットをよく利用しています。この絵のような子どもの姿をよく見かけませんか。</a:t>
            </a:r>
            <a:endParaRPr kumimoji="1" lang="en-US" altLang="ja-JP" sz="2000" dirty="0" smtClean="0">
              <a:latin typeface="+mn-ea"/>
              <a:ea typeface="+mn-ea"/>
            </a:endParaRPr>
          </a:p>
          <a:p>
            <a:r>
              <a:rPr kumimoji="1" lang="ja-JP" altLang="en-US" sz="2000" dirty="0" smtClean="0">
                <a:latin typeface="+mn-ea"/>
                <a:ea typeface="+mn-ea"/>
              </a:rPr>
              <a:t>　昨年度、県教委が、県内の小学校４年生から高校３年生の児童生徒を対象に、抽出して調査した結果によると、ネットやコミュニケーションサイトを利用している割合は、小学生が５８％。中学生が７７．２％。高校生が９５．８％となっています。</a:t>
            </a:r>
            <a:endParaRPr kumimoji="1" lang="en-US" altLang="ja-JP" sz="2000" dirty="0" smtClean="0">
              <a:latin typeface="+mn-ea"/>
              <a:ea typeface="+mn-ea"/>
            </a:endParaRPr>
          </a:p>
          <a:p>
            <a:r>
              <a:rPr kumimoji="1" lang="ja-JP" altLang="en-US" sz="2000" dirty="0" smtClean="0">
                <a:latin typeface="+mn-ea"/>
                <a:ea typeface="+mn-ea"/>
              </a:rPr>
              <a:t>　この絵の子どもは、「音楽プレーヤーを買ってもらった！これでネットにつながるよ。」「スマホじゃなくても、ネットゲームができるんだよね。」と言ってます。</a:t>
            </a:r>
            <a:endParaRPr kumimoji="1" lang="en-US" altLang="ja-JP" sz="2000" dirty="0" smtClean="0">
              <a:latin typeface="+mn-ea"/>
              <a:ea typeface="+mn-ea"/>
            </a:endParaRPr>
          </a:p>
          <a:p>
            <a:r>
              <a:rPr kumimoji="1" lang="ja-JP" altLang="en-US" sz="2000" dirty="0" smtClean="0">
                <a:latin typeface="+mn-ea"/>
                <a:ea typeface="+mn-ea"/>
              </a:rPr>
              <a:t>　ではみなさんは、スマホや音楽プレーヤーの他にどんな機器がインターネットにつながるかご存知ですか。隣の人と話し合ってみてください。</a:t>
            </a:r>
            <a:endParaRPr kumimoji="1" lang="en-US" altLang="ja-JP" sz="2000" dirty="0" smtClean="0">
              <a:latin typeface="+mn-ea"/>
              <a:ea typeface="+mn-ea"/>
            </a:endParaRPr>
          </a:p>
          <a:p>
            <a:r>
              <a:rPr kumimoji="1" lang="ja-JP" altLang="en-US" sz="2000" dirty="0" smtClean="0">
                <a:latin typeface="+mn-ea"/>
                <a:ea typeface="+mn-ea"/>
              </a:rPr>
              <a:t>　時間は</a:t>
            </a:r>
            <a:r>
              <a:rPr lang="ja-JP" altLang="en-US" sz="2000" dirty="0">
                <a:latin typeface="+mn-ea"/>
              </a:rPr>
              <a:t>１</a:t>
            </a:r>
            <a:r>
              <a:rPr kumimoji="1" lang="ja-JP" altLang="en-US" sz="2000" dirty="0" smtClean="0">
                <a:latin typeface="+mn-ea"/>
                <a:ea typeface="+mn-ea"/>
              </a:rPr>
              <a:t>分間です。</a:t>
            </a:r>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4</a:t>
            </a:fld>
            <a:endParaRPr kumimoji="1" lang="ja-JP" altLang="en-US" dirty="0"/>
          </a:p>
        </p:txBody>
      </p:sp>
    </p:spTree>
    <p:extLst>
      <p:ext uri="{BB962C8B-B14F-4D97-AF65-F5344CB8AC3E}">
        <p14:creationId xmlns:p14="http://schemas.microsoft.com/office/powerpoint/2010/main" val="3839122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800" dirty="0" smtClean="0">
                <a:latin typeface="+mn-ea"/>
                <a:ea typeface="+mn-ea"/>
              </a:rPr>
              <a:t>　では、確認していきましょう。前のパワーポイント又はお手元のリーフレットをご覧ください。</a:t>
            </a:r>
            <a:endParaRPr kumimoji="1" lang="en-US" altLang="ja-JP" sz="1800" dirty="0" smtClean="0">
              <a:latin typeface="+mn-ea"/>
              <a:ea typeface="+mn-ea"/>
            </a:endParaRPr>
          </a:p>
          <a:p>
            <a:r>
              <a:rPr kumimoji="1" lang="ja-JP" altLang="en-US" sz="1800" dirty="0" smtClean="0">
                <a:latin typeface="+mn-ea"/>
                <a:ea typeface="+mn-ea"/>
              </a:rPr>
              <a:t>　スマホ、従来型の携帯電話、パソコンはもちろん、携帯型ゲーム機、携帯型音楽プレーヤー、タブレット端末、そして驚くことに回線契約が切れた古いスマホ等でもつなげることができます。</a:t>
            </a:r>
            <a:endParaRPr kumimoji="1" lang="en-US" altLang="ja-JP" sz="1800" dirty="0" smtClean="0">
              <a:latin typeface="+mn-ea"/>
              <a:ea typeface="+mn-ea"/>
            </a:endParaRPr>
          </a:p>
          <a:p>
            <a:r>
              <a:rPr kumimoji="1" lang="ja-JP" altLang="en-US" sz="1800" dirty="0" smtClean="0">
                <a:latin typeface="+mn-ea"/>
                <a:ea typeface="+mn-ea"/>
              </a:rPr>
              <a:t>　　ネットへの接続を契約しなくても、コンビニなどのワイファイなどの無線</a:t>
            </a:r>
            <a:r>
              <a:rPr kumimoji="1" lang="en-US" altLang="ja-JP" sz="1800" dirty="0" smtClean="0">
                <a:latin typeface="+mn-ea"/>
                <a:ea typeface="+mn-ea"/>
              </a:rPr>
              <a:t>LAN</a:t>
            </a:r>
            <a:r>
              <a:rPr kumimoji="1" lang="ja-JP" altLang="en-US" sz="1800" dirty="0" err="1" smtClean="0">
                <a:latin typeface="+mn-ea"/>
                <a:ea typeface="+mn-ea"/>
              </a:rPr>
              <a:t>を提</a:t>
            </a:r>
            <a:r>
              <a:rPr kumimoji="1" lang="ja-JP" altLang="en-US" sz="1800" dirty="0" smtClean="0">
                <a:latin typeface="+mn-ea"/>
                <a:ea typeface="+mn-ea"/>
              </a:rPr>
              <a:t>供する場所では、無料でネット接続ができるのです。</a:t>
            </a:r>
            <a:endParaRPr kumimoji="1" lang="ja-JP" altLang="en-US" sz="18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5</a:t>
            </a:fld>
            <a:endParaRPr kumimoji="1" lang="ja-JP" altLang="en-US"/>
          </a:p>
        </p:txBody>
      </p:sp>
    </p:spTree>
    <p:extLst>
      <p:ext uri="{BB962C8B-B14F-4D97-AF65-F5344CB8AC3E}">
        <p14:creationId xmlns:p14="http://schemas.microsoft.com/office/powerpoint/2010/main" val="2015718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000" dirty="0" smtClean="0">
                <a:latin typeface="+mn-ea"/>
                <a:ea typeface="+mn-ea"/>
              </a:rPr>
              <a:t>　次に、この絵のように長い時間、スマホやゲーム機に熱中している子どもの姿を見かけませんか。</a:t>
            </a:r>
            <a:endParaRPr kumimoji="1" lang="en-US" altLang="ja-JP" sz="2000" dirty="0" smtClean="0">
              <a:latin typeface="+mn-ea"/>
              <a:ea typeface="+mn-ea"/>
            </a:endParaRPr>
          </a:p>
          <a:p>
            <a:r>
              <a:rPr kumimoji="1" lang="ja-JP" altLang="en-US" sz="2000" dirty="0" smtClean="0">
                <a:latin typeface="+mn-ea"/>
                <a:ea typeface="+mn-ea"/>
              </a:rPr>
              <a:t>　先ほどの調査によると、平日</a:t>
            </a:r>
            <a:r>
              <a:rPr kumimoji="1" lang="en-US" altLang="ja-JP" sz="2000" dirty="0" smtClean="0">
                <a:latin typeface="+mn-ea"/>
                <a:ea typeface="+mn-ea"/>
              </a:rPr>
              <a:t>3</a:t>
            </a:r>
            <a:r>
              <a:rPr kumimoji="1" lang="ja-JP" altLang="en-US" sz="2000" dirty="0" smtClean="0">
                <a:latin typeface="+mn-ea"/>
                <a:ea typeface="+mn-ea"/>
              </a:rPr>
              <a:t>時間以上ネットを利用している子どもの割合は、平成</a:t>
            </a:r>
            <a:r>
              <a:rPr kumimoji="1" lang="en-US" altLang="ja-JP" sz="2000" dirty="0" smtClean="0">
                <a:latin typeface="+mn-ea"/>
                <a:ea typeface="+mn-ea"/>
              </a:rPr>
              <a:t>26</a:t>
            </a:r>
            <a:r>
              <a:rPr kumimoji="1" lang="ja-JP" altLang="en-US" sz="2000" dirty="0" smtClean="0">
                <a:latin typeface="+mn-ea"/>
                <a:ea typeface="+mn-ea"/>
              </a:rPr>
              <a:t>年度は、小学生で９．２％。中学生で２５．５％。高校生で２７．９％になっています。</a:t>
            </a:r>
            <a:endParaRPr kumimoji="1" lang="en-US" altLang="ja-JP" sz="2000" dirty="0" smtClean="0">
              <a:latin typeface="+mn-ea"/>
              <a:ea typeface="+mn-ea"/>
            </a:endParaRPr>
          </a:p>
          <a:p>
            <a:r>
              <a:rPr kumimoji="1" lang="ja-JP" altLang="en-US" sz="2000" dirty="0" smtClean="0">
                <a:latin typeface="+mn-ea"/>
                <a:ea typeface="+mn-ea"/>
              </a:rPr>
              <a:t>　なぜ、こんなに長い時間、熱中しているのでしょうか。理由を隣の人と</a:t>
            </a:r>
            <a:r>
              <a:rPr kumimoji="1" lang="en-US" altLang="ja-JP" sz="2000" dirty="0" smtClean="0">
                <a:latin typeface="+mn-ea"/>
                <a:ea typeface="+mn-ea"/>
              </a:rPr>
              <a:t>2</a:t>
            </a:r>
            <a:r>
              <a:rPr kumimoji="1" lang="ja-JP" altLang="en-US" sz="2000" dirty="0" smtClean="0">
                <a:latin typeface="+mn-ea"/>
                <a:ea typeface="+mn-ea"/>
              </a:rPr>
              <a:t>分間話し合ってみてください。</a:t>
            </a:r>
            <a:endParaRPr kumimoji="1" lang="en-US" altLang="ja-JP" sz="2000" dirty="0" smtClean="0">
              <a:latin typeface="+mn-ea"/>
              <a:ea typeface="+mn-ea"/>
            </a:endParaRPr>
          </a:p>
          <a:p>
            <a:r>
              <a:rPr kumimoji="1" lang="ja-JP" altLang="en-US" sz="2000" dirty="0" smtClean="0">
                <a:latin typeface="+mn-ea"/>
                <a:ea typeface="+mn-ea"/>
              </a:rPr>
              <a:t>（時間があれば、話し合った意見を聞く。）</a:t>
            </a:r>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6</a:t>
            </a:fld>
            <a:endParaRPr kumimoji="1" lang="ja-JP" altLang="en-US" dirty="0"/>
          </a:p>
        </p:txBody>
      </p:sp>
    </p:spTree>
    <p:extLst>
      <p:ext uri="{BB962C8B-B14F-4D97-AF65-F5344CB8AC3E}">
        <p14:creationId xmlns:p14="http://schemas.microsoft.com/office/powerpoint/2010/main" val="1859954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748163"/>
            <a:ext cx="5388610" cy="4623122"/>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mn-ea"/>
                <a:ea typeface="+mn-ea"/>
              </a:rPr>
              <a:t>　では、前をご覧ください。ネット上にある</a:t>
            </a:r>
            <a:r>
              <a:rPr lang="ja-JP" altLang="en-US" sz="2000" dirty="0" smtClean="0">
                <a:latin typeface="+mn-ea"/>
                <a:ea typeface="+mn-ea"/>
              </a:rPr>
              <a:t>ゲームや動画には、子どもの興味関心を引くものがたくさんあります。例えばオンラインゲームでは、複数人で協力して戦うことが必要なため、自分一人だけ抜けられなかったり、アイテムを手に入れる時刻が決まっている（ゴールデンタイムという）ため離れることができず、結果的に長時間利用につながります。</a:t>
            </a:r>
            <a:endParaRPr lang="en-US" altLang="ja-JP" sz="2000" dirty="0" smtClean="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a:latin typeface="+mn-ea"/>
              </a:rPr>
              <a:t>　</a:t>
            </a:r>
            <a:r>
              <a:rPr lang="ja-JP" altLang="en-US" sz="2000" dirty="0" smtClean="0">
                <a:latin typeface="+mn-ea"/>
              </a:rPr>
              <a:t> </a:t>
            </a:r>
            <a:r>
              <a:rPr lang="ja-JP" altLang="en-US" sz="2000" dirty="0" smtClean="0">
                <a:latin typeface="+mn-ea"/>
                <a:ea typeface="+mn-ea"/>
              </a:rPr>
              <a:t>このことにより、学習時間や睡眠時間が不足し、授業に集中できないだけでなく、心身の健康面で悪い影響を及ぼすこともあると言われています。　　</a:t>
            </a:r>
            <a:endParaRPr lang="en-US" altLang="ja-JP" sz="2000" dirty="0" smtClean="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b="0" dirty="0">
                <a:latin typeface="+mn-ea"/>
              </a:rPr>
              <a:t>　</a:t>
            </a:r>
            <a:r>
              <a:rPr lang="ja-JP" altLang="en-US" sz="2000" b="0" dirty="0" smtClean="0">
                <a:latin typeface="+mn-ea"/>
                <a:ea typeface="+mn-ea"/>
              </a:rPr>
              <a:t>ネットの長時間利用は、ネット依存への注意が必要です。</a:t>
            </a:r>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en-US" sz="2000" dirty="0" smtClean="0">
              <a:latin typeface="+mn-ea"/>
              <a:ea typeface="+mn-ea"/>
            </a:endParaRPr>
          </a:p>
          <a:p>
            <a:endParaRPr kumimoji="1" lang="ja-JP" altLang="en-US" sz="20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7</a:t>
            </a:fld>
            <a:endParaRPr kumimoji="1" lang="ja-JP" altLang="en-US"/>
          </a:p>
        </p:txBody>
      </p:sp>
    </p:spTree>
    <p:extLst>
      <p:ext uri="{BB962C8B-B14F-4D97-AF65-F5344CB8AC3E}">
        <p14:creationId xmlns:p14="http://schemas.microsoft.com/office/powerpoint/2010/main" val="3373436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000" dirty="0" smtClean="0">
                <a:latin typeface="+mn-ea"/>
                <a:ea typeface="+mn-ea"/>
              </a:rPr>
              <a:t>　 次に、スマホを手放さずに、食事中や勉強中も見たり、トイレやお風呂にまでもっていく姿を見ませんか。</a:t>
            </a:r>
            <a:endParaRPr kumimoji="1" lang="en-US" altLang="ja-JP" sz="2000" dirty="0" smtClean="0">
              <a:latin typeface="+mn-ea"/>
              <a:ea typeface="+mn-ea"/>
            </a:endParaRPr>
          </a:p>
          <a:p>
            <a:r>
              <a:rPr kumimoji="1" lang="ja-JP" altLang="en-US" sz="2000" dirty="0" smtClean="0">
                <a:latin typeface="+mn-ea"/>
                <a:ea typeface="+mn-ea"/>
              </a:rPr>
              <a:t>　 なぜ、スマホを手放せないのでしょうか。</a:t>
            </a:r>
            <a:endParaRPr kumimoji="1" lang="en-US" altLang="ja-JP" sz="2000" dirty="0" smtClean="0">
              <a:latin typeface="+mn-ea"/>
              <a:ea typeface="+mn-ea"/>
            </a:endParaRPr>
          </a:p>
          <a:p>
            <a:r>
              <a:rPr kumimoji="1" lang="ja-JP" altLang="en-US" sz="2000" dirty="0" smtClean="0">
                <a:latin typeface="+mn-ea"/>
                <a:ea typeface="+mn-ea"/>
              </a:rPr>
              <a:t>　隣の人と話し合ってみてしてください。時間は</a:t>
            </a:r>
            <a:r>
              <a:rPr kumimoji="1" lang="en-US" altLang="ja-JP" sz="2000" dirty="0" smtClean="0">
                <a:latin typeface="+mn-ea"/>
                <a:ea typeface="+mn-ea"/>
              </a:rPr>
              <a:t>2</a:t>
            </a:r>
            <a:r>
              <a:rPr kumimoji="1" lang="ja-JP" altLang="en-US" sz="2000" dirty="0" smtClean="0">
                <a:latin typeface="+mn-ea"/>
                <a:ea typeface="+mn-ea"/>
              </a:rPr>
              <a:t>分間です。</a:t>
            </a:r>
            <a:endParaRPr lang="en-US" altLang="ja-JP" sz="2000" dirty="0">
              <a:latin typeface="+mn-ea"/>
            </a:endParaRPr>
          </a:p>
          <a:p>
            <a:r>
              <a:rPr lang="ja-JP" altLang="en-US" sz="2000" dirty="0">
                <a:latin typeface="+mn-ea"/>
              </a:rPr>
              <a:t>（</a:t>
            </a:r>
            <a:r>
              <a:rPr kumimoji="1" lang="ja-JP" altLang="en-US" sz="2000" dirty="0" smtClean="0">
                <a:latin typeface="+mn-ea"/>
                <a:ea typeface="+mn-ea"/>
              </a:rPr>
              <a:t> 時間があれば、話し合った意見を聞く。）</a:t>
            </a:r>
            <a:endParaRPr kumimoji="1" lang="en-US" altLang="ja-JP" sz="2000" dirty="0" smtClean="0">
              <a:latin typeface="+mn-ea"/>
              <a:ea typeface="+mn-ea"/>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8</a:t>
            </a:fld>
            <a:endParaRPr kumimoji="1" lang="ja-JP" altLang="en-US"/>
          </a:p>
        </p:txBody>
      </p:sp>
    </p:spTree>
    <p:extLst>
      <p:ext uri="{BB962C8B-B14F-4D97-AF65-F5344CB8AC3E}">
        <p14:creationId xmlns:p14="http://schemas.microsoft.com/office/powerpoint/2010/main" val="2978367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577" y="4748163"/>
            <a:ext cx="5388610" cy="4789273"/>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mn-ea"/>
                <a:ea typeface="+mn-ea"/>
              </a:rPr>
              <a:t>　どんな意見がでましたか。</a:t>
            </a:r>
            <a:r>
              <a:rPr lang="ja-JP" altLang="en-US" sz="2000" dirty="0" smtClean="0">
                <a:latin typeface="+mn-ea"/>
                <a:ea typeface="+mn-ea"/>
              </a:rPr>
              <a:t>携帯電話やスマホを手放さない理由の一つとして、友達とのメッセージのやりとりやゲームへの誘い等を断れず、自分ではやめられない場合があります。特に、無料通信アプリの一つであるＬＩＮＥ（ライン）などは、短文でやりとりするので手軽にコミュニケーションを楽しめますが、メッセージを読むと相手に既読の文字が表示されるため、すぐに返事をしないと「既読無視」となり、時として、 「ＬＩＮＥ外し」などによる仲間はずれにされることもあります。</a:t>
            </a:r>
            <a:r>
              <a:rPr lang="en-US" altLang="ja-JP" sz="2000" dirty="0" smtClean="0">
                <a:latin typeface="+mn-ea"/>
                <a:ea typeface="+mn-ea"/>
              </a:rPr>
              <a:t>LINE</a:t>
            </a:r>
            <a:r>
              <a:rPr lang="ja-JP" altLang="en-US" sz="2000" dirty="0" smtClean="0">
                <a:latin typeface="+mn-ea"/>
                <a:ea typeface="+mn-ea"/>
              </a:rPr>
              <a:t>等には、</a:t>
            </a:r>
            <a:r>
              <a:rPr lang="ja-JP" altLang="en-US" sz="2000" dirty="0" smtClean="0">
                <a:latin typeface="+mn-ea"/>
                <a:ea typeface="+mn-ea"/>
                <a:cs typeface="ＭＳ Ｐゴシック" panose="020B0600070205080204" pitchFamily="50" charset="-128"/>
              </a:rPr>
              <a:t>多くの人数での一斉通信が可能等というメリットもありますが、デメリットもあります。</a:t>
            </a:r>
            <a:endParaRPr lang="en-US" altLang="ja-JP" sz="2000" dirty="0" smtClean="0">
              <a:latin typeface="+mn-ea"/>
              <a:ea typeface="+mn-ea"/>
              <a:cs typeface="ＭＳ Ｐゴシック" panose="020B060007020508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2000" dirty="0" smtClean="0">
              <a:latin typeface="+mn-ea"/>
              <a:ea typeface="+mn-ea"/>
            </a:endParaRPr>
          </a:p>
          <a:p>
            <a:endParaRPr kumimoji="1" lang="ja-JP" altLang="en-US" sz="2400" dirty="0">
              <a:latin typeface="+mn-ea"/>
              <a:ea typeface="+mn-ea"/>
            </a:endParaRPr>
          </a:p>
        </p:txBody>
      </p:sp>
      <p:sp>
        <p:nvSpPr>
          <p:cNvPr id="4" name="スライド番号プレースホルダー 3"/>
          <p:cNvSpPr>
            <a:spLocks noGrp="1"/>
          </p:cNvSpPr>
          <p:nvPr>
            <p:ph type="sldNum" sz="quarter" idx="10"/>
          </p:nvPr>
        </p:nvSpPr>
        <p:spPr/>
        <p:txBody>
          <a:bodyPr/>
          <a:lstStyle/>
          <a:p>
            <a:fld id="{CD648FB0-20F5-430F-BA8B-AF9E93FE5D44}" type="slidenum">
              <a:rPr kumimoji="1" lang="ja-JP" altLang="en-US" smtClean="0"/>
              <a:t>9</a:t>
            </a:fld>
            <a:endParaRPr kumimoji="1" lang="ja-JP" altLang="en-US"/>
          </a:p>
        </p:txBody>
      </p:sp>
    </p:spTree>
    <p:extLst>
      <p:ext uri="{BB962C8B-B14F-4D97-AF65-F5344CB8AC3E}">
        <p14:creationId xmlns:p14="http://schemas.microsoft.com/office/powerpoint/2010/main" val="2801861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3860514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1544591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1425637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3661108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1091318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3240320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2674020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2688201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648562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911599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BBFAA65-F033-45D0-A860-25E70AD40D6C}" type="datetimeFigureOut">
              <a:rPr kumimoji="1" lang="ja-JP" altLang="en-US" smtClean="0"/>
              <a:t>2022/7/12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2470363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FAA65-F033-45D0-A860-25E70AD40D6C}" type="datetimeFigureOut">
              <a:rPr kumimoji="1" lang="ja-JP" altLang="en-US" smtClean="0"/>
              <a:t>2022/7/12</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21F6F-3AAB-4E81-9FFD-C74FA4BA5E66}" type="slidenum">
              <a:rPr kumimoji="1" lang="ja-JP" altLang="en-US" smtClean="0"/>
              <a:t>‹#›</a:t>
            </a:fld>
            <a:endParaRPr kumimoji="1" lang="ja-JP" altLang="en-US"/>
          </a:p>
        </p:txBody>
      </p:sp>
    </p:spTree>
    <p:extLst>
      <p:ext uri="{BB962C8B-B14F-4D97-AF65-F5344CB8AC3E}">
        <p14:creationId xmlns:p14="http://schemas.microsoft.com/office/powerpoint/2010/main" val="26541726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9525" y="0"/>
            <a:ext cx="12182475" cy="5210175"/>
          </a:xfrm>
          <a:prstGeom prst="rect">
            <a:avLst/>
          </a:prstGeom>
        </p:spPr>
      </p:pic>
    </p:spTree>
    <p:extLst>
      <p:ext uri="{BB962C8B-B14F-4D97-AF65-F5344CB8AC3E}">
        <p14:creationId xmlns:p14="http://schemas.microsoft.com/office/powerpoint/2010/main" val="857232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720340" y="97260"/>
            <a:ext cx="6849863" cy="6760739"/>
          </a:xfrm>
          <a:prstGeom prst="rect">
            <a:avLst/>
          </a:prstGeom>
        </p:spPr>
      </p:pic>
    </p:spTree>
    <p:extLst>
      <p:ext uri="{BB962C8B-B14F-4D97-AF65-F5344CB8AC3E}">
        <p14:creationId xmlns:p14="http://schemas.microsoft.com/office/powerpoint/2010/main" val="614210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170566" y="839755"/>
            <a:ext cx="11886672" cy="4273420"/>
          </a:xfrm>
          <a:prstGeom prst="rect">
            <a:avLst/>
          </a:prstGeom>
        </p:spPr>
      </p:pic>
    </p:spTree>
    <p:extLst>
      <p:ext uri="{BB962C8B-B14F-4D97-AF65-F5344CB8AC3E}">
        <p14:creationId xmlns:p14="http://schemas.microsoft.com/office/powerpoint/2010/main" val="40003799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697480" y="61832"/>
            <a:ext cx="6859448" cy="6796168"/>
          </a:xfrm>
          <a:prstGeom prst="rect">
            <a:avLst/>
          </a:prstGeom>
        </p:spPr>
      </p:pic>
    </p:spTree>
    <p:extLst>
      <p:ext uri="{BB962C8B-B14F-4D97-AF65-F5344CB8AC3E}">
        <p14:creationId xmlns:p14="http://schemas.microsoft.com/office/powerpoint/2010/main" val="2642104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71271" y="578497"/>
            <a:ext cx="12120729" cy="5393095"/>
          </a:xfrm>
          <a:prstGeom prst="rect">
            <a:avLst/>
          </a:prstGeom>
        </p:spPr>
      </p:pic>
    </p:spTree>
    <p:extLst>
      <p:ext uri="{BB962C8B-B14F-4D97-AF65-F5344CB8AC3E}">
        <p14:creationId xmlns:p14="http://schemas.microsoft.com/office/powerpoint/2010/main" val="29828539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651760" y="29406"/>
            <a:ext cx="6918273" cy="6828593"/>
          </a:xfrm>
          <a:prstGeom prst="rect">
            <a:avLst/>
          </a:prstGeom>
        </p:spPr>
      </p:pic>
    </p:spTree>
    <p:extLst>
      <p:ext uri="{BB962C8B-B14F-4D97-AF65-F5344CB8AC3E}">
        <p14:creationId xmlns:p14="http://schemas.microsoft.com/office/powerpoint/2010/main" val="18713349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0" y="1101013"/>
            <a:ext cx="12036490" cy="4068145"/>
          </a:xfrm>
          <a:prstGeom prst="rect">
            <a:avLst/>
          </a:prstGeom>
        </p:spPr>
      </p:pic>
    </p:spTree>
    <p:extLst>
      <p:ext uri="{BB962C8B-B14F-4D97-AF65-F5344CB8AC3E}">
        <p14:creationId xmlns:p14="http://schemas.microsoft.com/office/powerpoint/2010/main" val="35509108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96787" y="1842448"/>
            <a:ext cx="9618609" cy="1938992"/>
          </a:xfrm>
          <a:prstGeom prst="rect">
            <a:avLst/>
          </a:prstGeom>
          <a:noFill/>
        </p:spPr>
        <p:txBody>
          <a:bodyPr wrap="square" lIns="91440" tIns="45720" rIns="91440" bIns="45720">
            <a:spAutoFit/>
          </a:bodyPr>
          <a:lstStyle/>
          <a:p>
            <a:pPr algn="ctr"/>
            <a:r>
              <a:rPr lang="ja-JP" altLang="en-US" sz="6000" b="0" cap="none" spc="0" dirty="0" smtClean="0">
                <a:ln w="0"/>
                <a:solidFill>
                  <a:srgbClr val="0070C0"/>
                </a:solidFill>
                <a:effectLst>
                  <a:outerShdw blurRad="38100" dist="19050" dir="2700000" algn="tl" rotWithShape="0">
                    <a:schemeClr val="dk1">
                      <a:alpha val="40000"/>
                    </a:schemeClr>
                  </a:outerShdw>
                </a:effectLst>
              </a:rPr>
              <a:t>購入する前に考えておくことは、</a:t>
            </a:r>
            <a:r>
              <a:rPr lang="ja-JP" altLang="en-US" sz="6000" dirty="0" smtClean="0">
                <a:ln w="0"/>
                <a:solidFill>
                  <a:srgbClr val="0070C0"/>
                </a:solidFill>
                <a:effectLst>
                  <a:outerShdw blurRad="38100" dist="19050" dir="2700000" algn="tl" rotWithShape="0">
                    <a:schemeClr val="dk1">
                      <a:alpha val="40000"/>
                    </a:schemeClr>
                  </a:outerShdw>
                </a:effectLst>
              </a:rPr>
              <a:t>どんな</a:t>
            </a:r>
            <a:r>
              <a:rPr lang="ja-JP" altLang="en-US" sz="6000" dirty="0">
                <a:ln w="0"/>
                <a:solidFill>
                  <a:srgbClr val="0070C0"/>
                </a:solidFill>
                <a:effectLst>
                  <a:outerShdw blurRad="38100" dist="19050" dir="2700000" algn="tl" rotWithShape="0">
                    <a:schemeClr val="dk1">
                      <a:alpha val="40000"/>
                    </a:schemeClr>
                  </a:outerShdw>
                </a:effectLst>
              </a:rPr>
              <a:t>ことでしょう</a:t>
            </a:r>
            <a:r>
              <a:rPr lang="ja-JP" altLang="en-US" sz="6000" dirty="0" smtClean="0">
                <a:ln w="0"/>
                <a:solidFill>
                  <a:srgbClr val="0070C0"/>
                </a:solidFill>
                <a:effectLst>
                  <a:outerShdw blurRad="38100" dist="19050" dir="2700000" algn="tl" rotWithShape="0">
                    <a:schemeClr val="dk1">
                      <a:alpha val="40000"/>
                    </a:schemeClr>
                  </a:outerShdw>
                </a:effectLst>
              </a:rPr>
              <a:t>か？</a:t>
            </a:r>
            <a:endParaRPr lang="ja-JP" altLang="en-US" sz="6000" b="0" cap="none" spc="0" dirty="0">
              <a:ln w="0"/>
              <a:solidFill>
                <a:srgbClr val="0070C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35437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354564" y="671804"/>
            <a:ext cx="11569958" cy="5601533"/>
          </a:xfrm>
          <a:prstGeom prst="rect">
            <a:avLst/>
          </a:prstGeom>
          <a:noFill/>
        </p:spPr>
        <p:txBody>
          <a:bodyPr wrap="square" rtlCol="0">
            <a:spAutoFit/>
          </a:bodyPr>
          <a:lstStyle/>
          <a:p>
            <a:r>
              <a:rPr kumimoji="1" lang="ja-JP" altLang="en-US" sz="3800" dirty="0" smtClean="0">
                <a:latin typeface="+mj-ea"/>
                <a:ea typeface="+mj-ea"/>
              </a:rPr>
              <a:t>◎</a:t>
            </a:r>
            <a:r>
              <a:rPr kumimoji="1" lang="ja-JP" altLang="en-US" sz="3800" dirty="0" smtClean="0">
                <a:solidFill>
                  <a:srgbClr val="FF0000"/>
                </a:solidFill>
                <a:latin typeface="+mj-ea"/>
                <a:ea typeface="+mj-ea"/>
              </a:rPr>
              <a:t> </a:t>
            </a:r>
            <a:r>
              <a:rPr lang="ja-JP" altLang="en-US" sz="3800" dirty="0" smtClean="0">
                <a:solidFill>
                  <a:schemeClr val="accent4"/>
                </a:solidFill>
                <a:latin typeface="+mj-ea"/>
                <a:ea typeface="+mj-ea"/>
              </a:rPr>
              <a:t>「今、自分の子どもに携帯電話が本当に必要なの？」</a:t>
            </a:r>
            <a:endParaRPr lang="en-US" altLang="ja-JP" sz="3800" dirty="0" smtClean="0">
              <a:solidFill>
                <a:schemeClr val="accent4"/>
              </a:solidFill>
              <a:latin typeface="+mj-ea"/>
              <a:ea typeface="+mj-ea"/>
            </a:endParaRPr>
          </a:p>
          <a:p>
            <a:r>
              <a:rPr kumimoji="1" lang="ja-JP" altLang="en-US" sz="3800" dirty="0" smtClean="0">
                <a:latin typeface="+mj-ea"/>
                <a:ea typeface="+mj-ea"/>
              </a:rPr>
              <a:t>◎</a:t>
            </a:r>
            <a:r>
              <a:rPr kumimoji="1" lang="ja-JP" altLang="en-US" sz="3800" dirty="0" smtClean="0">
                <a:solidFill>
                  <a:schemeClr val="accent4"/>
                </a:solidFill>
                <a:latin typeface="+mj-ea"/>
                <a:ea typeface="+mj-ea"/>
              </a:rPr>
              <a:t> 「本当にスマホじゃないといけないの？」</a:t>
            </a:r>
            <a:endParaRPr kumimoji="1" lang="en-US" altLang="ja-JP" sz="3800" dirty="0" smtClean="0">
              <a:solidFill>
                <a:schemeClr val="accent4"/>
              </a:solidFill>
              <a:latin typeface="+mj-ea"/>
              <a:ea typeface="+mj-ea"/>
            </a:endParaRPr>
          </a:p>
          <a:p>
            <a:endParaRPr kumimoji="1" lang="en-US" altLang="ja-JP" sz="3800" dirty="0" smtClean="0">
              <a:solidFill>
                <a:srgbClr val="FF0000"/>
              </a:solidFill>
              <a:latin typeface="+mj-ea"/>
              <a:ea typeface="+mj-ea"/>
            </a:endParaRPr>
          </a:p>
          <a:p>
            <a:endParaRPr kumimoji="1" lang="en-US" altLang="ja-JP" sz="3200" dirty="0" smtClean="0">
              <a:latin typeface="+mj-ea"/>
              <a:ea typeface="+mj-ea"/>
            </a:endParaRPr>
          </a:p>
          <a:p>
            <a:r>
              <a:rPr kumimoji="1" lang="ja-JP" altLang="en-US" sz="3200" dirty="0" smtClean="0">
                <a:latin typeface="+mj-ea"/>
                <a:ea typeface="+mj-ea"/>
              </a:rPr>
              <a:t>   ●</a:t>
            </a:r>
            <a:r>
              <a:rPr kumimoji="1" lang="ja-JP" altLang="en-US" sz="3600" dirty="0" smtClean="0">
                <a:latin typeface="+mj-ea"/>
                <a:ea typeface="+mj-ea"/>
              </a:rPr>
              <a:t> 　「欲しい」と言われてすぐ購入するのではなく、「なぜ</a:t>
            </a:r>
            <a:endParaRPr kumimoji="1" lang="en-US" altLang="ja-JP" sz="3600" dirty="0" smtClean="0">
              <a:latin typeface="+mj-ea"/>
              <a:ea typeface="+mj-ea"/>
            </a:endParaRPr>
          </a:p>
          <a:p>
            <a:r>
              <a:rPr lang="ja-JP" altLang="en-US" sz="3600" dirty="0">
                <a:latin typeface="+mj-ea"/>
                <a:ea typeface="+mj-ea"/>
              </a:rPr>
              <a:t>　</a:t>
            </a:r>
            <a:r>
              <a:rPr lang="ja-JP" altLang="en-US" sz="3600" dirty="0" smtClean="0">
                <a:latin typeface="+mj-ea"/>
                <a:ea typeface="+mj-ea"/>
              </a:rPr>
              <a:t>　</a:t>
            </a:r>
            <a:r>
              <a:rPr kumimoji="1" lang="ja-JP" altLang="en-US" sz="3600" dirty="0" smtClean="0">
                <a:latin typeface="+mj-ea"/>
                <a:ea typeface="+mj-ea"/>
              </a:rPr>
              <a:t>必要なのか」「どう使うのか」をくわしく聞いて、その理由</a:t>
            </a:r>
            <a:endParaRPr kumimoji="1" lang="en-US" altLang="ja-JP" sz="3600" dirty="0" smtClean="0">
              <a:latin typeface="+mj-ea"/>
              <a:ea typeface="+mj-ea"/>
            </a:endParaRPr>
          </a:p>
          <a:p>
            <a:r>
              <a:rPr lang="ja-JP" altLang="en-US" sz="3600" dirty="0">
                <a:latin typeface="+mj-ea"/>
                <a:ea typeface="+mj-ea"/>
              </a:rPr>
              <a:t>　</a:t>
            </a:r>
            <a:r>
              <a:rPr lang="ja-JP" altLang="en-US" sz="3600" dirty="0" smtClean="0">
                <a:latin typeface="+mj-ea"/>
                <a:ea typeface="+mj-ea"/>
              </a:rPr>
              <a:t>　</a:t>
            </a:r>
            <a:r>
              <a:rPr kumimoji="1" lang="ja-JP" altLang="en-US" sz="3600" dirty="0" smtClean="0">
                <a:latin typeface="+mj-ea"/>
                <a:ea typeface="+mj-ea"/>
              </a:rPr>
              <a:t>が保護者を納得させるものでなければ、まだ持たせる時</a:t>
            </a:r>
            <a:endParaRPr kumimoji="1" lang="en-US" altLang="ja-JP" sz="3600" dirty="0" smtClean="0">
              <a:latin typeface="+mj-ea"/>
              <a:ea typeface="+mj-ea"/>
            </a:endParaRPr>
          </a:p>
          <a:p>
            <a:r>
              <a:rPr lang="ja-JP" altLang="en-US" sz="3600" dirty="0">
                <a:latin typeface="+mj-ea"/>
                <a:ea typeface="+mj-ea"/>
              </a:rPr>
              <a:t>　</a:t>
            </a:r>
            <a:r>
              <a:rPr lang="ja-JP" altLang="en-US" sz="3600" dirty="0" smtClean="0">
                <a:latin typeface="+mj-ea"/>
                <a:ea typeface="+mj-ea"/>
              </a:rPr>
              <a:t>  </a:t>
            </a:r>
            <a:r>
              <a:rPr kumimoji="1" lang="ja-JP" altLang="en-US" sz="3600" dirty="0" smtClean="0">
                <a:latin typeface="+mj-ea"/>
                <a:ea typeface="+mj-ea"/>
              </a:rPr>
              <a:t>期ではありません。そのことについて子どもが納得する</a:t>
            </a:r>
            <a:endParaRPr kumimoji="1" lang="en-US" altLang="ja-JP" sz="3600" dirty="0" smtClean="0">
              <a:latin typeface="+mj-ea"/>
              <a:ea typeface="+mj-ea"/>
            </a:endParaRPr>
          </a:p>
          <a:p>
            <a:r>
              <a:rPr lang="ja-JP" altLang="en-US" sz="3600" dirty="0">
                <a:latin typeface="+mj-ea"/>
                <a:ea typeface="+mj-ea"/>
              </a:rPr>
              <a:t>　</a:t>
            </a:r>
            <a:r>
              <a:rPr lang="ja-JP" altLang="en-US" sz="3600" dirty="0" smtClean="0">
                <a:latin typeface="+mj-ea"/>
                <a:ea typeface="+mj-ea"/>
              </a:rPr>
              <a:t>　</a:t>
            </a:r>
            <a:r>
              <a:rPr kumimoji="1" lang="ja-JP" altLang="en-US" sz="3600" dirty="0" smtClean="0">
                <a:latin typeface="+mj-ea"/>
                <a:ea typeface="+mj-ea"/>
              </a:rPr>
              <a:t>まで話し合いましょう。</a:t>
            </a:r>
            <a:endParaRPr lang="en-US" altLang="ja-JP" sz="3600" dirty="0" smtClean="0">
              <a:latin typeface="+mj-ea"/>
              <a:ea typeface="+mj-ea"/>
            </a:endParaRPr>
          </a:p>
          <a:p>
            <a:r>
              <a:rPr lang="ja-JP" altLang="en-US" sz="3200" dirty="0">
                <a:latin typeface="+mj-ea"/>
                <a:ea typeface="+mj-ea"/>
              </a:rPr>
              <a:t>　</a:t>
            </a:r>
            <a:endParaRPr kumimoji="1" lang="ja-JP" altLang="en-US" sz="3200" dirty="0">
              <a:latin typeface="+mj-ea"/>
              <a:ea typeface="+mj-ea"/>
            </a:endParaRPr>
          </a:p>
        </p:txBody>
      </p:sp>
    </p:spTree>
    <p:extLst>
      <p:ext uri="{BB962C8B-B14F-4D97-AF65-F5344CB8AC3E}">
        <p14:creationId xmlns:p14="http://schemas.microsoft.com/office/powerpoint/2010/main" val="9539041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559837" y="503853"/>
            <a:ext cx="10972800" cy="6063198"/>
          </a:xfrm>
          <a:prstGeom prst="rect">
            <a:avLst/>
          </a:prstGeom>
          <a:noFill/>
        </p:spPr>
        <p:txBody>
          <a:bodyPr wrap="square" rtlCol="0">
            <a:spAutoFit/>
          </a:bodyPr>
          <a:lstStyle/>
          <a:p>
            <a:r>
              <a:rPr kumimoji="1" lang="ja-JP" altLang="en-US" dirty="0" smtClean="0"/>
              <a:t> </a:t>
            </a:r>
            <a:r>
              <a:rPr kumimoji="1" lang="ja-JP" altLang="en-US" sz="3600" dirty="0" smtClean="0">
                <a:latin typeface="+mj-ea"/>
                <a:ea typeface="+mj-ea"/>
              </a:rPr>
              <a:t>◎　</a:t>
            </a:r>
            <a:r>
              <a:rPr kumimoji="1" lang="ja-JP" altLang="en-US" sz="3600" dirty="0" smtClean="0">
                <a:solidFill>
                  <a:schemeClr val="accent4"/>
                </a:solidFill>
                <a:latin typeface="+mj-ea"/>
                <a:ea typeface="+mj-ea"/>
              </a:rPr>
              <a:t>発達段階に応じてネットを利用させましょう</a:t>
            </a:r>
            <a:endParaRPr kumimoji="1" lang="en-US" altLang="ja-JP" sz="3600" dirty="0" smtClean="0">
              <a:solidFill>
                <a:schemeClr val="accent4"/>
              </a:solidFill>
              <a:latin typeface="+mj-ea"/>
              <a:ea typeface="+mj-ea"/>
            </a:endParaRPr>
          </a:p>
          <a:p>
            <a:endParaRPr kumimoji="1" lang="en-US" altLang="ja-JP" sz="3200" dirty="0" smtClean="0">
              <a:latin typeface="+mj-ea"/>
              <a:ea typeface="+mj-ea"/>
            </a:endParaRPr>
          </a:p>
          <a:p>
            <a:r>
              <a:rPr kumimoji="1" lang="ja-JP" altLang="en-US" sz="3200" dirty="0" smtClean="0">
                <a:latin typeface="+mj-ea"/>
                <a:ea typeface="+mj-ea"/>
              </a:rPr>
              <a:t>　●最初は保護者と一緒に使いましょう</a:t>
            </a:r>
            <a:endParaRPr kumimoji="1" lang="en-US" altLang="ja-JP" sz="3200" dirty="0" smtClean="0">
              <a:latin typeface="+mj-ea"/>
              <a:ea typeface="+mj-ea"/>
            </a:endParaRPr>
          </a:p>
          <a:p>
            <a:r>
              <a:rPr kumimoji="1" lang="ja-JP" altLang="en-US" sz="3200" dirty="0" smtClean="0">
                <a:latin typeface="+mj-ea"/>
                <a:ea typeface="+mj-ea"/>
              </a:rPr>
              <a:t>　 　困った時はすぐ助けられるよう、保護者の目の届く範囲で</a:t>
            </a:r>
            <a:endParaRPr kumimoji="1" lang="en-US" altLang="ja-JP" sz="3200" dirty="0" smtClean="0">
              <a:latin typeface="+mj-ea"/>
              <a:ea typeface="+mj-ea"/>
            </a:endParaRPr>
          </a:p>
          <a:p>
            <a:r>
              <a:rPr lang="ja-JP" altLang="en-US" sz="3200" dirty="0">
                <a:latin typeface="+mj-ea"/>
                <a:ea typeface="+mj-ea"/>
              </a:rPr>
              <a:t>　</a:t>
            </a:r>
            <a:r>
              <a:rPr kumimoji="1" lang="ja-JP" altLang="en-US" sz="3200" dirty="0" smtClean="0">
                <a:latin typeface="+mj-ea"/>
                <a:ea typeface="+mj-ea"/>
              </a:rPr>
              <a:t>ネットを利用させましょう。</a:t>
            </a:r>
            <a:endParaRPr kumimoji="1" lang="en-US" altLang="ja-JP" sz="3200" dirty="0" smtClean="0">
              <a:latin typeface="+mj-ea"/>
              <a:ea typeface="+mj-ea"/>
            </a:endParaRPr>
          </a:p>
          <a:p>
            <a:endParaRPr lang="en-US" altLang="ja-JP" sz="3200" dirty="0" smtClean="0">
              <a:solidFill>
                <a:srgbClr val="FF0000"/>
              </a:solidFill>
              <a:latin typeface="+mj-ea"/>
              <a:ea typeface="+mj-ea"/>
            </a:endParaRPr>
          </a:p>
          <a:p>
            <a:r>
              <a:rPr kumimoji="1" lang="ja-JP" altLang="en-US" sz="3200" dirty="0" smtClean="0">
                <a:solidFill>
                  <a:srgbClr val="FF0000"/>
                </a:solidFill>
                <a:latin typeface="+mj-ea"/>
                <a:ea typeface="+mj-ea"/>
              </a:rPr>
              <a:t>　</a:t>
            </a:r>
            <a:r>
              <a:rPr kumimoji="1" lang="ja-JP" altLang="en-US" sz="3200" dirty="0" smtClean="0">
                <a:latin typeface="+mj-ea"/>
                <a:ea typeface="+mj-ea"/>
              </a:rPr>
              <a:t>●徐々に利用範囲を広げましょう</a:t>
            </a:r>
            <a:endParaRPr kumimoji="1" lang="en-US" altLang="ja-JP" sz="3200" dirty="0" smtClean="0">
              <a:latin typeface="+mj-ea"/>
              <a:ea typeface="+mj-ea"/>
            </a:endParaRPr>
          </a:p>
          <a:p>
            <a:r>
              <a:rPr lang="ja-JP" altLang="en-US" sz="3200" dirty="0">
                <a:latin typeface="+mj-ea"/>
                <a:ea typeface="+mj-ea"/>
              </a:rPr>
              <a:t>　</a:t>
            </a:r>
            <a:r>
              <a:rPr lang="ja-JP" altLang="en-US" sz="3200" dirty="0" smtClean="0">
                <a:latin typeface="+mj-ea"/>
                <a:ea typeface="+mj-ea"/>
              </a:rPr>
              <a:t>　 子どもがネットの特徴を理解し、</a:t>
            </a:r>
            <a:endParaRPr lang="en-US" altLang="ja-JP" sz="3200" dirty="0" smtClean="0">
              <a:latin typeface="+mj-ea"/>
              <a:ea typeface="+mj-ea"/>
            </a:endParaRPr>
          </a:p>
          <a:p>
            <a:r>
              <a:rPr lang="ja-JP" altLang="en-US" sz="3200" dirty="0">
                <a:latin typeface="+mj-ea"/>
                <a:ea typeface="+mj-ea"/>
              </a:rPr>
              <a:t>　</a:t>
            </a:r>
            <a:r>
              <a:rPr lang="ja-JP" altLang="en-US" sz="3200" dirty="0" smtClean="0">
                <a:latin typeface="+mj-ea"/>
                <a:ea typeface="+mj-ea"/>
              </a:rPr>
              <a:t>情報モラルの習得が進んだら、段</a:t>
            </a:r>
            <a:endParaRPr lang="en-US" altLang="ja-JP" sz="3200" dirty="0" smtClean="0">
              <a:latin typeface="+mj-ea"/>
              <a:ea typeface="+mj-ea"/>
            </a:endParaRPr>
          </a:p>
          <a:p>
            <a:r>
              <a:rPr lang="ja-JP" altLang="en-US" sz="3200" dirty="0">
                <a:latin typeface="+mj-ea"/>
                <a:ea typeface="+mj-ea"/>
              </a:rPr>
              <a:t>　</a:t>
            </a:r>
            <a:r>
              <a:rPr lang="ja-JP" altLang="en-US" sz="3200" dirty="0" smtClean="0">
                <a:latin typeface="+mj-ea"/>
                <a:ea typeface="+mj-ea"/>
              </a:rPr>
              <a:t>階に応じてフィルタリングの設定を</a:t>
            </a:r>
            <a:endParaRPr lang="en-US" altLang="ja-JP" sz="3200" dirty="0" smtClean="0">
              <a:latin typeface="+mj-ea"/>
              <a:ea typeface="+mj-ea"/>
            </a:endParaRPr>
          </a:p>
          <a:p>
            <a:r>
              <a:rPr lang="ja-JP" altLang="en-US" sz="3200" dirty="0">
                <a:latin typeface="+mj-ea"/>
                <a:ea typeface="+mj-ea"/>
              </a:rPr>
              <a:t>　</a:t>
            </a:r>
            <a:r>
              <a:rPr lang="ja-JP" altLang="en-US" sz="3200" dirty="0" smtClean="0">
                <a:latin typeface="+mj-ea"/>
                <a:ea typeface="+mj-ea"/>
              </a:rPr>
              <a:t>見直して、利用できる範囲・サービ</a:t>
            </a:r>
            <a:endParaRPr lang="en-US" altLang="ja-JP" sz="3200" dirty="0" smtClean="0">
              <a:latin typeface="+mj-ea"/>
              <a:ea typeface="+mj-ea"/>
            </a:endParaRPr>
          </a:p>
          <a:p>
            <a:r>
              <a:rPr lang="ja-JP" altLang="en-US" sz="3200" dirty="0">
                <a:latin typeface="+mj-ea"/>
                <a:ea typeface="+mj-ea"/>
              </a:rPr>
              <a:t>　</a:t>
            </a:r>
            <a:r>
              <a:rPr lang="ja-JP" altLang="en-US" sz="3200" dirty="0" smtClean="0">
                <a:latin typeface="+mj-ea"/>
                <a:ea typeface="+mj-ea"/>
              </a:rPr>
              <a:t>スを広げましょう。</a:t>
            </a:r>
            <a:endParaRPr kumimoji="1" lang="ja-JP" altLang="en-US" sz="3200" dirty="0">
              <a:latin typeface="+mj-ea"/>
              <a:ea typeface="+mj-ea"/>
            </a:endParaRPr>
          </a:p>
        </p:txBody>
      </p:sp>
      <p:pic>
        <p:nvPicPr>
          <p:cNvPr id="3" name="図 2"/>
          <p:cNvPicPr>
            <a:picLocks noChangeAspect="1"/>
          </p:cNvPicPr>
          <p:nvPr/>
        </p:nvPicPr>
        <p:blipFill>
          <a:blip r:embed="rId3"/>
          <a:stretch>
            <a:fillRect/>
          </a:stretch>
        </p:blipFill>
        <p:spPr>
          <a:xfrm>
            <a:off x="7315199" y="3082721"/>
            <a:ext cx="3963831" cy="2758242"/>
          </a:xfrm>
          <a:prstGeom prst="rect">
            <a:avLst/>
          </a:prstGeom>
        </p:spPr>
      </p:pic>
    </p:spTree>
    <p:extLst>
      <p:ext uri="{BB962C8B-B14F-4D97-AF65-F5344CB8AC3E}">
        <p14:creationId xmlns:p14="http://schemas.microsoft.com/office/powerpoint/2010/main" val="12152297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35902" y="261256"/>
            <a:ext cx="10711543" cy="646331"/>
          </a:xfrm>
          <a:prstGeom prst="rect">
            <a:avLst/>
          </a:prstGeom>
          <a:noFill/>
        </p:spPr>
        <p:txBody>
          <a:bodyPr wrap="square" rtlCol="0">
            <a:spAutoFit/>
          </a:bodyPr>
          <a:lstStyle/>
          <a:p>
            <a:r>
              <a:rPr kumimoji="1" lang="ja-JP" altLang="en-US" sz="3600" dirty="0" smtClean="0"/>
              <a:t>◎　</a:t>
            </a:r>
            <a:r>
              <a:rPr kumimoji="1" lang="ja-JP" altLang="en-US" sz="3600" dirty="0" smtClean="0">
                <a:solidFill>
                  <a:srgbClr val="0070C0"/>
                </a:solidFill>
              </a:rPr>
              <a:t>子どもと一緒にルールをつくりま</a:t>
            </a:r>
            <a:r>
              <a:rPr lang="ja-JP" altLang="en-US" sz="3600" dirty="0" smtClean="0">
                <a:solidFill>
                  <a:srgbClr val="0070C0"/>
                </a:solidFill>
              </a:rPr>
              <a:t>しょう</a:t>
            </a:r>
            <a:endParaRPr kumimoji="1" lang="ja-JP" altLang="en-US" sz="3600" dirty="0">
              <a:solidFill>
                <a:srgbClr val="0070C0"/>
              </a:solidFill>
            </a:endParaRPr>
          </a:p>
        </p:txBody>
      </p:sp>
      <p:sp>
        <p:nvSpPr>
          <p:cNvPr id="5" name="テキスト ボックス 4"/>
          <p:cNvSpPr txBox="1"/>
          <p:nvPr/>
        </p:nvSpPr>
        <p:spPr>
          <a:xfrm>
            <a:off x="615821" y="907587"/>
            <a:ext cx="10972800" cy="5816977"/>
          </a:xfrm>
          <a:prstGeom prst="rect">
            <a:avLst/>
          </a:prstGeom>
          <a:noFill/>
        </p:spPr>
        <p:txBody>
          <a:bodyPr wrap="square" rtlCol="0">
            <a:spAutoFit/>
          </a:bodyPr>
          <a:lstStyle/>
          <a:p>
            <a:r>
              <a:rPr kumimoji="1" lang="ja-JP" altLang="en-US" dirty="0" smtClean="0"/>
              <a:t> 　  </a:t>
            </a:r>
            <a:r>
              <a:rPr kumimoji="1" lang="ja-JP" altLang="en-US" sz="3200" dirty="0" smtClean="0">
                <a:solidFill>
                  <a:srgbClr val="FF0000"/>
                </a:solidFill>
                <a:latin typeface="+mj-ea"/>
                <a:ea typeface="+mj-ea"/>
              </a:rPr>
              <a:t>単なる禁止や取り上げだけでは、子どもは納得しません。</a:t>
            </a:r>
            <a:endParaRPr kumimoji="1" lang="en-US" altLang="ja-JP" sz="3200" dirty="0" smtClean="0">
              <a:solidFill>
                <a:srgbClr val="FF0000"/>
              </a:solidFill>
              <a:latin typeface="+mj-ea"/>
              <a:ea typeface="+mj-ea"/>
            </a:endParaRPr>
          </a:p>
          <a:p>
            <a:endParaRPr kumimoji="1" lang="en-US" altLang="ja-JP" sz="3200" dirty="0" smtClean="0">
              <a:latin typeface="+mj-ea"/>
              <a:ea typeface="+mj-ea"/>
            </a:endParaRPr>
          </a:p>
          <a:p>
            <a:r>
              <a:rPr kumimoji="1" lang="ja-JP" altLang="en-US" sz="3200" dirty="0" smtClean="0">
                <a:latin typeface="+mj-ea"/>
                <a:ea typeface="+mj-ea"/>
              </a:rPr>
              <a:t>　 家庭でのルールを決めるには、子どもとしっかり話し合うことが大切です。「あれはダメ、これもダメ」となりがちですが、「あなたを守るために必要なこと」という保護者の気持ちをしっかりと伝え、子どもが納得して守ることができるよう、購入する前にしっかりと話し合ってルールを決めましょう。</a:t>
            </a:r>
            <a:endParaRPr kumimoji="1" lang="en-US" altLang="ja-JP" sz="3200" dirty="0" smtClean="0">
              <a:latin typeface="+mj-ea"/>
              <a:ea typeface="+mj-ea"/>
            </a:endParaRPr>
          </a:p>
          <a:p>
            <a:r>
              <a:rPr lang="ja-JP" altLang="en-US" sz="3200" dirty="0">
                <a:solidFill>
                  <a:srgbClr val="FF0000"/>
                </a:solidFill>
                <a:latin typeface="+mj-ea"/>
                <a:ea typeface="+mj-ea"/>
              </a:rPr>
              <a:t>　</a:t>
            </a:r>
            <a:r>
              <a:rPr lang="ja-JP" altLang="en-US" sz="2800" dirty="0" smtClean="0">
                <a:latin typeface="+mj-ea"/>
                <a:ea typeface="+mj-ea"/>
              </a:rPr>
              <a:t>●危険性を子どもとともに理解し、ルールづくりの必要性を伝えましょう。</a:t>
            </a:r>
            <a:endParaRPr lang="en-US" altLang="ja-JP" sz="2800" dirty="0" smtClean="0">
              <a:latin typeface="+mj-ea"/>
              <a:ea typeface="+mj-ea"/>
            </a:endParaRPr>
          </a:p>
          <a:p>
            <a:r>
              <a:rPr lang="ja-JP" altLang="en-US" sz="3200" dirty="0">
                <a:latin typeface="+mj-ea"/>
                <a:ea typeface="+mj-ea"/>
              </a:rPr>
              <a:t>　</a:t>
            </a:r>
            <a:r>
              <a:rPr lang="ja-JP" altLang="en-US" sz="2800" dirty="0" smtClean="0">
                <a:latin typeface="+mj-ea"/>
                <a:ea typeface="+mj-ea"/>
              </a:rPr>
              <a:t>●一方的なルールにならないよう、必ず子どもと話し合いながら</a:t>
            </a:r>
            <a:r>
              <a:rPr lang="ja-JP" altLang="en-US" sz="2800" dirty="0" err="1" smtClean="0">
                <a:latin typeface="+mj-ea"/>
                <a:ea typeface="+mj-ea"/>
              </a:rPr>
              <a:t>決めま</a:t>
            </a:r>
            <a:endParaRPr lang="en-US" altLang="ja-JP" sz="2800" dirty="0" smtClean="0">
              <a:latin typeface="+mj-ea"/>
              <a:ea typeface="+mj-ea"/>
            </a:endParaRPr>
          </a:p>
          <a:p>
            <a:r>
              <a:rPr lang="ja-JP" altLang="en-US" sz="2800" dirty="0">
                <a:latin typeface="+mj-ea"/>
                <a:ea typeface="+mj-ea"/>
              </a:rPr>
              <a:t>　</a:t>
            </a:r>
            <a:r>
              <a:rPr lang="ja-JP" altLang="en-US" sz="2800" dirty="0" smtClean="0">
                <a:latin typeface="+mj-ea"/>
                <a:ea typeface="+mj-ea"/>
              </a:rPr>
              <a:t>　　しょう。</a:t>
            </a:r>
            <a:endParaRPr lang="en-US" altLang="ja-JP" sz="2800" dirty="0" smtClean="0">
              <a:latin typeface="+mj-ea"/>
              <a:ea typeface="+mj-ea"/>
            </a:endParaRPr>
          </a:p>
          <a:p>
            <a:r>
              <a:rPr kumimoji="1" lang="ja-JP" altLang="en-US" sz="2800" dirty="0">
                <a:latin typeface="+mj-ea"/>
                <a:ea typeface="+mj-ea"/>
              </a:rPr>
              <a:t>　</a:t>
            </a:r>
            <a:r>
              <a:rPr kumimoji="1" lang="ja-JP" altLang="en-US" sz="2800" dirty="0" smtClean="0">
                <a:latin typeface="+mj-ea"/>
                <a:ea typeface="+mj-ea"/>
              </a:rPr>
              <a:t>●ルールを決めたら終わりではなく、ルールが守られているかを確認し、</a:t>
            </a:r>
            <a:endParaRPr kumimoji="1" lang="en-US" altLang="ja-JP" sz="2800" dirty="0" smtClean="0">
              <a:latin typeface="+mj-ea"/>
              <a:ea typeface="+mj-ea"/>
            </a:endParaRPr>
          </a:p>
          <a:p>
            <a:r>
              <a:rPr lang="ja-JP" altLang="en-US" sz="2800" dirty="0">
                <a:latin typeface="+mj-ea"/>
                <a:ea typeface="+mj-ea"/>
              </a:rPr>
              <a:t>　</a:t>
            </a:r>
            <a:r>
              <a:rPr lang="ja-JP" altLang="en-US" sz="2800" dirty="0" smtClean="0">
                <a:latin typeface="+mj-ea"/>
                <a:ea typeface="+mj-ea"/>
              </a:rPr>
              <a:t>　 </a:t>
            </a:r>
            <a:r>
              <a:rPr kumimoji="1" lang="ja-JP" altLang="en-US" sz="2800" dirty="0" smtClean="0">
                <a:latin typeface="+mj-ea"/>
                <a:ea typeface="+mj-ea"/>
              </a:rPr>
              <a:t>必要に応じて見直しましょう。</a:t>
            </a:r>
            <a:endParaRPr kumimoji="1" lang="ja-JP" altLang="en-US" sz="2800" dirty="0">
              <a:latin typeface="+mj-ea"/>
              <a:ea typeface="+mj-ea"/>
            </a:endParaRPr>
          </a:p>
        </p:txBody>
      </p:sp>
    </p:spTree>
    <p:extLst>
      <p:ext uri="{BB962C8B-B14F-4D97-AF65-F5344CB8AC3E}">
        <p14:creationId xmlns:p14="http://schemas.microsoft.com/office/powerpoint/2010/main" val="2909150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78498" y="522514"/>
            <a:ext cx="11178073"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kumimoji="1" lang="ja-JP" altLang="en-US" sz="3600" dirty="0" smtClean="0"/>
              <a:t>お子さんのスマホ・ネットの利用についてご存知ですか？</a:t>
            </a:r>
            <a:endParaRPr kumimoji="1" lang="ja-JP" altLang="en-US" sz="3600" dirty="0"/>
          </a:p>
        </p:txBody>
      </p:sp>
      <p:sp>
        <p:nvSpPr>
          <p:cNvPr id="5" name="テキスト ボックス 4"/>
          <p:cNvSpPr txBox="1"/>
          <p:nvPr/>
        </p:nvSpPr>
        <p:spPr>
          <a:xfrm>
            <a:off x="578495" y="2332534"/>
            <a:ext cx="10980891" cy="584775"/>
          </a:xfrm>
          <a:prstGeom prst="rect">
            <a:avLst/>
          </a:prstGeom>
          <a:noFill/>
        </p:spPr>
        <p:txBody>
          <a:bodyPr wrap="none" rtlCol="0">
            <a:spAutoFit/>
          </a:bodyPr>
          <a:lstStyle/>
          <a:p>
            <a:r>
              <a:rPr kumimoji="1" lang="ja-JP" altLang="en-US" sz="3200" dirty="0" smtClean="0"/>
              <a:t>□　いつ、どのような場所でネットを利用しているか知っている。</a:t>
            </a:r>
            <a:endParaRPr kumimoji="1" lang="ja-JP" altLang="en-US" sz="3200" dirty="0"/>
          </a:p>
        </p:txBody>
      </p:sp>
      <p:sp>
        <p:nvSpPr>
          <p:cNvPr id="6" name="テキスト ボックス 5"/>
          <p:cNvSpPr txBox="1"/>
          <p:nvPr/>
        </p:nvSpPr>
        <p:spPr>
          <a:xfrm>
            <a:off x="578495" y="3049948"/>
            <a:ext cx="11315918" cy="584775"/>
          </a:xfrm>
          <a:prstGeom prst="rect">
            <a:avLst/>
          </a:prstGeom>
          <a:noFill/>
        </p:spPr>
        <p:txBody>
          <a:bodyPr wrap="none" rtlCol="0">
            <a:spAutoFit/>
          </a:bodyPr>
          <a:lstStyle/>
          <a:p>
            <a:r>
              <a:rPr kumimoji="1" lang="ja-JP" altLang="en-US" sz="3200" dirty="0" smtClean="0"/>
              <a:t>□　スマホ等を一日どのくらいの時間利用しているか知っている。</a:t>
            </a:r>
            <a:endParaRPr kumimoji="1" lang="ja-JP" altLang="en-US" sz="3200" dirty="0"/>
          </a:p>
        </p:txBody>
      </p:sp>
      <p:sp>
        <p:nvSpPr>
          <p:cNvPr id="7" name="テキスト ボックス 6"/>
          <p:cNvSpPr txBox="1"/>
          <p:nvPr/>
        </p:nvSpPr>
        <p:spPr>
          <a:xfrm>
            <a:off x="578496" y="1538177"/>
            <a:ext cx="9929321" cy="584775"/>
          </a:xfrm>
          <a:prstGeom prst="rect">
            <a:avLst/>
          </a:prstGeom>
          <a:noFill/>
        </p:spPr>
        <p:txBody>
          <a:bodyPr wrap="none" rtlCol="0">
            <a:spAutoFit/>
          </a:bodyPr>
          <a:lstStyle/>
          <a:p>
            <a:r>
              <a:rPr kumimoji="1" lang="ja-JP" altLang="en-US" sz="3200" dirty="0" smtClean="0"/>
              <a:t>□　どのような機器でネットを使用しているか知っている。</a:t>
            </a:r>
            <a:endParaRPr kumimoji="1" lang="ja-JP" altLang="en-US" sz="3200" dirty="0"/>
          </a:p>
        </p:txBody>
      </p:sp>
      <p:sp>
        <p:nvSpPr>
          <p:cNvPr id="8" name="テキスト ボックス 7"/>
          <p:cNvSpPr txBox="1"/>
          <p:nvPr/>
        </p:nvSpPr>
        <p:spPr>
          <a:xfrm>
            <a:off x="578496" y="5460650"/>
            <a:ext cx="8913017" cy="584775"/>
          </a:xfrm>
          <a:prstGeom prst="rect">
            <a:avLst/>
          </a:prstGeom>
          <a:noFill/>
        </p:spPr>
        <p:txBody>
          <a:bodyPr wrap="none" rtlCol="0">
            <a:spAutoFit/>
          </a:bodyPr>
          <a:lstStyle/>
          <a:p>
            <a:r>
              <a:rPr kumimoji="1" lang="ja-JP" altLang="en-US" sz="3200" dirty="0" smtClean="0"/>
              <a:t>□　メールや通信の相手がどんな人か知っている。</a:t>
            </a:r>
            <a:endParaRPr kumimoji="1" lang="ja-JP" altLang="en-US" sz="3200" dirty="0"/>
          </a:p>
        </p:txBody>
      </p:sp>
      <p:sp>
        <p:nvSpPr>
          <p:cNvPr id="9" name="テキスト ボックス 8"/>
          <p:cNvSpPr txBox="1"/>
          <p:nvPr/>
        </p:nvSpPr>
        <p:spPr>
          <a:xfrm>
            <a:off x="578495" y="4610598"/>
            <a:ext cx="9929321" cy="584775"/>
          </a:xfrm>
          <a:prstGeom prst="rect">
            <a:avLst/>
          </a:prstGeom>
          <a:noFill/>
        </p:spPr>
        <p:txBody>
          <a:bodyPr wrap="none" rtlCol="0">
            <a:spAutoFit/>
          </a:bodyPr>
          <a:lstStyle/>
          <a:p>
            <a:r>
              <a:rPr kumimoji="1" lang="ja-JP" altLang="en-US" sz="3200" dirty="0" smtClean="0"/>
              <a:t>□　どのような目的でネットを利用しているか知っている。</a:t>
            </a:r>
            <a:endParaRPr kumimoji="1" lang="ja-JP" altLang="en-US" sz="3200" dirty="0"/>
          </a:p>
        </p:txBody>
      </p:sp>
      <p:sp>
        <p:nvSpPr>
          <p:cNvPr id="10" name="テキスト ボックス 9"/>
          <p:cNvSpPr txBox="1"/>
          <p:nvPr/>
        </p:nvSpPr>
        <p:spPr>
          <a:xfrm>
            <a:off x="578495" y="3823669"/>
            <a:ext cx="10766089" cy="584775"/>
          </a:xfrm>
          <a:prstGeom prst="rect">
            <a:avLst/>
          </a:prstGeom>
          <a:noFill/>
        </p:spPr>
        <p:txBody>
          <a:bodyPr wrap="none" rtlCol="0">
            <a:spAutoFit/>
          </a:bodyPr>
          <a:lstStyle/>
          <a:p>
            <a:r>
              <a:rPr kumimoji="1" lang="ja-JP" altLang="en-US" sz="3200" dirty="0" smtClean="0"/>
              <a:t>□　どのようなアプリやサービスを利用しているか知っている。</a:t>
            </a:r>
            <a:endParaRPr kumimoji="1" lang="ja-JP" altLang="en-US" sz="3200" dirty="0"/>
          </a:p>
        </p:txBody>
      </p:sp>
    </p:spTree>
    <p:extLst>
      <p:ext uri="{BB962C8B-B14F-4D97-AF65-F5344CB8AC3E}">
        <p14:creationId xmlns:p14="http://schemas.microsoft.com/office/powerpoint/2010/main" val="10566697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596787" y="1842448"/>
            <a:ext cx="8999691" cy="2862322"/>
          </a:xfrm>
          <a:prstGeom prst="rect">
            <a:avLst/>
          </a:prstGeom>
          <a:noFill/>
        </p:spPr>
        <p:txBody>
          <a:bodyPr wrap="square" lIns="91440" tIns="45720" rIns="91440" bIns="45720">
            <a:spAutoFit/>
          </a:bodyPr>
          <a:lstStyle/>
          <a:p>
            <a:r>
              <a:rPr lang="ja-JP" altLang="en-US" sz="6000" b="0" cap="none" spc="0" dirty="0" smtClean="0">
                <a:ln w="0"/>
                <a:solidFill>
                  <a:srgbClr val="0070C0"/>
                </a:solidFill>
                <a:effectLst>
                  <a:outerShdw blurRad="38100" dist="19050" dir="2700000" algn="tl" rotWithShape="0">
                    <a:schemeClr val="dk1">
                      <a:alpha val="40000"/>
                    </a:schemeClr>
                  </a:outerShdw>
                </a:effectLst>
              </a:rPr>
              <a:t>購入する時に気をつけることは、</a:t>
            </a:r>
            <a:r>
              <a:rPr lang="ja-JP" altLang="en-US" sz="6000" dirty="0" smtClean="0">
                <a:ln w="0"/>
                <a:solidFill>
                  <a:srgbClr val="0070C0"/>
                </a:solidFill>
                <a:effectLst>
                  <a:outerShdw blurRad="38100" dist="19050" dir="2700000" algn="tl" rotWithShape="0">
                    <a:schemeClr val="dk1">
                      <a:alpha val="40000"/>
                    </a:schemeClr>
                  </a:outerShdw>
                </a:effectLst>
              </a:rPr>
              <a:t>どんな</a:t>
            </a:r>
            <a:r>
              <a:rPr lang="ja-JP" altLang="en-US" sz="6000" dirty="0">
                <a:ln w="0"/>
                <a:solidFill>
                  <a:srgbClr val="0070C0"/>
                </a:solidFill>
                <a:effectLst>
                  <a:outerShdw blurRad="38100" dist="19050" dir="2700000" algn="tl" rotWithShape="0">
                    <a:schemeClr val="dk1">
                      <a:alpha val="40000"/>
                    </a:schemeClr>
                  </a:outerShdw>
                </a:effectLst>
              </a:rPr>
              <a:t>ことでしょう</a:t>
            </a:r>
            <a:r>
              <a:rPr lang="ja-JP" altLang="en-US" sz="6000" dirty="0" smtClean="0">
                <a:ln w="0"/>
                <a:solidFill>
                  <a:srgbClr val="0070C0"/>
                </a:solidFill>
                <a:effectLst>
                  <a:outerShdw blurRad="38100" dist="19050" dir="2700000" algn="tl" rotWithShape="0">
                    <a:schemeClr val="dk1">
                      <a:alpha val="40000"/>
                    </a:schemeClr>
                  </a:outerShdw>
                </a:effectLst>
              </a:rPr>
              <a:t>か？</a:t>
            </a:r>
            <a:endParaRPr lang="ja-JP" altLang="en-US" sz="6000" b="0" cap="none" spc="0" dirty="0">
              <a:ln w="0"/>
              <a:solidFill>
                <a:srgbClr val="0070C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44765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17241" y="615820"/>
            <a:ext cx="10711543" cy="646331"/>
          </a:xfrm>
          <a:prstGeom prst="rect">
            <a:avLst/>
          </a:prstGeom>
          <a:noFill/>
        </p:spPr>
        <p:txBody>
          <a:bodyPr wrap="square" rtlCol="0">
            <a:spAutoFit/>
          </a:bodyPr>
          <a:lstStyle/>
          <a:p>
            <a:r>
              <a:rPr kumimoji="1" lang="ja-JP" altLang="en-US" sz="3600" dirty="0" smtClean="0"/>
              <a:t>◎　</a:t>
            </a:r>
            <a:r>
              <a:rPr kumimoji="1" lang="ja-JP" altLang="en-US" sz="3600" dirty="0" smtClean="0">
                <a:solidFill>
                  <a:srgbClr val="0070C0"/>
                </a:solidFill>
              </a:rPr>
              <a:t>フィルタリングを設定しましょう</a:t>
            </a:r>
            <a:endParaRPr kumimoji="1" lang="ja-JP" altLang="en-US" sz="3600" dirty="0">
              <a:solidFill>
                <a:srgbClr val="0070C0"/>
              </a:solidFill>
            </a:endParaRPr>
          </a:p>
        </p:txBody>
      </p:sp>
      <p:sp>
        <p:nvSpPr>
          <p:cNvPr id="8" name="テキスト ボックス 7"/>
          <p:cNvSpPr txBox="1"/>
          <p:nvPr/>
        </p:nvSpPr>
        <p:spPr>
          <a:xfrm>
            <a:off x="653143" y="1492898"/>
            <a:ext cx="10972800" cy="5016758"/>
          </a:xfrm>
          <a:prstGeom prst="rect">
            <a:avLst/>
          </a:prstGeom>
          <a:noFill/>
        </p:spPr>
        <p:txBody>
          <a:bodyPr wrap="square" rtlCol="0">
            <a:spAutoFit/>
          </a:bodyPr>
          <a:lstStyle/>
          <a:p>
            <a:r>
              <a:rPr kumimoji="1" lang="ja-JP" altLang="en-US" dirty="0" smtClean="0"/>
              <a:t> 　  </a:t>
            </a:r>
            <a:r>
              <a:rPr kumimoji="1" lang="ja-JP" altLang="en-US" sz="3200" dirty="0" smtClean="0">
                <a:latin typeface="+mj-ea"/>
                <a:ea typeface="+mj-ea"/>
              </a:rPr>
              <a:t>携帯電話を購入する際には、</a:t>
            </a:r>
            <a:r>
              <a:rPr kumimoji="1" lang="en-US" altLang="ja-JP" sz="3200" dirty="0" smtClean="0">
                <a:latin typeface="+mj-ea"/>
                <a:ea typeface="+mj-ea"/>
              </a:rPr>
              <a:t>LINE</a:t>
            </a:r>
            <a:r>
              <a:rPr kumimoji="1" lang="ja-JP" altLang="en-US" sz="3200" dirty="0" smtClean="0">
                <a:latin typeface="+mj-ea"/>
                <a:ea typeface="+mj-ea"/>
              </a:rPr>
              <a:t>等の無料通信アプリができないからといって、子どもがフィルタリングの設定をいやがる場合があります。</a:t>
            </a:r>
            <a:endParaRPr kumimoji="1" lang="en-US" altLang="ja-JP" sz="3200" dirty="0" smtClean="0">
              <a:latin typeface="+mj-ea"/>
              <a:ea typeface="+mj-ea"/>
            </a:endParaRPr>
          </a:p>
          <a:p>
            <a:r>
              <a:rPr kumimoji="1" lang="ja-JP" altLang="en-US" sz="3200" dirty="0" smtClean="0">
                <a:latin typeface="+mj-ea"/>
                <a:ea typeface="+mj-ea"/>
              </a:rPr>
              <a:t>　 </a:t>
            </a:r>
            <a:r>
              <a:rPr kumimoji="1" lang="ja-JP" altLang="en-US" sz="3200" dirty="0" smtClean="0">
                <a:solidFill>
                  <a:srgbClr val="FF0000"/>
                </a:solidFill>
                <a:latin typeface="+mj-ea"/>
                <a:ea typeface="+mj-ea"/>
              </a:rPr>
              <a:t>フィルタリングは、年令や判断力等に応じた細かい設定ができますので、学習関連のサイト</a:t>
            </a:r>
            <a:r>
              <a:rPr lang="ja-JP" altLang="en-US" sz="3200" dirty="0" smtClean="0">
                <a:solidFill>
                  <a:srgbClr val="FF0000"/>
                </a:solidFill>
                <a:latin typeface="+mj-ea"/>
                <a:ea typeface="+mj-ea"/>
              </a:rPr>
              <a:t>等だけにアクセスしたり、ＬＩＮＥ等の通信機器を保持しながら他のサイトへの接続を遮断することも可能です。</a:t>
            </a:r>
            <a:endParaRPr lang="en-US" altLang="ja-JP" sz="3200" dirty="0" smtClean="0">
              <a:solidFill>
                <a:srgbClr val="FF0000"/>
              </a:solidFill>
              <a:latin typeface="+mj-ea"/>
              <a:ea typeface="+mj-ea"/>
            </a:endParaRPr>
          </a:p>
          <a:p>
            <a:r>
              <a:rPr lang="ja-JP" altLang="en-US" sz="3200" dirty="0">
                <a:latin typeface="+mj-ea"/>
                <a:ea typeface="+mj-ea"/>
              </a:rPr>
              <a:t>　</a:t>
            </a:r>
            <a:r>
              <a:rPr lang="ja-JP" altLang="en-US" sz="3200" dirty="0" smtClean="0">
                <a:latin typeface="+mj-ea"/>
                <a:ea typeface="+mj-ea"/>
              </a:rPr>
              <a:t>決して使い勝手が悪くなるわけではありませんので、子どもを守るためには、特段の理由がない限り解除しないようにしましょう。</a:t>
            </a:r>
            <a:endParaRPr kumimoji="1" lang="ja-JP" altLang="en-US" sz="3200" dirty="0">
              <a:latin typeface="+mj-ea"/>
              <a:ea typeface="+mj-ea"/>
            </a:endParaRPr>
          </a:p>
        </p:txBody>
      </p:sp>
    </p:spTree>
    <p:extLst>
      <p:ext uri="{BB962C8B-B14F-4D97-AF65-F5344CB8AC3E}">
        <p14:creationId xmlns:p14="http://schemas.microsoft.com/office/powerpoint/2010/main" val="3960540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596787" y="1842448"/>
            <a:ext cx="8999691" cy="1938992"/>
          </a:xfrm>
          <a:prstGeom prst="rect">
            <a:avLst/>
          </a:prstGeom>
          <a:noFill/>
        </p:spPr>
        <p:txBody>
          <a:bodyPr wrap="square" lIns="91440" tIns="45720" rIns="91440" bIns="45720">
            <a:spAutoFit/>
          </a:bodyPr>
          <a:lstStyle/>
          <a:p>
            <a:r>
              <a:rPr lang="ja-JP" altLang="en-US" sz="6000" b="0" cap="none" spc="0" dirty="0" smtClean="0">
                <a:ln w="0"/>
                <a:solidFill>
                  <a:srgbClr val="0070C0"/>
                </a:solidFill>
                <a:effectLst>
                  <a:outerShdw blurRad="38100" dist="19050" dir="2700000" algn="tl" rotWithShape="0">
                    <a:schemeClr val="dk1">
                      <a:alpha val="40000"/>
                    </a:schemeClr>
                  </a:outerShdw>
                </a:effectLst>
              </a:rPr>
              <a:t>購入した後に、大切なことは、</a:t>
            </a:r>
            <a:r>
              <a:rPr lang="ja-JP" altLang="en-US" sz="6000" dirty="0" smtClean="0">
                <a:ln w="0"/>
                <a:solidFill>
                  <a:srgbClr val="0070C0"/>
                </a:solidFill>
                <a:effectLst>
                  <a:outerShdw blurRad="38100" dist="19050" dir="2700000" algn="tl" rotWithShape="0">
                    <a:schemeClr val="dk1">
                      <a:alpha val="40000"/>
                    </a:schemeClr>
                  </a:outerShdw>
                </a:effectLst>
              </a:rPr>
              <a:t>どんな</a:t>
            </a:r>
            <a:r>
              <a:rPr lang="ja-JP" altLang="en-US" sz="6000" dirty="0">
                <a:ln w="0"/>
                <a:solidFill>
                  <a:srgbClr val="0070C0"/>
                </a:solidFill>
                <a:effectLst>
                  <a:outerShdw blurRad="38100" dist="19050" dir="2700000" algn="tl" rotWithShape="0">
                    <a:schemeClr val="dk1">
                      <a:alpha val="40000"/>
                    </a:schemeClr>
                  </a:outerShdw>
                </a:effectLst>
              </a:rPr>
              <a:t>ことでしょう</a:t>
            </a:r>
            <a:r>
              <a:rPr lang="ja-JP" altLang="en-US" sz="6000" dirty="0" smtClean="0">
                <a:ln w="0"/>
                <a:solidFill>
                  <a:srgbClr val="0070C0"/>
                </a:solidFill>
                <a:effectLst>
                  <a:outerShdw blurRad="38100" dist="19050" dir="2700000" algn="tl" rotWithShape="0">
                    <a:schemeClr val="dk1">
                      <a:alpha val="40000"/>
                    </a:schemeClr>
                  </a:outerShdw>
                </a:effectLst>
              </a:rPr>
              <a:t>か？</a:t>
            </a:r>
            <a:endParaRPr lang="ja-JP" altLang="en-US" sz="6000" b="0" cap="none" spc="0" dirty="0">
              <a:ln w="0"/>
              <a:solidFill>
                <a:srgbClr val="0070C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3789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76335" y="297319"/>
            <a:ext cx="10711543" cy="646331"/>
          </a:xfrm>
          <a:prstGeom prst="rect">
            <a:avLst/>
          </a:prstGeom>
          <a:noFill/>
        </p:spPr>
        <p:txBody>
          <a:bodyPr wrap="square" rtlCol="0">
            <a:spAutoFit/>
          </a:bodyPr>
          <a:lstStyle/>
          <a:p>
            <a:r>
              <a:rPr kumimoji="1" lang="ja-JP" altLang="en-US" sz="3600" dirty="0" smtClean="0"/>
              <a:t>◎　</a:t>
            </a:r>
            <a:r>
              <a:rPr kumimoji="1" lang="ja-JP" altLang="en-US" sz="3600" dirty="0" smtClean="0">
                <a:solidFill>
                  <a:srgbClr val="0070C0"/>
                </a:solidFill>
              </a:rPr>
              <a:t>子どもとコミュニケーションをとりましょう</a:t>
            </a:r>
            <a:endParaRPr kumimoji="1" lang="ja-JP" altLang="en-US" sz="3600" dirty="0">
              <a:solidFill>
                <a:srgbClr val="0070C0"/>
              </a:solidFill>
            </a:endParaRPr>
          </a:p>
        </p:txBody>
      </p:sp>
      <p:sp>
        <p:nvSpPr>
          <p:cNvPr id="6" name="テキスト ボックス 5"/>
          <p:cNvSpPr txBox="1"/>
          <p:nvPr/>
        </p:nvSpPr>
        <p:spPr>
          <a:xfrm>
            <a:off x="376335" y="1111601"/>
            <a:ext cx="11650824" cy="4770537"/>
          </a:xfrm>
          <a:prstGeom prst="rect">
            <a:avLst/>
          </a:prstGeom>
          <a:noFill/>
        </p:spPr>
        <p:txBody>
          <a:bodyPr wrap="square" rtlCol="0">
            <a:spAutoFit/>
          </a:bodyPr>
          <a:lstStyle/>
          <a:p>
            <a:r>
              <a:rPr lang="ja-JP" altLang="en-US" sz="3200" dirty="0" smtClean="0"/>
              <a:t>●放置したり、あきらめたりしないようにしましょう</a:t>
            </a:r>
            <a:endParaRPr lang="en-US" altLang="ja-JP" sz="3200" dirty="0" smtClean="0"/>
          </a:p>
          <a:p>
            <a:r>
              <a:rPr kumimoji="1" lang="ja-JP" altLang="en-US" sz="3200" dirty="0">
                <a:latin typeface="+mj-ea"/>
                <a:ea typeface="+mj-ea"/>
              </a:rPr>
              <a:t>　</a:t>
            </a:r>
            <a:r>
              <a:rPr lang="ja-JP" altLang="en-US" sz="3200" dirty="0" smtClean="0">
                <a:latin typeface="+mj-ea"/>
                <a:ea typeface="+mj-ea"/>
              </a:rPr>
              <a:t> </a:t>
            </a:r>
            <a:r>
              <a:rPr lang="ja-JP" altLang="en-US" sz="2400" dirty="0" smtClean="0">
                <a:latin typeface="+mj-ea"/>
                <a:ea typeface="+mj-ea"/>
              </a:rPr>
              <a:t>・購入した後だからとあきらめず、必要なルールや注意点を子どもと一緒に考えましょう。</a:t>
            </a:r>
            <a:endParaRPr lang="en-US" altLang="ja-JP" sz="2400" dirty="0" smtClean="0">
              <a:latin typeface="+mj-ea"/>
              <a:ea typeface="+mj-ea"/>
            </a:endParaRPr>
          </a:p>
          <a:p>
            <a:r>
              <a:rPr lang="ja-JP" altLang="en-US" sz="2400" dirty="0" smtClean="0">
                <a:latin typeface="+mj-ea"/>
                <a:ea typeface="+mj-ea"/>
              </a:rPr>
              <a:t>　　・リスクの低い利用になるように、子ども自身の気付きを手助けしましょう。</a:t>
            </a:r>
            <a:endParaRPr lang="en-US" altLang="ja-JP" sz="2400" dirty="0" smtClean="0">
              <a:latin typeface="+mj-ea"/>
              <a:ea typeface="+mj-ea"/>
            </a:endParaRPr>
          </a:p>
          <a:p>
            <a:r>
              <a:rPr kumimoji="1" lang="ja-JP" altLang="en-US" sz="2400" dirty="0" smtClean="0">
                <a:latin typeface="+mj-ea"/>
                <a:ea typeface="+mj-ea"/>
              </a:rPr>
              <a:t> 　 ・わからないことがあれば、子どもに聞いて一緒に考えましょう。</a:t>
            </a:r>
            <a:endParaRPr kumimoji="1" lang="en-US" altLang="ja-JP" sz="2400" dirty="0" smtClean="0">
              <a:latin typeface="+mj-ea"/>
              <a:ea typeface="+mj-ea"/>
            </a:endParaRPr>
          </a:p>
          <a:p>
            <a:endParaRPr kumimoji="1" lang="en-US" altLang="ja-JP" sz="2400" dirty="0" smtClean="0">
              <a:latin typeface="+mj-ea"/>
              <a:ea typeface="+mj-ea"/>
            </a:endParaRPr>
          </a:p>
          <a:p>
            <a:r>
              <a:rPr lang="ja-JP" altLang="en-US" sz="3200" dirty="0" smtClean="0"/>
              <a:t>●困ったときにいつでも相談できる相手になりましょう</a:t>
            </a:r>
            <a:endParaRPr lang="en-US" altLang="ja-JP" sz="3200" dirty="0"/>
          </a:p>
          <a:p>
            <a:r>
              <a:rPr lang="ja-JP" altLang="en-US" sz="2400" dirty="0">
                <a:latin typeface="+mj-ea"/>
              </a:rPr>
              <a:t> </a:t>
            </a:r>
            <a:r>
              <a:rPr lang="ja-JP" altLang="en-US" sz="2400" dirty="0" smtClean="0">
                <a:latin typeface="+mj-ea"/>
              </a:rPr>
              <a:t>　 ・子どもが発しているＳＯＳに気づき、一声かけて悩みを聞きましょう。</a:t>
            </a:r>
            <a:endParaRPr lang="en-US" altLang="ja-JP" sz="2400" dirty="0" smtClean="0">
              <a:latin typeface="+mj-ea"/>
            </a:endParaRPr>
          </a:p>
          <a:p>
            <a:endParaRPr lang="en-US" altLang="ja-JP" sz="2400" dirty="0">
              <a:latin typeface="+mj-ea"/>
            </a:endParaRPr>
          </a:p>
          <a:p>
            <a:r>
              <a:rPr lang="ja-JP" altLang="en-US" sz="3200" dirty="0" smtClean="0"/>
              <a:t>●モラルや、コミュニケーション能力を身に付けさせましょう</a:t>
            </a:r>
            <a:endParaRPr lang="en-US" altLang="ja-JP" sz="3200" dirty="0" smtClean="0"/>
          </a:p>
          <a:p>
            <a:r>
              <a:rPr lang="ja-JP" altLang="en-US" sz="2400" dirty="0"/>
              <a:t>　</a:t>
            </a:r>
            <a:r>
              <a:rPr lang="ja-JP" altLang="en-US" sz="2400" dirty="0" smtClean="0"/>
              <a:t>   ・現実社会において許されない行為はネットの社会でも許されないことを伝え、常に相　　　</a:t>
            </a:r>
            <a:endParaRPr lang="en-US" altLang="ja-JP" sz="2400" dirty="0" smtClean="0"/>
          </a:p>
          <a:p>
            <a:r>
              <a:rPr lang="ja-JP" altLang="en-US" sz="2400" dirty="0"/>
              <a:t>　</a:t>
            </a:r>
            <a:r>
              <a:rPr lang="ja-JP" altLang="en-US" sz="2400" dirty="0" smtClean="0"/>
              <a:t>　　手を大切にするコミュニケーションを心がけていきましょう。</a:t>
            </a:r>
            <a:r>
              <a:rPr kumimoji="1" lang="ja-JP" altLang="en-US" sz="3200" dirty="0" smtClean="0">
                <a:latin typeface="+mj-ea"/>
                <a:ea typeface="+mj-ea"/>
              </a:rPr>
              <a:t>　</a:t>
            </a:r>
            <a:endParaRPr kumimoji="1" lang="ja-JP" altLang="en-US" sz="3200" dirty="0">
              <a:latin typeface="+mj-ea"/>
              <a:ea typeface="+mj-ea"/>
            </a:endParaRPr>
          </a:p>
        </p:txBody>
      </p:sp>
    </p:spTree>
    <p:extLst>
      <p:ext uri="{BB962C8B-B14F-4D97-AF65-F5344CB8AC3E}">
        <p14:creationId xmlns:p14="http://schemas.microsoft.com/office/powerpoint/2010/main" val="29238532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3456" y="2238233"/>
            <a:ext cx="8999691" cy="1569660"/>
          </a:xfrm>
          <a:prstGeom prst="rect">
            <a:avLst/>
          </a:prstGeom>
          <a:noFill/>
        </p:spPr>
        <p:txBody>
          <a:bodyPr wrap="square" lIns="91440" tIns="45720" rIns="91440" bIns="45720">
            <a:spAutoFit/>
          </a:bodyPr>
          <a:lstStyle/>
          <a:p>
            <a:r>
              <a:rPr lang="ja-JP" altLang="en-US" sz="6000" b="0" cap="none" spc="0" dirty="0" smtClean="0">
                <a:ln w="0"/>
                <a:solidFill>
                  <a:srgbClr val="0070C0"/>
                </a:solidFill>
                <a:effectLst>
                  <a:outerShdw blurRad="38100" dist="19050" dir="2700000" algn="tl" rotWithShape="0">
                    <a:schemeClr val="dk1">
                      <a:alpha val="40000"/>
                    </a:schemeClr>
                  </a:outerShdw>
                </a:effectLst>
              </a:rPr>
              <a:t>　　　　　　　</a:t>
            </a:r>
            <a:r>
              <a:rPr lang="ja-JP" altLang="en-US" sz="9600" b="0" cap="none" spc="0" dirty="0" smtClean="0">
                <a:ln w="0"/>
                <a:solidFill>
                  <a:srgbClr val="0070C0"/>
                </a:solidFill>
                <a:effectLst>
                  <a:outerShdw blurRad="38100" dist="19050" dir="2700000" algn="tl" rotWithShape="0">
                    <a:schemeClr val="dk1">
                      <a:alpha val="40000"/>
                    </a:schemeClr>
                  </a:outerShdw>
                </a:effectLst>
              </a:rPr>
              <a:t>おわり</a:t>
            </a:r>
            <a:endParaRPr lang="ja-JP" altLang="en-US" sz="9600" b="0" cap="none" spc="0" dirty="0">
              <a:ln w="0"/>
              <a:solidFill>
                <a:srgbClr val="0070C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11548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927378" y="2759142"/>
            <a:ext cx="11264622" cy="923330"/>
          </a:xfrm>
          <a:prstGeom prst="rect">
            <a:avLst/>
          </a:prstGeom>
        </p:spPr>
        <p:txBody>
          <a:bodyPr wrap="none">
            <a:spAutoFit/>
          </a:bodyPr>
          <a:lstStyle/>
          <a:p>
            <a:r>
              <a:rPr lang="ja-JP" altLang="en-US" sz="5400" dirty="0" smtClean="0">
                <a:ln w="0"/>
                <a:solidFill>
                  <a:srgbClr val="0070C0"/>
                </a:solidFill>
                <a:effectLst>
                  <a:outerShdw blurRad="38100" dist="19050" dir="2700000" algn="tl" rotWithShape="0">
                    <a:schemeClr val="dk1">
                      <a:alpha val="40000"/>
                    </a:schemeClr>
                  </a:outerShdw>
                </a:effectLst>
              </a:rPr>
              <a:t>こん</a:t>
            </a:r>
            <a:r>
              <a:rPr lang="ja-JP" altLang="en-US" sz="5400" dirty="0">
                <a:ln w="0"/>
                <a:solidFill>
                  <a:srgbClr val="0070C0"/>
                </a:solidFill>
                <a:effectLst>
                  <a:outerShdw blurRad="38100" dist="19050" dir="2700000" algn="tl" rotWithShape="0">
                    <a:schemeClr val="dk1">
                      <a:alpha val="40000"/>
                    </a:schemeClr>
                  </a:outerShdw>
                </a:effectLst>
              </a:rPr>
              <a:t>な</a:t>
            </a:r>
            <a:r>
              <a:rPr lang="ja-JP" altLang="en-US" sz="5400" dirty="0" smtClean="0">
                <a:ln w="0"/>
                <a:solidFill>
                  <a:srgbClr val="0070C0"/>
                </a:solidFill>
                <a:effectLst>
                  <a:outerShdw blurRad="38100" dist="19050" dir="2700000" algn="tl" rotWithShape="0">
                    <a:schemeClr val="dk1">
                      <a:alpha val="40000"/>
                    </a:schemeClr>
                  </a:outerShdw>
                </a:effectLst>
              </a:rPr>
              <a:t>子どもの姿を見かけませんか？</a:t>
            </a:r>
            <a:endParaRPr lang="ja-JP" altLang="en-US" sz="5400" dirty="0">
              <a:ln w="0"/>
              <a:solidFill>
                <a:srgbClr val="0070C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89806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674620" y="250242"/>
            <a:ext cx="6497339" cy="6424878"/>
          </a:xfrm>
          <a:prstGeom prst="rect">
            <a:avLst/>
          </a:prstGeom>
        </p:spPr>
      </p:pic>
    </p:spTree>
    <p:extLst>
      <p:ext uri="{BB962C8B-B14F-4D97-AF65-F5344CB8AC3E}">
        <p14:creationId xmlns:p14="http://schemas.microsoft.com/office/powerpoint/2010/main" val="2596052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246957" y="219753"/>
            <a:ext cx="11945043" cy="5863806"/>
          </a:xfrm>
          <a:prstGeom prst="rect">
            <a:avLst/>
          </a:prstGeom>
        </p:spPr>
      </p:pic>
    </p:spTree>
    <p:extLst>
      <p:ext uri="{BB962C8B-B14F-4D97-AF65-F5344CB8AC3E}">
        <p14:creationId xmlns:p14="http://schemas.microsoft.com/office/powerpoint/2010/main" val="966493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743200" y="107186"/>
            <a:ext cx="6813787" cy="6750813"/>
          </a:xfrm>
          <a:prstGeom prst="rect">
            <a:avLst/>
          </a:prstGeom>
        </p:spPr>
      </p:pic>
    </p:spTree>
    <p:extLst>
      <p:ext uri="{BB962C8B-B14F-4D97-AF65-F5344CB8AC3E}">
        <p14:creationId xmlns:p14="http://schemas.microsoft.com/office/powerpoint/2010/main" val="690101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240639" y="251460"/>
            <a:ext cx="11951361" cy="6332219"/>
          </a:xfrm>
          <a:prstGeom prst="rect">
            <a:avLst/>
          </a:prstGeom>
        </p:spPr>
      </p:pic>
    </p:spTree>
    <p:extLst>
      <p:ext uri="{BB962C8B-B14F-4D97-AF65-F5344CB8AC3E}">
        <p14:creationId xmlns:p14="http://schemas.microsoft.com/office/powerpoint/2010/main" val="11187817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674620" y="0"/>
            <a:ext cx="6803974" cy="6715774"/>
          </a:xfrm>
          <a:prstGeom prst="rect">
            <a:avLst/>
          </a:prstGeom>
        </p:spPr>
      </p:pic>
    </p:spTree>
    <p:extLst>
      <p:ext uri="{BB962C8B-B14F-4D97-AF65-F5344CB8AC3E}">
        <p14:creationId xmlns:p14="http://schemas.microsoft.com/office/powerpoint/2010/main" val="3921015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147541" y="466531"/>
            <a:ext cx="12091240" cy="6120881"/>
          </a:xfrm>
          <a:prstGeom prst="rect">
            <a:avLst/>
          </a:prstGeom>
        </p:spPr>
      </p:pic>
    </p:spTree>
    <p:extLst>
      <p:ext uri="{BB962C8B-B14F-4D97-AF65-F5344CB8AC3E}">
        <p14:creationId xmlns:p14="http://schemas.microsoft.com/office/powerpoint/2010/main" val="466026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3326</Words>
  <Application>Microsoft Office PowerPoint</Application>
  <PresentationFormat>ワイド画面</PresentationFormat>
  <Paragraphs>148</Paragraphs>
  <Slides>24</Slides>
  <Notes>24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24</vt:i4>
      </vt:variant>
    </vt:vector>
  </HeadingPairs>
  <TitlesOfParts>
    <vt:vector size="31" baseType="lpstr">
      <vt:lpstr>ＭＳ Ｐゴシック</vt:lpstr>
      <vt:lpstr>ＭＳ 明朝</vt:lpstr>
      <vt:lpstr>Arial</vt:lpstr>
      <vt:lpstr>Calibri</vt:lpstr>
      <vt:lpstr>Calibri Light</vt:lpstr>
      <vt:lpstr>Times New Roman</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2022-07-12T01:48:51Z</dcterms:created>
  <dcterms:modified xsi:type="dcterms:W3CDTF">2022-07-12T01:49:06Z</dcterms:modified>
</cp:coreProperties>
</file>