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558" r:id="rId2"/>
  </p:sldIdLst>
  <p:sldSz cx="9906000" cy="6858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EDE"/>
    <a:srgbClr val="FF6699"/>
    <a:srgbClr val="FFD966"/>
    <a:srgbClr val="FBB144"/>
    <a:srgbClr val="FCB82B"/>
    <a:srgbClr val="9A8D4B"/>
    <a:srgbClr val="FBAF3F"/>
    <a:srgbClr val="9ECBED"/>
    <a:srgbClr val="ACD6F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317725-83B8-4BCE-942D-1953CF9599CF}" v="1715" dt="2025-03-31T05:40:40.7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52" autoAdjust="0"/>
    <p:restoredTop sz="87211" autoAdjust="0"/>
  </p:normalViewPr>
  <p:slideViewPr>
    <p:cSldViewPr snapToGrid="0">
      <p:cViewPr varScale="1">
        <p:scale>
          <a:sx n="92" d="100"/>
          <a:sy n="92" d="100"/>
        </p:scale>
        <p:origin x="10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626" y="1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921535C0-9A66-43C1-A83D-793DE85FF646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372446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626" y="9372446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57F494B4-EF2C-496D-8F83-D771A218A3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81604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9413" cy="495300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6161AFCC-0E0F-4FCC-850D-F45B6A860A58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62025" y="1231900"/>
            <a:ext cx="4811713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2" y="4748215"/>
            <a:ext cx="5389563" cy="3884612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371014"/>
            <a:ext cx="2919413" cy="495300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6100DF8B-0DBC-48D9-8EB7-82F3AE1663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4350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1pPr>
    <a:lvl2pPr marL="515813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2pPr>
    <a:lvl3pPr marL="1031626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3pPr>
    <a:lvl4pPr marL="1547439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4pPr>
    <a:lvl5pPr marL="2063252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5pPr>
    <a:lvl6pPr marL="2579065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6pPr>
    <a:lvl7pPr marL="3094878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7pPr>
    <a:lvl8pPr marL="3610691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8pPr>
    <a:lvl9pPr marL="4126504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66BA8-1F96-39FD-D6CA-62310FF95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218F7B-A42C-BA06-F093-D6CA4670B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021138" y="2852738"/>
            <a:ext cx="11126788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05BB82-96E2-6B57-3655-FE39E852B1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729F8E-6187-300E-9FDF-8747D981EB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24190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3519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6077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1767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560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0383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197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8758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3652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0178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778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4318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667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490F3-2CB7-A209-758D-28484E7A8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3FA66DB-A625-677D-77C3-F367CFB1A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991" y="541811"/>
            <a:ext cx="8465798" cy="6242135"/>
          </a:xfrm>
          <a:prstGeom prst="rect">
            <a:avLst/>
          </a:prstGeom>
        </p:spPr>
      </p:pic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DE9958D8-074A-AECC-B421-D9149B09124C}"/>
              </a:ext>
            </a:extLst>
          </p:cNvPr>
          <p:cNvGrpSpPr/>
          <p:nvPr/>
        </p:nvGrpSpPr>
        <p:grpSpPr>
          <a:xfrm>
            <a:off x="681991" y="-8560"/>
            <a:ext cx="8542019" cy="484884"/>
            <a:chOff x="758190" y="-8560"/>
            <a:chExt cx="8542019" cy="484884"/>
          </a:xfrm>
        </p:grpSpPr>
        <p:sp>
          <p:nvSpPr>
            <p:cNvPr id="2" name="四角形: 上の 2 つの角を丸める 1">
              <a:extLst>
                <a:ext uri="{FF2B5EF4-FFF2-40B4-BE49-F238E27FC236}">
                  <a16:creationId xmlns:a16="http://schemas.microsoft.com/office/drawing/2014/main" id="{916CD3FA-281E-57CE-5753-AD3163AFDE25}"/>
                </a:ext>
              </a:extLst>
            </p:cNvPr>
            <p:cNvSpPr/>
            <p:nvPr/>
          </p:nvSpPr>
          <p:spPr>
            <a:xfrm flipV="1">
              <a:off x="758190" y="-8560"/>
              <a:ext cx="8542019" cy="484884"/>
            </a:xfrm>
            <a:prstGeom prst="round2SameRect">
              <a:avLst>
                <a:gd name="adj1" fmla="val 35260"/>
                <a:gd name="adj2" fmla="val 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Google Shape;910;p60">
              <a:extLst>
                <a:ext uri="{FF2B5EF4-FFF2-40B4-BE49-F238E27FC236}">
                  <a16:creationId xmlns:a16="http://schemas.microsoft.com/office/drawing/2014/main" id="{C59EE8AA-62F9-BB4E-62CC-392116D0B9DB}"/>
                </a:ext>
              </a:extLst>
            </p:cNvPr>
            <p:cNvSpPr txBox="1"/>
            <p:nvPr/>
          </p:nvSpPr>
          <p:spPr>
            <a:xfrm>
              <a:off x="1001683" y="56927"/>
              <a:ext cx="8055032" cy="3539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188" tIns="38083" rIns="76188" bIns="38083" anchor="ctr" anchorCtr="0">
              <a:spAutoFit/>
            </a:bodyPr>
            <a:lstStyle/>
            <a:p>
              <a:pPr algn="ctr">
                <a:buClr>
                  <a:srgbClr val="000000"/>
                </a:buClr>
                <a:buSzPts val="3200"/>
              </a:pPr>
              <a:r>
                <a:rPr lang="ja-JP" altLang="en-US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Roboto"/>
                  <a:sym typeface="Roboto"/>
                </a:rPr>
                <a:t>説明・演習　</a:t>
              </a:r>
              <a:r>
                <a:rPr lang="en-US" altLang="ja-JP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Roboto"/>
                  <a:sym typeface="Roboto"/>
                </a:rPr>
                <a:t>Ⅰ</a:t>
              </a:r>
              <a:r>
                <a:rPr lang="ja-JP" altLang="en-US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Roboto"/>
                  <a:sym typeface="Roboto"/>
                </a:rPr>
                <a:t>　指導改善に向けた</a:t>
              </a:r>
              <a:r>
                <a:rPr lang="ja-JP" altLang="en-US" b="1" dirty="0">
                  <a:solidFill>
                    <a:srgbClr val="FCB82B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Roboto"/>
                  <a:sym typeface="Roboto"/>
                </a:rPr>
                <a:t>５</a:t>
              </a:r>
              <a:r>
                <a:rPr lang="ja-JP" altLang="en-US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Roboto"/>
                  <a:sym typeface="Roboto"/>
                </a:rPr>
                <a:t>つのステップ：「割合の場合」　（</a:t>
              </a:r>
              <a:r>
                <a:rPr lang="en-US" altLang="ja-JP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Roboto"/>
                  <a:sym typeface="Roboto"/>
                </a:rPr>
                <a:t>P.8</a:t>
              </a:r>
              <a:r>
                <a:rPr lang="ja-JP" altLang="en-US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Roboto"/>
                  <a:sym typeface="Roboto"/>
                </a:rPr>
                <a:t>）</a:t>
              </a:r>
              <a:endParaRPr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endParaRPr>
            </a:p>
          </p:txBody>
        </p:sp>
      </p:grp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BD58198-C983-010C-3AB4-BDDE16ABA3D9}"/>
              </a:ext>
            </a:extLst>
          </p:cNvPr>
          <p:cNvSpPr txBox="1"/>
          <p:nvPr/>
        </p:nvSpPr>
        <p:spPr>
          <a:xfrm>
            <a:off x="4840424" y="2891534"/>
            <a:ext cx="1952625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</a:pP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数のまとまりに着目し、（中略）整数の意味について理解できるようにする。（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P.44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３～６行目）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F4310CE-68D1-0BC2-B25B-CBC22D9577F2}"/>
              </a:ext>
            </a:extLst>
          </p:cNvPr>
          <p:cNvSpPr txBox="1"/>
          <p:nvPr/>
        </p:nvSpPr>
        <p:spPr>
          <a:xfrm>
            <a:off x="4840424" y="3542475"/>
            <a:ext cx="1952625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</a:pP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乗法は、一つ分の（中略）その大きさを求めることができることを指導する。（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P.4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５ 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19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22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行目）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F83FE44-3F4A-76EC-8128-C0657F5BACBB}"/>
              </a:ext>
            </a:extLst>
          </p:cNvPr>
          <p:cNvSpPr txBox="1"/>
          <p:nvPr/>
        </p:nvSpPr>
        <p:spPr>
          <a:xfrm>
            <a:off x="4840424" y="4190779"/>
            <a:ext cx="1952625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</a:pP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除法は乗法の逆演算（中略）何倍かを求めることができることも指導する。（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P.4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５ 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23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28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行目）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E63E199-6031-2B14-966B-98833C01D86C}"/>
              </a:ext>
            </a:extLst>
          </p:cNvPr>
          <p:cNvSpPr txBox="1"/>
          <p:nvPr/>
        </p:nvSpPr>
        <p:spPr>
          <a:xfrm>
            <a:off x="4840424" y="4786143"/>
            <a:ext cx="1952625" cy="349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・小数については、～（省略）</a:t>
            </a:r>
            <a:endParaRPr kumimoji="1" lang="en-US" altLang="ja-JP" sz="9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P.4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４ 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９～３２行目）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C615CB7-F3F4-B8EB-AE2E-D2AE8ABB3631}"/>
              </a:ext>
            </a:extLst>
          </p:cNvPr>
          <p:cNvSpPr txBox="1"/>
          <p:nvPr/>
        </p:nvSpPr>
        <p:spPr>
          <a:xfrm>
            <a:off x="4840424" y="5098751"/>
            <a:ext cx="1952625" cy="349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・日常生活の場面で、～（省略）</a:t>
            </a:r>
            <a:endParaRPr kumimoji="1" lang="en-US" altLang="ja-JP" sz="9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６５　３２～３５行目）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CA47BC0-7E02-3533-E3FD-CA0DD2BF1092}"/>
              </a:ext>
            </a:extLst>
          </p:cNvPr>
          <p:cNvSpPr txBox="1"/>
          <p:nvPr/>
        </p:nvSpPr>
        <p:spPr>
          <a:xfrm>
            <a:off x="4840424" y="5464112"/>
            <a:ext cx="1952625" cy="349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・数量の関係に着目し、～（省略）</a:t>
            </a:r>
            <a:endParaRPr kumimoji="1" lang="en-US" altLang="ja-JP" sz="9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４５ ３３行目～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P.46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14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行目）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D84E76E-6A9A-5242-9BF9-C198D7329BD6}"/>
              </a:ext>
            </a:extLst>
          </p:cNvPr>
          <p:cNvSpPr txBox="1"/>
          <p:nvPr/>
        </p:nvSpPr>
        <p:spPr>
          <a:xfrm>
            <a:off x="4840424" y="5751928"/>
            <a:ext cx="1952625" cy="349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・日常の事象について、～（省略）</a:t>
            </a:r>
            <a:endParaRPr kumimoji="1" lang="en-US" altLang="ja-JP" sz="9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P.6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５ 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35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行目～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P.66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4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行目）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B015ED5-FAA8-5C9B-FA0F-FF571CC87E57}"/>
              </a:ext>
            </a:extLst>
          </p:cNvPr>
          <p:cNvSpPr txBox="1"/>
          <p:nvPr/>
        </p:nvSpPr>
        <p:spPr>
          <a:xfrm>
            <a:off x="4840424" y="6093910"/>
            <a:ext cx="1952625" cy="349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・比の意味や表し方の、～（省略）（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P.6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５ 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35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行目～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P.66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4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行目）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DF2546F-C945-5A6A-6B49-367E83BDBE82}"/>
              </a:ext>
            </a:extLst>
          </p:cNvPr>
          <p:cNvSpPr txBox="1"/>
          <p:nvPr/>
        </p:nvSpPr>
        <p:spPr>
          <a:xfrm>
            <a:off x="4840424" y="6392376"/>
            <a:ext cx="1952625" cy="349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・日常事象における、～（省略）</a:t>
            </a:r>
            <a:endParaRPr kumimoji="1" lang="en-US" altLang="ja-JP" sz="9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P.6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４ １行目～７行目）</a:t>
            </a:r>
          </a:p>
        </p:txBody>
      </p:sp>
    </p:spTree>
    <p:extLst>
      <p:ext uri="{BB962C8B-B14F-4D97-AF65-F5344CB8AC3E}">
        <p14:creationId xmlns:p14="http://schemas.microsoft.com/office/powerpoint/2010/main" val="409869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10346</TotalTime>
  <Words>245</Words>
  <Application>Microsoft Office PowerPoint</Application>
  <PresentationFormat>A4 210 x 297 mm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UDPゴシック</vt:lpstr>
      <vt:lpstr>UD デジタル 教科書体 NK-R</vt:lpstr>
      <vt:lpstr>游ゴシック</vt:lpstr>
      <vt:lpstr>Arial</vt:lpstr>
      <vt:lpstr>Calibri</vt:lpstr>
      <vt:lpstr>Calibri Light</vt:lpstr>
      <vt:lpstr>Office 2013 - 2022 テーマ</vt:lpstr>
      <vt:lpstr>PowerPoint プレゼンテーション</vt:lpstr>
    </vt:vector>
  </TitlesOfParts>
  <Company>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</dc:title>
  <dc:creator>-</dc:creator>
  <cp:lastModifiedBy>義務教育課　西田　健太</cp:lastModifiedBy>
  <cp:revision>12</cp:revision>
  <cp:lastPrinted>2026-04-27T06:23:01Z</cp:lastPrinted>
  <dcterms:created xsi:type="dcterms:W3CDTF">2023-04-09T06:14:43Z</dcterms:created>
  <dcterms:modified xsi:type="dcterms:W3CDTF">2026-05-28T00:13:06Z</dcterms:modified>
</cp:coreProperties>
</file>