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0"/>
  </p:notesMasterIdLst>
  <p:handoutMasterIdLst>
    <p:handoutMasterId r:id="rId41"/>
  </p:handoutMasterIdLst>
  <p:sldIdLst>
    <p:sldId id="548" r:id="rId2"/>
    <p:sldId id="568" r:id="rId3"/>
    <p:sldId id="569" r:id="rId4"/>
    <p:sldId id="589" r:id="rId5"/>
    <p:sldId id="590" r:id="rId6"/>
    <p:sldId id="576" r:id="rId7"/>
    <p:sldId id="592" r:id="rId8"/>
    <p:sldId id="554" r:id="rId9"/>
    <p:sldId id="541" r:id="rId10"/>
    <p:sldId id="534" r:id="rId11"/>
    <p:sldId id="555" r:id="rId12"/>
    <p:sldId id="556" r:id="rId13"/>
    <p:sldId id="570" r:id="rId14"/>
    <p:sldId id="571" r:id="rId15"/>
    <p:sldId id="535" r:id="rId16"/>
    <p:sldId id="557" r:id="rId17"/>
    <p:sldId id="558" r:id="rId18"/>
    <p:sldId id="598" r:id="rId19"/>
    <p:sldId id="601" r:id="rId20"/>
    <p:sldId id="600" r:id="rId21"/>
    <p:sldId id="602" r:id="rId22"/>
    <p:sldId id="603" r:id="rId23"/>
    <p:sldId id="594" r:id="rId24"/>
    <p:sldId id="607" r:id="rId25"/>
    <p:sldId id="559" r:id="rId26"/>
    <p:sldId id="560" r:id="rId27"/>
    <p:sldId id="572" r:id="rId28"/>
    <p:sldId id="561" r:id="rId29"/>
    <p:sldId id="564" r:id="rId30"/>
    <p:sldId id="562" r:id="rId31"/>
    <p:sldId id="573" r:id="rId32"/>
    <p:sldId id="563" r:id="rId33"/>
    <p:sldId id="574" r:id="rId34"/>
    <p:sldId id="565" r:id="rId35"/>
    <p:sldId id="593" r:id="rId36"/>
    <p:sldId id="531" r:id="rId37"/>
    <p:sldId id="533" r:id="rId38"/>
    <p:sldId id="604" r:id="rId39"/>
  </p:sldIdLst>
  <p:sldSz cx="9144000" cy="5715000" type="screen16x1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EDE"/>
    <a:srgbClr val="FF6699"/>
    <a:srgbClr val="FFD966"/>
    <a:srgbClr val="FBB144"/>
    <a:srgbClr val="FCB82B"/>
    <a:srgbClr val="9A8D4B"/>
    <a:srgbClr val="FBAF3F"/>
    <a:srgbClr val="9ECBED"/>
    <a:srgbClr val="ACD6F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317725-83B8-4BCE-942D-1953CF9599CF}" v="1715" dt="2025-03-31T05:40:40.7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87211" autoAdjust="0"/>
  </p:normalViewPr>
  <p:slideViewPr>
    <p:cSldViewPr snapToGrid="0">
      <p:cViewPr varScale="1">
        <p:scale>
          <a:sx n="108" d="100"/>
          <a:sy n="108" d="100"/>
        </p:scale>
        <p:origin x="12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626" y="1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921535C0-9A66-43C1-A83D-793DE85FF646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372446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626" y="9372446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57F494B4-EF2C-496D-8F83-D771A218A3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81604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9413" cy="495300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6161AFCC-0E0F-4FCC-850D-F45B6A860A58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231900"/>
            <a:ext cx="5326063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2" y="4748215"/>
            <a:ext cx="5389563" cy="3884612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371014"/>
            <a:ext cx="2919413" cy="495300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6100DF8B-0DBC-48D9-8EB7-82F3AE1663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4350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C9F12-5DFB-939A-58A4-3014DE999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869949A-B5C9-21D7-DB79-C51120C63D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04850" y="1231900"/>
            <a:ext cx="5326063" cy="33305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AE1D44D-A7EB-B8DD-93B7-609032E550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1AC383F-FEA3-73F9-D066-1C30BA7D27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261849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CD4D9-4521-7F45-088A-02DC8FCD6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539A1C-86D3-9B31-D322-605EFCEDD1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7F791C7-FA66-4B70-5208-486E00FD3D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AB12FEA-67AB-F30F-F126-34214A73DC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10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490455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E39C5-5D35-38BD-DD28-7C385E0E1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6BB1AA-2CFC-B89A-DE0F-CFB685DE76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B56AC5-60D1-4FDA-7ABC-9F0496EBE0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A378EA-EEE4-39A4-890A-3D1B1839DA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11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692362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EDFFA-FB60-8BF6-7022-B727B764A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7F00151-9C44-E7F8-83EF-FACC803061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28D6B8D-23DC-2F6A-792C-31CFCA0F4B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F86BD6-5F9D-F4E3-6387-40083FCF17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12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873305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83B439-7DDD-DDE6-D483-319899602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9C2BEA-517E-8B39-F97D-176A8E24AC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4FF6B3A-863F-E39D-31A3-76B699340B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89B288C-4534-433B-DC26-884A05B393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13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443960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C7C47-836A-95F1-520A-D2B259A22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39DD3C6-8C67-4475-EF36-4F32DCE005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DE10505-B1BC-50E0-C7EE-DE8D0391ED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428025-257B-23A6-8630-E0E8CA7FCE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14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264669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B5822-5C58-F89E-FF3D-4F68A885A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ED9DD50-C520-0817-E4E4-F00539BCC0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2FC0A34-49AD-C205-D9DB-754BE61D19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D2E56EB-C1B0-A285-864D-714620BF6B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15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299762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AEF8A-93D8-BB1D-8FD1-B77ECA9F8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D9EFB14-BC1E-FBD5-A02F-1A9411BF57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FE62C8A-6F9E-2089-F1C8-ED9A23A07A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05867FC-530F-D821-A3C3-6F7B01316D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16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68236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66BA8-1F96-39FD-D6CA-62310FF95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C218F7B-A42C-BA06-F093-D6CA4670B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05BB82-96E2-6B57-3655-FE39E852B1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729F8E-6187-300E-9FDF-8747D981EB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17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241903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9635A-F5A8-008E-DC4B-F68B3FD51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85AB29E-FE38-4AB1-8DB1-1CAA919552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C02E836-23C9-16D4-F793-4EB54CFB3A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694100C-BC99-DF22-EBF3-2A359429AF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18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442286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799CA-5151-4661-8726-B50721260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F106BE0-B39F-4885-F45E-449F5A9DAF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F7035A-5673-A583-3DD2-0C2391251D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42DDC1-DA81-AC93-3E62-FF040C3EA9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19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79695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27E46-B6C2-C34A-151B-39A64B5B4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328D74A-0BD9-4D18-3777-92E1A740B5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6D3835-DA97-CD81-32ED-35F3031E52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2F510B-0D0A-B2D6-8D1A-F3CCEED2C6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070999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87440-40AF-8829-3D16-1606FFC98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74B11C2-15BA-6499-6A17-136BF87F82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AA39BCE-E579-1BB7-140E-33F0A3F094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D73727-FE72-C627-67B0-A446E667D0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20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582931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9AA11-1F89-9069-4FDD-CD25733AE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90979A-F8AD-5ED9-7DB9-A259579B1A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9C0017F-B688-CF10-BF9E-6642F6742A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BFC19F7-C8A5-5561-AC2F-5B523D8D9C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21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019767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FB3C3-1888-45C9-FE4E-4FCDBCF06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18A9039-49A1-BBC4-1181-625A67F1A7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0EF29F-EAA5-5D8A-C095-5F320B3B5D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B3BD774-7248-FC45-58E8-5819E45DFE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22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397951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7B790-30A9-07B7-1DBC-5D7A4E1E5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092D627-E841-030E-E66B-DB0423D930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00261D-306F-1E4B-21A5-A960F631E6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4C23B84-4549-5A3A-9155-362F488028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23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44160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E8B22-1E7B-9BF8-C1DA-B87FA3827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933A0A1-45A9-7182-2C5F-A19E58770A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4EB8DC2-5CEF-8F8B-0B17-CC1931385F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52D6A8-5521-1939-DC70-992A9665ED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24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139736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AD28C-D041-05D2-E61E-15D6750C4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64C6BB1-3D53-63BA-26A8-4AA84514C0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E17418-4972-94B4-26EC-C1C2B3A93D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D72871-B830-AFD2-A25B-09B767824E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25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870425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B7EB4-BADF-652D-BFC7-DF1522409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632DA76-4A78-7597-7D9D-642DEA14FE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B937F3-5F4C-5792-4623-2ACB831267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D1ACE3-03B1-7CE3-1CA3-B510160E3E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26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980653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6D57D-9705-BF4D-5020-EAC1848CB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666120F-635B-7724-3D89-1605BC8BA8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4F674B0-53C0-0F18-E0D3-3FCDF9E2C9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FD5B7B1-0CA2-CBF9-F076-1EC53BB8F2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27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071950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A83C7-DD61-C486-F4D5-15558C4B6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3E3A22-7377-6038-346A-ADAD733414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1EA8C44-1D85-5CA3-5872-6729DE0130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A0E7D5-7C75-3307-18DD-7822EA0A24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28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52848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63336-66ED-F9AD-84B6-DDA403221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70D72F0-58AD-B401-44CA-1237C965D5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17B8C06-A305-8FAF-3381-336391C17B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0F193D-3FE6-9ED5-58B7-94B8DD97BE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29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87383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0325A-2804-A52D-4869-4AAB4C588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9E97AE8-9F48-060B-5CF5-07EC56807C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D7B268B-FB1B-3DAA-50C7-73E73088C9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1D4F22F-139A-3975-2105-90A3D08171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3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86953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A9905-8B06-2339-03BC-AD8710675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974E779-ECA5-CEF9-16FF-A3597B6B78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188E01E-F701-5034-4913-EC1AA312BC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3596D90-BE38-2AF0-842D-DC86E0D90A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30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331814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EC577-64CC-8BDE-BB88-F78861B0C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82FCD6A-4639-AE3C-8F9B-8F067FE001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A67B2C1-8488-20B8-DB85-0DDC19B903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BF19467-5FCB-F8C8-1526-CA1022F27D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31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015484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8DC8D-2CE3-66AA-612F-93EADC510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7A36B6C-A528-A6B1-0426-D47A861CDB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067AAE-2A9B-30F0-7413-2902D9ADBD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F93CE50-37C7-24BA-3764-F4AA27A445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32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366453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8E537-D10E-0B6E-FBFD-68EF57691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37EEAE2-46FF-6115-93B8-8F698BA8C2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611280F-6B17-95D9-80A2-6F42C1D623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07DF95B-7E1E-54C3-02B0-32B487923C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33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7692716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EDC3B-DED8-14FC-23A3-40D667030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D873D4A-12FF-F7CC-062B-FB8B2CFABE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6F1C99-93FD-91B8-1C5C-D5EF352549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EFDC817-53E2-C1EB-4A8A-C98A333151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34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4073459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0B27E-EBEE-D439-8E65-488BC66E9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89FB923-31FE-A95B-2ABB-206E438A4F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CF4541A-62AD-B908-F817-887B4FF9F7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66ABBE-F118-8600-687D-EA29F58C25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35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6407069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876FA-7AA5-9BC4-11E1-FF887CF25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1EF3BF2-CB7B-358C-E916-8420672D42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04850" y="1231900"/>
            <a:ext cx="5326063" cy="33305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37F504-8596-A228-AEDE-1BD96A1B39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A78CF6-1DDD-023D-AAFE-4523E54608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36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9505211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B2DB8-DA50-18F4-B2C3-86895C4C5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B0E5CA-8F8D-BE56-3843-5F5805C323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1C0502F-29D1-1F4C-B7B1-5772FBFD07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335553-3224-9C88-4010-314E1AD0D4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37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7008765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0BF00-56E6-59EA-F5BF-41C9CC540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913EF6-6173-B452-990E-9AF61B0BE1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35CA73-19C3-93F0-F182-05C2F094C9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2338EDE-7C7C-5DDC-E2DA-68377D13F9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38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66053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DF733-6A7D-3084-A4A1-18507E44F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FA6303F-97D4-BBD8-7E71-6ED75B8D6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D649E92-252E-20F0-C1B9-7944486403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32D9C7-332C-E986-9187-08EC440C11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3831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C3C5B-830A-B574-A0FB-E42AAB0B1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608B3E-D25D-EF29-34AC-2F6B2E5F43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1D79F20-1555-3C63-03DC-548BD719C9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F57C372-8384-D18A-BB95-97B18E6B31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5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16747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29CC2-C238-E9A1-20E7-343819AFC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BC27DDD-50A8-6F05-F32B-576092315A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04850" y="1231900"/>
            <a:ext cx="5326063" cy="33305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30630B8-9AFA-95CA-681C-25AADF3C37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A0E7087-837B-07CC-6976-9360BA4D2B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6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68655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BBD3C-BBFD-4164-BA3F-E55840667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57BBF0E-4F87-1D5D-8A83-08ABCE8487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EA21F3A-2B0C-F3DE-6702-01B5559D86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07FFBE2-FD89-F503-0044-EDD88C0AAF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7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377772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07515-6FAB-87DE-CBC1-DC463AD5C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FB707B6-6E32-C8DD-3254-8970C39C14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4B1F8A7-6CF8-E21B-7A7B-AAA86AC6FD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34CB3B0-9D7C-9ACD-4C43-AA90C6DB29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8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731403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569F8-E679-300A-8625-7B0403E66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7EC7D81-43D2-A139-F7B7-CB1BE046C5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619625" y="2852738"/>
            <a:ext cx="12323763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3FFCC1-0D14-E6AC-2736-EB1C421967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E122865-7ADD-7D3D-A79A-AB4E10CA53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9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34615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4527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5944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0105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8060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6026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3215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4288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3469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4235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7410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7060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0968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FEEFB-3303-E155-29F1-6D758D2F1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00BBE37-DEDD-5BD9-DF80-83DB5B3171BA}"/>
              </a:ext>
            </a:extLst>
          </p:cNvPr>
          <p:cNvSpPr txBox="1"/>
          <p:nvPr/>
        </p:nvSpPr>
        <p:spPr>
          <a:xfrm>
            <a:off x="134754" y="159486"/>
            <a:ext cx="890336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小学校算数指導資料　説明会</a:t>
            </a:r>
            <a:endParaRPr lang="en-US" altLang="ja-JP" sz="4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spcAft>
                <a:spcPts val="600"/>
              </a:spcAft>
            </a:pPr>
            <a:r>
              <a:rPr lang="ja-JP" altLang="en-US" sz="4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小学校算数の指導改善に向けた</a:t>
            </a:r>
            <a:endParaRPr lang="en-US" altLang="ja-JP" sz="4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spcAft>
                <a:spcPts val="600"/>
              </a:spcAft>
            </a:pPr>
            <a:r>
              <a:rPr lang="ja-JP" altLang="en-US" sz="6000" b="1" dirty="0">
                <a:solidFill>
                  <a:srgbClr val="FBAF3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教師の学び</a:t>
            </a:r>
            <a:endParaRPr lang="en-US" altLang="ja-JP" sz="6000" b="1" dirty="0">
              <a:solidFill>
                <a:srgbClr val="FBAF3F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ja-JP" altLang="en-US" sz="4400" b="1" dirty="0">
                <a:solidFill>
                  <a:srgbClr val="FBB144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</a:t>
            </a: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つのステップと</a:t>
            </a:r>
            <a:r>
              <a:rPr lang="ja-JP" altLang="en-US" sz="4400" b="1" dirty="0">
                <a:solidFill>
                  <a:srgbClr val="FBB144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</a:t>
            </a:r>
            <a:r>
              <a:rPr lang="ja-JP" altLang="en-US" sz="3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つのポイント～</a:t>
            </a:r>
            <a:endParaRPr lang="en-US" altLang="ja-JP" sz="3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9319A45-CDA9-DCF7-8060-71D612E8A1B1}"/>
              </a:ext>
            </a:extLst>
          </p:cNvPr>
          <p:cNvSpPr txBox="1"/>
          <p:nvPr/>
        </p:nvSpPr>
        <p:spPr>
          <a:xfrm>
            <a:off x="741145" y="5339614"/>
            <a:ext cx="7661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岡山県教育庁義務教育課学力向上対策班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11A653DD-C651-CDC4-1E50-E868DFBCC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8151" y="423512"/>
            <a:ext cx="3435527" cy="4464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34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42337-FD4B-14C5-5014-D1D7D9B8F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71E6B093-315B-4730-555F-E64017DD66F7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Google Shape;910;p60">
            <a:extLst>
              <a:ext uri="{FF2B5EF4-FFF2-40B4-BE49-F238E27FC236}">
                <a16:creationId xmlns:a16="http://schemas.microsoft.com/office/drawing/2014/main" id="{519F133D-B94F-99A2-6ECD-DAEAC7309A95}"/>
              </a:ext>
            </a:extLst>
          </p:cNvPr>
          <p:cNvSpPr txBox="1"/>
          <p:nvPr/>
        </p:nvSpPr>
        <p:spPr>
          <a:xfrm>
            <a:off x="978794" y="64421"/>
            <a:ext cx="7283004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本資料の活用場面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P.3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）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D3A79BE-5E64-A3EC-A590-68193CE3C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5144" y="505965"/>
            <a:ext cx="6293709" cy="520903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0FEE87-F968-E6E2-0551-9AE9C781DCE2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8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92341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90B8D-28DA-CFB0-371D-78BE12386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584741B7-587B-BE81-58F4-11FE2D817F7E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Google Shape;910;p60">
            <a:extLst>
              <a:ext uri="{FF2B5EF4-FFF2-40B4-BE49-F238E27FC236}">
                <a16:creationId xmlns:a16="http://schemas.microsoft.com/office/drawing/2014/main" id="{ECCBA23E-5FC9-FB05-94D2-90787F3AAA69}"/>
              </a:ext>
            </a:extLst>
          </p:cNvPr>
          <p:cNvSpPr txBox="1"/>
          <p:nvPr/>
        </p:nvSpPr>
        <p:spPr>
          <a:xfrm>
            <a:off x="978794" y="64421"/>
            <a:ext cx="7283004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本資料の活用場面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P.4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）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EB1C4EB-6D43-9DEF-4372-444FF24443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434" y="482751"/>
            <a:ext cx="6981131" cy="5232249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81A3B9D-4E3A-E7AD-9276-7AB5D8B84B16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9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51276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2D86A-EB99-0A99-E1C0-9A0587BB2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5737BDE5-148B-FB4E-006D-E049853DFCB1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Google Shape;910;p60">
            <a:extLst>
              <a:ext uri="{FF2B5EF4-FFF2-40B4-BE49-F238E27FC236}">
                <a16:creationId xmlns:a16="http://schemas.microsoft.com/office/drawing/2014/main" id="{C7392DCD-45BB-C04D-4DFD-401EACDF31DB}"/>
              </a:ext>
            </a:extLst>
          </p:cNvPr>
          <p:cNvSpPr txBox="1"/>
          <p:nvPr/>
        </p:nvSpPr>
        <p:spPr>
          <a:xfrm>
            <a:off x="978794" y="64421"/>
            <a:ext cx="7283004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本資料の活用場面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P.4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）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8DE373E-9B75-A8BB-1A54-AAFC722C3D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896" y="549305"/>
            <a:ext cx="6724996" cy="495960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07E2C90-EE5C-8D33-13FC-4B886A60F0A3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10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093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0016E-9711-4B28-A6E0-95D7E5708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813C2836-172C-500D-FE54-6E6580661060}"/>
              </a:ext>
            </a:extLst>
          </p:cNvPr>
          <p:cNvSpPr/>
          <p:nvPr/>
        </p:nvSpPr>
        <p:spPr>
          <a:xfrm flipV="1">
            <a:off x="300991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Google Shape;910;p60">
            <a:extLst>
              <a:ext uri="{FF2B5EF4-FFF2-40B4-BE49-F238E27FC236}">
                <a16:creationId xmlns:a16="http://schemas.microsoft.com/office/drawing/2014/main" id="{453EE1F5-1161-E995-2C96-43277562082A}"/>
              </a:ext>
            </a:extLst>
          </p:cNvPr>
          <p:cNvSpPr txBox="1"/>
          <p:nvPr/>
        </p:nvSpPr>
        <p:spPr>
          <a:xfrm>
            <a:off x="440575" y="64421"/>
            <a:ext cx="8262851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説明・演習　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Ⅰ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　指導改善に向けた</a:t>
            </a:r>
            <a:r>
              <a:rPr lang="ja-JP" altLang="en-US" b="1" dirty="0">
                <a:solidFill>
                  <a:srgbClr val="FCB8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５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つのステップ：「割合の場合」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P.7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）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2A57AFC-2598-D611-A8A6-C1CA66BF34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3009" r="53866"/>
          <a:stretch>
            <a:fillRect/>
          </a:stretch>
        </p:blipFill>
        <p:spPr>
          <a:xfrm>
            <a:off x="1190014" y="714770"/>
            <a:ext cx="6763971" cy="462685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8AE3B98-5F36-2E32-30CC-A9BC73CBE0B9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11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05293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9A248-201F-FFDC-EF88-927C905F9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B8DF5431-01B8-839F-8A2A-89E8A40D3CFA}"/>
              </a:ext>
            </a:extLst>
          </p:cNvPr>
          <p:cNvSpPr/>
          <p:nvPr/>
        </p:nvSpPr>
        <p:spPr>
          <a:xfrm flipV="1">
            <a:off x="300991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Google Shape;910;p60">
            <a:extLst>
              <a:ext uri="{FF2B5EF4-FFF2-40B4-BE49-F238E27FC236}">
                <a16:creationId xmlns:a16="http://schemas.microsoft.com/office/drawing/2014/main" id="{01BE0343-CDF7-F628-469F-30D6FE767EFD}"/>
              </a:ext>
            </a:extLst>
          </p:cNvPr>
          <p:cNvSpPr txBox="1"/>
          <p:nvPr/>
        </p:nvSpPr>
        <p:spPr>
          <a:xfrm>
            <a:off x="440575" y="64421"/>
            <a:ext cx="8262851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説明・演習　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Ⅰ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　指導改善に向けた</a:t>
            </a:r>
            <a:r>
              <a:rPr lang="ja-JP" altLang="en-US" b="1" dirty="0">
                <a:solidFill>
                  <a:srgbClr val="FCB8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５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つのステップ：「割合の場合」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P.7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）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7AA74DE-F86F-04DC-FC69-4DC6CF29C3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935"/>
          <a:stretch>
            <a:fillRect/>
          </a:stretch>
        </p:blipFill>
        <p:spPr>
          <a:xfrm>
            <a:off x="563045" y="549305"/>
            <a:ext cx="8017909" cy="4294366"/>
          </a:xfrm>
          <a:prstGeom prst="rect">
            <a:avLst/>
          </a:prstGeom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E78D243D-9F6F-1E0B-0BE9-1D4582D90DDE}"/>
              </a:ext>
            </a:extLst>
          </p:cNvPr>
          <p:cNvSpPr/>
          <p:nvPr/>
        </p:nvSpPr>
        <p:spPr>
          <a:xfrm>
            <a:off x="4133850" y="4409818"/>
            <a:ext cx="4143375" cy="1029796"/>
          </a:xfrm>
          <a:prstGeom prst="roundRect">
            <a:avLst>
              <a:gd name="adj" fmla="val 7063"/>
            </a:avLst>
          </a:prstGeom>
          <a:solidFill>
            <a:srgbClr val="FFCE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6DAC8A7-23E5-8F99-C8EB-98830881B8BA}"/>
              </a:ext>
            </a:extLst>
          </p:cNvPr>
          <p:cNvSpPr txBox="1"/>
          <p:nvPr/>
        </p:nvSpPr>
        <p:spPr>
          <a:xfrm>
            <a:off x="4176712" y="4601550"/>
            <a:ext cx="4057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自校の状況が上の表のようであったら、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どのような取組を行いますか？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0EE98EB-0115-8C11-5CA2-5AD1630B7B24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12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59865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B22D3-9925-355A-525C-B3DBDD658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EB3CA858-07A6-F261-0372-7CF7C35DCFA3}"/>
              </a:ext>
            </a:extLst>
          </p:cNvPr>
          <p:cNvSpPr/>
          <p:nvPr/>
        </p:nvSpPr>
        <p:spPr>
          <a:xfrm flipV="1">
            <a:off x="300991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Google Shape;910;p60">
            <a:extLst>
              <a:ext uri="{FF2B5EF4-FFF2-40B4-BE49-F238E27FC236}">
                <a16:creationId xmlns:a16="http://schemas.microsoft.com/office/drawing/2014/main" id="{230DF926-9576-20ED-4FF1-543B30AEBE27}"/>
              </a:ext>
            </a:extLst>
          </p:cNvPr>
          <p:cNvSpPr txBox="1"/>
          <p:nvPr/>
        </p:nvSpPr>
        <p:spPr>
          <a:xfrm>
            <a:off x="440575" y="64421"/>
            <a:ext cx="8262851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説明・演習　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Ⅰ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　指導改善に向けた</a:t>
            </a:r>
            <a:r>
              <a:rPr lang="ja-JP" altLang="en-US" b="1" dirty="0">
                <a:solidFill>
                  <a:srgbClr val="FCB8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５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つのステップ：「割合の場合」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P.7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）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D30EDD9-9006-343E-E9FC-52DC9FF3C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8234" y="571499"/>
            <a:ext cx="5557698" cy="5079079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7CB5141-C8E0-C74B-95EF-5EB748CB36DD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13</a:t>
            </a:r>
            <a:endParaRPr lang="ja-JP" altLang="en-US" sz="12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BA1F06B-4676-EE64-DDDC-FC3816D1A161}"/>
              </a:ext>
            </a:extLst>
          </p:cNvPr>
          <p:cNvSpPr txBox="1"/>
          <p:nvPr/>
        </p:nvSpPr>
        <p:spPr>
          <a:xfrm>
            <a:off x="6159500" y="1682750"/>
            <a:ext cx="5270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61.5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9C875FC-EC50-7E97-F109-E1BDD646FE08}"/>
              </a:ext>
            </a:extLst>
          </p:cNvPr>
          <p:cNvSpPr txBox="1"/>
          <p:nvPr/>
        </p:nvSpPr>
        <p:spPr>
          <a:xfrm>
            <a:off x="6159500" y="1953280"/>
            <a:ext cx="5270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23.1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2A93E25-DFF3-9621-E60E-1732C62B1E94}"/>
              </a:ext>
            </a:extLst>
          </p:cNvPr>
          <p:cNvSpPr txBox="1"/>
          <p:nvPr/>
        </p:nvSpPr>
        <p:spPr>
          <a:xfrm>
            <a:off x="6134100" y="2223810"/>
            <a:ext cx="5270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7.7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7F4E589-753C-C376-6449-3A61BE43E393}"/>
              </a:ext>
            </a:extLst>
          </p:cNvPr>
          <p:cNvSpPr txBox="1"/>
          <p:nvPr/>
        </p:nvSpPr>
        <p:spPr>
          <a:xfrm>
            <a:off x="6134100" y="2514988"/>
            <a:ext cx="5270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0.0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912DDD4-56F6-0403-1279-44E0F7BADD5A}"/>
              </a:ext>
            </a:extLst>
          </p:cNvPr>
          <p:cNvSpPr txBox="1"/>
          <p:nvPr/>
        </p:nvSpPr>
        <p:spPr>
          <a:xfrm>
            <a:off x="6134100" y="2793466"/>
            <a:ext cx="5270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0.0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A1D9364-C064-C7B8-78FA-C9429E02A9C9}"/>
              </a:ext>
            </a:extLst>
          </p:cNvPr>
          <p:cNvSpPr txBox="1"/>
          <p:nvPr/>
        </p:nvSpPr>
        <p:spPr>
          <a:xfrm>
            <a:off x="6134100" y="3069131"/>
            <a:ext cx="5270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7.7</a:t>
            </a:r>
          </a:p>
        </p:txBody>
      </p:sp>
    </p:spTree>
    <p:extLst>
      <p:ext uri="{BB962C8B-B14F-4D97-AF65-F5344CB8AC3E}">
        <p14:creationId xmlns:p14="http://schemas.microsoft.com/office/powerpoint/2010/main" val="123413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9D948-45AB-4A43-9F5C-F784E1E59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2EAD96FE-99FE-6529-9BB1-7AA7A118F5ED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5340798-16BC-31E6-EDBA-841012A69C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684" y="679566"/>
            <a:ext cx="8704632" cy="4355869"/>
          </a:xfrm>
          <a:prstGeom prst="rect">
            <a:avLst/>
          </a:prstGeom>
        </p:spPr>
      </p:pic>
      <p:sp>
        <p:nvSpPr>
          <p:cNvPr id="5" name="Google Shape;910;p60">
            <a:extLst>
              <a:ext uri="{FF2B5EF4-FFF2-40B4-BE49-F238E27FC236}">
                <a16:creationId xmlns:a16="http://schemas.microsoft.com/office/drawing/2014/main" id="{60B523D9-6E61-29E6-9B7E-5FA5FC067CFC}"/>
              </a:ext>
            </a:extLst>
          </p:cNvPr>
          <p:cNvSpPr txBox="1"/>
          <p:nvPr/>
        </p:nvSpPr>
        <p:spPr>
          <a:xfrm>
            <a:off x="390698" y="64421"/>
            <a:ext cx="8337666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説明・演習　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Ⅰ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　指導改善に向けた</a:t>
            </a:r>
            <a:r>
              <a:rPr lang="ja-JP" altLang="en-US" b="1" dirty="0">
                <a:solidFill>
                  <a:srgbClr val="FCB8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５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つのステップ：「割合の場合」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P.7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）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4F59FC1-011B-C68F-3E81-F9EE73270042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14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02055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490F3-2CB7-A209-758D-28484E7A8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D88F3312-5402-3544-330A-41956AF7EA59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0D81BBA-A715-B97A-FB58-00AAED1DB6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376" y="549305"/>
            <a:ext cx="6917077" cy="5100208"/>
          </a:xfrm>
          <a:prstGeom prst="rect">
            <a:avLst/>
          </a:prstGeom>
        </p:spPr>
      </p:pic>
      <p:sp>
        <p:nvSpPr>
          <p:cNvPr id="5" name="Google Shape;910;p60">
            <a:extLst>
              <a:ext uri="{FF2B5EF4-FFF2-40B4-BE49-F238E27FC236}">
                <a16:creationId xmlns:a16="http://schemas.microsoft.com/office/drawing/2014/main" id="{D6CCB1A8-8EEE-08B8-914F-243853CB2441}"/>
              </a:ext>
            </a:extLst>
          </p:cNvPr>
          <p:cNvSpPr txBox="1"/>
          <p:nvPr/>
        </p:nvSpPr>
        <p:spPr>
          <a:xfrm>
            <a:off x="544483" y="65487"/>
            <a:ext cx="8055032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説明・演習　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Ⅰ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　指導改善に向けた</a:t>
            </a:r>
            <a:r>
              <a:rPr lang="ja-JP" altLang="en-US" b="1" dirty="0">
                <a:solidFill>
                  <a:srgbClr val="FCB8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５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つのステップ：「割合の場合」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P.8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）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915D1AB-03EA-0198-2AD2-10029B93CB0E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15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09869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9A609-45B6-D054-42CD-1E45EFD55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614EB473-42B4-0A0B-D509-45D8CA465C8C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Google Shape;910;p60">
            <a:extLst>
              <a:ext uri="{FF2B5EF4-FFF2-40B4-BE49-F238E27FC236}">
                <a16:creationId xmlns:a16="http://schemas.microsoft.com/office/drawing/2014/main" id="{7C27F90C-C85E-78FD-25AA-2E58FD7843F3}"/>
              </a:ext>
            </a:extLst>
          </p:cNvPr>
          <p:cNvSpPr txBox="1"/>
          <p:nvPr/>
        </p:nvSpPr>
        <p:spPr>
          <a:xfrm>
            <a:off x="544483" y="65487"/>
            <a:ext cx="8055032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説明・演習　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Ⅰ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　指導改善に向けた</a:t>
            </a:r>
            <a:r>
              <a:rPr lang="ja-JP" altLang="en-US" b="1" dirty="0">
                <a:solidFill>
                  <a:srgbClr val="FCB8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５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つのステップ：「割合の場合」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P.8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）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476EB82-3423-66B3-ABE1-79E7A50708F2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16</a:t>
            </a:r>
            <a:endParaRPr lang="ja-JP" altLang="en-US" sz="1200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D47A951-C19C-2872-4CA3-F6FB381279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9694"/>
          <a:stretch>
            <a:fillRect/>
          </a:stretch>
        </p:blipFill>
        <p:spPr>
          <a:xfrm>
            <a:off x="172162" y="723900"/>
            <a:ext cx="4399838" cy="30099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FEB5B96-8095-6C75-B2AE-D157374FC688}"/>
              </a:ext>
            </a:extLst>
          </p:cNvPr>
          <p:cNvSpPr txBox="1"/>
          <p:nvPr/>
        </p:nvSpPr>
        <p:spPr>
          <a:xfrm>
            <a:off x="4716323" y="1158210"/>
            <a:ext cx="439983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kumimoji="1"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各領域の内容の概観</a:t>
            </a:r>
            <a:endParaRPr kumimoji="1" lang="en-US" altLang="ja-JP" sz="28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/>
            <a:r>
              <a:rPr kumimoji="1" lang="ja-JP" altLang="en-US" dirty="0">
                <a:latin typeface="+mn-ea"/>
              </a:rPr>
              <a:t>（１）各領域のねらい</a:t>
            </a:r>
            <a:endParaRPr kumimoji="1" lang="en-US" altLang="ja-JP" sz="2800" dirty="0">
              <a:latin typeface="+mn-ea"/>
            </a:endParaRPr>
          </a:p>
          <a:p>
            <a:pPr algn="just"/>
            <a:r>
              <a:rPr kumimoji="1" lang="ja-JP" altLang="en-US" dirty="0">
                <a:latin typeface="+mn-ea"/>
              </a:rPr>
              <a:t>（２）各領域の内容の概観</a:t>
            </a:r>
            <a:endParaRPr kumimoji="1" lang="en-US" altLang="ja-JP" dirty="0">
              <a:latin typeface="+mn-ea"/>
            </a:endParaRPr>
          </a:p>
          <a:p>
            <a:pPr algn="just"/>
            <a:r>
              <a:rPr kumimoji="1" lang="ja-JP" altLang="en-US" dirty="0">
                <a:latin typeface="+mn-ea"/>
              </a:rPr>
              <a:t>（３）各領域で育成を目指す資質・能力</a:t>
            </a:r>
            <a:endParaRPr kumimoji="1" lang="en-US" altLang="ja-JP" dirty="0">
              <a:latin typeface="+mn-ea"/>
            </a:endParaRPr>
          </a:p>
          <a:p>
            <a:pPr algn="just"/>
            <a:endParaRPr kumimoji="1" lang="ja-JP" altLang="en-US" dirty="0">
              <a:latin typeface="+mn-ea"/>
            </a:endParaRPr>
          </a:p>
          <a:p>
            <a:pPr algn="ctr"/>
            <a:r>
              <a:rPr kumimoji="1" lang="en-US" altLang="ja-JP" sz="2000" dirty="0">
                <a:latin typeface="+mn-ea"/>
              </a:rPr>
              <a:t> A</a:t>
            </a:r>
            <a:r>
              <a:rPr kumimoji="1" lang="ja-JP" altLang="en-US" sz="2000" dirty="0">
                <a:latin typeface="+mn-ea"/>
              </a:rPr>
              <a:t>　数と計算</a:t>
            </a:r>
            <a:r>
              <a:rPr kumimoji="1" lang="en-US" altLang="ja-JP" sz="2000" dirty="0">
                <a:latin typeface="+mn-ea"/>
              </a:rPr>
              <a:t>		P.42</a:t>
            </a:r>
            <a:r>
              <a:rPr kumimoji="1" lang="ja-JP" altLang="en-US" sz="2000" dirty="0">
                <a:latin typeface="+mn-ea"/>
              </a:rPr>
              <a:t> ～ </a:t>
            </a:r>
            <a:r>
              <a:rPr kumimoji="1" lang="en-US" altLang="ja-JP" sz="2000" dirty="0">
                <a:latin typeface="+mn-ea"/>
              </a:rPr>
              <a:t>49</a:t>
            </a:r>
          </a:p>
          <a:p>
            <a:pPr algn="ctr"/>
            <a:r>
              <a:rPr kumimoji="1" lang="en-US" altLang="ja-JP" sz="2000" dirty="0">
                <a:latin typeface="+mn-ea"/>
              </a:rPr>
              <a:t> B</a:t>
            </a:r>
            <a:r>
              <a:rPr kumimoji="1" lang="ja-JP" altLang="en-US" sz="2000" dirty="0">
                <a:latin typeface="+mn-ea"/>
              </a:rPr>
              <a:t>　図形</a:t>
            </a:r>
            <a:r>
              <a:rPr kumimoji="1" lang="en-US" altLang="ja-JP" sz="2000" dirty="0">
                <a:latin typeface="+mn-ea"/>
              </a:rPr>
              <a:t>			P.50</a:t>
            </a:r>
            <a:r>
              <a:rPr kumimoji="1" lang="ja-JP" altLang="en-US" sz="2000" dirty="0">
                <a:latin typeface="+mn-ea"/>
              </a:rPr>
              <a:t> ～ </a:t>
            </a:r>
            <a:r>
              <a:rPr kumimoji="1" lang="en-US" altLang="ja-JP" sz="2000" dirty="0">
                <a:latin typeface="+mn-ea"/>
              </a:rPr>
              <a:t>56</a:t>
            </a:r>
          </a:p>
          <a:p>
            <a:pPr algn="ctr"/>
            <a:r>
              <a:rPr kumimoji="1" lang="en-US" altLang="ja-JP" sz="2000" dirty="0">
                <a:latin typeface="+mn-ea"/>
              </a:rPr>
              <a:t> C</a:t>
            </a:r>
            <a:r>
              <a:rPr kumimoji="1" lang="ja-JP" altLang="en-US" sz="2000" dirty="0">
                <a:latin typeface="+mn-ea"/>
              </a:rPr>
              <a:t>　測定</a:t>
            </a:r>
            <a:r>
              <a:rPr kumimoji="1" lang="en-US" altLang="ja-JP" sz="2000" dirty="0">
                <a:latin typeface="+mn-ea"/>
              </a:rPr>
              <a:t>			P.56</a:t>
            </a:r>
            <a:r>
              <a:rPr kumimoji="1" lang="ja-JP" altLang="en-US" sz="2000" dirty="0">
                <a:latin typeface="+mn-ea"/>
              </a:rPr>
              <a:t> ～ </a:t>
            </a:r>
            <a:r>
              <a:rPr kumimoji="1" lang="en-US" altLang="ja-JP" sz="2000" dirty="0">
                <a:latin typeface="+mn-ea"/>
              </a:rPr>
              <a:t>61</a:t>
            </a:r>
          </a:p>
          <a:p>
            <a:pPr algn="ctr"/>
            <a:r>
              <a:rPr kumimoji="1" lang="en-US" altLang="ja-JP" sz="2000" dirty="0">
                <a:latin typeface="+mn-ea"/>
              </a:rPr>
              <a:t> C</a:t>
            </a:r>
            <a:r>
              <a:rPr kumimoji="1" lang="ja-JP" altLang="en-US" sz="2000" dirty="0">
                <a:latin typeface="+mn-ea"/>
              </a:rPr>
              <a:t>　変化と関係</a:t>
            </a:r>
            <a:r>
              <a:rPr kumimoji="1" lang="en-US" altLang="ja-JP" sz="2000" dirty="0">
                <a:latin typeface="+mn-ea"/>
              </a:rPr>
              <a:t>		P.61</a:t>
            </a:r>
            <a:r>
              <a:rPr kumimoji="1" lang="ja-JP" altLang="en-US" sz="2000" dirty="0">
                <a:latin typeface="+mn-ea"/>
              </a:rPr>
              <a:t> ～ </a:t>
            </a:r>
            <a:r>
              <a:rPr kumimoji="1" lang="en-US" altLang="ja-JP" sz="2000" dirty="0">
                <a:latin typeface="+mn-ea"/>
              </a:rPr>
              <a:t>66</a:t>
            </a:r>
          </a:p>
          <a:p>
            <a:pPr algn="ctr"/>
            <a:r>
              <a:rPr kumimoji="1" lang="ja-JP" altLang="en-US" sz="2000" dirty="0">
                <a:latin typeface="+mn-ea"/>
              </a:rPr>
              <a:t> </a:t>
            </a:r>
            <a:r>
              <a:rPr kumimoji="1" lang="en-US" altLang="ja-JP" sz="2000" dirty="0">
                <a:latin typeface="+mn-ea"/>
              </a:rPr>
              <a:t>D</a:t>
            </a:r>
            <a:r>
              <a:rPr kumimoji="1" lang="ja-JP" altLang="en-US" sz="2000" dirty="0">
                <a:latin typeface="+mn-ea"/>
              </a:rPr>
              <a:t>　データの活用</a:t>
            </a:r>
            <a:r>
              <a:rPr kumimoji="1" lang="en-US" altLang="ja-JP" sz="2000" dirty="0">
                <a:latin typeface="+mn-ea"/>
              </a:rPr>
              <a:t>	P.67</a:t>
            </a:r>
            <a:r>
              <a:rPr kumimoji="1" lang="ja-JP" altLang="en-US" sz="2000" dirty="0">
                <a:latin typeface="+mn-ea"/>
              </a:rPr>
              <a:t> ～ </a:t>
            </a:r>
            <a:r>
              <a:rPr kumimoji="1" lang="en-US" altLang="ja-JP" sz="2000" dirty="0">
                <a:latin typeface="+mn-ea"/>
              </a:rPr>
              <a:t>71</a:t>
            </a:r>
            <a:r>
              <a:rPr kumimoji="1" lang="ja-JP" altLang="en-US" sz="2000" dirty="0">
                <a:latin typeface="+mn-ea"/>
              </a:rPr>
              <a:t> </a:t>
            </a:r>
            <a:endParaRPr kumimoji="1" lang="en-US" altLang="ja-JP" sz="1600" dirty="0">
              <a:latin typeface="+mn-ea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E140B3D-0CA3-8B28-15D4-9616E98965F9}"/>
              </a:ext>
            </a:extLst>
          </p:cNvPr>
          <p:cNvSpPr/>
          <p:nvPr/>
        </p:nvSpPr>
        <p:spPr>
          <a:xfrm>
            <a:off x="1431925" y="768350"/>
            <a:ext cx="1076326" cy="161925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3967DEA-31CB-3DBC-F3DE-80625AF01AF6}"/>
              </a:ext>
            </a:extLst>
          </p:cNvPr>
          <p:cNvSpPr/>
          <p:nvPr/>
        </p:nvSpPr>
        <p:spPr>
          <a:xfrm>
            <a:off x="1114425" y="1390650"/>
            <a:ext cx="1435100" cy="161925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CC9CE5D-9842-939F-1106-D3E1DD51A008}"/>
              </a:ext>
            </a:extLst>
          </p:cNvPr>
          <p:cNvSpPr/>
          <p:nvPr/>
        </p:nvSpPr>
        <p:spPr>
          <a:xfrm>
            <a:off x="1114425" y="3349625"/>
            <a:ext cx="1435100" cy="161925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C31E498A-C347-2A47-8135-786A8B907C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4599"/>
          <a:stretch>
            <a:fillRect/>
          </a:stretch>
        </p:blipFill>
        <p:spPr>
          <a:xfrm>
            <a:off x="181053" y="3881226"/>
            <a:ext cx="4399838" cy="22197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0D80CB2-BC8E-F642-6D3D-35419015BBBD}"/>
              </a:ext>
            </a:extLst>
          </p:cNvPr>
          <p:cNvSpPr/>
          <p:nvPr/>
        </p:nvSpPr>
        <p:spPr>
          <a:xfrm>
            <a:off x="534988" y="4645025"/>
            <a:ext cx="2513012" cy="161925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3550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F1617-18E6-13D8-272C-BF55855FA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0F595D0E-60B8-C7CA-35A0-5F226F549A0C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7692E75-E508-D63E-0404-3E40BD815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376" y="549305"/>
            <a:ext cx="6917077" cy="5100208"/>
          </a:xfrm>
          <a:prstGeom prst="rect">
            <a:avLst/>
          </a:prstGeom>
        </p:spPr>
      </p:pic>
      <p:sp>
        <p:nvSpPr>
          <p:cNvPr id="5" name="Google Shape;910;p60">
            <a:extLst>
              <a:ext uri="{FF2B5EF4-FFF2-40B4-BE49-F238E27FC236}">
                <a16:creationId xmlns:a16="http://schemas.microsoft.com/office/drawing/2014/main" id="{E9200A95-C162-C6F3-411C-774877CB052E}"/>
              </a:ext>
            </a:extLst>
          </p:cNvPr>
          <p:cNvSpPr txBox="1"/>
          <p:nvPr/>
        </p:nvSpPr>
        <p:spPr>
          <a:xfrm>
            <a:off x="544483" y="65487"/>
            <a:ext cx="8055032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説明・演習　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Ⅰ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　指導改善に向けた</a:t>
            </a:r>
            <a:r>
              <a:rPr lang="ja-JP" altLang="en-US" b="1" dirty="0">
                <a:solidFill>
                  <a:srgbClr val="FCB8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５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つのステップ：「割合の場合」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P.8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）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00DC3C6-D0AA-274E-FD74-9AD7937CE539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17</a:t>
            </a:r>
            <a:endParaRPr lang="ja-JP" altLang="en-US" sz="1200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90911FE-7C79-96F2-7CA9-BCA6B4C622E4}"/>
              </a:ext>
            </a:extLst>
          </p:cNvPr>
          <p:cNvSpPr/>
          <p:nvPr/>
        </p:nvSpPr>
        <p:spPr>
          <a:xfrm>
            <a:off x="1858877" y="4319558"/>
            <a:ext cx="1725698" cy="201641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2677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F2012-7DA2-EAEA-82A6-A71DE69F7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四角形: 上の 2 つの角を丸める 9">
            <a:extLst>
              <a:ext uri="{FF2B5EF4-FFF2-40B4-BE49-F238E27FC236}">
                <a16:creationId xmlns:a16="http://schemas.microsoft.com/office/drawing/2014/main" id="{2A6AE9C0-35ED-682E-00FF-47083005962D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Google Shape;910;p60">
            <a:extLst>
              <a:ext uri="{FF2B5EF4-FFF2-40B4-BE49-F238E27FC236}">
                <a16:creationId xmlns:a16="http://schemas.microsoft.com/office/drawing/2014/main" id="{7061758A-594F-0FB8-F911-5B7F5EC13869}"/>
              </a:ext>
            </a:extLst>
          </p:cNvPr>
          <p:cNvSpPr txBox="1"/>
          <p:nvPr/>
        </p:nvSpPr>
        <p:spPr>
          <a:xfrm>
            <a:off x="978794" y="64421"/>
            <a:ext cx="7283004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本指導資料作成の趣旨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EEFCF3F-F0CA-434B-6500-D7D3F545943D}"/>
              </a:ext>
            </a:extLst>
          </p:cNvPr>
          <p:cNvSpPr txBox="1"/>
          <p:nvPr/>
        </p:nvSpPr>
        <p:spPr>
          <a:xfrm>
            <a:off x="4170594" y="2609982"/>
            <a:ext cx="46915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100" dirty="0"/>
              <a:t>（令和８年度　全国学力・学習状況調査　大問１（３））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96237CE-0223-67D3-B018-25AEE1A58D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835" y="732240"/>
            <a:ext cx="8580329" cy="1863650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52B557A-19BC-5BD8-4CDF-D772B1ED97A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68613"/>
          <a:stretch>
            <a:fillRect/>
          </a:stretch>
        </p:blipFill>
        <p:spPr>
          <a:xfrm>
            <a:off x="281835" y="3381843"/>
            <a:ext cx="8580329" cy="175219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86EE719-FB06-0E75-BF6B-FCA69A620E22}"/>
              </a:ext>
            </a:extLst>
          </p:cNvPr>
          <p:cNvSpPr txBox="1"/>
          <p:nvPr/>
        </p:nvSpPr>
        <p:spPr>
          <a:xfrm>
            <a:off x="2544492" y="5134040"/>
            <a:ext cx="6317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1200" dirty="0"/>
              <a:t>（令和８年度　全国学力・学習状況調査　解説資料　小学校算数　</a:t>
            </a:r>
            <a:r>
              <a:rPr lang="en-US" altLang="ja-JP" sz="1200" dirty="0"/>
              <a:t>P.18</a:t>
            </a:r>
            <a:r>
              <a:rPr lang="ja-JP" altLang="en-US" sz="1200" dirty="0"/>
              <a:t>）　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0DBE85E-3A4C-230A-66AB-F3DEC3CD04EB}"/>
              </a:ext>
            </a:extLst>
          </p:cNvPr>
          <p:cNvSpPr/>
          <p:nvPr/>
        </p:nvSpPr>
        <p:spPr>
          <a:xfrm>
            <a:off x="665984" y="4288645"/>
            <a:ext cx="8015790" cy="785292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86CEA68-5F44-A4C1-E978-968AD3F848A3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1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90068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C0889-3411-309F-48E9-3A7F043C4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B259D1AF-F13F-EAF0-0B62-A5C99804325A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Google Shape;910;p60">
            <a:extLst>
              <a:ext uri="{FF2B5EF4-FFF2-40B4-BE49-F238E27FC236}">
                <a16:creationId xmlns:a16="http://schemas.microsoft.com/office/drawing/2014/main" id="{2B879CFD-B13A-8507-4228-96A4C6B17B57}"/>
              </a:ext>
            </a:extLst>
          </p:cNvPr>
          <p:cNvSpPr txBox="1"/>
          <p:nvPr/>
        </p:nvSpPr>
        <p:spPr>
          <a:xfrm>
            <a:off x="544483" y="65487"/>
            <a:ext cx="8055032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説明・演習　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Ⅰ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　指導改善に向けた</a:t>
            </a:r>
            <a:r>
              <a:rPr lang="ja-JP" altLang="en-US" b="1" dirty="0">
                <a:solidFill>
                  <a:srgbClr val="FCB8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５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つのステップ：「割合の場合」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P.8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）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8ADA90D-2ED2-8F31-E66C-B1052035A44E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18</a:t>
            </a:r>
            <a:endParaRPr lang="ja-JP" altLang="en-US" sz="1200" dirty="0"/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577C91D4-C75C-A150-85E4-A2C56F91AA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41" y="906780"/>
            <a:ext cx="4323614" cy="16230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6808B7C-C872-C020-2A49-C4297C4B4AAA}"/>
              </a:ext>
            </a:extLst>
          </p:cNvPr>
          <p:cNvSpPr txBox="1"/>
          <p:nvPr/>
        </p:nvSpPr>
        <p:spPr>
          <a:xfrm>
            <a:off x="240030" y="599003"/>
            <a:ext cx="5147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400" dirty="0">
                <a:latin typeface="+mn-ea"/>
              </a:rPr>
              <a:t>小学校学習指導要領（平成</a:t>
            </a:r>
            <a:r>
              <a:rPr kumimoji="1" lang="en-US" altLang="ja-JP" sz="1400" dirty="0">
                <a:latin typeface="+mn-ea"/>
              </a:rPr>
              <a:t>29</a:t>
            </a:r>
            <a:r>
              <a:rPr kumimoji="1" lang="ja-JP" altLang="en-US" sz="1400" dirty="0">
                <a:latin typeface="+mn-ea"/>
              </a:rPr>
              <a:t>年告示）解説　算数編　</a:t>
            </a:r>
            <a:r>
              <a:rPr kumimoji="1" lang="en-US" altLang="ja-JP" sz="1400" dirty="0">
                <a:latin typeface="+mn-ea"/>
              </a:rPr>
              <a:t>P.61 </a:t>
            </a:r>
            <a:r>
              <a:rPr kumimoji="1" lang="ja-JP" altLang="en-US" sz="1400" dirty="0">
                <a:latin typeface="+mn-ea"/>
              </a:rPr>
              <a:t>～ </a:t>
            </a: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3E15D858-2A6F-67CC-77D8-E6DFCD4279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41" y="2689860"/>
            <a:ext cx="4323614" cy="34284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9F2D4DA-7C5B-6DE6-46CC-E4817AE4C00E}"/>
              </a:ext>
            </a:extLst>
          </p:cNvPr>
          <p:cNvSpPr/>
          <p:nvPr/>
        </p:nvSpPr>
        <p:spPr>
          <a:xfrm>
            <a:off x="1948583" y="4627558"/>
            <a:ext cx="1135783" cy="333989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5EBB3DDC-65C5-FCB3-0AEA-36B08A004A56}"/>
              </a:ext>
            </a:extLst>
          </p:cNvPr>
          <p:cNvSpPr/>
          <p:nvPr/>
        </p:nvSpPr>
        <p:spPr>
          <a:xfrm>
            <a:off x="1964228" y="5025091"/>
            <a:ext cx="581026" cy="127936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5302458-CD75-1F17-F130-EA5651DF3562}"/>
              </a:ext>
            </a:extLst>
          </p:cNvPr>
          <p:cNvSpPr/>
          <p:nvPr/>
        </p:nvSpPr>
        <p:spPr>
          <a:xfrm>
            <a:off x="3165742" y="5145884"/>
            <a:ext cx="581026" cy="127936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8A5F5920-AA9E-C048-715C-D991745E1E6A}"/>
              </a:ext>
            </a:extLst>
          </p:cNvPr>
          <p:cNvSpPr/>
          <p:nvPr/>
        </p:nvSpPr>
        <p:spPr>
          <a:xfrm>
            <a:off x="3146352" y="4627557"/>
            <a:ext cx="1135783" cy="237337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83546D5E-BAAD-D85B-5926-05A66CBCAC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0207" y="2430341"/>
            <a:ext cx="4342051" cy="1426486"/>
          </a:xfrm>
          <a:prstGeom prst="rect">
            <a:avLst/>
          </a:prstGeom>
          <a:ln>
            <a:noFill/>
          </a:ln>
        </p:spPr>
      </p:pic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8593C181-8830-3BED-F6B9-FDABD208253D}"/>
              </a:ext>
            </a:extLst>
          </p:cNvPr>
          <p:cNvSpPr/>
          <p:nvPr/>
        </p:nvSpPr>
        <p:spPr>
          <a:xfrm>
            <a:off x="4897364" y="3058118"/>
            <a:ext cx="4103760" cy="146415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190BB935-9DC8-85E1-9125-DDE11148B38B}"/>
              </a:ext>
            </a:extLst>
          </p:cNvPr>
          <p:cNvSpPr/>
          <p:nvPr/>
        </p:nvSpPr>
        <p:spPr>
          <a:xfrm>
            <a:off x="4755750" y="3263258"/>
            <a:ext cx="4245374" cy="146415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62FAA76F-ABF8-BACD-6446-B83F37B18C82}"/>
              </a:ext>
            </a:extLst>
          </p:cNvPr>
          <p:cNvSpPr/>
          <p:nvPr/>
        </p:nvSpPr>
        <p:spPr>
          <a:xfrm>
            <a:off x="4755750" y="3468398"/>
            <a:ext cx="4245374" cy="146415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C282F32D-BB83-43F1-A848-6BA63ADAA0CC}"/>
              </a:ext>
            </a:extLst>
          </p:cNvPr>
          <p:cNvSpPr/>
          <p:nvPr/>
        </p:nvSpPr>
        <p:spPr>
          <a:xfrm>
            <a:off x="4755750" y="3673538"/>
            <a:ext cx="1368824" cy="146415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8336DC12-4F46-7AA1-21F5-3C73B6151F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6531" y="1530455"/>
            <a:ext cx="4076685" cy="239805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AB5C6916-4B04-A74E-A500-BA193A0FCA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5375" y="1938715"/>
            <a:ext cx="4076685" cy="230544"/>
          </a:xfrm>
          <a:prstGeom prst="rect">
            <a:avLst/>
          </a:prstGeom>
        </p:spPr>
      </p:pic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8210D935-E00D-AA8E-2BBF-9199BD5F96D8}"/>
              </a:ext>
            </a:extLst>
          </p:cNvPr>
          <p:cNvSpPr/>
          <p:nvPr/>
        </p:nvSpPr>
        <p:spPr>
          <a:xfrm>
            <a:off x="4653739" y="1465460"/>
            <a:ext cx="4408520" cy="2448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445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4DF2D-5FC8-2A0B-E7DE-6ABD2362F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CA044A9E-E4F2-6259-BC36-F27DCB92D283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0A609FE-A2F2-4D67-71A6-64254F36B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376" y="549305"/>
            <a:ext cx="6917077" cy="5100208"/>
          </a:xfrm>
          <a:prstGeom prst="rect">
            <a:avLst/>
          </a:prstGeom>
        </p:spPr>
      </p:pic>
      <p:sp>
        <p:nvSpPr>
          <p:cNvPr id="5" name="Google Shape;910;p60">
            <a:extLst>
              <a:ext uri="{FF2B5EF4-FFF2-40B4-BE49-F238E27FC236}">
                <a16:creationId xmlns:a16="http://schemas.microsoft.com/office/drawing/2014/main" id="{9F381954-3B50-71CF-969A-A641AC7DD61A}"/>
              </a:ext>
            </a:extLst>
          </p:cNvPr>
          <p:cNvSpPr txBox="1"/>
          <p:nvPr/>
        </p:nvSpPr>
        <p:spPr>
          <a:xfrm>
            <a:off x="544483" y="65487"/>
            <a:ext cx="8055032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説明・演習　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Ⅰ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　指導改善に向けた</a:t>
            </a:r>
            <a:r>
              <a:rPr lang="ja-JP" altLang="en-US" b="1" dirty="0">
                <a:solidFill>
                  <a:srgbClr val="FCB8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５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つのステップ：「割合の場合」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P.8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）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8573021-158E-2CFA-126B-983EABC1911A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19</a:t>
            </a:r>
            <a:endParaRPr lang="ja-JP" altLang="en-US" sz="12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6F86151-0DF5-0CF3-9691-262779683587}"/>
              </a:ext>
            </a:extLst>
          </p:cNvPr>
          <p:cNvSpPr txBox="1"/>
          <p:nvPr/>
        </p:nvSpPr>
        <p:spPr>
          <a:xfrm>
            <a:off x="4581525" y="4249341"/>
            <a:ext cx="1952625" cy="3499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・日常生活の場面で、～（省略）</a:t>
            </a:r>
            <a:endParaRPr kumimoji="1" lang="en-US" altLang="ja-JP" sz="9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６５　３２～３５行目）</a:t>
            </a:r>
          </a:p>
        </p:txBody>
      </p:sp>
    </p:spTree>
    <p:extLst>
      <p:ext uri="{BB962C8B-B14F-4D97-AF65-F5344CB8AC3E}">
        <p14:creationId xmlns:p14="http://schemas.microsoft.com/office/powerpoint/2010/main" val="394036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35401-EC05-A94B-2114-F038DCEB6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6B48AB0C-4511-F45F-1A00-BB20A6DBBA82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Google Shape;910;p60">
            <a:extLst>
              <a:ext uri="{FF2B5EF4-FFF2-40B4-BE49-F238E27FC236}">
                <a16:creationId xmlns:a16="http://schemas.microsoft.com/office/drawing/2014/main" id="{45085FCD-EC5E-D31B-B598-D4EF7D7DE26D}"/>
              </a:ext>
            </a:extLst>
          </p:cNvPr>
          <p:cNvSpPr txBox="1"/>
          <p:nvPr/>
        </p:nvSpPr>
        <p:spPr>
          <a:xfrm>
            <a:off x="544483" y="65487"/>
            <a:ext cx="8055032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説明・演習　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Ⅰ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　指導改善に向けた</a:t>
            </a:r>
            <a:r>
              <a:rPr lang="ja-JP" altLang="en-US" b="1" dirty="0">
                <a:solidFill>
                  <a:srgbClr val="FCB8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５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つのステップ：「割合の場合」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P.8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）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E48F2A1-300E-6D25-DB05-8B1533019BCD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20</a:t>
            </a:r>
            <a:endParaRPr lang="ja-JP" altLang="en-US" sz="1200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E9878F1-E6E4-9676-032D-748E4A1D10BB}"/>
              </a:ext>
            </a:extLst>
          </p:cNvPr>
          <p:cNvSpPr txBox="1"/>
          <p:nvPr/>
        </p:nvSpPr>
        <p:spPr>
          <a:xfrm>
            <a:off x="240030" y="599003"/>
            <a:ext cx="5913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400" dirty="0">
                <a:latin typeface="+mn-ea"/>
              </a:rPr>
              <a:t>小学校学習指導要領（平成</a:t>
            </a:r>
            <a:r>
              <a:rPr kumimoji="1" lang="en-US" altLang="ja-JP" sz="1400" dirty="0">
                <a:latin typeface="+mn-ea"/>
              </a:rPr>
              <a:t>29</a:t>
            </a:r>
            <a:r>
              <a:rPr kumimoji="1" lang="ja-JP" altLang="en-US" sz="1400" dirty="0">
                <a:latin typeface="+mn-ea"/>
              </a:rPr>
              <a:t>年告示）解説　算数編　</a:t>
            </a:r>
            <a:r>
              <a:rPr kumimoji="1" lang="en-US" altLang="ja-JP" sz="1400" dirty="0">
                <a:latin typeface="+mn-ea"/>
              </a:rPr>
              <a:t>P.45</a:t>
            </a:r>
            <a:r>
              <a:rPr kumimoji="1" lang="ja-JP" altLang="en-US" sz="1400" dirty="0">
                <a:latin typeface="+mn-ea"/>
              </a:rPr>
              <a:t>・</a:t>
            </a:r>
            <a:r>
              <a:rPr kumimoji="1" lang="en-US" altLang="ja-JP" sz="1400" dirty="0">
                <a:latin typeface="+mn-ea"/>
              </a:rPr>
              <a:t>46</a:t>
            </a:r>
            <a:r>
              <a:rPr kumimoji="1" lang="ja-JP" altLang="en-US" sz="1400" dirty="0">
                <a:latin typeface="+mn-ea"/>
              </a:rPr>
              <a:t> 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36A4E11B-36D8-78A4-D02E-EFE1BE32FD1D}"/>
              </a:ext>
            </a:extLst>
          </p:cNvPr>
          <p:cNvGrpSpPr/>
          <p:nvPr/>
        </p:nvGrpSpPr>
        <p:grpSpPr>
          <a:xfrm>
            <a:off x="1562100" y="1113052"/>
            <a:ext cx="5415915" cy="4326562"/>
            <a:chOff x="447675" y="1094002"/>
            <a:chExt cx="5415915" cy="4326562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42F99863-D9E4-F4AB-2223-E731F26E29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250" y="1094002"/>
              <a:ext cx="5387340" cy="740968"/>
            </a:xfrm>
            <a:prstGeom prst="rect">
              <a:avLst/>
            </a:prstGeom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88255B4E-549F-147C-76A6-F58A0E4D7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7675" y="1904932"/>
              <a:ext cx="5356364" cy="3515632"/>
            </a:xfrm>
            <a:prstGeom prst="rect">
              <a:avLst/>
            </a:prstGeom>
          </p:spPr>
        </p:pic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F38211B-4DB3-AB9E-0831-E95F1EA4285D}"/>
              </a:ext>
            </a:extLst>
          </p:cNvPr>
          <p:cNvSpPr/>
          <p:nvPr/>
        </p:nvSpPr>
        <p:spPr>
          <a:xfrm>
            <a:off x="1649535" y="1384301"/>
            <a:ext cx="5224340" cy="180000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3A1063D-797B-CB47-25A9-E8A9D9ADA8D4}"/>
              </a:ext>
            </a:extLst>
          </p:cNvPr>
          <p:cNvSpPr/>
          <p:nvPr/>
        </p:nvSpPr>
        <p:spPr>
          <a:xfrm>
            <a:off x="1649535" y="1650205"/>
            <a:ext cx="5224340" cy="180000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FC5F889-EFD0-4C34-37EA-C9AA81482963}"/>
              </a:ext>
            </a:extLst>
          </p:cNvPr>
          <p:cNvSpPr/>
          <p:nvPr/>
        </p:nvSpPr>
        <p:spPr>
          <a:xfrm>
            <a:off x="1649535" y="1945269"/>
            <a:ext cx="5224340" cy="180000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12C1C17-4BAA-F546-A0D5-1F239AE62854}"/>
              </a:ext>
            </a:extLst>
          </p:cNvPr>
          <p:cNvSpPr/>
          <p:nvPr/>
        </p:nvSpPr>
        <p:spPr>
          <a:xfrm>
            <a:off x="1649535" y="2195231"/>
            <a:ext cx="4127378" cy="180000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EF6F9208-F66F-9054-1055-A304BBB67FC9}"/>
              </a:ext>
            </a:extLst>
          </p:cNvPr>
          <p:cNvSpPr/>
          <p:nvPr/>
        </p:nvSpPr>
        <p:spPr>
          <a:xfrm>
            <a:off x="4445000" y="3472472"/>
            <a:ext cx="2428876" cy="1874228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62E64F84-6C02-2CC3-6DA4-0B276EF9D6A3}"/>
              </a:ext>
            </a:extLst>
          </p:cNvPr>
          <p:cNvSpPr/>
          <p:nvPr/>
        </p:nvSpPr>
        <p:spPr>
          <a:xfrm>
            <a:off x="2730499" y="1139031"/>
            <a:ext cx="4143375" cy="180000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100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9366D-4F55-4189-9B11-32D61CF3B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68669929-DE15-DED8-ABB7-24DC376EAB36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074D1FB-FB44-DBF7-5BF9-AE95B515BF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376" y="549305"/>
            <a:ext cx="6917077" cy="5100208"/>
          </a:xfrm>
          <a:prstGeom prst="rect">
            <a:avLst/>
          </a:prstGeom>
        </p:spPr>
      </p:pic>
      <p:sp>
        <p:nvSpPr>
          <p:cNvPr id="5" name="Google Shape;910;p60">
            <a:extLst>
              <a:ext uri="{FF2B5EF4-FFF2-40B4-BE49-F238E27FC236}">
                <a16:creationId xmlns:a16="http://schemas.microsoft.com/office/drawing/2014/main" id="{1243C162-FD50-0A6F-0460-811542A50FB9}"/>
              </a:ext>
            </a:extLst>
          </p:cNvPr>
          <p:cNvSpPr txBox="1"/>
          <p:nvPr/>
        </p:nvSpPr>
        <p:spPr>
          <a:xfrm>
            <a:off x="544483" y="65487"/>
            <a:ext cx="8055032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説明・演習　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Ⅰ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　指導改善に向けた</a:t>
            </a:r>
            <a:r>
              <a:rPr lang="ja-JP" altLang="en-US" b="1" dirty="0">
                <a:solidFill>
                  <a:srgbClr val="FCB8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５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つのステップ：「割合の場合」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P.8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）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7858EF0-DAF1-A243-CB3A-C38A7FA913EC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21</a:t>
            </a:r>
            <a:endParaRPr lang="ja-JP" altLang="en-US" sz="12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08EA626-F961-8867-87BD-3037D071B545}"/>
              </a:ext>
            </a:extLst>
          </p:cNvPr>
          <p:cNvSpPr txBox="1"/>
          <p:nvPr/>
        </p:nvSpPr>
        <p:spPr>
          <a:xfrm>
            <a:off x="4581525" y="2428875"/>
            <a:ext cx="1952625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200"/>
              </a:lnSpc>
            </a:pP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数のまとまりに着目し、（中略）整数の意味について理解できるようにする。（</a:t>
            </a:r>
            <a:r>
              <a: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P.44</a:t>
            </a: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３～６行目）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C1D832E-A5BB-239B-B496-2ACA319D6F89}"/>
              </a:ext>
            </a:extLst>
          </p:cNvPr>
          <p:cNvSpPr txBox="1"/>
          <p:nvPr/>
        </p:nvSpPr>
        <p:spPr>
          <a:xfrm>
            <a:off x="4581525" y="2951270"/>
            <a:ext cx="1952625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200"/>
              </a:lnSpc>
            </a:pP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乗法は、一つ分の（中略）その大きさを求めることができることを指導する。（</a:t>
            </a:r>
            <a:r>
              <a: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P.4</a:t>
            </a: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５ </a:t>
            </a:r>
            <a:r>
              <a: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19</a:t>
            </a: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～</a:t>
            </a:r>
            <a:r>
              <a: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22</a:t>
            </a: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行目）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78D0FC0-A7EF-FA83-1D77-DFF747957C44}"/>
              </a:ext>
            </a:extLst>
          </p:cNvPr>
          <p:cNvSpPr txBox="1"/>
          <p:nvPr/>
        </p:nvSpPr>
        <p:spPr>
          <a:xfrm>
            <a:off x="4581525" y="3473665"/>
            <a:ext cx="1952625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200"/>
              </a:lnSpc>
            </a:pP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除法は乗法の逆演算（中略）何倍かを求めることができることも指導する。（</a:t>
            </a:r>
            <a:r>
              <a: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P.4</a:t>
            </a: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５ </a:t>
            </a:r>
            <a:r>
              <a: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23</a:t>
            </a: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～</a:t>
            </a:r>
            <a:r>
              <a: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28</a:t>
            </a: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行目）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2175078-FEA2-D512-BFD6-682E8CC824DF}"/>
              </a:ext>
            </a:extLst>
          </p:cNvPr>
          <p:cNvSpPr txBox="1"/>
          <p:nvPr/>
        </p:nvSpPr>
        <p:spPr>
          <a:xfrm>
            <a:off x="4581525" y="4005141"/>
            <a:ext cx="1952625" cy="3499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・小数については、～（省略）</a:t>
            </a:r>
            <a:endParaRPr kumimoji="1" lang="en-US" altLang="ja-JP" sz="9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P.4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４ 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９～３２行目）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0DE8BC7-0157-5ECE-2ADD-86A9C99A234E}"/>
              </a:ext>
            </a:extLst>
          </p:cNvPr>
          <p:cNvSpPr txBox="1"/>
          <p:nvPr/>
        </p:nvSpPr>
        <p:spPr>
          <a:xfrm>
            <a:off x="4581525" y="4249341"/>
            <a:ext cx="1952625" cy="3499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・日常生活の場面で、～（省略）</a:t>
            </a:r>
            <a:endParaRPr kumimoji="1" lang="en-US" altLang="ja-JP" sz="9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６５　３２～３５行目）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8871D91-DF82-00BA-E957-0BE4FD8B99A4}"/>
              </a:ext>
            </a:extLst>
          </p:cNvPr>
          <p:cNvSpPr txBox="1"/>
          <p:nvPr/>
        </p:nvSpPr>
        <p:spPr>
          <a:xfrm>
            <a:off x="4581525" y="4543316"/>
            <a:ext cx="1952625" cy="3499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・数量の関係に着目し、～（省略）</a:t>
            </a:r>
            <a:endParaRPr kumimoji="1" lang="en-US" altLang="ja-JP" sz="9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４５ ３３行目～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P.46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14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行目）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55012B2-22EE-F9A6-D34F-EFBF01E46280}"/>
              </a:ext>
            </a:extLst>
          </p:cNvPr>
          <p:cNvSpPr txBox="1"/>
          <p:nvPr/>
        </p:nvSpPr>
        <p:spPr>
          <a:xfrm>
            <a:off x="4571999" y="4782689"/>
            <a:ext cx="1952625" cy="3499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・日常の事象について、～（省略）</a:t>
            </a:r>
            <a:endParaRPr kumimoji="1" lang="en-US" altLang="ja-JP" sz="9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P.6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５ 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35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行目～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P.66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4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行目）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3F99A3E-FD54-41FB-212D-12B0EA13F31E}"/>
              </a:ext>
            </a:extLst>
          </p:cNvPr>
          <p:cNvSpPr txBox="1"/>
          <p:nvPr/>
        </p:nvSpPr>
        <p:spPr>
          <a:xfrm>
            <a:off x="4571999" y="5060105"/>
            <a:ext cx="1952625" cy="3499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・比の意味や表し方の、～（省略）（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P.6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５ 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35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行目～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P.66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4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行目）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F8004B2-733D-D608-3C4C-443E1C859685}"/>
              </a:ext>
            </a:extLst>
          </p:cNvPr>
          <p:cNvSpPr txBox="1"/>
          <p:nvPr/>
        </p:nvSpPr>
        <p:spPr>
          <a:xfrm>
            <a:off x="4571999" y="5297919"/>
            <a:ext cx="1952625" cy="3499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・日常事象における、～（省略）</a:t>
            </a:r>
            <a:endParaRPr kumimoji="1" lang="en-US" altLang="ja-JP" sz="9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P.6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４ １行目～７行目）</a:t>
            </a:r>
          </a:p>
        </p:txBody>
      </p:sp>
    </p:spTree>
    <p:extLst>
      <p:ext uri="{BB962C8B-B14F-4D97-AF65-F5344CB8AC3E}">
        <p14:creationId xmlns:p14="http://schemas.microsoft.com/office/powerpoint/2010/main" val="426110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68114-BA7C-41A5-C72C-C0F944A4A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17200E17-E488-A3AB-BE5B-19C04F446755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FD1DCFA-33B7-ECEA-4CDA-DDD8701F9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376" y="549305"/>
            <a:ext cx="6917077" cy="5100208"/>
          </a:xfrm>
          <a:prstGeom prst="rect">
            <a:avLst/>
          </a:prstGeom>
        </p:spPr>
      </p:pic>
      <p:sp>
        <p:nvSpPr>
          <p:cNvPr id="5" name="Google Shape;910;p60">
            <a:extLst>
              <a:ext uri="{FF2B5EF4-FFF2-40B4-BE49-F238E27FC236}">
                <a16:creationId xmlns:a16="http://schemas.microsoft.com/office/drawing/2014/main" id="{47D2C71E-BC20-B82D-E129-AE202E4C8392}"/>
              </a:ext>
            </a:extLst>
          </p:cNvPr>
          <p:cNvSpPr txBox="1"/>
          <p:nvPr/>
        </p:nvSpPr>
        <p:spPr>
          <a:xfrm>
            <a:off x="544483" y="65487"/>
            <a:ext cx="8055032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説明・演習　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Ⅰ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　指導改善に向けた</a:t>
            </a:r>
            <a:r>
              <a:rPr lang="ja-JP" altLang="en-US" b="1" dirty="0">
                <a:solidFill>
                  <a:srgbClr val="FCB8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５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つのステップ：「割合の場合」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P.8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）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92F7029-9CD3-A8F9-B525-87ED5761C348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22</a:t>
            </a:r>
            <a:endParaRPr lang="ja-JP" altLang="en-US" sz="12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BAFB09-621F-13A6-E758-721A2C89FC1D}"/>
              </a:ext>
            </a:extLst>
          </p:cNvPr>
          <p:cNvSpPr txBox="1"/>
          <p:nvPr/>
        </p:nvSpPr>
        <p:spPr>
          <a:xfrm>
            <a:off x="4581525" y="2428875"/>
            <a:ext cx="1952625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200"/>
              </a:lnSpc>
            </a:pP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数のまとまりに着目し、（中略）整数の意味について理解できるようにする。（</a:t>
            </a:r>
            <a:r>
              <a: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P.44</a:t>
            </a: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３～６行目）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3D328E-E399-F2CA-B989-613414757653}"/>
              </a:ext>
            </a:extLst>
          </p:cNvPr>
          <p:cNvSpPr txBox="1"/>
          <p:nvPr/>
        </p:nvSpPr>
        <p:spPr>
          <a:xfrm>
            <a:off x="4581525" y="2951270"/>
            <a:ext cx="1952625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200"/>
              </a:lnSpc>
            </a:pP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乗法は、一つ分の（中略）その大きさを求めることができることを指導する。（</a:t>
            </a:r>
            <a:r>
              <a: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P.4</a:t>
            </a: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５ </a:t>
            </a:r>
            <a:r>
              <a: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19</a:t>
            </a: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～</a:t>
            </a:r>
            <a:r>
              <a: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22</a:t>
            </a: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行目）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90F6F8E-E22C-9DC5-C76A-C24E5F89D476}"/>
              </a:ext>
            </a:extLst>
          </p:cNvPr>
          <p:cNvSpPr txBox="1"/>
          <p:nvPr/>
        </p:nvSpPr>
        <p:spPr>
          <a:xfrm>
            <a:off x="4581525" y="3473665"/>
            <a:ext cx="1952625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200"/>
              </a:lnSpc>
            </a:pP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除法は乗法の逆演算（中略）何倍かを求めることができることも指導する。（</a:t>
            </a:r>
            <a:r>
              <a: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P.4</a:t>
            </a: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５ </a:t>
            </a:r>
            <a:r>
              <a: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23</a:t>
            </a: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～</a:t>
            </a:r>
            <a:r>
              <a:rPr kumimoji="1" lang="en-US" altLang="ja-JP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28</a:t>
            </a:r>
            <a:r>
              <a:rPr kumimoji="1" lang="ja-JP" altLang="en-US" sz="1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行目）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6E797B5-EC50-AEA9-F730-854243A44A19}"/>
              </a:ext>
            </a:extLst>
          </p:cNvPr>
          <p:cNvSpPr txBox="1"/>
          <p:nvPr/>
        </p:nvSpPr>
        <p:spPr>
          <a:xfrm>
            <a:off x="4581525" y="4005141"/>
            <a:ext cx="1952625" cy="3499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・小数については、～（省略）</a:t>
            </a:r>
            <a:endParaRPr kumimoji="1" lang="en-US" altLang="ja-JP" sz="9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P.4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４ 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９～３２行目）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349FB7B-45C4-31A1-DE5D-F0CD4D9E8D11}"/>
              </a:ext>
            </a:extLst>
          </p:cNvPr>
          <p:cNvSpPr txBox="1"/>
          <p:nvPr/>
        </p:nvSpPr>
        <p:spPr>
          <a:xfrm>
            <a:off x="4581525" y="4249341"/>
            <a:ext cx="1952625" cy="3499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・日常生活の場面で、～（省略）</a:t>
            </a:r>
            <a:endParaRPr kumimoji="1" lang="en-US" altLang="ja-JP" sz="9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６５　３２～３５行目）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05A008C-718E-9009-7E39-E0263B906393}"/>
              </a:ext>
            </a:extLst>
          </p:cNvPr>
          <p:cNvSpPr txBox="1"/>
          <p:nvPr/>
        </p:nvSpPr>
        <p:spPr>
          <a:xfrm>
            <a:off x="4581525" y="4543316"/>
            <a:ext cx="1952625" cy="3499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・数量の関係に着目し、～（省略）</a:t>
            </a:r>
            <a:endParaRPr kumimoji="1" lang="en-US" altLang="ja-JP" sz="9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４５ ３３行目～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P.46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14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行目）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C51E397-EBAD-75C8-FA20-BC580F6A5993}"/>
              </a:ext>
            </a:extLst>
          </p:cNvPr>
          <p:cNvSpPr txBox="1"/>
          <p:nvPr/>
        </p:nvSpPr>
        <p:spPr>
          <a:xfrm>
            <a:off x="4571999" y="4782689"/>
            <a:ext cx="1952625" cy="3499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・日常の事象について、～（省略）</a:t>
            </a:r>
            <a:endParaRPr kumimoji="1" lang="en-US" altLang="ja-JP" sz="9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P.6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５ 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35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行目～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P.66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4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行目）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51E4206-D23D-E746-9B7F-12E8C3B2E626}"/>
              </a:ext>
            </a:extLst>
          </p:cNvPr>
          <p:cNvSpPr txBox="1"/>
          <p:nvPr/>
        </p:nvSpPr>
        <p:spPr>
          <a:xfrm>
            <a:off x="4571999" y="5060105"/>
            <a:ext cx="1952625" cy="3499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・比の意味や表し方の、～（省略）（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P.6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５ 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35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行目～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P.66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4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行目）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227C33F-0701-32FA-59C8-393F5C6017D3}"/>
              </a:ext>
            </a:extLst>
          </p:cNvPr>
          <p:cNvSpPr txBox="1"/>
          <p:nvPr/>
        </p:nvSpPr>
        <p:spPr>
          <a:xfrm>
            <a:off x="4571999" y="5297919"/>
            <a:ext cx="1952625" cy="3499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・日常事象における、～（省略）</a:t>
            </a:r>
            <a:endParaRPr kumimoji="1" lang="en-US" altLang="ja-JP" sz="9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just">
              <a:lnSpc>
                <a:spcPts val="1000"/>
              </a:lnSpc>
            </a:pP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kumimoji="1" lang="en-US" altLang="ja-JP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P.6</a:t>
            </a:r>
            <a:r>
              <a:rPr kumimoji="1" lang="ja-JP" altLang="en-US" sz="9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４ １行目～７行目）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E6C1039-01F6-D684-8C91-EE0C2DE2596D}"/>
              </a:ext>
            </a:extLst>
          </p:cNvPr>
          <p:cNvSpPr/>
          <p:nvPr/>
        </p:nvSpPr>
        <p:spPr>
          <a:xfrm>
            <a:off x="6478444" y="2110055"/>
            <a:ext cx="1692829" cy="3537768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35CF3813-182B-9AAA-436D-D9BCF366B553}"/>
              </a:ext>
            </a:extLst>
          </p:cNvPr>
          <p:cNvSpPr/>
          <p:nvPr/>
        </p:nvSpPr>
        <p:spPr>
          <a:xfrm>
            <a:off x="1828800" y="3402681"/>
            <a:ext cx="4603465" cy="757667"/>
          </a:xfrm>
          <a:prstGeom prst="roundRect">
            <a:avLst>
              <a:gd name="adj" fmla="val 7063"/>
            </a:avLst>
          </a:prstGeom>
          <a:solidFill>
            <a:srgbClr val="FFCE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92BB166-11E5-F604-96B4-3926254C755E}"/>
              </a:ext>
            </a:extLst>
          </p:cNvPr>
          <p:cNvSpPr txBox="1"/>
          <p:nvPr/>
        </p:nvSpPr>
        <p:spPr>
          <a:xfrm>
            <a:off x="1884220" y="3458349"/>
            <a:ext cx="4492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４年生と５年生の教科書を見比べると、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どのような共通点／ちがいがありますか？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871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B40C4-FEB5-2D1C-DE19-46B7622B5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0F4CC23C-35AB-B4FC-B36E-118A6E1B0119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892F225-6CDF-52A7-3B70-4C4998135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4" y="953885"/>
            <a:ext cx="8914492" cy="3807229"/>
          </a:xfrm>
          <a:prstGeom prst="rect">
            <a:avLst/>
          </a:prstGeom>
        </p:spPr>
      </p:pic>
      <p:sp>
        <p:nvSpPr>
          <p:cNvPr id="5" name="Google Shape;910;p60">
            <a:extLst>
              <a:ext uri="{FF2B5EF4-FFF2-40B4-BE49-F238E27FC236}">
                <a16:creationId xmlns:a16="http://schemas.microsoft.com/office/drawing/2014/main" id="{22766603-2F5F-CC52-0A00-BAB22F5B33F7}"/>
              </a:ext>
            </a:extLst>
          </p:cNvPr>
          <p:cNvSpPr txBox="1"/>
          <p:nvPr/>
        </p:nvSpPr>
        <p:spPr>
          <a:xfrm>
            <a:off x="490451" y="64421"/>
            <a:ext cx="8163099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説明・演習　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Ⅰ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　指導改善に向けた</a:t>
            </a:r>
            <a:r>
              <a:rPr lang="ja-JP" altLang="en-US" b="1" dirty="0">
                <a:solidFill>
                  <a:srgbClr val="FCB8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５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つのステップ：「割合の場合」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P.8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）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00B7444-623E-5CBA-701B-D073B294AFFB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23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46613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82B8E-D4ED-C8D9-C783-D97437E67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B49F7A38-95B7-AF7A-17D9-F920EE1BD642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31CBA5A-3DC2-C91E-75EE-6253331F4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13" y="1643100"/>
            <a:ext cx="8857973" cy="2428799"/>
          </a:xfrm>
          <a:prstGeom prst="rect">
            <a:avLst/>
          </a:prstGeom>
        </p:spPr>
      </p:pic>
      <p:sp>
        <p:nvSpPr>
          <p:cNvPr id="5" name="Google Shape;910;p60">
            <a:extLst>
              <a:ext uri="{FF2B5EF4-FFF2-40B4-BE49-F238E27FC236}">
                <a16:creationId xmlns:a16="http://schemas.microsoft.com/office/drawing/2014/main" id="{551B1720-63D7-D50F-967F-E203A1B31104}"/>
              </a:ext>
            </a:extLst>
          </p:cNvPr>
          <p:cNvSpPr txBox="1"/>
          <p:nvPr/>
        </p:nvSpPr>
        <p:spPr>
          <a:xfrm>
            <a:off x="448888" y="64421"/>
            <a:ext cx="8246225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説明・演習　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Ⅰ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　指導改善に向けた</a:t>
            </a:r>
            <a:r>
              <a:rPr lang="ja-JP" altLang="en-US" b="1" dirty="0">
                <a:solidFill>
                  <a:srgbClr val="FCB8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５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つのステップ：「割合の場合」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P.8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）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DBAC13-7CBE-7974-1B37-2BC7586876C9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321351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8CB96-F006-106F-0385-4CEB54013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7B729C26-232A-2845-E932-9C32B6244557}"/>
              </a:ext>
            </a:extLst>
          </p:cNvPr>
          <p:cNvSpPr/>
          <p:nvPr/>
        </p:nvSpPr>
        <p:spPr>
          <a:xfrm flipV="1">
            <a:off x="300991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Google Shape;910;p60">
            <a:extLst>
              <a:ext uri="{FF2B5EF4-FFF2-40B4-BE49-F238E27FC236}">
                <a16:creationId xmlns:a16="http://schemas.microsoft.com/office/drawing/2014/main" id="{35158BBE-A452-E656-1FB9-F10408020680}"/>
              </a:ext>
            </a:extLst>
          </p:cNvPr>
          <p:cNvSpPr txBox="1"/>
          <p:nvPr/>
        </p:nvSpPr>
        <p:spPr>
          <a:xfrm>
            <a:off x="440575" y="64421"/>
            <a:ext cx="8262851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説明　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Ⅱ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　算数の指導で大切にしたい</a:t>
            </a:r>
            <a:r>
              <a:rPr lang="ja-JP" altLang="en-US" b="1" dirty="0">
                <a:solidFill>
                  <a:srgbClr val="FCB8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３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つのポイント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９・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10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）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120B6AF-A1E1-9EF7-EB0A-B9ABD48629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3637" t="32740" r="229" b="269"/>
          <a:stretch>
            <a:fillRect/>
          </a:stretch>
        </p:blipFill>
        <p:spPr>
          <a:xfrm>
            <a:off x="1315097" y="804897"/>
            <a:ext cx="6513805" cy="445572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90E5598-C012-169D-B30E-C99C1670A365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25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690183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BDCBB-762F-689E-33EE-39420FD44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95520E77-D9D1-AE53-9CB4-4CDDA6FF5022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Google Shape;910;p60">
            <a:extLst>
              <a:ext uri="{FF2B5EF4-FFF2-40B4-BE49-F238E27FC236}">
                <a16:creationId xmlns:a16="http://schemas.microsoft.com/office/drawing/2014/main" id="{F1B8C1A5-0412-989F-998C-239E7419AC95}"/>
              </a:ext>
            </a:extLst>
          </p:cNvPr>
          <p:cNvSpPr txBox="1"/>
          <p:nvPr/>
        </p:nvSpPr>
        <p:spPr>
          <a:xfrm>
            <a:off x="619299" y="64421"/>
            <a:ext cx="7905402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説明　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Ⅱ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　算数の指導で大切にしたい</a:t>
            </a:r>
            <a:r>
              <a:rPr lang="ja-JP" altLang="en-US" b="1" dirty="0">
                <a:solidFill>
                  <a:srgbClr val="FCB8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３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つのポイント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９・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10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）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7CAC6A5-B4F7-0086-620C-DBFDF992D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082" y="863600"/>
            <a:ext cx="8507836" cy="39878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4C56381-35B8-6551-8EA5-F5276BFA6A93}"/>
              </a:ext>
            </a:extLst>
          </p:cNvPr>
          <p:cNvSpPr txBox="1"/>
          <p:nvPr/>
        </p:nvSpPr>
        <p:spPr>
          <a:xfrm>
            <a:off x="8582025" y="5438001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26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68787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8EE9D-F443-B80A-6185-0D39AE2BB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2917220F-4E80-719A-3713-38C5245F4583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Google Shape;910;p60">
            <a:extLst>
              <a:ext uri="{FF2B5EF4-FFF2-40B4-BE49-F238E27FC236}">
                <a16:creationId xmlns:a16="http://schemas.microsoft.com/office/drawing/2014/main" id="{FE2C7E25-DE0C-5EFF-84CE-D167E5D55B3D}"/>
              </a:ext>
            </a:extLst>
          </p:cNvPr>
          <p:cNvSpPr txBox="1"/>
          <p:nvPr/>
        </p:nvSpPr>
        <p:spPr>
          <a:xfrm>
            <a:off x="978794" y="64421"/>
            <a:ext cx="7283004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説明　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Ⅱ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　算数の指導で大切にしたい</a:t>
            </a:r>
            <a:r>
              <a:rPr lang="ja-JP" altLang="en-US" b="1" dirty="0">
                <a:solidFill>
                  <a:srgbClr val="FCB8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３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つのポイント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101718A-8AC7-E2C6-3466-545611D8D3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95" y="1153416"/>
            <a:ext cx="4224210" cy="350171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EA472A7-B7C3-C17A-B57E-7E67DE158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1545" y="1153416"/>
            <a:ext cx="4451760" cy="2238177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F30EC3A5-2D2D-7C07-34EB-EB6AC977B85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6092" b="86010"/>
          <a:stretch>
            <a:fillRect/>
          </a:stretch>
        </p:blipFill>
        <p:spPr>
          <a:xfrm>
            <a:off x="130695" y="595540"/>
            <a:ext cx="4586427" cy="557876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5E7D282-2312-1AAA-B87C-0B06A4FEE5B3}"/>
              </a:ext>
            </a:extLst>
          </p:cNvPr>
          <p:cNvSpPr/>
          <p:nvPr/>
        </p:nvSpPr>
        <p:spPr>
          <a:xfrm>
            <a:off x="4777740" y="2148840"/>
            <a:ext cx="685800" cy="304284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A8E5760-98C1-F3C5-7D01-05EB341FD740}"/>
              </a:ext>
            </a:extLst>
          </p:cNvPr>
          <p:cNvSpPr/>
          <p:nvPr/>
        </p:nvSpPr>
        <p:spPr>
          <a:xfrm>
            <a:off x="4717122" y="3787140"/>
            <a:ext cx="4030638" cy="1211580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2A1F90E-DF3A-4A91-0D6A-1C51ED6325B1}"/>
              </a:ext>
            </a:extLst>
          </p:cNvPr>
          <p:cNvSpPr txBox="1"/>
          <p:nvPr/>
        </p:nvSpPr>
        <p:spPr>
          <a:xfrm>
            <a:off x="4810877" y="3854321"/>
            <a:ext cx="38431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</a:t>
            </a:r>
            <a:r>
              <a:rPr kumimoji="1"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％増量」について、百分率で表された</a:t>
            </a:r>
            <a:r>
              <a:rPr kumimoji="1"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％を</a:t>
            </a:r>
            <a:r>
              <a:rPr kumimoji="1"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0.1</a:t>
            </a:r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と捉えることはできてても、「増量後の量」が</a:t>
            </a:r>
            <a:r>
              <a:rPr kumimoji="1"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110</a:t>
            </a:r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％（１．１）となることを捉えることができない児童がいるはず。</a:t>
            </a:r>
            <a:endParaRPr kumimoji="1" lang="en-US" altLang="ja-JP" sz="16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440B27D-F2A5-7DF0-720D-852E40BF5FE9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27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6289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50C06-32AE-7DA1-9B2C-ED7E0BCC7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四角形: 上の 2 つの角を丸める 13">
            <a:extLst>
              <a:ext uri="{FF2B5EF4-FFF2-40B4-BE49-F238E27FC236}">
                <a16:creationId xmlns:a16="http://schemas.microsoft.com/office/drawing/2014/main" id="{C7B913F2-1EC6-24EB-46D0-8BD276A55CCF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Google Shape;910;p60">
            <a:extLst>
              <a:ext uri="{FF2B5EF4-FFF2-40B4-BE49-F238E27FC236}">
                <a16:creationId xmlns:a16="http://schemas.microsoft.com/office/drawing/2014/main" id="{880229BE-EBBD-785E-745A-E94B41C304AB}"/>
              </a:ext>
            </a:extLst>
          </p:cNvPr>
          <p:cNvSpPr txBox="1"/>
          <p:nvPr/>
        </p:nvSpPr>
        <p:spPr>
          <a:xfrm>
            <a:off x="978794" y="64421"/>
            <a:ext cx="7283004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本指導資料作成の趣旨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9DAC612C-2540-50AD-736F-BE9433A678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4564"/>
          <a:stretch>
            <a:fillRect/>
          </a:stretch>
        </p:blipFill>
        <p:spPr>
          <a:xfrm>
            <a:off x="520768" y="3055435"/>
            <a:ext cx="8231251" cy="2433297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FC8E1D95-705F-D08A-02AB-BD791263A1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284" y="514486"/>
            <a:ext cx="7464220" cy="2509114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D61F7BF-BA0A-2D3F-350B-FFE79494A8CA}"/>
              </a:ext>
            </a:extLst>
          </p:cNvPr>
          <p:cNvSpPr/>
          <p:nvPr/>
        </p:nvSpPr>
        <p:spPr>
          <a:xfrm>
            <a:off x="2795560" y="3345216"/>
            <a:ext cx="4458666" cy="271178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4B1B000-954A-FE96-8F4E-A1E897DFD0A2}"/>
              </a:ext>
            </a:extLst>
          </p:cNvPr>
          <p:cNvSpPr/>
          <p:nvPr/>
        </p:nvSpPr>
        <p:spPr>
          <a:xfrm>
            <a:off x="2795560" y="3882831"/>
            <a:ext cx="4458665" cy="238186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B02C0-40B2-5F81-5105-43883130FBBC}"/>
              </a:ext>
            </a:extLst>
          </p:cNvPr>
          <p:cNvSpPr/>
          <p:nvPr/>
        </p:nvSpPr>
        <p:spPr>
          <a:xfrm>
            <a:off x="2795560" y="4407460"/>
            <a:ext cx="2797520" cy="238186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BA8BCB2-69BC-AE80-765B-D416B32B5452}"/>
              </a:ext>
            </a:extLst>
          </p:cNvPr>
          <p:cNvSpPr/>
          <p:nvPr/>
        </p:nvSpPr>
        <p:spPr>
          <a:xfrm>
            <a:off x="2795560" y="4934943"/>
            <a:ext cx="5014939" cy="238186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6B2E5CF-193D-5F3D-9CD3-9096042C44D2}"/>
              </a:ext>
            </a:extLst>
          </p:cNvPr>
          <p:cNvSpPr txBox="1"/>
          <p:nvPr/>
        </p:nvSpPr>
        <p:spPr>
          <a:xfrm>
            <a:off x="1413164" y="5487566"/>
            <a:ext cx="6317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/>
              <a:t>（令和８年度　全国学力・学習状況調査　解説資料　小学校算数　</a:t>
            </a:r>
            <a:r>
              <a:rPr lang="en-US" altLang="ja-JP" sz="1200" dirty="0"/>
              <a:t>P.18</a:t>
            </a:r>
            <a:r>
              <a:rPr lang="ja-JP" altLang="en-US" sz="1200" dirty="0"/>
              <a:t>）　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39D5F2C-72F2-A235-091D-F72D3DBFABEC}"/>
              </a:ext>
            </a:extLst>
          </p:cNvPr>
          <p:cNvSpPr/>
          <p:nvPr/>
        </p:nvSpPr>
        <p:spPr>
          <a:xfrm>
            <a:off x="1994603" y="1571106"/>
            <a:ext cx="2288001" cy="174086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82CB132-8439-F412-929A-376A8740F9BE}"/>
              </a:ext>
            </a:extLst>
          </p:cNvPr>
          <p:cNvSpPr/>
          <p:nvPr/>
        </p:nvSpPr>
        <p:spPr>
          <a:xfrm>
            <a:off x="1994603" y="1815367"/>
            <a:ext cx="2288001" cy="174086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8EE9E18-E928-203A-523E-783ABE1CAA90}"/>
              </a:ext>
            </a:extLst>
          </p:cNvPr>
          <p:cNvSpPr/>
          <p:nvPr/>
        </p:nvSpPr>
        <p:spPr>
          <a:xfrm>
            <a:off x="1994603" y="2059628"/>
            <a:ext cx="2288001" cy="174086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FDD7237-63D5-1052-D7FC-7901F9E2A1FB}"/>
              </a:ext>
            </a:extLst>
          </p:cNvPr>
          <p:cNvSpPr/>
          <p:nvPr/>
        </p:nvSpPr>
        <p:spPr>
          <a:xfrm>
            <a:off x="1994603" y="2303770"/>
            <a:ext cx="3925185" cy="174086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85E1C5E-DDAC-F80A-44BB-CDAB8DB556B3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2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905902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4" grpId="0" animBg="1"/>
      <p:bldP spid="6" grpId="0" animBg="1"/>
      <p:bldP spid="7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5A69B-34F3-8B8E-893E-AFFFDFC5B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F60768AA-333A-041E-7501-8D602FEAA6C6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Google Shape;910;p60">
            <a:extLst>
              <a:ext uri="{FF2B5EF4-FFF2-40B4-BE49-F238E27FC236}">
                <a16:creationId xmlns:a16="http://schemas.microsoft.com/office/drawing/2014/main" id="{F8C2C32B-3FA5-11ED-EEA7-102FF2C7CA0C}"/>
              </a:ext>
            </a:extLst>
          </p:cNvPr>
          <p:cNvSpPr txBox="1"/>
          <p:nvPr/>
        </p:nvSpPr>
        <p:spPr>
          <a:xfrm>
            <a:off x="536172" y="64421"/>
            <a:ext cx="8071657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説明　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Ⅱ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　算数の指導で大切にしたい</a:t>
            </a:r>
            <a:r>
              <a:rPr lang="ja-JP" altLang="en-US" b="1" dirty="0">
                <a:solidFill>
                  <a:srgbClr val="FCB8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３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つのポイント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１１・１２）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97741D0-129F-B608-6CC1-29745F7BE0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588" y="549305"/>
            <a:ext cx="6286823" cy="4921503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83BA6AA-05EA-A2DB-0D1B-D4E81B481EEC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1103505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78A36-FF50-1070-11C4-1CF21C7EF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20B61A72-A7A7-9DC1-84A3-91E9EF4EA4B1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Google Shape;910;p60">
            <a:extLst>
              <a:ext uri="{FF2B5EF4-FFF2-40B4-BE49-F238E27FC236}">
                <a16:creationId xmlns:a16="http://schemas.microsoft.com/office/drawing/2014/main" id="{28E28BC8-4840-6269-4D27-58457DF2916E}"/>
              </a:ext>
            </a:extLst>
          </p:cNvPr>
          <p:cNvSpPr txBox="1"/>
          <p:nvPr/>
        </p:nvSpPr>
        <p:spPr>
          <a:xfrm>
            <a:off x="978794" y="64421"/>
            <a:ext cx="7283004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説明　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Ⅱ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　算数の指導で大切にしたい</a:t>
            </a:r>
            <a:r>
              <a:rPr lang="ja-JP" altLang="en-US" b="1" dirty="0">
                <a:solidFill>
                  <a:srgbClr val="FCB8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３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つのポイント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ECE652F8-B332-802F-844A-4D736F2C4B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6200" b="90148"/>
          <a:stretch>
            <a:fillRect/>
          </a:stretch>
        </p:blipFill>
        <p:spPr>
          <a:xfrm>
            <a:off x="209174" y="549305"/>
            <a:ext cx="5073434" cy="727326"/>
          </a:xfrm>
          <a:prstGeom prst="rect">
            <a:avLst/>
          </a:prstGeom>
        </p:spPr>
      </p:pic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2C3AFDE3-0635-5CA2-7A98-78916E062AD2}"/>
              </a:ext>
            </a:extLst>
          </p:cNvPr>
          <p:cNvGraphicFramePr>
            <a:graphicFrameLocks noGrp="1"/>
          </p:cNvGraphicFramePr>
          <p:nvPr/>
        </p:nvGraphicFramePr>
        <p:xfrm>
          <a:off x="316483" y="1479551"/>
          <a:ext cx="4303813" cy="4059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6492">
                  <a:extLst>
                    <a:ext uri="{9D8B030D-6E8A-4147-A177-3AD203B41FA5}">
                      <a16:colId xmlns:a16="http://schemas.microsoft.com/office/drawing/2014/main" val="2029975057"/>
                    </a:ext>
                  </a:extLst>
                </a:gridCol>
                <a:gridCol w="1635863">
                  <a:extLst>
                    <a:ext uri="{9D8B030D-6E8A-4147-A177-3AD203B41FA5}">
                      <a16:colId xmlns:a16="http://schemas.microsoft.com/office/drawing/2014/main" val="139663993"/>
                    </a:ext>
                  </a:extLst>
                </a:gridCol>
                <a:gridCol w="2041458">
                  <a:extLst>
                    <a:ext uri="{9D8B030D-6E8A-4147-A177-3AD203B41FA5}">
                      <a16:colId xmlns:a16="http://schemas.microsoft.com/office/drawing/2014/main" val="3979310758"/>
                    </a:ext>
                  </a:extLst>
                </a:gridCol>
              </a:tblGrid>
              <a:tr h="50358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</a:rPr>
                        <a:t>学年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</a:rPr>
                        <a:t>学習内容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</a:pP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</a:rPr>
                        <a:t>育成を目指す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ts val="1000"/>
                        </a:lnSpc>
                      </a:pP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</a:rPr>
                        <a:t>資質・能力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325082"/>
                  </a:ext>
                </a:extLst>
              </a:tr>
              <a:tr h="41274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ja-JP" altLang="en-US" sz="1050" spc="-110" dirty="0">
                          <a:solidFill>
                            <a:srgbClr val="231F2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Hiragino UD Sans Rd StdN W4"/>
                        </a:rPr>
                        <a:t>・具体物をまとめて数えたり</a:t>
                      </a:r>
                      <a:endParaRPr lang="en-US" altLang="ja-JP" sz="1050" spc="-110" dirty="0">
                        <a:solidFill>
                          <a:srgbClr val="231F2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Hiragino UD Sans Rd StdN W4"/>
                      </a:endParaRPr>
                    </a:p>
                    <a:p>
                      <a:pPr algn="just"/>
                      <a:r>
                        <a:rPr lang="en-US" altLang="ja-JP" sz="1050" spc="-110" dirty="0">
                          <a:solidFill>
                            <a:srgbClr val="231F2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Hiragino UD Sans Rd StdN W4"/>
                        </a:rPr>
                        <a:t>  </a:t>
                      </a:r>
                      <a:r>
                        <a:rPr lang="ja-JP" altLang="en-US" sz="1050" spc="-110" dirty="0">
                          <a:solidFill>
                            <a:srgbClr val="231F2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Hiragino UD Sans Rd StdN W4"/>
                        </a:rPr>
                        <a:t>等分した</a:t>
                      </a:r>
                      <a:r>
                        <a:rPr lang="ja-JP" altLang="en-US" sz="1050" spc="-130" dirty="0">
                          <a:solidFill>
                            <a:srgbClr val="231F2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Hiragino UD Sans Rd StdN W4"/>
                        </a:rPr>
                        <a:t>りする</a:t>
                      </a:r>
                      <a:endParaRPr kumimoji="1" lang="ja-JP" altLang="en-US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数のまとまりに着目し、（中略）整数の意味について理解できるようにする。（</a:t>
                      </a:r>
                      <a:r>
                        <a:rPr kumimoji="1" lang="en-US" altLang="ja-JP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P.44</a:t>
                      </a: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 ３～６行目）</a:t>
                      </a:r>
                      <a:endParaRPr kumimoji="1" lang="ja-JP" altLang="en-US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4776221"/>
                  </a:ext>
                </a:extLst>
              </a:tr>
              <a:tr h="47399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２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･かけ算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40005" lvl="0" indent="0" algn="just" defTabSz="685800" rtl="0" eaLnBrk="1" fontAlgn="auto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乗法は、一つ分の（中略）その大きさを求めることができることを指導する。（</a:t>
                      </a:r>
                      <a:r>
                        <a:rPr kumimoji="1" lang="en-US" altLang="ja-JP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P.4</a:t>
                      </a: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５ </a:t>
                      </a:r>
                      <a:r>
                        <a:rPr kumimoji="1" lang="en-US" altLang="ja-JP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19</a:t>
                      </a: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～</a:t>
                      </a:r>
                      <a:r>
                        <a:rPr kumimoji="1" lang="en-US" altLang="ja-JP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22</a:t>
                      </a: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行目）</a:t>
                      </a:r>
                      <a:endParaRPr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Hiragino UD Sans Rd StdN W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1999696"/>
                  </a:ext>
                </a:extLst>
              </a:tr>
              <a:tr h="30215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･わり算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除法は乗法の逆演算（中略）何倍かを求めることができることも指導する。（</a:t>
                      </a:r>
                      <a:r>
                        <a:rPr kumimoji="1" lang="en-US" altLang="ja-JP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P.4</a:t>
                      </a: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５ </a:t>
                      </a:r>
                      <a:r>
                        <a:rPr kumimoji="1" lang="en-US" altLang="ja-JP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23</a:t>
                      </a: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～</a:t>
                      </a:r>
                      <a:r>
                        <a:rPr kumimoji="1" lang="en-US" altLang="ja-JP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28</a:t>
                      </a: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行目）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9684177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･小数のかけ算とわり算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000"/>
                        </a:lnSpc>
                      </a:pPr>
                      <a:r>
                        <a:rPr kumimoji="1" lang="ja-JP" altLang="en-US" sz="100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・整数を整数で割った、～（省略）</a:t>
                      </a:r>
                      <a:endParaRPr kumimoji="1" lang="en-US" altLang="ja-JP" sz="10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  <a:p>
                      <a:pPr algn="just">
                        <a:lnSpc>
                          <a:spcPts val="1000"/>
                        </a:lnSpc>
                      </a:pPr>
                      <a:r>
                        <a:rPr kumimoji="1" lang="ja-JP" altLang="en-US" sz="100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（</a:t>
                      </a:r>
                      <a:r>
                        <a:rPr kumimoji="1" lang="en-US" altLang="ja-JP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P.4</a:t>
                      </a:r>
                      <a:r>
                        <a:rPr kumimoji="1" lang="ja-JP" altLang="en-US" sz="100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５ </a:t>
                      </a:r>
                      <a:r>
                        <a:rPr kumimoji="1" lang="en-US" altLang="ja-JP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2</a:t>
                      </a:r>
                      <a:r>
                        <a:rPr kumimoji="1" lang="ja-JP" altLang="en-US" sz="100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９～３２行目）</a:t>
                      </a:r>
                      <a:endParaRPr kumimoji="1" lang="ja-JP" altLang="en-US" sz="10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6009999"/>
                  </a:ext>
                </a:extLst>
              </a:tr>
              <a:tr h="28759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・簡単な場合についての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</a:t>
                      </a: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割合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000"/>
                        </a:lnSpc>
                      </a:pP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・日常生活の場面で、～（省略）</a:t>
                      </a:r>
                      <a:endParaRPr kumimoji="1" lang="en-US" altLang="ja-JP" sz="10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  <a:p>
                      <a:pPr algn="just">
                        <a:lnSpc>
                          <a:spcPts val="1000"/>
                        </a:lnSpc>
                      </a:pP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（</a:t>
                      </a:r>
                      <a:r>
                        <a:rPr kumimoji="1" lang="en-US" altLang="ja-JP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P.</a:t>
                      </a: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６５　３２～３５行目）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638502"/>
                  </a:ext>
                </a:extLst>
              </a:tr>
              <a:tr h="303169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･小数のかけ算とわり算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000"/>
                        </a:lnSpc>
                      </a:pP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・数量の関係に着目し、～（省略）</a:t>
                      </a:r>
                      <a:endParaRPr kumimoji="1" lang="en-US" altLang="ja-JP" sz="10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  <a:p>
                      <a:pPr algn="just">
                        <a:lnSpc>
                          <a:spcPts val="1000"/>
                        </a:lnSpc>
                      </a:pP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（</a:t>
                      </a:r>
                      <a:r>
                        <a:rPr kumimoji="1" lang="en-US" altLang="ja-JP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P.</a:t>
                      </a: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４５ ３３行目～</a:t>
                      </a:r>
                      <a:r>
                        <a:rPr kumimoji="1" lang="en-US" altLang="ja-JP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P.46</a:t>
                      </a: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 </a:t>
                      </a:r>
                      <a:r>
                        <a:rPr kumimoji="1" lang="en-US" altLang="ja-JP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14</a:t>
                      </a: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行目）</a:t>
                      </a:r>
                      <a:endParaRPr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Hiragino UD Sans Rd StdN W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0999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･割合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000"/>
                        </a:lnSpc>
                      </a:pP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・日常の事象について、～（省略）</a:t>
                      </a:r>
                      <a:endParaRPr kumimoji="1" lang="en-US" altLang="ja-JP" sz="10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  <a:p>
                      <a:pPr algn="just">
                        <a:lnSpc>
                          <a:spcPts val="1000"/>
                        </a:lnSpc>
                      </a:pP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（</a:t>
                      </a:r>
                      <a:r>
                        <a:rPr kumimoji="1" lang="en-US" altLang="ja-JP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P.6</a:t>
                      </a: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５ </a:t>
                      </a:r>
                      <a:r>
                        <a:rPr kumimoji="1" lang="en-US" altLang="ja-JP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35</a:t>
                      </a: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行目～</a:t>
                      </a:r>
                      <a:r>
                        <a:rPr kumimoji="1" lang="en-US" altLang="ja-JP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P.66</a:t>
                      </a: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 </a:t>
                      </a:r>
                      <a:r>
                        <a:rPr kumimoji="1" lang="en-US" altLang="ja-JP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4</a:t>
                      </a: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行目）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8565014"/>
                  </a:ext>
                </a:extLst>
              </a:tr>
              <a:tr h="66967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･比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just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・比例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・比の意味や表し方の、～（省略）（</a:t>
                      </a:r>
                      <a:r>
                        <a:rPr kumimoji="1" lang="en-US" altLang="ja-JP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P.6</a:t>
                      </a: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５ </a:t>
                      </a:r>
                      <a:r>
                        <a:rPr kumimoji="1" lang="en-US" altLang="ja-JP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35</a:t>
                      </a: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行目～</a:t>
                      </a:r>
                      <a:r>
                        <a:rPr kumimoji="1" lang="en-US" altLang="ja-JP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P.66</a:t>
                      </a: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 </a:t>
                      </a:r>
                      <a:r>
                        <a:rPr kumimoji="1" lang="en-US" altLang="ja-JP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4</a:t>
                      </a: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行目）</a:t>
                      </a:r>
                      <a:endParaRPr kumimoji="1" lang="en-US" altLang="ja-JP" sz="10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  <a:p>
                      <a:pPr algn="just">
                        <a:lnSpc>
                          <a:spcPts val="1000"/>
                        </a:lnSpc>
                      </a:pP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・日常事象における、～（省略）</a:t>
                      </a:r>
                      <a:endParaRPr kumimoji="1" lang="en-US" altLang="ja-JP" sz="10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  <a:p>
                      <a:pPr algn="just">
                        <a:lnSpc>
                          <a:spcPts val="1000"/>
                        </a:lnSpc>
                      </a:pP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（</a:t>
                      </a:r>
                      <a:r>
                        <a:rPr kumimoji="1" lang="en-US" altLang="ja-JP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P.6</a:t>
                      </a:r>
                      <a:r>
                        <a:rPr kumimoji="1" lang="ja-JP" altLang="en-US" sz="10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４ １行目～７行目）</a:t>
                      </a:r>
                      <a:endParaRPr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Hiragino UD Sans Rd StdN W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3538929"/>
                  </a:ext>
                </a:extLst>
              </a:tr>
            </a:tbl>
          </a:graphicData>
        </a:graphic>
      </p:graphicFrame>
      <p:pic>
        <p:nvPicPr>
          <p:cNvPr id="15" name="図 14">
            <a:extLst>
              <a:ext uri="{FF2B5EF4-FFF2-40B4-BE49-F238E27FC236}">
                <a16:creationId xmlns:a16="http://schemas.microsoft.com/office/drawing/2014/main" id="{8CAD2A21-90C8-863A-D8A4-34BD9CA478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5976491"/>
            <a:ext cx="4572000" cy="1674385"/>
          </a:xfrm>
          <a:prstGeom prst="rect">
            <a:avLst/>
          </a:prstGeom>
        </p:spPr>
      </p:pic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B82C7B2E-A3C8-F3AC-B240-DD88EBDF4494}"/>
              </a:ext>
            </a:extLst>
          </p:cNvPr>
          <p:cNvGrpSpPr/>
          <p:nvPr/>
        </p:nvGrpSpPr>
        <p:grpSpPr>
          <a:xfrm>
            <a:off x="4816335" y="5976491"/>
            <a:ext cx="4193226" cy="4415722"/>
            <a:chOff x="5860784" y="4704797"/>
            <a:chExt cx="3283216" cy="3457426"/>
          </a:xfrm>
        </p:grpSpPr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9415410D-B128-F737-A4AC-CE537994B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60784" y="4704797"/>
              <a:ext cx="3283216" cy="945782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AD33769C-B286-2239-6F2F-71AD53EB0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60784" y="5650579"/>
              <a:ext cx="3283216" cy="2511644"/>
            </a:xfrm>
            <a:prstGeom prst="rect">
              <a:avLst/>
            </a:prstGeom>
          </p:spPr>
        </p:pic>
      </p:grpSp>
      <p:pic>
        <p:nvPicPr>
          <p:cNvPr id="21" name="図 20">
            <a:extLst>
              <a:ext uri="{FF2B5EF4-FFF2-40B4-BE49-F238E27FC236}">
                <a16:creationId xmlns:a16="http://schemas.microsoft.com/office/drawing/2014/main" id="{185EC34D-1DE1-24AA-D4D6-7CD33BCD2D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31317" y="3211755"/>
            <a:ext cx="4255516" cy="2503245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57946A8-B493-0735-E608-FD0C1D52CA21}"/>
              </a:ext>
            </a:extLst>
          </p:cNvPr>
          <p:cNvSpPr txBox="1"/>
          <p:nvPr/>
        </p:nvSpPr>
        <p:spPr>
          <a:xfrm>
            <a:off x="546825" y="1202552"/>
            <a:ext cx="3843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「割合」と関連する各学年の学習内容の例</a:t>
            </a:r>
            <a:endParaRPr kumimoji="1" lang="en-US" altLang="ja-JP" sz="1200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0B1C8D1-21EE-9988-86C2-4FDCBCB26DF3}"/>
              </a:ext>
            </a:extLst>
          </p:cNvPr>
          <p:cNvSpPr txBox="1"/>
          <p:nvPr/>
        </p:nvSpPr>
        <p:spPr>
          <a:xfrm>
            <a:off x="4667250" y="1626255"/>
            <a:ext cx="4437562" cy="3593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300"/>
              </a:spcAft>
            </a:pPr>
            <a:r>
              <a:rPr kumimoji="1"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２・３年生</a:t>
            </a:r>
            <a:r>
              <a:rPr kumimoji="1"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pPr algn="just"/>
            <a:r>
              <a:rPr kumimoji="1" lang="ja-JP" altLang="en-US" sz="1400" dirty="0">
                <a:latin typeface="+mn-ea"/>
              </a:rPr>
              <a:t>・「基にする量の何倍」という割合の見方の基礎を</a:t>
            </a:r>
            <a:endParaRPr kumimoji="1" lang="en-US" altLang="ja-JP" sz="1400" dirty="0">
              <a:latin typeface="+mn-ea"/>
            </a:endParaRPr>
          </a:p>
          <a:p>
            <a:pPr algn="just">
              <a:spcAft>
                <a:spcPts val="600"/>
              </a:spcAft>
            </a:pPr>
            <a:r>
              <a:rPr kumimoji="1" lang="ja-JP" altLang="en-US" sz="1400" dirty="0">
                <a:latin typeface="+mn-ea"/>
              </a:rPr>
              <a:t>　学習する。</a:t>
            </a:r>
            <a:endParaRPr kumimoji="1" lang="en-US" altLang="ja-JP" sz="1400" dirty="0">
              <a:latin typeface="+mn-ea"/>
            </a:endParaRPr>
          </a:p>
          <a:p>
            <a:pPr algn="just">
              <a:spcAft>
                <a:spcPts val="300"/>
              </a:spcAft>
            </a:pPr>
            <a:r>
              <a:rPr kumimoji="1"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４年生</a:t>
            </a:r>
            <a:r>
              <a:rPr kumimoji="1"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pPr algn="just"/>
            <a:r>
              <a:rPr kumimoji="1" lang="ja-JP" altLang="en-US" sz="1400" dirty="0">
                <a:latin typeface="+mn-ea"/>
              </a:rPr>
              <a:t>・何倍かを表すのに小数を用いることを学習し「基</a:t>
            </a:r>
            <a:endParaRPr kumimoji="1" lang="en-US" altLang="ja-JP" sz="1400" dirty="0">
              <a:latin typeface="+mn-ea"/>
            </a:endParaRPr>
          </a:p>
          <a:p>
            <a:pPr algn="just"/>
            <a:r>
              <a:rPr kumimoji="1" lang="ja-JP" altLang="en-US" sz="1400" dirty="0">
                <a:latin typeface="+mn-ea"/>
              </a:rPr>
              <a:t>　準量を１としたときに幾つに当たるか」という拡</a:t>
            </a:r>
            <a:endParaRPr kumimoji="1" lang="en-US" altLang="ja-JP" sz="1400" dirty="0">
              <a:latin typeface="+mn-ea"/>
            </a:endParaRPr>
          </a:p>
          <a:p>
            <a:pPr algn="just"/>
            <a:r>
              <a:rPr kumimoji="1" lang="ja-JP" altLang="en-US" sz="1400" dirty="0">
                <a:latin typeface="+mn-ea"/>
              </a:rPr>
              <a:t>　張した「倍」の意味について理解する。</a:t>
            </a:r>
            <a:endParaRPr kumimoji="1" lang="en-US" altLang="ja-JP" sz="1400" dirty="0">
              <a:latin typeface="+mn-ea"/>
            </a:endParaRPr>
          </a:p>
          <a:p>
            <a:pPr algn="just"/>
            <a:r>
              <a:rPr kumimoji="1" lang="ja-JP" altLang="en-US" sz="1400" dirty="0">
                <a:latin typeface="+mn-ea"/>
              </a:rPr>
              <a:t>・割合が２，３，４，などの整数で表される簡単な</a:t>
            </a:r>
            <a:endParaRPr kumimoji="1" lang="en-US" altLang="ja-JP" sz="1400" dirty="0">
              <a:latin typeface="+mn-ea"/>
            </a:endParaRPr>
          </a:p>
          <a:p>
            <a:pPr algn="just"/>
            <a:r>
              <a:rPr kumimoji="1" lang="ja-JP" altLang="en-US" sz="1400" dirty="0">
                <a:latin typeface="+mn-ea"/>
              </a:rPr>
              <a:t>　場合について、図や式などを用いて、二つの数量</a:t>
            </a:r>
            <a:endParaRPr kumimoji="1" lang="en-US" altLang="ja-JP" sz="1400" dirty="0">
              <a:latin typeface="+mn-ea"/>
            </a:endParaRPr>
          </a:p>
          <a:p>
            <a:pPr algn="just">
              <a:spcAft>
                <a:spcPts val="600"/>
              </a:spcAft>
            </a:pPr>
            <a:r>
              <a:rPr kumimoji="1" lang="ja-JP" altLang="en-US" sz="1400" dirty="0">
                <a:latin typeface="+mn-ea"/>
              </a:rPr>
              <a:t>　の関係どうしの比べ方を考察する。</a:t>
            </a:r>
            <a:endParaRPr kumimoji="1" lang="en-US" altLang="ja-JP" sz="1400" dirty="0">
              <a:latin typeface="+mn-ea"/>
            </a:endParaRPr>
          </a:p>
          <a:p>
            <a:pPr algn="just">
              <a:spcAft>
                <a:spcPts val="300"/>
              </a:spcAft>
            </a:pPr>
            <a:r>
              <a:rPr kumimoji="1"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５年生</a:t>
            </a:r>
            <a:r>
              <a:rPr kumimoji="1"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</a:p>
          <a:p>
            <a:pPr algn="just"/>
            <a:r>
              <a:rPr kumimoji="1" lang="ja-JP" altLang="en-US" sz="1400" dirty="0">
                <a:latin typeface="+mn-ea"/>
              </a:rPr>
              <a:t>・Ｂ</a:t>
            </a:r>
            <a:r>
              <a:rPr kumimoji="1" lang="ja-JP" altLang="en-US" sz="1000" dirty="0">
                <a:latin typeface="+mn-ea"/>
              </a:rPr>
              <a:t>（基準にする大きさ）</a:t>
            </a:r>
            <a:r>
              <a:rPr kumimoji="1" lang="en-US" altLang="ja-JP" sz="1400" dirty="0">
                <a:latin typeface="+mn-ea"/>
              </a:rPr>
              <a:t>×</a:t>
            </a:r>
            <a:r>
              <a:rPr kumimoji="1" lang="ja-JP" altLang="en-US" sz="1400" dirty="0">
                <a:latin typeface="+mn-ea"/>
              </a:rPr>
              <a:t>ｐ</a:t>
            </a:r>
            <a:r>
              <a:rPr kumimoji="1" lang="ja-JP" altLang="en-US" sz="1000" dirty="0">
                <a:latin typeface="+mn-ea"/>
              </a:rPr>
              <a:t>（割合）</a:t>
            </a:r>
            <a:r>
              <a:rPr kumimoji="1" lang="ja-JP" altLang="en-US" sz="1400" dirty="0">
                <a:latin typeface="+mn-ea"/>
              </a:rPr>
              <a:t>＝Ａ</a:t>
            </a:r>
            <a:r>
              <a:rPr kumimoji="1" lang="ja-JP" altLang="en-US" sz="1000" dirty="0">
                <a:latin typeface="+mn-ea"/>
              </a:rPr>
              <a:t>（割合に当たる大きさ）</a:t>
            </a:r>
            <a:endParaRPr kumimoji="1" lang="en-US" altLang="ja-JP" sz="1000" dirty="0">
              <a:latin typeface="+mn-ea"/>
            </a:endParaRPr>
          </a:p>
          <a:p>
            <a:pPr algn="just"/>
            <a:r>
              <a:rPr kumimoji="1" lang="ja-JP" altLang="en-US" sz="1400" dirty="0">
                <a:latin typeface="+mn-ea"/>
              </a:rPr>
              <a:t>・割合が小数で表される場合に考察の対象を広げる</a:t>
            </a:r>
            <a:endParaRPr kumimoji="1" lang="en-US" altLang="ja-JP" sz="1400" dirty="0">
              <a:latin typeface="+mn-ea"/>
            </a:endParaRPr>
          </a:p>
          <a:p>
            <a:pPr algn="just"/>
            <a:r>
              <a:rPr kumimoji="1" lang="ja-JP" altLang="en-US" sz="1400" dirty="0">
                <a:latin typeface="+mn-ea"/>
              </a:rPr>
              <a:t>・数直線や図などを用いたり具体的な場面に当ては</a:t>
            </a:r>
            <a:endParaRPr kumimoji="1" lang="en-US" altLang="ja-JP" sz="1400" dirty="0">
              <a:latin typeface="+mn-ea"/>
            </a:endParaRPr>
          </a:p>
          <a:p>
            <a:pPr algn="just"/>
            <a:r>
              <a:rPr kumimoji="1" lang="ja-JP" altLang="en-US" sz="1400" dirty="0">
                <a:latin typeface="+mn-ea"/>
              </a:rPr>
              <a:t>　めたりして分かりやすくすることが大切</a:t>
            </a:r>
            <a:endParaRPr kumimoji="1" lang="en-US" altLang="ja-JP" sz="1600" dirty="0">
              <a:latin typeface="+mn-ea"/>
            </a:endParaRP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F9B819EE-B4D6-C47E-E357-BFC0ED7E30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31318" y="-847123"/>
            <a:ext cx="4255515" cy="3704623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D13CEB95-C6D4-03C9-3BDF-60ED168E3F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31317" y="5976491"/>
            <a:ext cx="4843999" cy="2971226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3B94B0A-14D6-0FF8-2FB9-89E099D64118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424547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CA3AE-5222-DA0B-032C-4231CE30D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2D00BB6A-B2BD-ED1D-A9BA-398D4395AF52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Google Shape;910;p60">
            <a:extLst>
              <a:ext uri="{FF2B5EF4-FFF2-40B4-BE49-F238E27FC236}">
                <a16:creationId xmlns:a16="http://schemas.microsoft.com/office/drawing/2014/main" id="{0092DFA2-8B6A-EEB3-AF93-96A254D33487}"/>
              </a:ext>
            </a:extLst>
          </p:cNvPr>
          <p:cNvSpPr txBox="1"/>
          <p:nvPr/>
        </p:nvSpPr>
        <p:spPr>
          <a:xfrm>
            <a:off x="565266" y="64421"/>
            <a:ext cx="8013468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説明　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Ⅱ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　算数の指導で大切にしたい</a:t>
            </a:r>
            <a:r>
              <a:rPr lang="ja-JP" altLang="en-US" b="1" dirty="0">
                <a:solidFill>
                  <a:srgbClr val="FCB8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３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つのポイント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P.13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・１４）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4AC4BA9-2074-DA76-9E8A-E4771DE40E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999" y="549305"/>
            <a:ext cx="7557999" cy="5101274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B9A33AD-3A0E-6162-7F38-CD4642628BA7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30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52280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88E8D-A828-AA8E-E235-BD48FA1DD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89CE677B-3CEC-9DBC-E759-A559DE157AF7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Google Shape;910;p60">
            <a:extLst>
              <a:ext uri="{FF2B5EF4-FFF2-40B4-BE49-F238E27FC236}">
                <a16:creationId xmlns:a16="http://schemas.microsoft.com/office/drawing/2014/main" id="{26D1E4FD-1CC8-7483-03DC-1938034E9958}"/>
              </a:ext>
            </a:extLst>
          </p:cNvPr>
          <p:cNvSpPr txBox="1"/>
          <p:nvPr/>
        </p:nvSpPr>
        <p:spPr>
          <a:xfrm>
            <a:off x="978794" y="64421"/>
            <a:ext cx="7283004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説明　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Ⅱ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　算数の指導で大切にしたい</a:t>
            </a:r>
            <a:r>
              <a:rPr lang="ja-JP" altLang="en-US" b="1" dirty="0">
                <a:solidFill>
                  <a:srgbClr val="FCB8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３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つのポイント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0A5B0D4-581E-EDE5-C5AF-247A6405B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990" y="1960671"/>
            <a:ext cx="4365260" cy="88296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9E5C7C4-B352-A174-BAA4-911FE318A7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920" y="4161164"/>
            <a:ext cx="3791327" cy="1212193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128083A9-E9F9-85FC-98B4-4D2C6843F3B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5803"/>
          <a:stretch>
            <a:fillRect/>
          </a:stretch>
        </p:blipFill>
        <p:spPr>
          <a:xfrm>
            <a:off x="4838702" y="1745937"/>
            <a:ext cx="4137489" cy="2845113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7B79C80-B637-5424-9BA4-251DEA34AC28}"/>
              </a:ext>
            </a:extLst>
          </p:cNvPr>
          <p:cNvSpPr txBox="1"/>
          <p:nvPr/>
        </p:nvSpPr>
        <p:spPr>
          <a:xfrm>
            <a:off x="76290" y="1156804"/>
            <a:ext cx="4234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「割合」を学習するために用いる様々な数学的な表現の例</a:t>
            </a:r>
            <a:endParaRPr kumimoji="1" lang="en-US" altLang="ja-JP" sz="1200" dirty="0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242AFAEF-641C-D72D-24B0-BF5F80541F5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27693" b="90495"/>
          <a:stretch>
            <a:fillRect/>
          </a:stretch>
        </p:blipFill>
        <p:spPr>
          <a:xfrm>
            <a:off x="70575" y="583862"/>
            <a:ext cx="5464926" cy="484884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B23B82D-A443-9835-52FE-1E56E6BA92AE}"/>
              </a:ext>
            </a:extLst>
          </p:cNvPr>
          <p:cNvSpPr txBox="1"/>
          <p:nvPr/>
        </p:nvSpPr>
        <p:spPr>
          <a:xfrm>
            <a:off x="356139" y="1683672"/>
            <a:ext cx="1663162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５年生　小数のかけ算</a:t>
            </a:r>
            <a:endParaRPr kumimoji="1" lang="en-US" altLang="ja-JP" sz="1200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7A7BF7F-8727-980D-B682-A11A05270F46}"/>
              </a:ext>
            </a:extLst>
          </p:cNvPr>
          <p:cNvSpPr txBox="1"/>
          <p:nvPr/>
        </p:nvSpPr>
        <p:spPr>
          <a:xfrm>
            <a:off x="356137" y="3445371"/>
            <a:ext cx="1663163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５年生　小数のわり算</a:t>
            </a:r>
            <a:endParaRPr kumimoji="1" lang="en-US" altLang="ja-JP" sz="1200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FBB36DB-E7C8-15F3-7084-60D6B7F0003C}"/>
              </a:ext>
            </a:extLst>
          </p:cNvPr>
          <p:cNvSpPr txBox="1"/>
          <p:nvPr/>
        </p:nvSpPr>
        <p:spPr>
          <a:xfrm>
            <a:off x="6328480" y="1402384"/>
            <a:ext cx="1157932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５年生　割合</a:t>
            </a:r>
            <a:endParaRPr kumimoji="1" lang="en-US" altLang="ja-JP" sz="12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9F23E53-4F8F-E674-A2A9-353E84A1E258}"/>
              </a:ext>
            </a:extLst>
          </p:cNvPr>
          <p:cNvSpPr txBox="1"/>
          <p:nvPr/>
        </p:nvSpPr>
        <p:spPr>
          <a:xfrm>
            <a:off x="1859344" y="2816504"/>
            <a:ext cx="1003532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数直線図</a:t>
            </a:r>
            <a:endParaRPr kumimoji="1" lang="en-US" altLang="ja-JP" sz="1200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E9914D5-E504-632B-DC3B-B7F18D6509E2}"/>
              </a:ext>
            </a:extLst>
          </p:cNvPr>
          <p:cNvSpPr txBox="1"/>
          <p:nvPr/>
        </p:nvSpPr>
        <p:spPr>
          <a:xfrm>
            <a:off x="1152819" y="3892883"/>
            <a:ext cx="1710057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テープ図・数直線図</a:t>
            </a:r>
            <a:endParaRPr kumimoji="1" lang="en-US" altLang="ja-JP" sz="12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ABE00-09BD-EEB1-E49A-475EE6EAAC2D}"/>
              </a:ext>
            </a:extLst>
          </p:cNvPr>
          <p:cNvSpPr txBox="1"/>
          <p:nvPr/>
        </p:nvSpPr>
        <p:spPr>
          <a:xfrm>
            <a:off x="5296542" y="2084816"/>
            <a:ext cx="407606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表</a:t>
            </a:r>
            <a:endParaRPr kumimoji="1" lang="en-US" altLang="ja-JP" sz="1200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3BAA1F92-EB56-D969-BB2C-F09C579605EC}"/>
              </a:ext>
            </a:extLst>
          </p:cNvPr>
          <p:cNvSpPr txBox="1"/>
          <p:nvPr/>
        </p:nvSpPr>
        <p:spPr>
          <a:xfrm>
            <a:off x="1617139" y="5348913"/>
            <a:ext cx="866481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式</a:t>
            </a:r>
            <a:endParaRPr kumimoji="1" lang="en-US" altLang="ja-JP" sz="1200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B744758-32FB-E071-3088-D8321694ADF9}"/>
              </a:ext>
            </a:extLst>
          </p:cNvPr>
          <p:cNvSpPr txBox="1"/>
          <p:nvPr/>
        </p:nvSpPr>
        <p:spPr>
          <a:xfrm>
            <a:off x="5062838" y="4169882"/>
            <a:ext cx="372159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式</a:t>
            </a:r>
            <a:endParaRPr kumimoji="1" lang="en-US" altLang="ja-JP" sz="1200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873F7C7-EAB0-9FF1-CD26-C0F6827E6D3F}"/>
              </a:ext>
            </a:extLst>
          </p:cNvPr>
          <p:cNvSpPr txBox="1"/>
          <p:nvPr/>
        </p:nvSpPr>
        <p:spPr>
          <a:xfrm>
            <a:off x="6907446" y="4591050"/>
            <a:ext cx="1710057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テープ図・数直線図</a:t>
            </a:r>
            <a:endParaRPr kumimoji="1" lang="en-US" altLang="ja-JP" sz="1200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7374D2E-D2AF-4C01-F66E-BC340F47E87B}"/>
              </a:ext>
            </a:extLst>
          </p:cNvPr>
          <p:cNvSpPr txBox="1"/>
          <p:nvPr/>
        </p:nvSpPr>
        <p:spPr>
          <a:xfrm>
            <a:off x="5062838" y="2816503"/>
            <a:ext cx="573308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言葉</a:t>
            </a:r>
            <a:endParaRPr kumimoji="1" lang="en-US" altLang="ja-JP" sz="12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4056575-E8ED-A0D0-53C3-49A0338C7A41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31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18916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1D41A-90C7-29B7-BBD0-4F1806C9C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四角形: 上の 2 つの角を丸める 2">
            <a:extLst>
              <a:ext uri="{FF2B5EF4-FFF2-40B4-BE49-F238E27FC236}">
                <a16:creationId xmlns:a16="http://schemas.microsoft.com/office/drawing/2014/main" id="{AC7C6DE1-F2B4-090F-4EBE-A16C96E4BB6E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Google Shape;910;p60">
            <a:extLst>
              <a:ext uri="{FF2B5EF4-FFF2-40B4-BE49-F238E27FC236}">
                <a16:creationId xmlns:a16="http://schemas.microsoft.com/office/drawing/2014/main" id="{678B18D8-71BA-C2BA-EBBD-7E5DE9D417F4}"/>
              </a:ext>
            </a:extLst>
          </p:cNvPr>
          <p:cNvSpPr txBox="1"/>
          <p:nvPr/>
        </p:nvSpPr>
        <p:spPr>
          <a:xfrm>
            <a:off x="978794" y="64421"/>
            <a:ext cx="7283004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説明　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Ⅱ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　算数の指導で大切にしたい</a:t>
            </a:r>
            <a:r>
              <a:rPr lang="ja-JP" altLang="en-US" b="1" dirty="0">
                <a:solidFill>
                  <a:srgbClr val="FCB82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３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つのポイント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A857BC1-0E1E-8448-3A69-E9C41CACE0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150" y="820041"/>
            <a:ext cx="4224210" cy="350171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8B539475-974B-C8C1-9846-8FFCD8D98C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820041"/>
            <a:ext cx="4451760" cy="2238177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BCF9784-396D-D3C9-950A-7B32291C0492}"/>
              </a:ext>
            </a:extLst>
          </p:cNvPr>
          <p:cNvSpPr txBox="1"/>
          <p:nvPr/>
        </p:nvSpPr>
        <p:spPr>
          <a:xfrm>
            <a:off x="1269730" y="4894959"/>
            <a:ext cx="670113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</a:t>
            </a:r>
            <a:r>
              <a:rPr kumimoji="1" lang="en-US" altLang="ja-JP" sz="3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kumimoji="1" lang="ja-JP" altLang="en-US" sz="3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％増量」の問題を扱う模擬授業</a:t>
            </a:r>
            <a:endParaRPr kumimoji="1" lang="en-US" altLang="ja-JP" sz="3200" dirty="0"/>
          </a:p>
        </p:txBody>
      </p:sp>
    </p:spTree>
    <p:extLst>
      <p:ext uri="{BB962C8B-B14F-4D97-AF65-F5344CB8AC3E}">
        <p14:creationId xmlns:p14="http://schemas.microsoft.com/office/powerpoint/2010/main" val="370927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32F49-99EE-A11C-BB37-6A1C359C7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四角形: 上の 2 つの角を丸める 2">
            <a:extLst>
              <a:ext uri="{FF2B5EF4-FFF2-40B4-BE49-F238E27FC236}">
                <a16:creationId xmlns:a16="http://schemas.microsoft.com/office/drawing/2014/main" id="{CC7250E6-7ECC-81CF-94FA-72D962BB5469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Google Shape;910;p60">
            <a:extLst>
              <a:ext uri="{FF2B5EF4-FFF2-40B4-BE49-F238E27FC236}">
                <a16:creationId xmlns:a16="http://schemas.microsoft.com/office/drawing/2014/main" id="{123E8E5B-DC0F-2FBB-7D3D-7EEC602DDFC6}"/>
              </a:ext>
            </a:extLst>
          </p:cNvPr>
          <p:cNvSpPr txBox="1"/>
          <p:nvPr/>
        </p:nvSpPr>
        <p:spPr>
          <a:xfrm>
            <a:off x="978794" y="64421"/>
            <a:ext cx="7283004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各校における「</a:t>
            </a:r>
            <a:r>
              <a:rPr lang="ja-JP" altLang="en-US" b="1" dirty="0">
                <a:solidFill>
                  <a:srgbClr val="FFC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教師の学び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」の活用計画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D5901650-F00C-B8EC-5629-F49E61E10DA1}"/>
              </a:ext>
            </a:extLst>
          </p:cNvPr>
          <p:cNvSpPr/>
          <p:nvPr/>
        </p:nvSpPr>
        <p:spPr>
          <a:xfrm>
            <a:off x="529308" y="4791075"/>
            <a:ext cx="8181975" cy="723900"/>
          </a:xfrm>
          <a:prstGeom prst="roundRect">
            <a:avLst>
              <a:gd name="adj" fmla="val 2449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5B225AC-0999-2B01-A2E8-0FD83817A328}"/>
              </a:ext>
            </a:extLst>
          </p:cNvPr>
          <p:cNvSpPr txBox="1"/>
          <p:nvPr/>
        </p:nvSpPr>
        <p:spPr>
          <a:xfrm>
            <a:off x="630599" y="661692"/>
            <a:ext cx="788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　　　　　　　　）立（　　　　　　　　　　　　　　　　　）学校　　氏名（　　　　　　　　　　　　）</a:t>
            </a:r>
            <a:endParaRPr kumimoji="1" lang="en-US" altLang="ja-JP" sz="1600" dirty="0"/>
          </a:p>
        </p:txBody>
      </p:sp>
      <p:sp>
        <p:nvSpPr>
          <p:cNvPr id="8" name="二等辺三角形 7">
            <a:extLst>
              <a:ext uri="{FF2B5EF4-FFF2-40B4-BE49-F238E27FC236}">
                <a16:creationId xmlns:a16="http://schemas.microsoft.com/office/drawing/2014/main" id="{3F41B5F5-611F-F7AB-44A7-C8EE0C37D0DD}"/>
              </a:ext>
            </a:extLst>
          </p:cNvPr>
          <p:cNvSpPr/>
          <p:nvPr/>
        </p:nvSpPr>
        <p:spPr>
          <a:xfrm>
            <a:off x="3753520" y="4391146"/>
            <a:ext cx="1733550" cy="247650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二等辺三角形 9">
            <a:extLst>
              <a:ext uri="{FF2B5EF4-FFF2-40B4-BE49-F238E27FC236}">
                <a16:creationId xmlns:a16="http://schemas.microsoft.com/office/drawing/2014/main" id="{1CB96653-722D-BC7E-1FD6-2DACC6ED9339}"/>
              </a:ext>
            </a:extLst>
          </p:cNvPr>
          <p:cNvSpPr/>
          <p:nvPr/>
        </p:nvSpPr>
        <p:spPr>
          <a:xfrm>
            <a:off x="3753520" y="2266504"/>
            <a:ext cx="1733550" cy="247650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AFB3D2F4-9207-6C91-703E-29902BBD8D80}"/>
              </a:ext>
            </a:extLst>
          </p:cNvPr>
          <p:cNvSpPr/>
          <p:nvPr/>
        </p:nvSpPr>
        <p:spPr>
          <a:xfrm>
            <a:off x="529308" y="1436696"/>
            <a:ext cx="8181975" cy="723900"/>
          </a:xfrm>
          <a:prstGeom prst="roundRect">
            <a:avLst>
              <a:gd name="adj" fmla="val 2449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4592654B-B4EC-1C99-F979-E8A95FE8D0D0}"/>
              </a:ext>
            </a:extLst>
          </p:cNvPr>
          <p:cNvSpPr/>
          <p:nvPr/>
        </p:nvSpPr>
        <p:spPr>
          <a:xfrm>
            <a:off x="529308" y="2666434"/>
            <a:ext cx="8181975" cy="1647258"/>
          </a:xfrm>
          <a:prstGeom prst="roundRect">
            <a:avLst>
              <a:gd name="adj" fmla="val 2449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2D52AA0-332B-66F9-2ABD-B2037D12BA4D}"/>
              </a:ext>
            </a:extLst>
          </p:cNvPr>
          <p:cNvSpPr txBox="1"/>
          <p:nvPr/>
        </p:nvSpPr>
        <p:spPr>
          <a:xfrm>
            <a:off x="630599" y="1124309"/>
            <a:ext cx="2257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理想とする授業づくり</a:t>
            </a:r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endParaRPr kumimoji="1"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D56D802-256B-B811-375B-BB7E7A064558}"/>
              </a:ext>
            </a:extLst>
          </p:cNvPr>
          <p:cNvSpPr txBox="1"/>
          <p:nvPr/>
        </p:nvSpPr>
        <p:spPr>
          <a:xfrm>
            <a:off x="630599" y="4465971"/>
            <a:ext cx="2644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授業づくりについての課題</a:t>
            </a:r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endParaRPr kumimoji="1"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9E1A681-4C18-67AC-B634-88850A5A6734}"/>
              </a:ext>
            </a:extLst>
          </p:cNvPr>
          <p:cNvSpPr txBox="1"/>
          <p:nvPr/>
        </p:nvSpPr>
        <p:spPr>
          <a:xfrm>
            <a:off x="630598" y="2320047"/>
            <a:ext cx="7695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活用</a:t>
            </a:r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endParaRPr kumimoji="1"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CD7ECA1-EBCB-472E-EA25-5AF2BFF72276}"/>
              </a:ext>
            </a:extLst>
          </p:cNvPr>
          <p:cNvSpPr txBox="1"/>
          <p:nvPr/>
        </p:nvSpPr>
        <p:spPr>
          <a:xfrm>
            <a:off x="630598" y="2697238"/>
            <a:ext cx="14553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働き掛ける対象</a:t>
            </a:r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endParaRPr kumimoji="1"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7C821A8-38C9-AE09-583D-ED34CEF8B607}"/>
              </a:ext>
            </a:extLst>
          </p:cNvPr>
          <p:cNvSpPr txBox="1"/>
          <p:nvPr/>
        </p:nvSpPr>
        <p:spPr>
          <a:xfrm>
            <a:off x="2888023" y="2697238"/>
            <a:ext cx="18649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働き掛ける時期・場面</a:t>
            </a:r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endParaRPr kumimoji="1"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138D722-0277-9F83-BC5E-440FC93CEB30}"/>
              </a:ext>
            </a:extLst>
          </p:cNvPr>
          <p:cNvSpPr txBox="1"/>
          <p:nvPr/>
        </p:nvSpPr>
        <p:spPr>
          <a:xfrm>
            <a:off x="5487070" y="2697237"/>
            <a:ext cx="18649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活用の方法・内容</a:t>
            </a:r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endParaRPr kumimoji="1"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E682E4A-D526-1335-5394-41BEA4A3D40B}"/>
              </a:ext>
            </a:extLst>
          </p:cNvPr>
          <p:cNvSpPr/>
          <p:nvPr/>
        </p:nvSpPr>
        <p:spPr>
          <a:xfrm>
            <a:off x="415149" y="1088921"/>
            <a:ext cx="8410292" cy="3279357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6540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0A2A0-2DA0-4E17-F1AD-25E7894DB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四角形: 上の 2 つの角を丸める 4">
            <a:extLst>
              <a:ext uri="{FF2B5EF4-FFF2-40B4-BE49-F238E27FC236}">
                <a16:creationId xmlns:a16="http://schemas.microsoft.com/office/drawing/2014/main" id="{D91CF567-7EF6-1541-56E8-EC10411575DA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B3EB155-7B0F-32B7-CD68-5BAD4B5FBD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03" y="1445080"/>
            <a:ext cx="8981388" cy="2824841"/>
          </a:xfrm>
          <a:prstGeom prst="rect">
            <a:avLst/>
          </a:prstGeom>
        </p:spPr>
      </p:pic>
      <p:sp>
        <p:nvSpPr>
          <p:cNvPr id="10" name="Google Shape;910;p60">
            <a:extLst>
              <a:ext uri="{FF2B5EF4-FFF2-40B4-BE49-F238E27FC236}">
                <a16:creationId xmlns:a16="http://schemas.microsoft.com/office/drawing/2014/main" id="{58167B7A-3D57-C615-2589-432CDE876B92}"/>
              </a:ext>
            </a:extLst>
          </p:cNvPr>
          <p:cNvSpPr txBox="1"/>
          <p:nvPr/>
        </p:nvSpPr>
        <p:spPr>
          <a:xfrm>
            <a:off x="978794" y="64421"/>
            <a:ext cx="7283004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本指導資料作成の趣旨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P.1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）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1F50FED-B882-8E55-8C2A-12A7682D592C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32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57014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FB93D-B68D-777E-7A53-55C01DC08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四角形: 上の 2 つの角を丸める 6">
            <a:extLst>
              <a:ext uri="{FF2B5EF4-FFF2-40B4-BE49-F238E27FC236}">
                <a16:creationId xmlns:a16="http://schemas.microsoft.com/office/drawing/2014/main" id="{261D55D6-1367-3932-23F2-08E1D67F8741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46DBF241-134D-A86A-C92C-6602E40D6B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2" r="1207"/>
          <a:stretch>
            <a:fillRect/>
          </a:stretch>
        </p:blipFill>
        <p:spPr>
          <a:xfrm>
            <a:off x="922002" y="1154129"/>
            <a:ext cx="2677170" cy="38425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A34E79A-7F17-E64E-B5C6-2A1D64E13D02}"/>
              </a:ext>
            </a:extLst>
          </p:cNvPr>
          <p:cNvSpPr txBox="1"/>
          <p:nvPr/>
        </p:nvSpPr>
        <p:spPr>
          <a:xfrm>
            <a:off x="3900341" y="1952009"/>
            <a:ext cx="487294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ja-JP" altLang="ja-JP" sz="2000" dirty="0">
                <a:effectLst/>
                <a:latin typeface="+mn-ea"/>
                <a:cs typeface="Times New Roman" panose="02020603050405020304" pitchFamily="18" charset="0"/>
              </a:rPr>
              <a:t>児童一人ひとりの学習内容の確実な定着を目指した指導改善</a:t>
            </a:r>
            <a:r>
              <a:rPr lang="ja-JP" altLang="en-US" sz="2000" dirty="0">
                <a:latin typeface="+mn-ea"/>
                <a:cs typeface="Times New Roman" panose="02020603050405020304" pitchFamily="18" charset="0"/>
              </a:rPr>
              <a:t>に向け</a:t>
            </a:r>
            <a:r>
              <a:rPr lang="ja-JP" altLang="ja-JP" sz="2000" dirty="0">
                <a:effectLst/>
                <a:latin typeface="+mn-ea"/>
                <a:cs typeface="Times New Roman" panose="02020603050405020304" pitchFamily="18" charset="0"/>
              </a:rPr>
              <a:t>、教師が児童の学びを丁寧に見取り、問いや課題意識をもって授業を構想・実践するとともに、同僚と学び合いながら成果や課題を共有し、次の授業へと生かす「教師の学び」を一層充実させることが重要</a:t>
            </a:r>
            <a:endParaRPr lang="ja-JP" altLang="en-US" sz="2000" dirty="0">
              <a:latin typeface="+mn-ea"/>
            </a:endParaRPr>
          </a:p>
        </p:txBody>
      </p:sp>
      <p:sp>
        <p:nvSpPr>
          <p:cNvPr id="3" name="Google Shape;910;p60">
            <a:extLst>
              <a:ext uri="{FF2B5EF4-FFF2-40B4-BE49-F238E27FC236}">
                <a16:creationId xmlns:a16="http://schemas.microsoft.com/office/drawing/2014/main" id="{EF7A923F-E7B2-8A49-6B07-367F5D49382F}"/>
              </a:ext>
            </a:extLst>
          </p:cNvPr>
          <p:cNvSpPr txBox="1"/>
          <p:nvPr/>
        </p:nvSpPr>
        <p:spPr>
          <a:xfrm>
            <a:off x="930497" y="65488"/>
            <a:ext cx="7283004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本指導資料作成の趣旨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85A11E7-AB4C-C13F-B680-C736D8ED8AED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33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78807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0D790-3468-4B8C-1594-67BCAA53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四角形: 上の 2 つの角を丸める 6">
            <a:extLst>
              <a:ext uri="{FF2B5EF4-FFF2-40B4-BE49-F238E27FC236}">
                <a16:creationId xmlns:a16="http://schemas.microsoft.com/office/drawing/2014/main" id="{B3E507B2-A6FD-CE6E-BDC5-0BDA55EAC345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Google Shape;910;p60">
            <a:extLst>
              <a:ext uri="{FF2B5EF4-FFF2-40B4-BE49-F238E27FC236}">
                <a16:creationId xmlns:a16="http://schemas.microsoft.com/office/drawing/2014/main" id="{5F7B813A-7522-737C-05FC-85C4C275C85B}"/>
              </a:ext>
            </a:extLst>
          </p:cNvPr>
          <p:cNvSpPr txBox="1"/>
          <p:nvPr/>
        </p:nvSpPr>
        <p:spPr>
          <a:xfrm>
            <a:off x="930497" y="65488"/>
            <a:ext cx="7283004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本指導資料作成の趣旨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0A5C707-D545-57E3-8211-4381ADC5C904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34</a:t>
            </a:r>
            <a:endParaRPr lang="ja-JP" altLang="en-US" sz="1200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705E3B1B-C09D-8BC4-5700-7221C5419B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5515"/>
            <a:ext cx="9144000" cy="3652419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CD33C96-9766-9DC5-3EFE-761BD24C4A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871" y="4325240"/>
            <a:ext cx="1181049" cy="118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8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EE251-1232-A916-7344-D563F7F53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四角形: 上の 2 つの角を丸める 2">
            <a:extLst>
              <a:ext uri="{FF2B5EF4-FFF2-40B4-BE49-F238E27FC236}">
                <a16:creationId xmlns:a16="http://schemas.microsoft.com/office/drawing/2014/main" id="{D4D681A5-91EA-03F4-9BBA-78BFB52EC56E}"/>
              </a:ext>
            </a:extLst>
          </p:cNvPr>
          <p:cNvSpPr/>
          <p:nvPr/>
        </p:nvSpPr>
        <p:spPr>
          <a:xfrm flipV="1">
            <a:off x="817809" y="1"/>
            <a:ext cx="7508383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" name="Google Shape;910;p60">
            <a:extLst>
              <a:ext uri="{FF2B5EF4-FFF2-40B4-BE49-F238E27FC236}">
                <a16:creationId xmlns:a16="http://schemas.microsoft.com/office/drawing/2014/main" id="{E75EBABF-7ABC-507A-4535-B03D60BFC6EE}"/>
              </a:ext>
            </a:extLst>
          </p:cNvPr>
          <p:cNvSpPr txBox="1"/>
          <p:nvPr/>
        </p:nvSpPr>
        <p:spPr>
          <a:xfrm>
            <a:off x="930498" y="50099"/>
            <a:ext cx="7283004" cy="384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sz="2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全国学力・学習状況調査の問題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6C0D1AC-22DD-DBF6-6C32-F98CF55E2E42}"/>
              </a:ext>
            </a:extLst>
          </p:cNvPr>
          <p:cNvSpPr txBox="1"/>
          <p:nvPr/>
        </p:nvSpPr>
        <p:spPr>
          <a:xfrm>
            <a:off x="1939635" y="5284304"/>
            <a:ext cx="52647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00" dirty="0"/>
              <a:t>（小学校学習指導要領解説　算数編　</a:t>
            </a:r>
            <a:r>
              <a:rPr lang="en-US" altLang="ja-JP" sz="1000" dirty="0"/>
              <a:t>P.260 </a:t>
            </a:r>
            <a:r>
              <a:rPr lang="ja-JP" altLang="en-US" sz="1000" dirty="0"/>
              <a:t>）　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59F23E23-0F20-1C46-CC81-E8BFE5FB9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737" y="883725"/>
            <a:ext cx="8700525" cy="411378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A930A6F-9921-2BD8-C2C8-A3ED8A405FEE}"/>
              </a:ext>
            </a:extLst>
          </p:cNvPr>
          <p:cNvSpPr/>
          <p:nvPr/>
        </p:nvSpPr>
        <p:spPr>
          <a:xfrm>
            <a:off x="2153444" y="922712"/>
            <a:ext cx="6601257" cy="324000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0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F9843BD-88A6-3002-92E0-CC25A4B6BC4D}"/>
              </a:ext>
            </a:extLst>
          </p:cNvPr>
          <p:cNvSpPr/>
          <p:nvPr/>
        </p:nvSpPr>
        <p:spPr>
          <a:xfrm>
            <a:off x="348105" y="1358964"/>
            <a:ext cx="8406596" cy="324000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0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6577E2A-06CD-C187-8666-9EF2C008F573}"/>
              </a:ext>
            </a:extLst>
          </p:cNvPr>
          <p:cNvSpPr/>
          <p:nvPr/>
        </p:nvSpPr>
        <p:spPr>
          <a:xfrm>
            <a:off x="348105" y="1756371"/>
            <a:ext cx="6279032" cy="324000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0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A3216C9-447B-B267-06D9-879C5951A32E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3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10493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7031A-4072-5129-1B89-7EAEC4DE9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四角形: 上の 2 つの角を丸める 2">
            <a:extLst>
              <a:ext uri="{FF2B5EF4-FFF2-40B4-BE49-F238E27FC236}">
                <a16:creationId xmlns:a16="http://schemas.microsoft.com/office/drawing/2014/main" id="{690514A3-9EA1-C388-D88C-A36AC4BEAE9B}"/>
              </a:ext>
            </a:extLst>
          </p:cNvPr>
          <p:cNvSpPr/>
          <p:nvPr/>
        </p:nvSpPr>
        <p:spPr>
          <a:xfrm flipV="1">
            <a:off x="817809" y="1"/>
            <a:ext cx="7508383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" name="Google Shape;910;p60">
            <a:extLst>
              <a:ext uri="{FF2B5EF4-FFF2-40B4-BE49-F238E27FC236}">
                <a16:creationId xmlns:a16="http://schemas.microsoft.com/office/drawing/2014/main" id="{79AB65D8-0897-739E-CB82-16BE945C140E}"/>
              </a:ext>
            </a:extLst>
          </p:cNvPr>
          <p:cNvSpPr txBox="1"/>
          <p:nvPr/>
        </p:nvSpPr>
        <p:spPr>
          <a:xfrm>
            <a:off x="930498" y="50099"/>
            <a:ext cx="7283004" cy="384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sz="2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全国学力・学習状況調査の問題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CCCE8128-775B-64AB-A388-4A599605A6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868" y="586497"/>
            <a:ext cx="7590240" cy="4776684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BD991FD-3F81-F95B-AF2D-E8AA5A691119}"/>
              </a:ext>
            </a:extLst>
          </p:cNvPr>
          <p:cNvSpPr txBox="1"/>
          <p:nvPr/>
        </p:nvSpPr>
        <p:spPr>
          <a:xfrm>
            <a:off x="779868" y="5413281"/>
            <a:ext cx="7532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ja-JP" sz="1000" dirty="0"/>
              <a:t>https://www.shinko-keirin.co.jp/keirinkan/sho/sansu/support/keyseat/data/sansu_3nen2_03.pdf</a:t>
            </a:r>
            <a:endParaRPr lang="ja-JP" altLang="en-US" sz="1000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8BAE72A-E121-4113-17FA-00B2452DB11A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4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74109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7515-90D3-7B41-42DB-745BC31E6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9D064E4-7912-87BB-241E-4220BF0BDC19}"/>
              </a:ext>
            </a:extLst>
          </p:cNvPr>
          <p:cNvSpPr txBox="1"/>
          <p:nvPr/>
        </p:nvSpPr>
        <p:spPr>
          <a:xfrm>
            <a:off x="173444" y="1793873"/>
            <a:ext cx="879711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ja-JP" altLang="en-US" sz="3200" dirty="0">
                <a:latin typeface="+mn-ea"/>
                <a:cs typeface="Times New Roman" panose="02020603050405020304" pitchFamily="18" charset="0"/>
              </a:rPr>
              <a:t>「小学校算数の指導改善に向けた教師の学び」（以下、「教師の学び」という。）についての、演習等を交えた説明を通して、各校における「教師の学び」の活用方法について考えることができる。</a:t>
            </a:r>
            <a:endParaRPr lang="ja-JP" altLang="en-US" sz="3200" dirty="0">
              <a:latin typeface="+mn-ea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9D6FE8D-46B8-C240-7563-6AD2B239C840}"/>
              </a:ext>
            </a:extLst>
          </p:cNvPr>
          <p:cNvSpPr txBox="1"/>
          <p:nvPr/>
        </p:nvSpPr>
        <p:spPr>
          <a:xfrm>
            <a:off x="173444" y="702694"/>
            <a:ext cx="89033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4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本日のねらい</a:t>
            </a:r>
            <a:endParaRPr lang="en-US" altLang="ja-JP" sz="4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C00BCD2-41DD-D0E3-965C-D2FD84739966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5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98499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0803C-332F-6FA4-162C-0C332A697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四角形: 上の 2 つの角を丸める 2">
            <a:extLst>
              <a:ext uri="{FF2B5EF4-FFF2-40B4-BE49-F238E27FC236}">
                <a16:creationId xmlns:a16="http://schemas.microsoft.com/office/drawing/2014/main" id="{DA4DE8F7-FB6F-F989-9DEA-4D2712E10CE4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Google Shape;910;p60">
            <a:extLst>
              <a:ext uri="{FF2B5EF4-FFF2-40B4-BE49-F238E27FC236}">
                <a16:creationId xmlns:a16="http://schemas.microsoft.com/office/drawing/2014/main" id="{BB78AF88-4683-E4DA-B049-0239A2263208}"/>
              </a:ext>
            </a:extLst>
          </p:cNvPr>
          <p:cNvSpPr txBox="1"/>
          <p:nvPr/>
        </p:nvSpPr>
        <p:spPr>
          <a:xfrm>
            <a:off x="978794" y="64421"/>
            <a:ext cx="7283004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各校における「</a:t>
            </a:r>
            <a:r>
              <a:rPr lang="ja-JP" altLang="en-US" b="1" dirty="0">
                <a:solidFill>
                  <a:srgbClr val="FFC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教師の学び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」の活用計画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6CDBCD30-18AC-C5F3-DF0E-96B88AA80810}"/>
              </a:ext>
            </a:extLst>
          </p:cNvPr>
          <p:cNvSpPr/>
          <p:nvPr/>
        </p:nvSpPr>
        <p:spPr>
          <a:xfrm>
            <a:off x="529308" y="4791075"/>
            <a:ext cx="8181975" cy="723900"/>
          </a:xfrm>
          <a:prstGeom prst="roundRect">
            <a:avLst>
              <a:gd name="adj" fmla="val 2449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48C494F-4EFF-9E6B-E706-3E49C7723479}"/>
              </a:ext>
            </a:extLst>
          </p:cNvPr>
          <p:cNvSpPr txBox="1"/>
          <p:nvPr/>
        </p:nvSpPr>
        <p:spPr>
          <a:xfrm>
            <a:off x="630599" y="661692"/>
            <a:ext cx="788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　　　　　　　　）立（　　　　　　　　　　　　　　　　　）学校　　氏名（　　　　　　　　　　　　）</a:t>
            </a:r>
            <a:endParaRPr kumimoji="1" lang="en-US" altLang="ja-JP" sz="1600" dirty="0"/>
          </a:p>
        </p:txBody>
      </p:sp>
      <p:sp>
        <p:nvSpPr>
          <p:cNvPr id="8" name="二等辺三角形 7">
            <a:extLst>
              <a:ext uri="{FF2B5EF4-FFF2-40B4-BE49-F238E27FC236}">
                <a16:creationId xmlns:a16="http://schemas.microsoft.com/office/drawing/2014/main" id="{0A91E70F-F7E4-A5B7-6906-EDBBC735C22A}"/>
              </a:ext>
            </a:extLst>
          </p:cNvPr>
          <p:cNvSpPr/>
          <p:nvPr/>
        </p:nvSpPr>
        <p:spPr>
          <a:xfrm>
            <a:off x="3753520" y="4391146"/>
            <a:ext cx="1733550" cy="247650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二等辺三角形 9">
            <a:extLst>
              <a:ext uri="{FF2B5EF4-FFF2-40B4-BE49-F238E27FC236}">
                <a16:creationId xmlns:a16="http://schemas.microsoft.com/office/drawing/2014/main" id="{13392B87-77F4-296F-82B2-3B5A9AFF3B34}"/>
              </a:ext>
            </a:extLst>
          </p:cNvPr>
          <p:cNvSpPr/>
          <p:nvPr/>
        </p:nvSpPr>
        <p:spPr>
          <a:xfrm>
            <a:off x="3753520" y="2266504"/>
            <a:ext cx="1733550" cy="247650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E9DC7EEB-182A-B9CF-822B-7C8D373B993F}"/>
              </a:ext>
            </a:extLst>
          </p:cNvPr>
          <p:cNvSpPr/>
          <p:nvPr/>
        </p:nvSpPr>
        <p:spPr>
          <a:xfrm>
            <a:off x="529308" y="1436696"/>
            <a:ext cx="8181975" cy="723900"/>
          </a:xfrm>
          <a:prstGeom prst="roundRect">
            <a:avLst>
              <a:gd name="adj" fmla="val 2449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1253FF72-7CA8-9EF9-8FA4-ACB8100965DB}"/>
              </a:ext>
            </a:extLst>
          </p:cNvPr>
          <p:cNvSpPr/>
          <p:nvPr/>
        </p:nvSpPr>
        <p:spPr>
          <a:xfrm>
            <a:off x="529308" y="2666434"/>
            <a:ext cx="8181975" cy="1647258"/>
          </a:xfrm>
          <a:prstGeom prst="roundRect">
            <a:avLst>
              <a:gd name="adj" fmla="val 2449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69680EF-2FFA-FCFA-3098-4D29126FDD36}"/>
              </a:ext>
            </a:extLst>
          </p:cNvPr>
          <p:cNvSpPr txBox="1"/>
          <p:nvPr/>
        </p:nvSpPr>
        <p:spPr>
          <a:xfrm>
            <a:off x="630599" y="1124309"/>
            <a:ext cx="2257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理想とする授業づくり</a:t>
            </a:r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endParaRPr kumimoji="1"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41CDA4E-DDE3-50C4-15D4-06DDB48E6EC7}"/>
              </a:ext>
            </a:extLst>
          </p:cNvPr>
          <p:cNvSpPr txBox="1"/>
          <p:nvPr/>
        </p:nvSpPr>
        <p:spPr>
          <a:xfrm>
            <a:off x="630599" y="4465971"/>
            <a:ext cx="2644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授業づくりについての課題</a:t>
            </a:r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endParaRPr kumimoji="1"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B0400C8-667E-2D77-EDAB-3D3623400981}"/>
              </a:ext>
            </a:extLst>
          </p:cNvPr>
          <p:cNvSpPr txBox="1"/>
          <p:nvPr/>
        </p:nvSpPr>
        <p:spPr>
          <a:xfrm>
            <a:off x="630598" y="2320047"/>
            <a:ext cx="7695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活用</a:t>
            </a:r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endParaRPr kumimoji="1"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A31B2C1-516D-B6B3-FBFA-2336EF0C072D}"/>
              </a:ext>
            </a:extLst>
          </p:cNvPr>
          <p:cNvSpPr txBox="1"/>
          <p:nvPr/>
        </p:nvSpPr>
        <p:spPr>
          <a:xfrm>
            <a:off x="630598" y="2697238"/>
            <a:ext cx="14553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働き掛ける対象</a:t>
            </a:r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endParaRPr kumimoji="1"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AA82076-5EAC-D72A-633B-D95545D50131}"/>
              </a:ext>
            </a:extLst>
          </p:cNvPr>
          <p:cNvSpPr txBox="1"/>
          <p:nvPr/>
        </p:nvSpPr>
        <p:spPr>
          <a:xfrm>
            <a:off x="2888023" y="2697238"/>
            <a:ext cx="18649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働き掛ける時期・場面</a:t>
            </a:r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endParaRPr kumimoji="1"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7A173B7-43C7-2B40-2954-C7C01536712D}"/>
              </a:ext>
            </a:extLst>
          </p:cNvPr>
          <p:cNvSpPr txBox="1"/>
          <p:nvPr/>
        </p:nvSpPr>
        <p:spPr>
          <a:xfrm>
            <a:off x="5487070" y="2697237"/>
            <a:ext cx="18649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活用の方法・内容</a:t>
            </a:r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endParaRPr kumimoji="1"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2ABD1A4-AC7C-F087-DE93-0BA2936223FA}"/>
              </a:ext>
            </a:extLst>
          </p:cNvPr>
          <p:cNvSpPr/>
          <p:nvPr/>
        </p:nvSpPr>
        <p:spPr>
          <a:xfrm>
            <a:off x="432717" y="4716249"/>
            <a:ext cx="8410292" cy="878215"/>
          </a:xfrm>
          <a:prstGeom prst="rect">
            <a:avLst/>
          </a:prstGeom>
          <a:solidFill>
            <a:srgbClr val="FF6699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757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A35B0-0ACB-764A-553F-8C6E62625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上の 2 つの角を丸める 1">
            <a:extLst>
              <a:ext uri="{FF2B5EF4-FFF2-40B4-BE49-F238E27FC236}">
                <a16:creationId xmlns:a16="http://schemas.microsoft.com/office/drawing/2014/main" id="{7B5B131D-5642-00D7-2859-7B828C51B2AF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08CB559-69B8-5FA2-C466-D996477808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345" y="520571"/>
            <a:ext cx="7963309" cy="5029458"/>
          </a:xfrm>
          <a:prstGeom prst="rect">
            <a:avLst/>
          </a:prstGeom>
        </p:spPr>
      </p:pic>
      <p:sp>
        <p:nvSpPr>
          <p:cNvPr id="4" name="Google Shape;910;p60">
            <a:extLst>
              <a:ext uri="{FF2B5EF4-FFF2-40B4-BE49-F238E27FC236}">
                <a16:creationId xmlns:a16="http://schemas.microsoft.com/office/drawing/2014/main" id="{8DBCACAB-1601-FA3F-05C7-A31D065DD4F9}"/>
              </a:ext>
            </a:extLst>
          </p:cNvPr>
          <p:cNvSpPr txBox="1"/>
          <p:nvPr/>
        </p:nvSpPr>
        <p:spPr>
          <a:xfrm>
            <a:off x="978794" y="64421"/>
            <a:ext cx="7283004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本指導資料の構成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P.2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）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C69BC93-B1A0-44E5-0EF6-9A9AFE03DCEE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6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6729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61456-9AE1-E8BD-7F91-ACF08CBAB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四角形: 上の 2 つの角を丸める 2">
            <a:extLst>
              <a:ext uri="{FF2B5EF4-FFF2-40B4-BE49-F238E27FC236}">
                <a16:creationId xmlns:a16="http://schemas.microsoft.com/office/drawing/2014/main" id="{B84DE236-1E65-80AC-9630-6ADF398D636A}"/>
              </a:ext>
            </a:extLst>
          </p:cNvPr>
          <p:cNvSpPr/>
          <p:nvPr/>
        </p:nvSpPr>
        <p:spPr>
          <a:xfrm flipV="1">
            <a:off x="300990" y="0"/>
            <a:ext cx="8542019" cy="484884"/>
          </a:xfrm>
          <a:prstGeom prst="round2SameRect">
            <a:avLst>
              <a:gd name="adj1" fmla="val 3526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Google Shape;910;p60">
            <a:extLst>
              <a:ext uri="{FF2B5EF4-FFF2-40B4-BE49-F238E27FC236}">
                <a16:creationId xmlns:a16="http://schemas.microsoft.com/office/drawing/2014/main" id="{739890EB-80BD-E3C7-7C61-5391EA3EF364}"/>
              </a:ext>
            </a:extLst>
          </p:cNvPr>
          <p:cNvSpPr txBox="1"/>
          <p:nvPr/>
        </p:nvSpPr>
        <p:spPr>
          <a:xfrm>
            <a:off x="978794" y="64421"/>
            <a:ext cx="7283004" cy="35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188" tIns="38083" rIns="76188" bIns="38083" anchor="ctr" anchorCtr="0">
            <a:sp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本指導資料の構成　（</a:t>
            </a:r>
            <a:r>
              <a:rPr lang="en-US" altLang="ja-JP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P.2</a:t>
            </a: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rPr>
              <a:t>）</a:t>
            </a:r>
            <a:endParaRPr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Roboto"/>
              <a:sym typeface="Roboto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0A3A3AF-C361-1961-1687-5E84A06511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39" y="952500"/>
            <a:ext cx="8869722" cy="417829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C58C3B8-5FB3-90AE-61DF-78EE9ADBD3C6}"/>
              </a:ext>
            </a:extLst>
          </p:cNvPr>
          <p:cNvSpPr txBox="1"/>
          <p:nvPr/>
        </p:nvSpPr>
        <p:spPr>
          <a:xfrm>
            <a:off x="8582024" y="5439614"/>
            <a:ext cx="561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85106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11663</TotalTime>
  <Words>2135</Words>
  <Application>Microsoft Office PowerPoint</Application>
  <PresentationFormat>画面に合わせる (16:10)</PresentationFormat>
  <Paragraphs>251</Paragraphs>
  <Slides>38</Slides>
  <Notes>38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38</vt:i4>
      </vt:variant>
    </vt:vector>
  </HeadingPairs>
  <TitlesOfParts>
    <vt:vector size="47" baseType="lpstr">
      <vt:lpstr>BIZ UDPゴシック</vt:lpstr>
      <vt:lpstr>Meiryo UI</vt:lpstr>
      <vt:lpstr>UD デジタル 教科書体 NK-R</vt:lpstr>
      <vt:lpstr>メイリオ</vt:lpstr>
      <vt:lpstr>游ゴシック</vt:lpstr>
      <vt:lpstr>Arial</vt:lpstr>
      <vt:lpstr>Calibri</vt:lpstr>
      <vt:lpstr>Calibri Light</vt:lpstr>
      <vt:lpstr>Office 2013 - 2022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</dc:title>
  <dc:creator>-</dc:creator>
  <cp:lastModifiedBy>義務教育課　西田　健太</cp:lastModifiedBy>
  <cp:revision>2</cp:revision>
  <cp:lastPrinted>2026-05-18T02:04:31Z</cp:lastPrinted>
  <dcterms:created xsi:type="dcterms:W3CDTF">2023-04-09T06:14:43Z</dcterms:created>
  <dcterms:modified xsi:type="dcterms:W3CDTF">2026-05-28T00:39:37Z</dcterms:modified>
</cp:coreProperties>
</file>