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0655300" cy="7562850"/>
  <p:notesSz cx="9926638" cy="679767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09" autoAdjust="0"/>
    <p:restoredTop sz="94660"/>
  </p:normalViewPr>
  <p:slideViewPr>
    <p:cSldViewPr>
      <p:cViewPr varScale="1">
        <p:scale>
          <a:sx n="87" d="100"/>
          <a:sy n="87" d="100"/>
        </p:scale>
        <p:origin x="834"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302234" cy="341026"/>
          </a:xfrm>
          <a:prstGeom prst="rect">
            <a:avLst/>
          </a:prstGeom>
        </p:spPr>
        <p:txBody>
          <a:bodyPr vert="horz" lIns="83908" tIns="41954" rIns="83908" bIns="41954" rtlCol="0"/>
          <a:lstStyle>
            <a:lvl1pPr algn="l">
              <a:defRPr sz="1100"/>
            </a:lvl1pPr>
          </a:lstStyle>
          <a:p>
            <a:endParaRPr kumimoji="1" lang="ja-JP" altLang="en-US"/>
          </a:p>
        </p:txBody>
      </p:sp>
      <p:sp>
        <p:nvSpPr>
          <p:cNvPr id="3" name="日付プレースホルダー 2"/>
          <p:cNvSpPr>
            <a:spLocks noGrp="1"/>
          </p:cNvSpPr>
          <p:nvPr>
            <p:ph type="dt" idx="1"/>
          </p:nvPr>
        </p:nvSpPr>
        <p:spPr>
          <a:xfrm>
            <a:off x="5622925" y="1"/>
            <a:ext cx="4300755" cy="341026"/>
          </a:xfrm>
          <a:prstGeom prst="rect">
            <a:avLst/>
          </a:prstGeom>
        </p:spPr>
        <p:txBody>
          <a:bodyPr vert="horz" lIns="83908" tIns="41954" rIns="83908" bIns="41954" rtlCol="0"/>
          <a:lstStyle>
            <a:lvl1pPr algn="r">
              <a:defRPr sz="1100"/>
            </a:lvl1pPr>
          </a:lstStyle>
          <a:p>
            <a:fld id="{49B8B0E8-23D2-4DD9-A904-814D2E4EDC54}" type="datetimeFigureOut">
              <a:rPr kumimoji="1" lang="ja-JP" altLang="en-US" smtClean="0"/>
              <a:t>2025/10/31</a:t>
            </a:fld>
            <a:endParaRPr kumimoji="1" lang="ja-JP" altLang="en-US"/>
          </a:p>
        </p:txBody>
      </p:sp>
      <p:sp>
        <p:nvSpPr>
          <p:cNvPr id="4" name="スライド イメージ プレースホルダー 3"/>
          <p:cNvSpPr>
            <a:spLocks noGrp="1" noRot="1" noChangeAspect="1"/>
          </p:cNvSpPr>
          <p:nvPr>
            <p:ph type="sldImg" idx="2"/>
          </p:nvPr>
        </p:nvSpPr>
        <p:spPr>
          <a:xfrm>
            <a:off x="3348038" y="849313"/>
            <a:ext cx="3230562" cy="2293937"/>
          </a:xfrm>
          <a:prstGeom prst="rect">
            <a:avLst/>
          </a:prstGeom>
          <a:noFill/>
          <a:ln w="12700">
            <a:solidFill>
              <a:prstClr val="black"/>
            </a:solidFill>
          </a:ln>
        </p:spPr>
        <p:txBody>
          <a:bodyPr vert="horz" lIns="83908" tIns="41954" rIns="83908" bIns="41954" rtlCol="0" anchor="ctr"/>
          <a:lstStyle/>
          <a:p>
            <a:endParaRPr lang="ja-JP" altLang="en-US"/>
          </a:p>
        </p:txBody>
      </p:sp>
      <p:sp>
        <p:nvSpPr>
          <p:cNvPr id="5" name="ノート プレースホルダー 4"/>
          <p:cNvSpPr>
            <a:spLocks noGrp="1"/>
          </p:cNvSpPr>
          <p:nvPr>
            <p:ph type="body" sz="quarter" idx="3"/>
          </p:nvPr>
        </p:nvSpPr>
        <p:spPr>
          <a:xfrm>
            <a:off x="992368" y="3271845"/>
            <a:ext cx="7941902" cy="2676834"/>
          </a:xfrm>
          <a:prstGeom prst="rect">
            <a:avLst/>
          </a:prstGeom>
        </p:spPr>
        <p:txBody>
          <a:bodyPr vert="horz" lIns="83908" tIns="41954" rIns="83908" bIns="4195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6456651"/>
            <a:ext cx="4302234" cy="341025"/>
          </a:xfrm>
          <a:prstGeom prst="rect">
            <a:avLst/>
          </a:prstGeom>
        </p:spPr>
        <p:txBody>
          <a:bodyPr vert="horz" lIns="83908" tIns="41954" rIns="83908" bIns="41954" rtlCol="0" anchor="b"/>
          <a:lstStyle>
            <a:lvl1pPr algn="l">
              <a:defRPr sz="1100"/>
            </a:lvl1pPr>
          </a:lstStyle>
          <a:p>
            <a:endParaRPr kumimoji="1" lang="ja-JP" altLang="en-US"/>
          </a:p>
        </p:txBody>
      </p:sp>
      <p:sp>
        <p:nvSpPr>
          <p:cNvPr id="7" name="スライド番号プレースホルダー 6"/>
          <p:cNvSpPr>
            <a:spLocks noGrp="1"/>
          </p:cNvSpPr>
          <p:nvPr>
            <p:ph type="sldNum" sz="quarter" idx="5"/>
          </p:nvPr>
        </p:nvSpPr>
        <p:spPr>
          <a:xfrm>
            <a:off x="5622925" y="6456651"/>
            <a:ext cx="4300755" cy="341025"/>
          </a:xfrm>
          <a:prstGeom prst="rect">
            <a:avLst/>
          </a:prstGeom>
        </p:spPr>
        <p:txBody>
          <a:bodyPr vert="horz" lIns="83908" tIns="41954" rIns="83908" bIns="41954" rtlCol="0" anchor="b"/>
          <a:lstStyle>
            <a:lvl1pPr algn="r">
              <a:defRPr sz="1100"/>
            </a:lvl1pPr>
          </a:lstStyle>
          <a:p>
            <a:fld id="{E7BB75E2-0B33-4565-9912-5DA0E8EA1EC8}" type="slidenum">
              <a:rPr kumimoji="1" lang="ja-JP" altLang="en-US" smtClean="0"/>
              <a:t>‹#›</a:t>
            </a:fld>
            <a:endParaRPr kumimoji="1" lang="ja-JP" altLang="en-US"/>
          </a:p>
        </p:txBody>
      </p:sp>
    </p:spTree>
    <p:extLst>
      <p:ext uri="{BB962C8B-B14F-4D97-AF65-F5344CB8AC3E}">
        <p14:creationId xmlns:p14="http://schemas.microsoft.com/office/powerpoint/2010/main" val="12563989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7BB75E2-0B33-4565-9912-5DA0E8EA1EC8}" type="slidenum">
              <a:rPr kumimoji="1" lang="ja-JP" altLang="en-US" smtClean="0"/>
              <a:t>1</a:t>
            </a:fld>
            <a:endParaRPr kumimoji="1" lang="ja-JP" altLang="en-US"/>
          </a:p>
        </p:txBody>
      </p:sp>
    </p:spTree>
    <p:extLst>
      <p:ext uri="{BB962C8B-B14F-4D97-AF65-F5344CB8AC3E}">
        <p14:creationId xmlns:p14="http://schemas.microsoft.com/office/powerpoint/2010/main" val="3594855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7BB75E2-0B33-4565-9912-5DA0E8EA1EC8}" type="slidenum">
              <a:rPr kumimoji="1" lang="ja-JP" altLang="en-US" smtClean="0"/>
              <a:t>6</a:t>
            </a:fld>
            <a:endParaRPr kumimoji="1" lang="ja-JP" altLang="en-US"/>
          </a:p>
        </p:txBody>
      </p:sp>
    </p:spTree>
    <p:extLst>
      <p:ext uri="{BB962C8B-B14F-4D97-AF65-F5344CB8AC3E}">
        <p14:creationId xmlns:p14="http://schemas.microsoft.com/office/powerpoint/2010/main" val="344588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7BB75E2-0B33-4565-9912-5DA0E8EA1EC8}" type="slidenum">
              <a:rPr kumimoji="1" lang="ja-JP" altLang="en-US" smtClean="0"/>
              <a:t>12</a:t>
            </a:fld>
            <a:endParaRPr kumimoji="1" lang="ja-JP" altLang="en-US"/>
          </a:p>
        </p:txBody>
      </p:sp>
    </p:spTree>
    <p:extLst>
      <p:ext uri="{BB962C8B-B14F-4D97-AF65-F5344CB8AC3E}">
        <p14:creationId xmlns:p14="http://schemas.microsoft.com/office/powerpoint/2010/main" val="9373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99623" y="2344483"/>
            <a:ext cx="9062403"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99247" y="4235196"/>
            <a:ext cx="7463155"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0" i="0">
                <a:solidFill>
                  <a:schemeClr val="bg1"/>
                </a:solidFill>
                <a:latin typeface="SimSun"/>
                <a:cs typeface="SimSun"/>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0" i="0">
                <a:solidFill>
                  <a:schemeClr val="bg1"/>
                </a:solidFill>
                <a:latin typeface="SimSun"/>
                <a:cs typeface="SimSun"/>
              </a:defRPr>
            </a:lvl1pPr>
          </a:lstStyle>
          <a:p>
            <a:endParaRPr/>
          </a:p>
        </p:txBody>
      </p:sp>
      <p:sp>
        <p:nvSpPr>
          <p:cNvPr id="3" name="Holder 3"/>
          <p:cNvSpPr>
            <a:spLocks noGrp="1"/>
          </p:cNvSpPr>
          <p:nvPr>
            <p:ph sz="half" idx="2"/>
          </p:nvPr>
        </p:nvSpPr>
        <p:spPr>
          <a:xfrm>
            <a:off x="533082" y="1739455"/>
            <a:ext cx="4637818"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490749" y="1739455"/>
            <a:ext cx="4637818"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10/31/2025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0" i="0">
                <a:solidFill>
                  <a:schemeClr val="bg1"/>
                </a:solidFill>
                <a:latin typeface="SimSun"/>
                <a:cs typeface="SimSu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10/31/2025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10/31/2025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609942"/>
            <a:ext cx="10656570" cy="6950075"/>
          </a:xfrm>
          <a:custGeom>
            <a:avLst/>
            <a:gdLst/>
            <a:ahLst/>
            <a:cxnLst/>
            <a:rect l="l" t="t" r="r" b="b"/>
            <a:pathLst>
              <a:path w="10656570" h="6950075">
                <a:moveTo>
                  <a:pt x="0" y="6950062"/>
                </a:moveTo>
                <a:lnTo>
                  <a:pt x="10655998" y="6950062"/>
                </a:lnTo>
                <a:lnTo>
                  <a:pt x="10655998" y="0"/>
                </a:lnTo>
                <a:lnTo>
                  <a:pt x="0" y="0"/>
                </a:lnTo>
                <a:lnTo>
                  <a:pt x="0" y="6950062"/>
                </a:lnTo>
                <a:close/>
              </a:path>
            </a:pathLst>
          </a:custGeom>
          <a:solidFill>
            <a:srgbClr val="F7F0DD"/>
          </a:solidFill>
        </p:spPr>
        <p:txBody>
          <a:bodyPr wrap="square" lIns="0" tIns="0" rIns="0" bIns="0" rtlCol="0"/>
          <a:lstStyle/>
          <a:p>
            <a:endParaRPr/>
          </a:p>
        </p:txBody>
      </p:sp>
      <p:sp>
        <p:nvSpPr>
          <p:cNvPr id="17" name="bg object 17"/>
          <p:cNvSpPr/>
          <p:nvPr/>
        </p:nvSpPr>
        <p:spPr>
          <a:xfrm>
            <a:off x="0" y="0"/>
            <a:ext cx="10656570" cy="610235"/>
          </a:xfrm>
          <a:custGeom>
            <a:avLst/>
            <a:gdLst/>
            <a:ahLst/>
            <a:cxnLst/>
            <a:rect l="l" t="t" r="r" b="b"/>
            <a:pathLst>
              <a:path w="10656570" h="610235">
                <a:moveTo>
                  <a:pt x="10655998" y="0"/>
                </a:moveTo>
                <a:lnTo>
                  <a:pt x="0" y="0"/>
                </a:lnTo>
                <a:lnTo>
                  <a:pt x="0" y="609942"/>
                </a:lnTo>
                <a:lnTo>
                  <a:pt x="10655998" y="609942"/>
                </a:lnTo>
                <a:lnTo>
                  <a:pt x="10655998" y="0"/>
                </a:lnTo>
                <a:close/>
              </a:path>
            </a:pathLst>
          </a:custGeom>
          <a:solidFill>
            <a:srgbClr val="F591A1"/>
          </a:solidFill>
        </p:spPr>
        <p:txBody>
          <a:bodyPr wrap="square" lIns="0" tIns="0" rIns="0" bIns="0" rtlCol="0"/>
          <a:lstStyle/>
          <a:p>
            <a:endParaRPr/>
          </a:p>
        </p:txBody>
      </p:sp>
      <p:sp>
        <p:nvSpPr>
          <p:cNvPr id="2" name="Holder 2"/>
          <p:cNvSpPr>
            <a:spLocks noGrp="1"/>
          </p:cNvSpPr>
          <p:nvPr>
            <p:ph type="title"/>
          </p:nvPr>
        </p:nvSpPr>
        <p:spPr>
          <a:xfrm>
            <a:off x="3882491" y="141703"/>
            <a:ext cx="2896666" cy="299720"/>
          </a:xfrm>
          <a:prstGeom prst="rect">
            <a:avLst/>
          </a:prstGeom>
        </p:spPr>
        <p:txBody>
          <a:bodyPr wrap="square" lIns="0" tIns="0" rIns="0" bIns="0">
            <a:spAutoFit/>
          </a:bodyPr>
          <a:lstStyle>
            <a:lvl1pPr>
              <a:defRPr sz="1800" b="0" i="0">
                <a:solidFill>
                  <a:schemeClr val="bg1"/>
                </a:solidFill>
                <a:latin typeface="SimSun"/>
                <a:cs typeface="SimSun"/>
              </a:defRPr>
            </a:lvl1pPr>
          </a:lstStyle>
          <a:p>
            <a:endParaRPr/>
          </a:p>
        </p:txBody>
      </p:sp>
      <p:sp>
        <p:nvSpPr>
          <p:cNvPr id="3" name="Holder 3"/>
          <p:cNvSpPr>
            <a:spLocks noGrp="1"/>
          </p:cNvSpPr>
          <p:nvPr>
            <p:ph type="body" idx="1"/>
          </p:nvPr>
        </p:nvSpPr>
        <p:spPr>
          <a:xfrm>
            <a:off x="533082" y="1739455"/>
            <a:ext cx="9595485"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24961" y="7033450"/>
            <a:ext cx="341172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3082" y="7033450"/>
            <a:ext cx="2452179"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10/31/2025</a:t>
            </a:fld>
            <a:endParaRPr lang="en-US"/>
          </a:p>
        </p:txBody>
      </p:sp>
      <p:sp>
        <p:nvSpPr>
          <p:cNvPr id="6" name="Holder 6"/>
          <p:cNvSpPr>
            <a:spLocks noGrp="1"/>
          </p:cNvSpPr>
          <p:nvPr>
            <p:ph type="sldNum" sz="quarter" idx="7"/>
          </p:nvPr>
        </p:nvSpPr>
        <p:spPr>
          <a:xfrm>
            <a:off x="7676388" y="7033450"/>
            <a:ext cx="2452179"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hyperlink" Target="mailto:kodomokatei@pref.okayama.lg.jp"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svg"/><Relationship Id="rId10" Type="http://schemas.openxmlformats.org/officeDocument/2006/relationships/image" Target="../media/image8.sv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85.svg"/><Relationship Id="rId13" Type="http://schemas.openxmlformats.org/officeDocument/2006/relationships/hyperlink" Target="http://www.pref.okayama.jp/soshiki/332/" TargetMode="External"/><Relationship Id="rId18" Type="http://schemas.openxmlformats.org/officeDocument/2006/relationships/image" Target="../media/image90.svg"/><Relationship Id="rId3" Type="http://schemas.openxmlformats.org/officeDocument/2006/relationships/image" Target="../media/image81.svg"/><Relationship Id="rId7" Type="http://schemas.openxmlformats.org/officeDocument/2006/relationships/image" Target="../media/image84.png"/><Relationship Id="rId12" Type="http://schemas.openxmlformats.org/officeDocument/2006/relationships/image" Target="../media/image27.svg"/><Relationship Id="rId17" Type="http://schemas.openxmlformats.org/officeDocument/2006/relationships/image" Target="../media/image89.png"/><Relationship Id="rId2" Type="http://schemas.openxmlformats.org/officeDocument/2006/relationships/image" Target="../media/image80.png"/><Relationship Id="rId16" Type="http://schemas.openxmlformats.org/officeDocument/2006/relationships/image" Target="../media/image88.png"/><Relationship Id="rId1" Type="http://schemas.openxmlformats.org/officeDocument/2006/relationships/slideLayout" Target="../slideLayouts/slideLayout5.xml"/><Relationship Id="rId6" Type="http://schemas.openxmlformats.org/officeDocument/2006/relationships/image" Target="../media/image28.png"/><Relationship Id="rId11" Type="http://schemas.openxmlformats.org/officeDocument/2006/relationships/image" Target="../media/image26.png"/><Relationship Id="rId5" Type="http://schemas.openxmlformats.org/officeDocument/2006/relationships/image" Target="../media/image83.svg"/><Relationship Id="rId15" Type="http://schemas.openxmlformats.org/officeDocument/2006/relationships/hyperlink" Target="http://www.hagukumare.pref.okayama.jp/index.cgi" TargetMode="External"/><Relationship Id="rId10" Type="http://schemas.openxmlformats.org/officeDocument/2006/relationships/image" Target="../media/image87.svg"/><Relationship Id="rId4" Type="http://schemas.openxmlformats.org/officeDocument/2006/relationships/image" Target="../media/image82.png"/><Relationship Id="rId9" Type="http://schemas.openxmlformats.org/officeDocument/2006/relationships/image" Target="../media/image86.png"/><Relationship Id="rId14" Type="http://schemas.openxmlformats.org/officeDocument/2006/relationships/hyperlink" Target="https://www.pref.okayama.jp/site/hagukumar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2.svg"/><Relationship Id="rId2" Type="http://schemas.openxmlformats.org/officeDocument/2006/relationships/image" Target="../media/image91.png"/><Relationship Id="rId1" Type="http://schemas.openxmlformats.org/officeDocument/2006/relationships/slideLayout" Target="../slideLayouts/slideLayout5.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93.png"/><Relationship Id="rId7" Type="http://schemas.openxmlformats.org/officeDocument/2006/relationships/image" Target="../media/image96.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95.png"/><Relationship Id="rId5" Type="http://schemas.openxmlformats.org/officeDocument/2006/relationships/hyperlink" Target="http://www.pref.okayama.jp/page/564414.html" TargetMode="External"/><Relationship Id="rId4" Type="http://schemas.openxmlformats.org/officeDocument/2006/relationships/image" Target="../media/image94.svg"/></Relationships>
</file>

<file path=ppt/slides/_rels/slide13.xml.rels><?xml version="1.0" encoding="UTF-8" standalone="yes"?>
<Relationships xmlns="http://schemas.openxmlformats.org/package/2006/relationships"><Relationship Id="rId3" Type="http://schemas.openxmlformats.org/officeDocument/2006/relationships/image" Target="../media/image98.svg"/><Relationship Id="rId2" Type="http://schemas.openxmlformats.org/officeDocument/2006/relationships/image" Target="../media/image97.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81.svg"/><Relationship Id="rId7" Type="http://schemas.openxmlformats.org/officeDocument/2006/relationships/image" Target="../media/image26.png"/><Relationship Id="rId2" Type="http://schemas.openxmlformats.org/officeDocument/2006/relationships/image" Target="../media/image80.png"/><Relationship Id="rId1" Type="http://schemas.openxmlformats.org/officeDocument/2006/relationships/slideLayout" Target="../slideLayouts/slideLayout5.xml"/><Relationship Id="rId6" Type="http://schemas.openxmlformats.org/officeDocument/2006/relationships/image" Target="../media/image61.png"/><Relationship Id="rId5" Type="http://schemas.openxmlformats.org/officeDocument/2006/relationships/image" Target="../media/image100.svg"/><Relationship Id="rId4" Type="http://schemas.openxmlformats.org/officeDocument/2006/relationships/image" Target="../media/image99.png"/></Relationships>
</file>

<file path=ppt/slides/_rels/slide1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hyperlink" Target="mailto:sodan110@po1.oninet.ne.jp" TargetMode="External"/><Relationship Id="rId1" Type="http://schemas.openxmlformats.org/officeDocument/2006/relationships/slideLayout" Target="../slideLayouts/slideLayout5.xml"/><Relationship Id="rId4" Type="http://schemas.openxmlformats.org/officeDocument/2006/relationships/image" Target="../media/image10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3.svg"/><Relationship Id="rId7" Type="http://schemas.openxmlformats.org/officeDocument/2006/relationships/image" Target="../media/image27.svg"/><Relationship Id="rId12" Type="http://schemas.openxmlformats.org/officeDocument/2006/relationships/image" Target="../media/image32.png"/><Relationship Id="rId2" Type="http://schemas.openxmlformats.org/officeDocument/2006/relationships/image" Target="../media/image22.png"/><Relationship Id="rId16" Type="http://schemas.openxmlformats.org/officeDocument/2006/relationships/image" Target="../media/image36.png"/><Relationship Id="rId1" Type="http://schemas.openxmlformats.org/officeDocument/2006/relationships/slideLayout" Target="../slideLayouts/slideLayout5.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svg"/><Relationship Id="rId15" Type="http://schemas.openxmlformats.org/officeDocument/2006/relationships/image" Target="../media/image3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_rels/slide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18" Type="http://schemas.openxmlformats.org/officeDocument/2006/relationships/image" Target="../media/image53.png"/><Relationship Id="rId3" Type="http://schemas.openxmlformats.org/officeDocument/2006/relationships/image" Target="../media/image38.png"/><Relationship Id="rId21" Type="http://schemas.openxmlformats.org/officeDocument/2006/relationships/image" Target="../media/image56.svg"/><Relationship Id="rId7" Type="http://schemas.openxmlformats.org/officeDocument/2006/relationships/image" Target="../media/image42.png"/><Relationship Id="rId12" Type="http://schemas.openxmlformats.org/officeDocument/2006/relationships/image" Target="../media/image47.png"/><Relationship Id="rId17" Type="http://schemas.openxmlformats.org/officeDocument/2006/relationships/image" Target="../media/image52.svg"/><Relationship Id="rId25" Type="http://schemas.openxmlformats.org/officeDocument/2006/relationships/image" Target="../media/image60.svg"/><Relationship Id="rId2" Type="http://schemas.openxmlformats.org/officeDocument/2006/relationships/image" Target="../media/image37.png"/><Relationship Id="rId16" Type="http://schemas.openxmlformats.org/officeDocument/2006/relationships/image" Target="../media/image51.png"/><Relationship Id="rId20" Type="http://schemas.openxmlformats.org/officeDocument/2006/relationships/image" Target="../media/image55.png"/><Relationship Id="rId1" Type="http://schemas.openxmlformats.org/officeDocument/2006/relationships/slideLayout" Target="../slideLayouts/slideLayout5.xml"/><Relationship Id="rId6" Type="http://schemas.openxmlformats.org/officeDocument/2006/relationships/image" Target="../media/image41.png"/><Relationship Id="rId11" Type="http://schemas.openxmlformats.org/officeDocument/2006/relationships/image" Target="../media/image46.png"/><Relationship Id="rId24" Type="http://schemas.openxmlformats.org/officeDocument/2006/relationships/image" Target="../media/image59.png"/><Relationship Id="rId5" Type="http://schemas.openxmlformats.org/officeDocument/2006/relationships/image" Target="../media/image40.png"/><Relationship Id="rId15" Type="http://schemas.openxmlformats.org/officeDocument/2006/relationships/image" Target="../media/image50.svg"/><Relationship Id="rId23" Type="http://schemas.openxmlformats.org/officeDocument/2006/relationships/image" Target="../media/image58.svg"/><Relationship Id="rId10" Type="http://schemas.openxmlformats.org/officeDocument/2006/relationships/image" Target="../media/image45.png"/><Relationship Id="rId19" Type="http://schemas.openxmlformats.org/officeDocument/2006/relationships/image" Target="../media/image54.sv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 Id="rId22" Type="http://schemas.openxmlformats.org/officeDocument/2006/relationships/image" Target="../media/image57.png"/></Relationships>
</file>

<file path=ppt/slides/_rels/slide5.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61.png"/><Relationship Id="rId1" Type="http://schemas.openxmlformats.org/officeDocument/2006/relationships/slideLayout" Target="../slideLayouts/slideLayout5.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svg"/><Relationship Id="rId9" Type="http://schemas.openxmlformats.org/officeDocument/2006/relationships/image" Target="../media/image68.png"/></Relationships>
</file>

<file path=ppt/slides/_rels/slide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hyperlink" Target="http://houmukyoku.moj.go.jp/okayama/table/kousyou/all.html" TargetMode="External"/><Relationship Id="rId7" Type="http://schemas.openxmlformats.org/officeDocument/2006/relationships/image" Target="../media/image70.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hyperlink" Target="https://www.courts.go.jp/tokyo-f/saiban/tetuzuki/youikuhi_santei_hyou/index.html" TargetMode="External"/><Relationship Id="rId9" Type="http://schemas.openxmlformats.org/officeDocument/2006/relationships/image" Target="../media/image72.png"/></Relationships>
</file>

<file path=ppt/slides/_rels/slide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emf"/><Relationship Id="rId1" Type="http://schemas.openxmlformats.org/officeDocument/2006/relationships/slideLayout" Target="../slideLayouts/slideLayout5.xml"/><Relationship Id="rId5" Type="http://schemas.openxmlformats.org/officeDocument/2006/relationships/image" Target="../media/image75.jpeg"/><Relationship Id="rId4" Type="http://schemas.openxmlformats.org/officeDocument/2006/relationships/hyperlink" Target="http://www.moj.go.jp/MINJI/minji07_00194.htm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hyperlink" Target="http://oks-mirai.jp/" TargetMode="External"/><Relationship Id="rId1" Type="http://schemas.openxmlformats.org/officeDocument/2006/relationships/slideLayout" Target="../slideLayouts/slideLayout5.xml"/><Relationship Id="rId5" Type="http://schemas.openxmlformats.org/officeDocument/2006/relationships/image" Target="../media/image77.png"/><Relationship Id="rId4" Type="http://schemas.openxmlformats.org/officeDocument/2006/relationships/image" Target="../media/image76.png"/></Relationships>
</file>

<file path=ppt/slides/_rels/slide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1" name="図 160">
            <a:extLst>
              <a:ext uri="{FF2B5EF4-FFF2-40B4-BE49-F238E27FC236}">
                <a16:creationId xmlns:a16="http://schemas.microsoft.com/office/drawing/2014/main" id="{CAA1DD1B-F9CF-4C78-887E-05A57F5B29BD}"/>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08000" y="-108000"/>
            <a:ext cx="10883900" cy="7785100"/>
          </a:xfrm>
          <a:prstGeom prst="rect">
            <a:avLst/>
          </a:prstGeom>
        </p:spPr>
      </p:pic>
      <p:pic>
        <p:nvPicPr>
          <p:cNvPr id="164" name="グラフィックス 163">
            <a:extLst>
              <a:ext uri="{FF2B5EF4-FFF2-40B4-BE49-F238E27FC236}">
                <a16:creationId xmlns:a16="http://schemas.microsoft.com/office/drawing/2014/main" id="{EA9E6E70-9A16-4BDB-926E-0AF732B37BE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000" y="6466575"/>
            <a:ext cx="10883900" cy="1210525"/>
          </a:xfrm>
          <a:prstGeom prst="rect">
            <a:avLst/>
          </a:prstGeom>
        </p:spPr>
      </p:pic>
      <p:pic>
        <p:nvPicPr>
          <p:cNvPr id="180" name="図 179">
            <a:extLst>
              <a:ext uri="{FF2B5EF4-FFF2-40B4-BE49-F238E27FC236}">
                <a16:creationId xmlns:a16="http://schemas.microsoft.com/office/drawing/2014/main" id="{79FDB27B-5C6F-4AB4-A25F-FE6084E0C6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75450" y="3397872"/>
            <a:ext cx="2648033" cy="3400173"/>
          </a:xfrm>
          <a:prstGeom prst="rect">
            <a:avLst/>
          </a:prstGeom>
        </p:spPr>
      </p:pic>
      <p:pic>
        <p:nvPicPr>
          <p:cNvPr id="174" name="グラフィックス 173">
            <a:extLst>
              <a:ext uri="{FF2B5EF4-FFF2-40B4-BE49-F238E27FC236}">
                <a16:creationId xmlns:a16="http://schemas.microsoft.com/office/drawing/2014/main" id="{6BC7181C-5499-4C95-AC6E-7D071A25787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16107" y="657225"/>
            <a:ext cx="4589932" cy="2098977"/>
          </a:xfrm>
          <a:prstGeom prst="rect">
            <a:avLst/>
          </a:prstGeom>
        </p:spPr>
      </p:pic>
      <p:pic>
        <p:nvPicPr>
          <p:cNvPr id="168" name="グラフィックス 167">
            <a:extLst>
              <a:ext uri="{FF2B5EF4-FFF2-40B4-BE49-F238E27FC236}">
                <a16:creationId xmlns:a16="http://schemas.microsoft.com/office/drawing/2014/main" id="{32C6E4A9-3BA7-49C9-BAED-0D72957C68A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922458" y="3781425"/>
            <a:ext cx="1459699" cy="2746888"/>
          </a:xfrm>
          <a:prstGeom prst="rect">
            <a:avLst/>
          </a:prstGeom>
        </p:spPr>
      </p:pic>
      <p:pic>
        <p:nvPicPr>
          <p:cNvPr id="178" name="図 177">
            <a:extLst>
              <a:ext uri="{FF2B5EF4-FFF2-40B4-BE49-F238E27FC236}">
                <a16:creationId xmlns:a16="http://schemas.microsoft.com/office/drawing/2014/main" id="{DC7E2C42-065A-46F1-AE79-6B39FF304F7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832850" y="1989072"/>
            <a:ext cx="1485415" cy="716772"/>
          </a:xfrm>
          <a:prstGeom prst="rect">
            <a:avLst/>
          </a:prstGeom>
        </p:spPr>
      </p:pic>
      <p:sp>
        <p:nvSpPr>
          <p:cNvPr id="88" name="object 88"/>
          <p:cNvSpPr txBox="1">
            <a:spLocks noGrp="1"/>
          </p:cNvSpPr>
          <p:nvPr>
            <p:ph type="title"/>
          </p:nvPr>
        </p:nvSpPr>
        <p:spPr>
          <a:xfrm>
            <a:off x="6191653" y="1097340"/>
            <a:ext cx="3555597" cy="1244600"/>
          </a:xfrm>
          <a:prstGeom prst="rect">
            <a:avLst/>
          </a:prstGeom>
        </p:spPr>
        <p:txBody>
          <a:bodyPr vert="horz" wrap="square" lIns="0" tIns="12700" rIns="0" bIns="0" rtlCol="0">
            <a:spAutoFit/>
          </a:bodyPr>
          <a:lstStyle/>
          <a:p>
            <a:pPr marL="12700" marR="5080" indent="198120">
              <a:lnSpc>
                <a:spcPct val="100000"/>
              </a:lnSpc>
              <a:spcBef>
                <a:spcPts val="100"/>
              </a:spcBef>
            </a:pPr>
            <a:r>
              <a:rPr sz="4000" spc="-45" dirty="0">
                <a:solidFill>
                  <a:srgbClr val="F591A1"/>
                </a:solidFill>
                <a:latin typeface="HGS創英角ﾎﾟｯﾌﾟ体" panose="040B0A00000000000000" pitchFamily="50" charset="-128"/>
                <a:ea typeface="HGS創英角ﾎﾟｯﾌﾟ体" panose="040B0A00000000000000" pitchFamily="50" charset="-128"/>
              </a:rPr>
              <a:t>ひとり親家庭 </a:t>
            </a:r>
            <a:r>
              <a:rPr sz="4000" spc="-45" dirty="0">
                <a:solidFill>
                  <a:srgbClr val="613520"/>
                </a:solidFill>
                <a:latin typeface="HGS創英角ﾎﾟｯﾌﾟ体" panose="040B0A00000000000000" pitchFamily="50" charset="-128"/>
                <a:ea typeface="HGS創英角ﾎﾟｯﾌﾟ体" panose="040B0A00000000000000" pitchFamily="50" charset="-128"/>
              </a:rPr>
              <a:t>サポ</a:t>
            </a:r>
            <a:r>
              <a:rPr sz="4000" spc="-90" dirty="0">
                <a:solidFill>
                  <a:srgbClr val="613520"/>
                </a:solidFill>
                <a:latin typeface="HGS創英角ﾎﾟｯﾌﾟ体" panose="040B0A00000000000000" pitchFamily="50" charset="-128"/>
                <a:ea typeface="HGS創英角ﾎﾟｯﾌﾟ体" panose="040B0A00000000000000" pitchFamily="50" charset="-128"/>
              </a:rPr>
              <a:t>ー</a:t>
            </a:r>
            <a:r>
              <a:rPr sz="4000" spc="-680" dirty="0">
                <a:solidFill>
                  <a:srgbClr val="613520"/>
                </a:solidFill>
                <a:latin typeface="HGS創英角ﾎﾟｯﾌﾟ体" panose="040B0A00000000000000" pitchFamily="50" charset="-128"/>
                <a:ea typeface="HGS創英角ﾎﾟｯﾌﾟ体" panose="040B0A00000000000000" pitchFamily="50" charset="-128"/>
              </a:rPr>
              <a:t>ト</a:t>
            </a:r>
            <a:r>
              <a:rPr sz="4000" spc="-200" dirty="0">
                <a:solidFill>
                  <a:srgbClr val="613520"/>
                </a:solidFill>
                <a:latin typeface="HGS創英角ﾎﾟｯﾌﾟ体" panose="040B0A00000000000000" pitchFamily="50" charset="-128"/>
                <a:ea typeface="HGS創英角ﾎﾟｯﾌﾟ体" panose="040B0A00000000000000" pitchFamily="50" charset="-128"/>
              </a:rPr>
              <a:t>ブ</a:t>
            </a:r>
            <a:r>
              <a:rPr sz="4000" spc="-45" dirty="0">
                <a:solidFill>
                  <a:srgbClr val="613520"/>
                </a:solidFill>
                <a:latin typeface="HGS創英角ﾎﾟｯﾌﾟ体" panose="040B0A00000000000000" pitchFamily="50" charset="-128"/>
                <a:ea typeface="HGS創英角ﾎﾟｯﾌﾟ体" panose="040B0A00000000000000" pitchFamily="50" charset="-128"/>
              </a:rPr>
              <a:t>ック</a:t>
            </a:r>
            <a:endParaRPr sz="4000" dirty="0">
              <a:latin typeface="HGS創英角ﾎﾟｯﾌﾟ体" panose="040B0A00000000000000" pitchFamily="50" charset="-128"/>
              <a:ea typeface="HGS創英角ﾎﾟｯﾌﾟ体" panose="040B0A00000000000000" pitchFamily="50" charset="-128"/>
            </a:endParaRPr>
          </a:p>
        </p:txBody>
      </p:sp>
      <p:sp>
        <p:nvSpPr>
          <p:cNvPr id="158" name="object 158"/>
          <p:cNvSpPr txBox="1"/>
          <p:nvPr/>
        </p:nvSpPr>
        <p:spPr>
          <a:xfrm>
            <a:off x="7626696" y="6955440"/>
            <a:ext cx="736600" cy="314960"/>
          </a:xfrm>
          <a:prstGeom prst="rect">
            <a:avLst/>
          </a:prstGeom>
        </p:spPr>
        <p:txBody>
          <a:bodyPr vert="horz" wrap="square" lIns="0" tIns="12700" rIns="0" bIns="0" rtlCol="0">
            <a:spAutoFit/>
          </a:bodyPr>
          <a:lstStyle/>
          <a:p>
            <a:pPr>
              <a:lnSpc>
                <a:spcPct val="100000"/>
              </a:lnSpc>
              <a:spcBef>
                <a:spcPts val="100"/>
              </a:spcBef>
            </a:pPr>
            <a:r>
              <a:rPr sz="1900" dirty="0">
                <a:solidFill>
                  <a:srgbClr val="FFFFFF"/>
                </a:solidFill>
                <a:latin typeface="HGS創英角ﾎﾟｯﾌﾟ体" panose="040B0A00000000000000" pitchFamily="50" charset="-128"/>
                <a:ea typeface="HGS創英角ﾎﾟｯﾌﾟ体" panose="040B0A00000000000000" pitchFamily="50" charset="-128"/>
                <a:cs typeface="SimSun"/>
              </a:rPr>
              <a:t>岡山県</a:t>
            </a:r>
            <a:endParaRPr sz="1900" dirty="0">
              <a:latin typeface="HGS創英角ﾎﾟｯﾌﾟ体" panose="040B0A00000000000000" pitchFamily="50" charset="-128"/>
              <a:ea typeface="HGS創英角ﾎﾟｯﾌﾟ体" panose="040B0A00000000000000" pitchFamily="50" charset="-128"/>
              <a:cs typeface="SimSun"/>
            </a:endParaRPr>
          </a:p>
        </p:txBody>
      </p:sp>
      <p:sp>
        <p:nvSpPr>
          <p:cNvPr id="159" name="object 159"/>
          <p:cNvSpPr txBox="1"/>
          <p:nvPr/>
        </p:nvSpPr>
        <p:spPr>
          <a:xfrm>
            <a:off x="982477" y="6584615"/>
            <a:ext cx="3506973" cy="830356"/>
          </a:xfrm>
          <a:prstGeom prst="rect">
            <a:avLst/>
          </a:prstGeom>
        </p:spPr>
        <p:txBody>
          <a:bodyPr vert="horz" wrap="square" lIns="0" tIns="75565" rIns="0" bIns="0" rtlCol="0">
            <a:spAutoFit/>
          </a:bodyPr>
          <a:lstStyle/>
          <a:p>
            <a:pPr algn="ctr">
              <a:spcBef>
                <a:spcPts val="595"/>
              </a:spcBef>
            </a:pPr>
            <a:r>
              <a:rPr sz="1100" b="1" dirty="0">
                <a:solidFill>
                  <a:srgbClr val="613520"/>
                </a:solidFill>
                <a:latin typeface="AR丸ゴシック体M" panose="020F0609000000000000" pitchFamily="49" charset="-128"/>
                <a:ea typeface="AR丸ゴシック体M" panose="020F0609000000000000" pitchFamily="49" charset="-128"/>
                <a:cs typeface="TBちび丸ゴシックPlusK Pro R"/>
              </a:rPr>
              <a:t>岡山県</a:t>
            </a:r>
            <a:r>
              <a:rPr lang="ja-JP" altLang="en-US" sz="1100" b="1" dirty="0">
                <a:solidFill>
                  <a:srgbClr val="613520"/>
                </a:solidFill>
                <a:latin typeface="AR丸ゴシック体M" panose="020F0609000000000000" pitchFamily="49" charset="-128"/>
                <a:ea typeface="AR丸ゴシック体M" panose="020F0609000000000000" pitchFamily="49" charset="-128"/>
                <a:cs typeface="TBちび丸ゴシックPlusK Pro R"/>
              </a:rPr>
              <a:t>子ども・</a:t>
            </a:r>
            <a:r>
              <a:rPr sz="1100" b="1" dirty="0" err="1">
                <a:solidFill>
                  <a:srgbClr val="613520"/>
                </a:solidFill>
                <a:latin typeface="AR丸ゴシック体M" panose="020F0609000000000000" pitchFamily="49" charset="-128"/>
                <a:ea typeface="AR丸ゴシック体M" panose="020F0609000000000000" pitchFamily="49" charset="-128"/>
                <a:cs typeface="TBちび丸ゴシックPlusK Pro R"/>
              </a:rPr>
              <a:t>福祉部子ども家庭課</a:t>
            </a:r>
            <a:endParaRPr sz="1100" b="1" dirty="0">
              <a:latin typeface="AR丸ゴシック体M" panose="020F0609000000000000" pitchFamily="49" charset="-128"/>
              <a:ea typeface="AR丸ゴシック体M" panose="020F0609000000000000" pitchFamily="49" charset="-128"/>
              <a:cs typeface="TBちび丸ゴシックPlusK Pro R"/>
            </a:endParaRPr>
          </a:p>
          <a:p>
            <a:pPr marR="5080" indent="-635" algn="ctr">
              <a:spcBef>
                <a:spcPts val="350"/>
              </a:spcBef>
            </a:pPr>
            <a:r>
              <a:rPr sz="900" dirty="0">
                <a:solidFill>
                  <a:srgbClr val="613520"/>
                </a:solidFill>
                <a:latin typeface="AR丸ゴシック体M" panose="020F0609000000000000" pitchFamily="49" charset="-128"/>
                <a:ea typeface="AR丸ゴシック体M" panose="020F0609000000000000" pitchFamily="49" charset="-128"/>
                <a:cs typeface="TBちび丸ゴシックPlusK Pro R"/>
              </a:rPr>
              <a:t>〒</a:t>
            </a:r>
            <a:r>
              <a:rPr sz="900" spc="-80" dirty="0">
                <a:solidFill>
                  <a:srgbClr val="613520"/>
                </a:solidFill>
                <a:latin typeface="AR丸ゴシック体M" panose="020F0609000000000000" pitchFamily="49" charset="-128"/>
                <a:ea typeface="AR丸ゴシック体M" panose="020F0609000000000000" pitchFamily="49" charset="-128"/>
                <a:cs typeface="TBちび丸ゴシックPlusK Pro R"/>
              </a:rPr>
              <a:t>７００－８５７０</a:t>
            </a:r>
            <a:r>
              <a:rPr sz="900" spc="-5" dirty="0">
                <a:solidFill>
                  <a:srgbClr val="613520"/>
                </a:solidFill>
                <a:latin typeface="AR丸ゴシック体M" panose="020F0609000000000000" pitchFamily="49" charset="-128"/>
                <a:ea typeface="AR丸ゴシック体M" panose="020F0609000000000000" pitchFamily="49" charset="-128"/>
                <a:cs typeface="TBちび丸ゴシックPlusK Pro R"/>
              </a:rPr>
              <a:t> </a:t>
            </a:r>
            <a:r>
              <a:rPr sz="900" dirty="0">
                <a:solidFill>
                  <a:srgbClr val="613520"/>
                </a:solidFill>
                <a:latin typeface="AR丸ゴシック体M" panose="020F0609000000000000" pitchFamily="49" charset="-128"/>
                <a:ea typeface="AR丸ゴシック体M" panose="020F0609000000000000" pitchFamily="49" charset="-128"/>
                <a:cs typeface="TBちび丸ゴシックPlusK Pro R"/>
              </a:rPr>
              <a:t>岡山市北区内山下</a:t>
            </a:r>
            <a:r>
              <a:rPr sz="900" spc="-90" dirty="0">
                <a:solidFill>
                  <a:srgbClr val="613520"/>
                </a:solidFill>
                <a:latin typeface="AR丸ゴシック体M" panose="020F0609000000000000" pitchFamily="49" charset="-128"/>
                <a:ea typeface="AR丸ゴシック体M" panose="020F0609000000000000" pitchFamily="49" charset="-128"/>
                <a:cs typeface="TBちび丸ゴシックPlusK Pro R"/>
              </a:rPr>
              <a:t>２－４－６ </a:t>
            </a:r>
            <a:r>
              <a:rPr sz="900" spc="-85" dirty="0">
                <a:solidFill>
                  <a:srgbClr val="613520"/>
                </a:solidFill>
                <a:latin typeface="AR丸ゴシック体M" panose="020F0609000000000000" pitchFamily="49" charset="-128"/>
                <a:ea typeface="AR丸ゴシック体M" panose="020F0609000000000000" pitchFamily="49" charset="-128"/>
                <a:cs typeface="TBちび丸ゴシックPlusK Pro R"/>
              </a:rPr>
              <a:t> </a:t>
            </a:r>
            <a:endParaRPr lang="en-US" sz="900" spc="-85" dirty="0">
              <a:solidFill>
                <a:srgbClr val="613520"/>
              </a:solidFill>
              <a:latin typeface="AR丸ゴシック体M" panose="020F0609000000000000" pitchFamily="49" charset="-128"/>
              <a:ea typeface="AR丸ゴシック体M" panose="020F0609000000000000" pitchFamily="49" charset="-128"/>
              <a:cs typeface="TBちび丸ゴシックPlusK Pro R"/>
            </a:endParaRPr>
          </a:p>
          <a:p>
            <a:pPr marR="5080" indent="-635" algn="ctr">
              <a:spcBef>
                <a:spcPts val="350"/>
              </a:spcBef>
            </a:pPr>
            <a:r>
              <a:rPr sz="1000" spc="-50" dirty="0">
                <a:solidFill>
                  <a:srgbClr val="613520"/>
                </a:solidFill>
                <a:latin typeface="AR丸ゴシック体M" panose="020F0609000000000000" pitchFamily="49" charset="-128"/>
                <a:ea typeface="AR丸ゴシック体M" panose="020F0609000000000000" pitchFamily="49" charset="-128"/>
                <a:cs typeface="TBちび丸ゴシックPlusK Pro R"/>
              </a:rPr>
              <a:t>TEL</a:t>
            </a:r>
            <a:r>
              <a:rPr sz="1350" spc="-75" baseline="3086" dirty="0">
                <a:solidFill>
                  <a:srgbClr val="613520"/>
                </a:solidFill>
                <a:latin typeface="AR丸ゴシック体M" panose="020F0609000000000000" pitchFamily="49" charset="-128"/>
                <a:ea typeface="AR丸ゴシック体M" panose="020F0609000000000000" pitchFamily="49" charset="-128"/>
                <a:cs typeface="TBちび丸ゴシックPlusK Pro R"/>
              </a:rPr>
              <a:t>：０８６－２２６－７３４９</a:t>
            </a:r>
            <a:r>
              <a:rPr lang="en-US" sz="1350" spc="-75" baseline="3086" dirty="0">
                <a:solidFill>
                  <a:srgbClr val="613520"/>
                </a:solidFill>
                <a:latin typeface="AR丸ゴシック体M" panose="020F0609000000000000" pitchFamily="49" charset="-128"/>
                <a:ea typeface="AR丸ゴシック体M" panose="020F0609000000000000" pitchFamily="49" charset="-128"/>
                <a:cs typeface="TBちび丸ゴシックPlusK Pro R"/>
              </a:rPr>
              <a:t>  </a:t>
            </a:r>
            <a:r>
              <a:rPr sz="1000" spc="-65" dirty="0">
                <a:solidFill>
                  <a:srgbClr val="613520"/>
                </a:solidFill>
                <a:latin typeface="AR丸ゴシック体M" panose="020F0609000000000000" pitchFamily="49" charset="-128"/>
                <a:ea typeface="AR丸ゴシック体M" panose="020F0609000000000000" pitchFamily="49" charset="-128"/>
                <a:cs typeface="TBちび丸ゴシックPlusK Pro R"/>
              </a:rPr>
              <a:t>FAX</a:t>
            </a:r>
            <a:r>
              <a:rPr sz="1350" spc="-97" baseline="3086" dirty="0">
                <a:solidFill>
                  <a:srgbClr val="613520"/>
                </a:solidFill>
                <a:latin typeface="AR丸ゴシック体M" panose="020F0609000000000000" pitchFamily="49" charset="-128"/>
                <a:ea typeface="AR丸ゴシック体M" panose="020F0609000000000000" pitchFamily="49" charset="-128"/>
                <a:cs typeface="TBちび丸ゴシックPlusK Pro R"/>
              </a:rPr>
              <a:t>：０８６－２３４－５７７０ </a:t>
            </a:r>
            <a:endParaRPr lang="en-US" sz="1350" spc="-97" baseline="3086" dirty="0">
              <a:solidFill>
                <a:srgbClr val="613520"/>
              </a:solidFill>
              <a:latin typeface="AR丸ゴシック体M" panose="020F0609000000000000" pitchFamily="49" charset="-128"/>
              <a:ea typeface="AR丸ゴシック体M" panose="020F0609000000000000" pitchFamily="49" charset="-128"/>
              <a:cs typeface="TBちび丸ゴシックPlusK Pro R"/>
            </a:endParaRPr>
          </a:p>
          <a:p>
            <a:pPr marR="5080" indent="-635" algn="ctr">
              <a:spcBef>
                <a:spcPts val="350"/>
              </a:spcBef>
            </a:pPr>
            <a:r>
              <a:rPr sz="1350" spc="-322" baseline="3086" dirty="0">
                <a:solidFill>
                  <a:srgbClr val="613520"/>
                </a:solidFill>
                <a:latin typeface="AR丸ゴシック体M" panose="020F0609000000000000" pitchFamily="49" charset="-128"/>
                <a:ea typeface="AR丸ゴシック体M" panose="020F0609000000000000" pitchFamily="49" charset="-128"/>
                <a:cs typeface="TBちび丸ゴシックPlusK Pro R"/>
              </a:rPr>
              <a:t> </a:t>
            </a:r>
            <a:r>
              <a:rPr sz="900" spc="-20" dirty="0">
                <a:solidFill>
                  <a:srgbClr val="613520"/>
                </a:solidFill>
                <a:latin typeface="AR丸ゴシック体M" panose="020F0609000000000000" pitchFamily="49" charset="-128"/>
                <a:ea typeface="AR丸ゴシック体M" panose="020F0609000000000000" pitchFamily="49" charset="-128"/>
                <a:cs typeface="TBちび丸ゴシックPlusK Pro R"/>
              </a:rPr>
              <a:t>E-mail：</a:t>
            </a:r>
            <a:r>
              <a:rPr sz="900" spc="-20" dirty="0">
                <a:solidFill>
                  <a:srgbClr val="613520"/>
                </a:solidFill>
                <a:latin typeface="AR丸ゴシック体M" panose="020F0609000000000000" pitchFamily="49" charset="-128"/>
                <a:ea typeface="AR丸ゴシック体M" panose="020F0609000000000000" pitchFamily="49" charset="-128"/>
                <a:cs typeface="TBちび丸ゴシックPlusK Pro R"/>
                <a:hlinkClick r:id="rId12"/>
              </a:rPr>
              <a:t>kodomokatei@pref.okayama.lg.jp</a:t>
            </a:r>
            <a:endParaRPr sz="900" dirty="0">
              <a:latin typeface="AR丸ゴシック体M" panose="020F0609000000000000" pitchFamily="49" charset="-128"/>
              <a:ea typeface="AR丸ゴシック体M" panose="020F0609000000000000" pitchFamily="49" charset="-128"/>
              <a:cs typeface="TBちび丸ゴシックPlusK Pro 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 name="グラフィックス 115">
            <a:extLst>
              <a:ext uri="{FF2B5EF4-FFF2-40B4-BE49-F238E27FC236}">
                <a16:creationId xmlns:a16="http://schemas.microsoft.com/office/drawing/2014/main" id="{20C8856D-6C26-4A0E-8694-00EF8AEC993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28470" y="1160043"/>
            <a:ext cx="4586285" cy="5831315"/>
          </a:xfrm>
          <a:prstGeom prst="rect">
            <a:avLst/>
          </a:prstGeom>
        </p:spPr>
      </p:pic>
      <p:pic>
        <p:nvPicPr>
          <p:cNvPr id="124" name="グラフィックス 123">
            <a:extLst>
              <a:ext uri="{FF2B5EF4-FFF2-40B4-BE49-F238E27FC236}">
                <a16:creationId xmlns:a16="http://schemas.microsoft.com/office/drawing/2014/main" id="{17CF966D-485B-48AB-91E9-901A0A4984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43168" y="5609518"/>
            <a:ext cx="4306346" cy="1265069"/>
          </a:xfrm>
          <a:prstGeom prst="rect">
            <a:avLst/>
          </a:prstGeom>
        </p:spPr>
      </p:pic>
      <p:pic>
        <p:nvPicPr>
          <p:cNvPr id="122" name="図 121">
            <a:extLst>
              <a:ext uri="{FF2B5EF4-FFF2-40B4-BE49-F238E27FC236}">
                <a16:creationId xmlns:a16="http://schemas.microsoft.com/office/drawing/2014/main" id="{41F2C602-9C73-4DE0-AAD2-08239473F7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06827" y="2400191"/>
            <a:ext cx="898844" cy="1043682"/>
          </a:xfrm>
          <a:prstGeom prst="rect">
            <a:avLst/>
          </a:prstGeom>
        </p:spPr>
      </p:pic>
      <p:pic>
        <p:nvPicPr>
          <p:cNvPr id="120" name="グラフィックス 119">
            <a:extLst>
              <a:ext uri="{FF2B5EF4-FFF2-40B4-BE49-F238E27FC236}">
                <a16:creationId xmlns:a16="http://schemas.microsoft.com/office/drawing/2014/main" id="{5733EDC8-F302-4223-A103-D0E053B92B9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836818" y="2594133"/>
            <a:ext cx="3265492" cy="622604"/>
          </a:xfrm>
          <a:prstGeom prst="rect">
            <a:avLst/>
          </a:prstGeom>
        </p:spPr>
      </p:pic>
      <p:pic>
        <p:nvPicPr>
          <p:cNvPr id="118" name="グラフィックス 117">
            <a:extLst>
              <a:ext uri="{FF2B5EF4-FFF2-40B4-BE49-F238E27FC236}">
                <a16:creationId xmlns:a16="http://schemas.microsoft.com/office/drawing/2014/main" id="{0F65CB66-EFDD-4340-9C6F-093CEF00082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01748" y="1487907"/>
            <a:ext cx="4126864" cy="974890"/>
          </a:xfrm>
          <a:prstGeom prst="rect">
            <a:avLst/>
          </a:prstGeom>
        </p:spPr>
      </p:pic>
      <p:pic>
        <p:nvPicPr>
          <p:cNvPr id="113" name="グラフィックス 112">
            <a:extLst>
              <a:ext uri="{FF2B5EF4-FFF2-40B4-BE49-F238E27FC236}">
                <a16:creationId xmlns:a16="http://schemas.microsoft.com/office/drawing/2014/main" id="{ACF74F0A-87CD-4A7E-A7CD-32BC80798C2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620556" y="770546"/>
            <a:ext cx="988604" cy="367558"/>
          </a:xfrm>
          <a:prstGeom prst="rect">
            <a:avLst/>
          </a:prstGeom>
        </p:spPr>
      </p:pic>
      <p:sp>
        <p:nvSpPr>
          <p:cNvPr id="114" name="object 73">
            <a:extLst>
              <a:ext uri="{FF2B5EF4-FFF2-40B4-BE49-F238E27FC236}">
                <a16:creationId xmlns:a16="http://schemas.microsoft.com/office/drawing/2014/main" id="{F4DE8394-0EAD-4780-AB9F-534DE54E6547}"/>
              </a:ext>
            </a:extLst>
          </p:cNvPr>
          <p:cNvSpPr txBox="1"/>
          <p:nvPr/>
        </p:nvSpPr>
        <p:spPr>
          <a:xfrm>
            <a:off x="5636238" y="908702"/>
            <a:ext cx="697455" cy="197490"/>
          </a:xfrm>
          <a:prstGeom prst="rect">
            <a:avLst/>
          </a:prstGeom>
        </p:spPr>
        <p:txBody>
          <a:bodyPr vert="horz" wrap="square" lIns="0" tIns="12700" rIns="0" bIns="0" rtlCol="0">
            <a:spAutoFit/>
          </a:bodyPr>
          <a:lstStyle/>
          <a:p>
            <a:pPr marL="12700">
              <a:lnSpc>
                <a:spcPct val="100000"/>
              </a:lnSpc>
              <a:spcBef>
                <a:spcPts val="100"/>
              </a:spcBef>
            </a:pPr>
            <a:r>
              <a:rPr sz="1200" b="1" spc="1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Pick</a:t>
            </a:r>
            <a:r>
              <a:rPr sz="1200" b="1" spc="2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 </a:t>
            </a:r>
            <a:r>
              <a:rPr sz="1200" b="1" spc="-12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ＵＰ</a:t>
            </a:r>
            <a:endParaRPr sz="1200" b="1" dirty="0">
              <a:latin typeface="HG丸ｺﾞｼｯｸM-PRO" panose="020F0600000000000000" pitchFamily="50" charset="-128"/>
              <a:ea typeface="HG丸ｺﾞｼｯｸM-PRO" panose="020F0600000000000000" pitchFamily="50" charset="-128"/>
              <a:cs typeface="TBちび丸ゴシックPlusK Pro R"/>
            </a:endParaRPr>
          </a:p>
        </p:txBody>
      </p:sp>
      <p:sp>
        <p:nvSpPr>
          <p:cNvPr id="6" name="object 6"/>
          <p:cNvSpPr/>
          <p:nvPr/>
        </p:nvSpPr>
        <p:spPr>
          <a:xfrm>
            <a:off x="450850" y="1473208"/>
            <a:ext cx="4584700" cy="984250"/>
          </a:xfrm>
          <a:custGeom>
            <a:avLst/>
            <a:gdLst/>
            <a:ahLst/>
            <a:cxnLst/>
            <a:rect l="l" t="t" r="r" b="b"/>
            <a:pathLst>
              <a:path w="4584700" h="984250">
                <a:moveTo>
                  <a:pt x="4465853" y="0"/>
                </a:moveTo>
                <a:lnTo>
                  <a:pt x="118846" y="0"/>
                </a:lnTo>
                <a:lnTo>
                  <a:pt x="72700" y="9377"/>
                </a:lnTo>
                <a:lnTo>
                  <a:pt x="34910" y="34910"/>
                </a:lnTo>
                <a:lnTo>
                  <a:pt x="9377" y="72700"/>
                </a:lnTo>
                <a:lnTo>
                  <a:pt x="0" y="118846"/>
                </a:lnTo>
                <a:lnTo>
                  <a:pt x="0" y="865403"/>
                </a:lnTo>
                <a:lnTo>
                  <a:pt x="9377" y="911549"/>
                </a:lnTo>
                <a:lnTo>
                  <a:pt x="34910" y="949339"/>
                </a:lnTo>
                <a:lnTo>
                  <a:pt x="72700" y="974872"/>
                </a:lnTo>
                <a:lnTo>
                  <a:pt x="118846" y="984250"/>
                </a:lnTo>
                <a:lnTo>
                  <a:pt x="4465853" y="984250"/>
                </a:lnTo>
                <a:lnTo>
                  <a:pt x="4511999" y="974872"/>
                </a:lnTo>
                <a:lnTo>
                  <a:pt x="4549789" y="949339"/>
                </a:lnTo>
                <a:lnTo>
                  <a:pt x="4575322" y="911549"/>
                </a:lnTo>
                <a:lnTo>
                  <a:pt x="4584700" y="865403"/>
                </a:lnTo>
                <a:lnTo>
                  <a:pt x="4584700" y="118846"/>
                </a:lnTo>
                <a:lnTo>
                  <a:pt x="4575322" y="72700"/>
                </a:lnTo>
                <a:lnTo>
                  <a:pt x="4549789" y="34910"/>
                </a:lnTo>
                <a:lnTo>
                  <a:pt x="4511999" y="9377"/>
                </a:lnTo>
                <a:lnTo>
                  <a:pt x="4465853"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7" name="object 7"/>
          <p:cNvSpPr/>
          <p:nvPr/>
        </p:nvSpPr>
        <p:spPr>
          <a:xfrm>
            <a:off x="450850" y="2889261"/>
            <a:ext cx="4584700" cy="1202690"/>
          </a:xfrm>
          <a:custGeom>
            <a:avLst/>
            <a:gdLst/>
            <a:ahLst/>
            <a:cxnLst/>
            <a:rect l="l" t="t" r="r" b="b"/>
            <a:pathLst>
              <a:path w="4584700" h="1202689">
                <a:moveTo>
                  <a:pt x="4453343" y="0"/>
                </a:moveTo>
                <a:lnTo>
                  <a:pt x="131356" y="0"/>
                </a:lnTo>
                <a:lnTo>
                  <a:pt x="80351" y="10364"/>
                </a:lnTo>
                <a:lnTo>
                  <a:pt x="38584" y="38584"/>
                </a:lnTo>
                <a:lnTo>
                  <a:pt x="10364" y="80351"/>
                </a:lnTo>
                <a:lnTo>
                  <a:pt x="0" y="131356"/>
                </a:lnTo>
                <a:lnTo>
                  <a:pt x="0" y="1070902"/>
                </a:lnTo>
                <a:lnTo>
                  <a:pt x="10364" y="1121901"/>
                </a:lnTo>
                <a:lnTo>
                  <a:pt x="38584" y="1163669"/>
                </a:lnTo>
                <a:lnTo>
                  <a:pt x="80351" y="1191892"/>
                </a:lnTo>
                <a:lnTo>
                  <a:pt x="131356" y="1202258"/>
                </a:lnTo>
                <a:lnTo>
                  <a:pt x="4453343" y="1202258"/>
                </a:lnTo>
                <a:lnTo>
                  <a:pt x="4504348" y="1191892"/>
                </a:lnTo>
                <a:lnTo>
                  <a:pt x="4546115" y="1163669"/>
                </a:lnTo>
                <a:lnTo>
                  <a:pt x="4574335" y="1121901"/>
                </a:lnTo>
                <a:lnTo>
                  <a:pt x="4584700" y="1070902"/>
                </a:lnTo>
                <a:lnTo>
                  <a:pt x="4584700" y="131356"/>
                </a:lnTo>
                <a:lnTo>
                  <a:pt x="4574335" y="80351"/>
                </a:lnTo>
                <a:lnTo>
                  <a:pt x="4546115" y="38584"/>
                </a:lnTo>
                <a:lnTo>
                  <a:pt x="4504348" y="10364"/>
                </a:lnTo>
                <a:lnTo>
                  <a:pt x="4453343"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8" name="object 8"/>
          <p:cNvSpPr/>
          <p:nvPr/>
        </p:nvSpPr>
        <p:spPr>
          <a:xfrm>
            <a:off x="450850" y="4531795"/>
            <a:ext cx="4584700" cy="1012190"/>
          </a:xfrm>
          <a:custGeom>
            <a:avLst/>
            <a:gdLst/>
            <a:ahLst/>
            <a:cxnLst/>
            <a:rect l="l" t="t" r="r" b="b"/>
            <a:pathLst>
              <a:path w="4584700" h="1012189">
                <a:moveTo>
                  <a:pt x="4464202" y="0"/>
                </a:moveTo>
                <a:lnTo>
                  <a:pt x="120497" y="0"/>
                </a:lnTo>
                <a:lnTo>
                  <a:pt x="73712" y="9508"/>
                </a:lnTo>
                <a:lnTo>
                  <a:pt x="35398" y="35399"/>
                </a:lnTo>
                <a:lnTo>
                  <a:pt x="9508" y="73718"/>
                </a:lnTo>
                <a:lnTo>
                  <a:pt x="0" y="120510"/>
                </a:lnTo>
                <a:lnTo>
                  <a:pt x="0" y="891260"/>
                </a:lnTo>
                <a:lnTo>
                  <a:pt x="9508" y="938050"/>
                </a:lnTo>
                <a:lnTo>
                  <a:pt x="35398" y="976364"/>
                </a:lnTo>
                <a:lnTo>
                  <a:pt x="73712" y="1002251"/>
                </a:lnTo>
                <a:lnTo>
                  <a:pt x="120497" y="1011758"/>
                </a:lnTo>
                <a:lnTo>
                  <a:pt x="4464202" y="1011758"/>
                </a:lnTo>
                <a:lnTo>
                  <a:pt x="4510987" y="1002251"/>
                </a:lnTo>
                <a:lnTo>
                  <a:pt x="4549301" y="976364"/>
                </a:lnTo>
                <a:lnTo>
                  <a:pt x="4575191" y="938050"/>
                </a:lnTo>
                <a:lnTo>
                  <a:pt x="4584700" y="891260"/>
                </a:lnTo>
                <a:lnTo>
                  <a:pt x="4584700" y="120510"/>
                </a:lnTo>
                <a:lnTo>
                  <a:pt x="4575191" y="73718"/>
                </a:lnTo>
                <a:lnTo>
                  <a:pt x="4549301" y="35399"/>
                </a:lnTo>
                <a:lnTo>
                  <a:pt x="4510987" y="9508"/>
                </a:lnTo>
                <a:lnTo>
                  <a:pt x="4464202"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9" name="object 9"/>
          <p:cNvSpPr/>
          <p:nvPr/>
        </p:nvSpPr>
        <p:spPr>
          <a:xfrm>
            <a:off x="450850" y="6026175"/>
            <a:ext cx="4584700" cy="965200"/>
          </a:xfrm>
          <a:custGeom>
            <a:avLst/>
            <a:gdLst/>
            <a:ahLst/>
            <a:cxnLst/>
            <a:rect l="l" t="t" r="r" b="b"/>
            <a:pathLst>
              <a:path w="4584700" h="965200">
                <a:moveTo>
                  <a:pt x="4467009" y="0"/>
                </a:moveTo>
                <a:lnTo>
                  <a:pt x="117690" y="0"/>
                </a:lnTo>
                <a:lnTo>
                  <a:pt x="71992" y="9286"/>
                </a:lnTo>
                <a:lnTo>
                  <a:pt x="34570" y="34569"/>
                </a:lnTo>
                <a:lnTo>
                  <a:pt x="9286" y="71987"/>
                </a:lnTo>
                <a:lnTo>
                  <a:pt x="0" y="117678"/>
                </a:lnTo>
                <a:lnTo>
                  <a:pt x="0" y="847509"/>
                </a:lnTo>
                <a:lnTo>
                  <a:pt x="9286" y="893207"/>
                </a:lnTo>
                <a:lnTo>
                  <a:pt x="34570" y="930629"/>
                </a:lnTo>
                <a:lnTo>
                  <a:pt x="71992" y="955913"/>
                </a:lnTo>
                <a:lnTo>
                  <a:pt x="117690" y="965200"/>
                </a:lnTo>
                <a:lnTo>
                  <a:pt x="4467009" y="965200"/>
                </a:lnTo>
                <a:lnTo>
                  <a:pt x="4512707" y="955913"/>
                </a:lnTo>
                <a:lnTo>
                  <a:pt x="4550129" y="930629"/>
                </a:lnTo>
                <a:lnTo>
                  <a:pt x="4575413" y="893207"/>
                </a:lnTo>
                <a:lnTo>
                  <a:pt x="4584700" y="847509"/>
                </a:lnTo>
                <a:lnTo>
                  <a:pt x="4584700" y="117678"/>
                </a:lnTo>
                <a:lnTo>
                  <a:pt x="4575413" y="71987"/>
                </a:lnTo>
                <a:lnTo>
                  <a:pt x="4550129" y="34569"/>
                </a:lnTo>
                <a:lnTo>
                  <a:pt x="4512707" y="9286"/>
                </a:lnTo>
                <a:lnTo>
                  <a:pt x="4467009"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67" name="object 67"/>
          <p:cNvSpPr txBox="1"/>
          <p:nvPr/>
        </p:nvSpPr>
        <p:spPr>
          <a:xfrm>
            <a:off x="426826" y="1244284"/>
            <a:ext cx="12446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保育料の減免等</a:t>
            </a:r>
            <a:endParaRPr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68" name="object 68"/>
          <p:cNvSpPr txBox="1"/>
          <p:nvPr/>
        </p:nvSpPr>
        <p:spPr>
          <a:xfrm>
            <a:off x="600440" y="1539928"/>
            <a:ext cx="4342765" cy="788035"/>
          </a:xfrm>
          <a:prstGeom prst="rect">
            <a:avLst/>
          </a:prstGeom>
        </p:spPr>
        <p:txBody>
          <a:bodyPr vert="horz" wrap="square" lIns="0" tIns="12700" rIns="0" bIns="0" rtlCol="0">
            <a:spAutoFit/>
          </a:bodyPr>
          <a:lstStyle/>
          <a:p>
            <a:pPr marL="12700" marR="5080" indent="74930" algn="ctr">
              <a:lnSpc>
                <a:spcPct val="113700"/>
              </a:lnSpc>
              <a:spcBef>
                <a:spcPts val="100"/>
              </a:spcBef>
            </a:pP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ひとり親家庭の方</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100" spc="-4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所得によって保育料が減額</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になった</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り</a:t>
            </a:r>
            <a:r>
              <a:rPr sz="1100" spc="-484"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免除 </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され</a:t>
            </a:r>
            <a:r>
              <a:rPr sz="1100" spc="-14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た</a:t>
            </a:r>
            <a:r>
              <a:rPr sz="1100" spc="-1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り</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する</a:t>
            </a: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こと</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が</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ある</a:t>
            </a: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ほか</a:t>
            </a:r>
            <a:r>
              <a:rPr sz="1100" spc="-17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保</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育所の利用</a:t>
            </a: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にあたって</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配慮</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されます。 </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詳しく</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お住まい</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の</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市町村の子育て担当課にお問い合わせく</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だ</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R="3890010" algn="ctr">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さい。</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69" name="object 69"/>
          <p:cNvSpPr txBox="1"/>
          <p:nvPr/>
        </p:nvSpPr>
        <p:spPr>
          <a:xfrm>
            <a:off x="426833" y="2668173"/>
            <a:ext cx="9398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一時預かり</a:t>
            </a:r>
            <a:endParaRPr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70" name="object 70"/>
          <p:cNvSpPr txBox="1"/>
          <p:nvPr/>
        </p:nvSpPr>
        <p:spPr>
          <a:xfrm>
            <a:off x="621295" y="3029837"/>
            <a:ext cx="4257675" cy="978535"/>
          </a:xfrm>
          <a:prstGeom prst="rect">
            <a:avLst/>
          </a:prstGeom>
        </p:spPr>
        <p:txBody>
          <a:bodyPr vert="horz" wrap="square" lIns="0" tIns="12700" rIns="0" bIns="0" rtlCol="0">
            <a:spAutoFit/>
          </a:bodyPr>
          <a:lstStyle/>
          <a:p>
            <a:pPr marL="12700" marR="5080" indent="139700" algn="just">
              <a:lnSpc>
                <a:spcPct val="113700"/>
              </a:lnSpc>
              <a:spcBef>
                <a:spcPts val="100"/>
              </a:spcBef>
            </a:pP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急な用事や短</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期</a:t>
            </a: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のパー</a:t>
            </a:r>
            <a:r>
              <a:rPr sz="1100" spc="-8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ト</a:t>
            </a: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タイム</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就労のほ</a:t>
            </a: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か</a:t>
            </a:r>
            <a:r>
              <a:rPr sz="1100" spc="-1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リフレッシュしたい </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時など</a:t>
            </a: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に</a:t>
            </a:r>
            <a:r>
              <a:rPr sz="1100" spc="-1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保育所などの施設や地域子育て支援拠点などでお子さん </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を預かる制度です。</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marR="7620" indent="139700">
              <a:lnSpc>
                <a:spcPct val="113700"/>
              </a:lnSpc>
            </a:pP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実施されていない市町村もありますの</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a:t>
            </a: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詳しくはお住まい</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の</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市 町村の子育て担当課にお問い合わせください。</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71" name="object 71"/>
          <p:cNvSpPr txBox="1"/>
          <p:nvPr/>
        </p:nvSpPr>
        <p:spPr>
          <a:xfrm>
            <a:off x="424724" y="4306387"/>
            <a:ext cx="17018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ファミリー・サポート</a:t>
            </a:r>
            <a:endParaRPr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72" name="object 72"/>
          <p:cNvSpPr txBox="1"/>
          <p:nvPr/>
        </p:nvSpPr>
        <p:spPr>
          <a:xfrm>
            <a:off x="621586" y="4617384"/>
            <a:ext cx="4319270" cy="788035"/>
          </a:xfrm>
          <a:prstGeom prst="rect">
            <a:avLst/>
          </a:prstGeom>
        </p:spPr>
        <p:txBody>
          <a:bodyPr vert="horz" wrap="square" lIns="0" tIns="12700" rIns="0" bIns="0" rtlCol="0">
            <a:spAutoFit/>
          </a:bodyPr>
          <a:lstStyle/>
          <a:p>
            <a:pPr marL="12700" marR="5080" indent="68580" algn="ctr">
              <a:lnSpc>
                <a:spcPct val="113700"/>
              </a:lnSpc>
              <a:spcBef>
                <a:spcPts val="100"/>
              </a:spcBef>
            </a:pP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お子さんの預かりや保育園等への送り迎えなどを希望する子育</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て </a:t>
            </a: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中の</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方</a:t>
            </a:r>
            <a:r>
              <a:rPr sz="1100" spc="-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と</a:t>
            </a:r>
            <a:r>
              <a:rPr sz="1100" spc="-5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支援を</a:t>
            </a:r>
            <a:r>
              <a:rPr sz="1100" spc="-8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行</a:t>
            </a:r>
            <a:r>
              <a:rPr sz="1100" spc="-16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う</a:t>
            </a:r>
            <a:r>
              <a:rPr sz="1100" spc="-9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こ</a:t>
            </a:r>
            <a:r>
              <a:rPr sz="1100" spc="-14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と</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を</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希望</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する</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方とが相互に</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助</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け合う</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制</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度</a:t>
            </a: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 </a:t>
            </a: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実施されていない市町村もありますの</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a:t>
            </a: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詳しくはお住まいの</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市</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R="1351915" algn="ctr">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町村の子育て担当課へお問い合わせください。</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73" name="object 73"/>
          <p:cNvSpPr txBox="1"/>
          <p:nvPr/>
        </p:nvSpPr>
        <p:spPr>
          <a:xfrm>
            <a:off x="344283" y="5782042"/>
            <a:ext cx="29210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ショートステイ（子育て短期支援事業）</a:t>
            </a:r>
            <a:endParaRPr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74" name="object 74"/>
          <p:cNvSpPr txBox="1"/>
          <p:nvPr/>
        </p:nvSpPr>
        <p:spPr>
          <a:xfrm>
            <a:off x="607814" y="6107213"/>
            <a:ext cx="4331970" cy="788035"/>
          </a:xfrm>
          <a:prstGeom prst="rect">
            <a:avLst/>
          </a:prstGeom>
        </p:spPr>
        <p:txBody>
          <a:bodyPr vert="horz" wrap="square" lIns="0" tIns="12700" rIns="0" bIns="0" rtlCol="0">
            <a:spAutoFit/>
          </a:bodyPr>
          <a:lstStyle/>
          <a:p>
            <a:pPr marL="12700" marR="5080" indent="139700">
              <a:lnSpc>
                <a:spcPct val="113700"/>
              </a:lnSpc>
              <a:spcBef>
                <a:spcPts val="100"/>
              </a:spcBef>
            </a:pP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入院や家族の介護などのアクシデント</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や、</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育児疲れ等の場合</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に、 </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短期間に児童養護施設</a:t>
            </a:r>
            <a:r>
              <a:rPr lang="ja-JP" altLang="en-US" sz="1100" dirty="0">
                <a:latin typeface="AR丸ゴシック体M" panose="020F0609000000000000" pitchFamily="49" charset="-128"/>
                <a:ea typeface="AR丸ゴシック体M" panose="020F0609000000000000" pitchFamily="49" charset="-128"/>
                <a:cs typeface="TBちび丸ゴシックPlusK Pro R"/>
              </a:rPr>
              <a:t>等</a:t>
            </a:r>
            <a:r>
              <a:rPr sz="1100" dirty="0">
                <a:latin typeface="AR丸ゴシック体M" panose="020F0609000000000000" pitchFamily="49" charset="-128"/>
                <a:ea typeface="AR丸ゴシック体M" panose="020F0609000000000000" pitchFamily="49" charset="-128"/>
                <a:cs typeface="TBちび丸ゴシックPlusK Pro R"/>
              </a:rPr>
              <a:t>で</a:t>
            </a:r>
            <a:r>
              <a:rPr lang="ja-JP" altLang="en-US" sz="1100" dirty="0">
                <a:latin typeface="AR丸ゴシック体M" panose="020F0609000000000000" pitchFamily="49" charset="-128"/>
                <a:ea typeface="AR丸ゴシック体M" panose="020F0609000000000000" pitchFamily="49" charset="-128"/>
                <a:cs typeface="TBちび丸ゴシックPlusK Pro R"/>
              </a:rPr>
              <a:t>お子さんを</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お預かりする制度です</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marR="75565" indent="139700">
              <a:lnSpc>
                <a:spcPct val="113700"/>
              </a:lnSpc>
            </a:pP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実施されていない市町村もありますの</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a:t>
            </a: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詳しくはお住まい</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の</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市 町村の子育て担当課にお問い合わせください。</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75" name="object 75"/>
          <p:cNvSpPr txBox="1"/>
          <p:nvPr/>
        </p:nvSpPr>
        <p:spPr>
          <a:xfrm>
            <a:off x="7355315" y="1685290"/>
            <a:ext cx="2540000" cy="360548"/>
          </a:xfrm>
          <a:prstGeom prst="rect">
            <a:avLst/>
          </a:prstGeom>
        </p:spPr>
        <p:txBody>
          <a:bodyPr vert="horz" wrap="square" lIns="0" tIns="12700" rIns="0" bIns="0" rtlCol="0">
            <a:spAutoFit/>
          </a:bodyPr>
          <a:lstStyle/>
          <a:p>
            <a:pPr marL="12700" marR="5080" indent="139700">
              <a:lnSpc>
                <a:spcPct val="1061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ひとり親の子育てに関する情報って、 どうやって集めたらいいの？</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76" name="object 76"/>
          <p:cNvSpPr txBox="1"/>
          <p:nvPr/>
        </p:nvSpPr>
        <p:spPr>
          <a:xfrm>
            <a:off x="5997592" y="2715161"/>
            <a:ext cx="2679700" cy="351378"/>
          </a:xfrm>
          <a:prstGeom prst="rect">
            <a:avLst/>
          </a:prstGeom>
        </p:spPr>
        <p:txBody>
          <a:bodyPr vert="horz" wrap="square" lIns="0" tIns="12700" rIns="0" bIns="0" rtlCol="0">
            <a:spAutoFit/>
          </a:bodyPr>
          <a:lstStyle/>
          <a:p>
            <a:pPr marL="12700">
              <a:lnSpc>
                <a:spcPct val="100000"/>
              </a:lnSpc>
              <a:spcBef>
                <a:spcPts val="100"/>
              </a:spcBef>
            </a:pP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県やお住いの市町村の</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ホームページで情報収集してみましょう</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77" name="object 77"/>
          <p:cNvSpPr txBox="1"/>
          <p:nvPr/>
        </p:nvSpPr>
        <p:spPr>
          <a:xfrm>
            <a:off x="5856980" y="3471115"/>
            <a:ext cx="4216400" cy="397545"/>
          </a:xfrm>
          <a:prstGeom prst="rect">
            <a:avLst/>
          </a:prstGeom>
        </p:spPr>
        <p:txBody>
          <a:bodyPr vert="horz" wrap="square" lIns="0" tIns="12700" rIns="0" bIns="0" rtlCol="0">
            <a:spAutoFit/>
          </a:bodyPr>
          <a:lstStyle/>
          <a:p>
            <a:pPr marL="12700" marR="5080">
              <a:lnSpc>
                <a:spcPct val="125000"/>
              </a:lnSpc>
              <a:spcBef>
                <a:spcPts val="100"/>
              </a:spcBef>
            </a:pP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自治体のホームページには、いろいろな情報が載っています</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0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endParaRPr lang="en-US" sz="1000" spc="5"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12700" marR="5080">
              <a:lnSpc>
                <a:spcPct val="125000"/>
              </a:lnSpc>
              <a:spcBef>
                <a:spcPts val="100"/>
              </a:spcBef>
            </a:pP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利用できそうなものがあったら、担当の部署に問い合わせてみましょう</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78" name="object 78"/>
          <p:cNvSpPr txBox="1"/>
          <p:nvPr/>
        </p:nvSpPr>
        <p:spPr>
          <a:xfrm>
            <a:off x="5860053" y="4169385"/>
            <a:ext cx="3342640" cy="562610"/>
          </a:xfrm>
          <a:prstGeom prst="rect">
            <a:avLst/>
          </a:prstGeom>
        </p:spPr>
        <p:txBody>
          <a:bodyPr vert="horz" wrap="square" lIns="0" tIns="39370" rIns="0" bIns="0" rtlCol="0">
            <a:spAutoFit/>
          </a:bodyPr>
          <a:lstStyle/>
          <a:p>
            <a:pPr marL="153035" indent="-140335">
              <a:lnSpc>
                <a:spcPct val="100000"/>
              </a:lnSpc>
              <a:spcBef>
                <a:spcPts val="310"/>
              </a:spcBef>
              <a:buClr>
                <a:srgbClr val="F591A1"/>
              </a:buClr>
              <a:buSzPct val="90909"/>
              <a:buChar char="●"/>
              <a:tabLst>
                <a:tab pos="153035" algn="l"/>
              </a:tabLst>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子ども・</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福祉部子ども家庭課</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6845">
              <a:lnSpc>
                <a:spcPct val="100000"/>
              </a:lnSpc>
              <a:spcBef>
                <a:spcPts val="195"/>
              </a:spcBef>
            </a:pPr>
            <a:r>
              <a:rPr sz="10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13"/>
              </a:rPr>
              <a:t>http://www.pref.okayama.jp/soshiki/332/</a:t>
            </a:r>
            <a:endParaRPr sz="1000" dirty="0">
              <a:latin typeface="AR丸ゴシック体M" panose="020F0609000000000000" pitchFamily="49" charset="-128"/>
              <a:ea typeface="AR丸ゴシック体M" panose="020F0609000000000000" pitchFamily="49" charset="-128"/>
              <a:cs typeface="TBちび丸ゴシックPlusK Pro R"/>
            </a:endParaRPr>
          </a:p>
          <a:p>
            <a:pPr marL="154305">
              <a:lnSpc>
                <a:spcPct val="100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ひとり親家庭の方が利用できる制度を紹介しています。</a:t>
            </a:r>
            <a:endParaRPr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80" name="object 80"/>
          <p:cNvSpPr txBox="1"/>
          <p:nvPr/>
        </p:nvSpPr>
        <p:spPr>
          <a:xfrm>
            <a:off x="5843200" y="4937915"/>
            <a:ext cx="3602508" cy="565091"/>
          </a:xfrm>
          <a:prstGeom prst="rect">
            <a:avLst/>
          </a:prstGeom>
        </p:spPr>
        <p:txBody>
          <a:bodyPr vert="horz" wrap="square" lIns="0" tIns="20320" rIns="0" bIns="0" rtlCol="0">
            <a:spAutoFit/>
          </a:bodyPr>
          <a:lstStyle/>
          <a:p>
            <a:pPr marL="156845" marR="5080" indent="-144780">
              <a:lnSpc>
                <a:spcPct val="111500"/>
              </a:lnSpc>
              <a:spcBef>
                <a:spcPts val="160"/>
              </a:spcBef>
              <a:buClr>
                <a:srgbClr val="F591A1"/>
              </a:buClr>
              <a:buSzPct val="90909"/>
              <a:buChar char="●"/>
              <a:tabLst>
                <a:tab pos="153035" algn="l"/>
                <a:tab pos="850265" algn="l"/>
              </a:tabLst>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おかやま	</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100" spc="-13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ぐ</a:t>
            </a:r>
            <a:r>
              <a:rPr sz="1100" spc="-7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く</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ま～れ</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br>
              <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br>
            <a:r>
              <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14"/>
              </a:rPr>
              <a:t>https://www.pref.okayama.jp/site/hagukumare/</a:t>
            </a:r>
            <a:br>
              <a:rPr lang="en-US" sz="1000" spc="-45"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14"/>
              </a:rPr>
            </a:br>
            <a:r>
              <a:rPr sz="1000" spc="-24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15"/>
              </a:rPr>
              <a:t> </a:t>
            </a: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子育てに役立つ情報が満載です</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81" name="object 81"/>
          <p:cNvSpPr txBox="1"/>
          <p:nvPr/>
        </p:nvSpPr>
        <p:spPr>
          <a:xfrm>
            <a:off x="5980347" y="5926843"/>
            <a:ext cx="2959100" cy="360740"/>
          </a:xfrm>
          <a:prstGeom prst="rect">
            <a:avLst/>
          </a:prstGeom>
        </p:spPr>
        <p:txBody>
          <a:bodyPr vert="horz" wrap="square" lIns="0" tIns="12700" rIns="0" bIns="0" rtlCol="0">
            <a:spAutoFit/>
          </a:bodyPr>
          <a:lstStyle/>
          <a:p>
            <a:pPr marL="12700" marR="5080" indent="139700">
              <a:lnSpc>
                <a:spcPct val="1061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制度の利用には条件がある場合が多いので、 必ず問い合わせをしましょう。</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02" name="object 102"/>
          <p:cNvSpPr/>
          <p:nvPr/>
        </p:nvSpPr>
        <p:spPr>
          <a:xfrm>
            <a:off x="9948521" y="6473903"/>
            <a:ext cx="57150" cy="49530"/>
          </a:xfrm>
          <a:custGeom>
            <a:avLst/>
            <a:gdLst/>
            <a:ahLst/>
            <a:cxnLst/>
            <a:rect l="l" t="t" r="r" b="b"/>
            <a:pathLst>
              <a:path w="57150" h="49529">
                <a:moveTo>
                  <a:pt x="42202" y="0"/>
                </a:moveTo>
                <a:lnTo>
                  <a:pt x="863" y="21577"/>
                </a:lnTo>
                <a:lnTo>
                  <a:pt x="0" y="24155"/>
                </a:lnTo>
                <a:lnTo>
                  <a:pt x="12649" y="49148"/>
                </a:lnTo>
                <a:lnTo>
                  <a:pt x="16052" y="48209"/>
                </a:lnTo>
                <a:lnTo>
                  <a:pt x="19596" y="46304"/>
                </a:lnTo>
                <a:lnTo>
                  <a:pt x="55981" y="27279"/>
                </a:lnTo>
                <a:lnTo>
                  <a:pt x="56845" y="24726"/>
                </a:lnTo>
                <a:lnTo>
                  <a:pt x="44742" y="850"/>
                </a:lnTo>
                <a:lnTo>
                  <a:pt x="42202" y="0"/>
                </a:lnTo>
                <a:close/>
              </a:path>
            </a:pathLst>
          </a:custGeom>
          <a:solidFill>
            <a:srgbClr val="F1FAFE"/>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pic>
        <p:nvPicPr>
          <p:cNvPr id="108" name="object 108"/>
          <p:cNvPicPr/>
          <p:nvPr/>
        </p:nvPicPr>
        <p:blipFill>
          <a:blip r:embed="rId16" cstate="print"/>
          <a:stretch>
            <a:fillRect/>
          </a:stretch>
        </p:blipFill>
        <p:spPr>
          <a:xfrm>
            <a:off x="9434276" y="4171918"/>
            <a:ext cx="360002" cy="359994"/>
          </a:xfrm>
          <a:prstGeom prst="rect">
            <a:avLst/>
          </a:prstGeom>
        </p:spPr>
      </p:pic>
      <p:sp>
        <p:nvSpPr>
          <p:cNvPr id="109" name="object 109"/>
          <p:cNvSpPr txBox="1"/>
          <p:nvPr/>
        </p:nvSpPr>
        <p:spPr>
          <a:xfrm>
            <a:off x="380255" y="173825"/>
            <a:ext cx="2170430" cy="243656"/>
          </a:xfrm>
          <a:prstGeom prst="rect">
            <a:avLst/>
          </a:prstGeom>
        </p:spPr>
        <p:txBody>
          <a:bodyPr vert="horz" wrap="square" lIns="0" tIns="12700" rIns="0" bIns="0" rtlCol="0">
            <a:spAutoFit/>
          </a:bodyPr>
          <a:lstStyle/>
          <a:p>
            <a:pPr marL="12700">
              <a:lnSpc>
                <a:spcPct val="100000"/>
              </a:lnSpc>
              <a:spcBef>
                <a:spcPts val="100"/>
              </a:spcBef>
            </a:pPr>
            <a:r>
              <a:rPr sz="1500" spc="-15" dirty="0">
                <a:solidFill>
                  <a:srgbClr val="FFFFFF"/>
                </a:solidFill>
                <a:latin typeface="AR丸ゴシック体E" panose="020F0909000000000000" pitchFamily="49" charset="-128"/>
                <a:ea typeface="AR丸ゴシック体E" panose="020F0909000000000000" pitchFamily="49" charset="-128"/>
                <a:cs typeface="TBちび丸ゴシックPlusK Pro R"/>
              </a:rPr>
              <a:t>４</a:t>
            </a:r>
            <a:r>
              <a:rPr sz="1500" spc="-944" dirty="0">
                <a:solidFill>
                  <a:srgbClr val="FFFFFF"/>
                </a:solidFill>
                <a:latin typeface="AR丸ゴシック体E" panose="020F0909000000000000" pitchFamily="49" charset="-128"/>
                <a:ea typeface="AR丸ゴシック体E" panose="020F0909000000000000" pitchFamily="49" charset="-128"/>
                <a:cs typeface="TBちび丸ゴシックPlusK Pro R"/>
              </a:rPr>
              <a:t>．</a:t>
            </a:r>
            <a:r>
              <a:rPr sz="1500" spc="-15" dirty="0">
                <a:solidFill>
                  <a:srgbClr val="FFFFFF"/>
                </a:solidFill>
                <a:latin typeface="AR丸ゴシック体E" panose="020F0909000000000000" pitchFamily="49" charset="-128"/>
                <a:ea typeface="AR丸ゴシック体E" panose="020F0909000000000000" pitchFamily="49" charset="-128"/>
                <a:cs typeface="TBちび丸ゴシックPlusK Pro R"/>
              </a:rPr>
              <a:t>お子さんが小さいとき</a:t>
            </a:r>
            <a:endParaRPr sz="15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111" name="object 111"/>
          <p:cNvSpPr txBox="1"/>
          <p:nvPr/>
        </p:nvSpPr>
        <p:spPr>
          <a:xfrm>
            <a:off x="340273"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15</a:t>
            </a:r>
            <a:endParaRPr sz="900">
              <a:latin typeface="AR丸ゴシック体M" panose="020F0609000000000000" pitchFamily="49" charset="-128"/>
              <a:ea typeface="AR丸ゴシック体M" panose="020F0609000000000000" pitchFamily="49" charset="-128"/>
              <a:cs typeface="Arial"/>
            </a:endParaRPr>
          </a:p>
        </p:txBody>
      </p:sp>
      <p:sp>
        <p:nvSpPr>
          <p:cNvPr id="112" name="object 112"/>
          <p:cNvSpPr txBox="1"/>
          <p:nvPr/>
        </p:nvSpPr>
        <p:spPr>
          <a:xfrm>
            <a:off x="10164129"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16</a:t>
            </a:r>
            <a:endParaRPr sz="900">
              <a:latin typeface="AR丸ゴシック体M" panose="020F0609000000000000" pitchFamily="49" charset="-128"/>
              <a:ea typeface="AR丸ゴシック体M" panose="020F0609000000000000" pitchFamily="49" charset="-128"/>
              <a:cs typeface="Arial"/>
            </a:endParaRPr>
          </a:p>
        </p:txBody>
      </p:sp>
      <p:sp>
        <p:nvSpPr>
          <p:cNvPr id="110" name="object 110"/>
          <p:cNvSpPr txBox="1"/>
          <p:nvPr/>
        </p:nvSpPr>
        <p:spPr>
          <a:xfrm>
            <a:off x="449364" y="789876"/>
            <a:ext cx="2201545" cy="257369"/>
          </a:xfrm>
          <a:prstGeom prst="rect">
            <a:avLst/>
          </a:prstGeom>
          <a:solidFill>
            <a:srgbClr val="F591A1"/>
          </a:solidFill>
        </p:spPr>
        <p:txBody>
          <a:bodyPr vert="horz" wrap="square" lIns="0" tIns="36000" rIns="0" bIns="36000" rtlCol="0">
            <a:spAutoFit/>
          </a:bodyPr>
          <a:lstStyle/>
          <a:p>
            <a:pPr marL="266065">
              <a:lnSpc>
                <a:spcPct val="100000"/>
              </a:lnSpc>
              <a:spcBef>
                <a:spcPts val="600"/>
              </a:spcBef>
            </a:pPr>
            <a:r>
              <a:rPr sz="12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子育てに関する支援制度</a:t>
            </a:r>
            <a:endParaRPr sz="1200" dirty="0">
              <a:latin typeface="AR丸ゴシック体E" panose="020F0909000000000000" pitchFamily="49" charset="-128"/>
              <a:ea typeface="AR丸ゴシック体E" panose="020F0909000000000000" pitchFamily="49" charset="-128"/>
              <a:cs typeface="TBちび丸ゴシックPlusK Pro R"/>
            </a:endParaRPr>
          </a:p>
        </p:txBody>
      </p:sp>
      <p:pic>
        <p:nvPicPr>
          <p:cNvPr id="128" name="グラフィックス 127">
            <a:extLst>
              <a:ext uri="{FF2B5EF4-FFF2-40B4-BE49-F238E27FC236}">
                <a16:creationId xmlns:a16="http://schemas.microsoft.com/office/drawing/2014/main" id="{16BFC9C4-A6F2-4C18-8F33-B51DF1BFFAA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445708" y="4984853"/>
            <a:ext cx="360001" cy="360001"/>
          </a:xfrm>
          <a:prstGeom prst="rect">
            <a:avLst/>
          </a:prstGeom>
        </p:spPr>
      </p:pic>
      <p:sp>
        <p:nvSpPr>
          <p:cNvPr id="2" name="正方形/長方形 1">
            <a:extLst>
              <a:ext uri="{FF2B5EF4-FFF2-40B4-BE49-F238E27FC236}">
                <a16:creationId xmlns:a16="http://schemas.microsoft.com/office/drawing/2014/main" id="{6865CA82-EAD3-AFED-E6C8-10C2BEFB9770}"/>
              </a:ext>
            </a:extLst>
          </p:cNvPr>
          <p:cNvSpPr/>
          <p:nvPr/>
        </p:nvSpPr>
        <p:spPr>
          <a:xfrm>
            <a:off x="9434276" y="4937915"/>
            <a:ext cx="371433" cy="406939"/>
          </a:xfrm>
          <a:prstGeom prst="rect">
            <a:avLst/>
          </a:prstGeom>
          <a:ln>
            <a:noFill/>
          </a:ln>
        </p:spPr>
        <p:style>
          <a:lnRef idx="2">
            <a:schemeClr val="accent1">
              <a:shade val="15000"/>
            </a:schemeClr>
          </a:lnRef>
          <a:fillRef idx="1001">
            <a:schemeClr val="l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グラフィックス 69">
            <a:extLst>
              <a:ext uri="{FF2B5EF4-FFF2-40B4-BE49-F238E27FC236}">
                <a16:creationId xmlns:a16="http://schemas.microsoft.com/office/drawing/2014/main" id="{295526E2-46FB-435B-94B9-CAA1DD0D46B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7260" y="6067537"/>
            <a:ext cx="4648256" cy="1028712"/>
          </a:xfrm>
          <a:prstGeom prst="rect">
            <a:avLst/>
          </a:prstGeom>
        </p:spPr>
      </p:pic>
      <p:sp>
        <p:nvSpPr>
          <p:cNvPr id="2" name="object 2"/>
          <p:cNvSpPr/>
          <p:nvPr/>
        </p:nvSpPr>
        <p:spPr>
          <a:xfrm>
            <a:off x="5616577" y="1223451"/>
            <a:ext cx="4591050" cy="5630545"/>
          </a:xfrm>
          <a:custGeom>
            <a:avLst/>
            <a:gdLst/>
            <a:ahLst/>
            <a:cxnLst/>
            <a:rect l="l" t="t" r="r" b="b"/>
            <a:pathLst>
              <a:path w="4591050" h="5630545">
                <a:moveTo>
                  <a:pt x="4482960" y="0"/>
                </a:moveTo>
                <a:lnTo>
                  <a:pt x="108000" y="0"/>
                </a:lnTo>
                <a:lnTo>
                  <a:pt x="66067" y="8027"/>
                </a:lnTo>
                <a:lnTo>
                  <a:pt x="31726" y="29886"/>
                </a:lnTo>
                <a:lnTo>
                  <a:pt x="8522" y="62236"/>
                </a:lnTo>
                <a:lnTo>
                  <a:pt x="0" y="101739"/>
                </a:lnTo>
                <a:lnTo>
                  <a:pt x="0" y="5528602"/>
                </a:lnTo>
                <a:lnTo>
                  <a:pt x="8522" y="5568100"/>
                </a:lnTo>
                <a:lnTo>
                  <a:pt x="31726" y="5600450"/>
                </a:lnTo>
                <a:lnTo>
                  <a:pt x="66067" y="5622312"/>
                </a:lnTo>
                <a:lnTo>
                  <a:pt x="108000" y="5630341"/>
                </a:lnTo>
                <a:lnTo>
                  <a:pt x="4482960" y="5630341"/>
                </a:lnTo>
                <a:lnTo>
                  <a:pt x="4524893" y="5622312"/>
                </a:lnTo>
                <a:lnTo>
                  <a:pt x="4559234" y="5600450"/>
                </a:lnTo>
                <a:lnTo>
                  <a:pt x="4582438" y="5568100"/>
                </a:lnTo>
                <a:lnTo>
                  <a:pt x="4590961" y="5528602"/>
                </a:lnTo>
                <a:lnTo>
                  <a:pt x="4590961" y="101739"/>
                </a:lnTo>
                <a:lnTo>
                  <a:pt x="4582438" y="62236"/>
                </a:lnTo>
                <a:lnTo>
                  <a:pt x="4559234" y="29886"/>
                </a:lnTo>
                <a:lnTo>
                  <a:pt x="4524893" y="8027"/>
                </a:lnTo>
                <a:lnTo>
                  <a:pt x="4482960"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pic>
        <p:nvPicPr>
          <p:cNvPr id="48" name="図 47">
            <a:extLst>
              <a:ext uri="{FF2B5EF4-FFF2-40B4-BE49-F238E27FC236}">
                <a16:creationId xmlns:a16="http://schemas.microsoft.com/office/drawing/2014/main" id="{C93E4A91-31D2-4E99-B489-08AFFC1D17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245" y="1361185"/>
            <a:ext cx="895675" cy="1040002"/>
          </a:xfrm>
          <a:prstGeom prst="rect">
            <a:avLst/>
          </a:prstGeom>
        </p:spPr>
      </p:pic>
      <p:pic>
        <p:nvPicPr>
          <p:cNvPr id="67" name="グラフィックス 66">
            <a:extLst>
              <a:ext uri="{FF2B5EF4-FFF2-40B4-BE49-F238E27FC236}">
                <a16:creationId xmlns:a16="http://schemas.microsoft.com/office/drawing/2014/main" id="{7936427C-C755-4FB5-81E9-DD009097F32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61428" y="822661"/>
            <a:ext cx="988604" cy="367558"/>
          </a:xfrm>
          <a:prstGeom prst="rect">
            <a:avLst/>
          </a:prstGeom>
        </p:spPr>
      </p:pic>
      <p:sp>
        <p:nvSpPr>
          <p:cNvPr id="68" name="object 73">
            <a:extLst>
              <a:ext uri="{FF2B5EF4-FFF2-40B4-BE49-F238E27FC236}">
                <a16:creationId xmlns:a16="http://schemas.microsoft.com/office/drawing/2014/main" id="{31C2B61A-7348-43C3-9C52-8AC61B73E16B}"/>
              </a:ext>
            </a:extLst>
          </p:cNvPr>
          <p:cNvSpPr txBox="1"/>
          <p:nvPr/>
        </p:nvSpPr>
        <p:spPr>
          <a:xfrm>
            <a:off x="5677110" y="960817"/>
            <a:ext cx="697455" cy="197490"/>
          </a:xfrm>
          <a:prstGeom prst="rect">
            <a:avLst/>
          </a:prstGeom>
        </p:spPr>
        <p:txBody>
          <a:bodyPr vert="horz" wrap="square" lIns="0" tIns="12700" rIns="0" bIns="0" rtlCol="0">
            <a:spAutoFit/>
          </a:bodyPr>
          <a:lstStyle/>
          <a:p>
            <a:pPr marL="12700">
              <a:lnSpc>
                <a:spcPct val="100000"/>
              </a:lnSpc>
              <a:spcBef>
                <a:spcPts val="100"/>
              </a:spcBef>
            </a:pPr>
            <a:r>
              <a:rPr sz="1200" b="1" spc="1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Pick</a:t>
            </a:r>
            <a:r>
              <a:rPr sz="1200" b="1" spc="2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 </a:t>
            </a:r>
            <a:r>
              <a:rPr sz="1200" b="1" spc="-12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ＵＰ</a:t>
            </a:r>
            <a:endParaRPr sz="1200" b="1" dirty="0">
              <a:latin typeface="HG丸ｺﾞｼｯｸM-PRO" panose="020F0600000000000000" pitchFamily="50" charset="-128"/>
              <a:ea typeface="HG丸ｺﾞｼｯｸM-PRO" panose="020F0600000000000000" pitchFamily="50" charset="-128"/>
              <a:cs typeface="TBちび丸ゴシックPlusK Pro R"/>
            </a:endParaRPr>
          </a:p>
        </p:txBody>
      </p:sp>
      <p:sp>
        <p:nvSpPr>
          <p:cNvPr id="40" name="object 40"/>
          <p:cNvSpPr/>
          <p:nvPr/>
        </p:nvSpPr>
        <p:spPr>
          <a:xfrm>
            <a:off x="5899150" y="1399044"/>
            <a:ext cx="3261360" cy="918844"/>
          </a:xfrm>
          <a:custGeom>
            <a:avLst/>
            <a:gdLst/>
            <a:ahLst/>
            <a:cxnLst/>
            <a:rect l="l" t="t" r="r" b="b"/>
            <a:pathLst>
              <a:path w="3261359" h="918844">
                <a:moveTo>
                  <a:pt x="3260864" y="730046"/>
                </a:moveTo>
                <a:lnTo>
                  <a:pt x="2984500" y="638759"/>
                </a:lnTo>
                <a:lnTo>
                  <a:pt x="2984500" y="101015"/>
                </a:lnTo>
                <a:lnTo>
                  <a:pt x="2975965" y="61785"/>
                </a:lnTo>
                <a:lnTo>
                  <a:pt x="2952762" y="29667"/>
                </a:lnTo>
                <a:lnTo>
                  <a:pt x="2918422" y="7975"/>
                </a:lnTo>
                <a:lnTo>
                  <a:pt x="2876499" y="0"/>
                </a:lnTo>
                <a:lnTo>
                  <a:pt x="108000" y="0"/>
                </a:lnTo>
                <a:lnTo>
                  <a:pt x="66065" y="7975"/>
                </a:lnTo>
                <a:lnTo>
                  <a:pt x="31724" y="29667"/>
                </a:lnTo>
                <a:lnTo>
                  <a:pt x="8521" y="61785"/>
                </a:lnTo>
                <a:lnTo>
                  <a:pt x="0" y="101015"/>
                </a:lnTo>
                <a:lnTo>
                  <a:pt x="0" y="817702"/>
                </a:lnTo>
                <a:lnTo>
                  <a:pt x="8521" y="856932"/>
                </a:lnTo>
                <a:lnTo>
                  <a:pt x="31724" y="889050"/>
                </a:lnTo>
                <a:lnTo>
                  <a:pt x="66065" y="910742"/>
                </a:lnTo>
                <a:lnTo>
                  <a:pt x="108000" y="918718"/>
                </a:lnTo>
                <a:lnTo>
                  <a:pt x="2876499" y="918718"/>
                </a:lnTo>
                <a:lnTo>
                  <a:pt x="2918422" y="910742"/>
                </a:lnTo>
                <a:lnTo>
                  <a:pt x="2952762" y="889050"/>
                </a:lnTo>
                <a:lnTo>
                  <a:pt x="2975965" y="856932"/>
                </a:lnTo>
                <a:lnTo>
                  <a:pt x="2984500" y="817702"/>
                </a:lnTo>
                <a:lnTo>
                  <a:pt x="2984500" y="774611"/>
                </a:lnTo>
                <a:lnTo>
                  <a:pt x="3260864" y="730046"/>
                </a:lnTo>
                <a:close/>
              </a:path>
            </a:pathLst>
          </a:custGeom>
          <a:solidFill>
            <a:srgbClr val="FBD8DD"/>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41" name="object 41"/>
          <p:cNvSpPr/>
          <p:nvPr/>
        </p:nvSpPr>
        <p:spPr>
          <a:xfrm>
            <a:off x="8483203" y="3125001"/>
            <a:ext cx="236220" cy="0"/>
          </a:xfrm>
          <a:custGeom>
            <a:avLst/>
            <a:gdLst/>
            <a:ahLst/>
            <a:cxnLst/>
            <a:rect l="l" t="t" r="r" b="b"/>
            <a:pathLst>
              <a:path w="236220">
                <a:moveTo>
                  <a:pt x="0" y="0"/>
                </a:moveTo>
                <a:lnTo>
                  <a:pt x="235750" y="0"/>
                </a:lnTo>
              </a:path>
            </a:pathLst>
          </a:custGeom>
          <a:ln w="12700">
            <a:solidFill>
              <a:srgbClr val="F591A1"/>
            </a:solidFill>
          </a:ln>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42" name="object 42"/>
          <p:cNvSpPr/>
          <p:nvPr/>
        </p:nvSpPr>
        <p:spPr>
          <a:xfrm>
            <a:off x="436041" y="1477448"/>
            <a:ext cx="4589145" cy="713740"/>
          </a:xfrm>
          <a:custGeom>
            <a:avLst/>
            <a:gdLst/>
            <a:ahLst/>
            <a:cxnLst/>
            <a:rect l="l" t="t" r="r" b="b"/>
            <a:pathLst>
              <a:path w="4589145" h="713739">
                <a:moveTo>
                  <a:pt x="4448733" y="0"/>
                </a:moveTo>
                <a:lnTo>
                  <a:pt x="140182" y="0"/>
                </a:lnTo>
                <a:lnTo>
                  <a:pt x="95996" y="7177"/>
                </a:lnTo>
                <a:lnTo>
                  <a:pt x="57530" y="27139"/>
                </a:lnTo>
                <a:lnTo>
                  <a:pt x="27138" y="57533"/>
                </a:lnTo>
                <a:lnTo>
                  <a:pt x="7177" y="96003"/>
                </a:lnTo>
                <a:lnTo>
                  <a:pt x="0" y="140195"/>
                </a:lnTo>
                <a:lnTo>
                  <a:pt x="0" y="573125"/>
                </a:lnTo>
                <a:lnTo>
                  <a:pt x="7177" y="617312"/>
                </a:lnTo>
                <a:lnTo>
                  <a:pt x="27138" y="655782"/>
                </a:lnTo>
                <a:lnTo>
                  <a:pt x="57530" y="686177"/>
                </a:lnTo>
                <a:lnTo>
                  <a:pt x="95996" y="706142"/>
                </a:lnTo>
                <a:lnTo>
                  <a:pt x="140182" y="713320"/>
                </a:lnTo>
                <a:lnTo>
                  <a:pt x="4448733" y="713320"/>
                </a:lnTo>
                <a:lnTo>
                  <a:pt x="4492926" y="706142"/>
                </a:lnTo>
                <a:lnTo>
                  <a:pt x="4531395" y="686177"/>
                </a:lnTo>
                <a:lnTo>
                  <a:pt x="4561789" y="655782"/>
                </a:lnTo>
                <a:lnTo>
                  <a:pt x="4581751" y="617312"/>
                </a:lnTo>
                <a:lnTo>
                  <a:pt x="4588929" y="573125"/>
                </a:lnTo>
                <a:lnTo>
                  <a:pt x="4588929" y="140195"/>
                </a:lnTo>
                <a:lnTo>
                  <a:pt x="4581751" y="96003"/>
                </a:lnTo>
                <a:lnTo>
                  <a:pt x="4561789" y="57533"/>
                </a:lnTo>
                <a:lnTo>
                  <a:pt x="4531395" y="27139"/>
                </a:lnTo>
                <a:lnTo>
                  <a:pt x="4492926" y="7177"/>
                </a:lnTo>
                <a:lnTo>
                  <a:pt x="4448733"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43" name="object 43"/>
          <p:cNvSpPr/>
          <p:nvPr/>
        </p:nvSpPr>
        <p:spPr>
          <a:xfrm>
            <a:off x="436041" y="3979354"/>
            <a:ext cx="4589145" cy="935990"/>
          </a:xfrm>
          <a:custGeom>
            <a:avLst/>
            <a:gdLst/>
            <a:ahLst/>
            <a:cxnLst/>
            <a:rect l="l" t="t" r="r" b="b"/>
            <a:pathLst>
              <a:path w="4589145" h="935989">
                <a:moveTo>
                  <a:pt x="4428375" y="0"/>
                </a:moveTo>
                <a:lnTo>
                  <a:pt x="160553" y="0"/>
                </a:lnTo>
                <a:lnTo>
                  <a:pt x="109942" y="8220"/>
                </a:lnTo>
                <a:lnTo>
                  <a:pt x="65886" y="31083"/>
                </a:lnTo>
                <a:lnTo>
                  <a:pt x="31079" y="65891"/>
                </a:lnTo>
                <a:lnTo>
                  <a:pt x="8219" y="109947"/>
                </a:lnTo>
                <a:lnTo>
                  <a:pt x="0" y="160553"/>
                </a:lnTo>
                <a:lnTo>
                  <a:pt x="0" y="775017"/>
                </a:lnTo>
                <a:lnTo>
                  <a:pt x="8219" y="825622"/>
                </a:lnTo>
                <a:lnTo>
                  <a:pt x="31079" y="869674"/>
                </a:lnTo>
                <a:lnTo>
                  <a:pt x="65886" y="904479"/>
                </a:lnTo>
                <a:lnTo>
                  <a:pt x="109942" y="927339"/>
                </a:lnTo>
                <a:lnTo>
                  <a:pt x="160553" y="935558"/>
                </a:lnTo>
                <a:lnTo>
                  <a:pt x="4428375" y="935558"/>
                </a:lnTo>
                <a:lnTo>
                  <a:pt x="4478981" y="927339"/>
                </a:lnTo>
                <a:lnTo>
                  <a:pt x="4523037" y="904479"/>
                </a:lnTo>
                <a:lnTo>
                  <a:pt x="4557845" y="869674"/>
                </a:lnTo>
                <a:lnTo>
                  <a:pt x="4580708" y="825622"/>
                </a:lnTo>
                <a:lnTo>
                  <a:pt x="4588929" y="775017"/>
                </a:lnTo>
                <a:lnTo>
                  <a:pt x="4588929" y="160553"/>
                </a:lnTo>
                <a:lnTo>
                  <a:pt x="4580708" y="109947"/>
                </a:lnTo>
                <a:lnTo>
                  <a:pt x="4557845" y="65891"/>
                </a:lnTo>
                <a:lnTo>
                  <a:pt x="4523037" y="31083"/>
                </a:lnTo>
                <a:lnTo>
                  <a:pt x="4478981" y="8220"/>
                </a:lnTo>
                <a:lnTo>
                  <a:pt x="4428375"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44" name="object 44"/>
          <p:cNvSpPr txBox="1"/>
          <p:nvPr/>
        </p:nvSpPr>
        <p:spPr>
          <a:xfrm>
            <a:off x="380255" y="173825"/>
            <a:ext cx="4244975" cy="243656"/>
          </a:xfrm>
          <a:prstGeom prst="rect">
            <a:avLst/>
          </a:prstGeom>
        </p:spPr>
        <p:txBody>
          <a:bodyPr vert="horz" wrap="square" lIns="0" tIns="12700" rIns="0" bIns="0" rtlCol="0">
            <a:spAutoFit/>
          </a:bodyPr>
          <a:lstStyle/>
          <a:p>
            <a:pPr marL="12700">
              <a:lnSpc>
                <a:spcPct val="100000"/>
              </a:lnSpc>
              <a:spcBef>
                <a:spcPts val="100"/>
              </a:spcBef>
            </a:pPr>
            <a:r>
              <a:rPr sz="1500" spc="-15" dirty="0">
                <a:solidFill>
                  <a:srgbClr val="FFFFFF"/>
                </a:solidFill>
                <a:latin typeface="AR丸ゴシック体E" panose="020F0909000000000000" pitchFamily="49" charset="-128"/>
                <a:ea typeface="AR丸ゴシック体E" panose="020F0909000000000000" pitchFamily="49" charset="-128"/>
                <a:cs typeface="DJS 秀英角ゴシック金 StdN L"/>
              </a:rPr>
              <a:t>５</a:t>
            </a:r>
            <a:r>
              <a:rPr sz="1500" spc="-944" dirty="0">
                <a:solidFill>
                  <a:srgbClr val="FFFFFF"/>
                </a:solidFill>
                <a:latin typeface="AR丸ゴシック体E" panose="020F0909000000000000" pitchFamily="49" charset="-128"/>
                <a:ea typeface="AR丸ゴシック体E" panose="020F0909000000000000" pitchFamily="49" charset="-128"/>
                <a:cs typeface="DJS 秀英角ゴシック金 StdN L"/>
              </a:rPr>
              <a:t>．</a:t>
            </a:r>
            <a:r>
              <a:rPr sz="1500" spc="-15" dirty="0">
                <a:solidFill>
                  <a:srgbClr val="FFFFFF"/>
                </a:solidFill>
                <a:latin typeface="AR丸ゴシック体E" panose="020F0909000000000000" pitchFamily="49" charset="-128"/>
                <a:ea typeface="AR丸ゴシック体E" panose="020F0909000000000000" pitchFamily="49" charset="-128"/>
                <a:cs typeface="DJS 秀英角ゴシック金 StdN L"/>
              </a:rPr>
              <a:t>お子さんが小学校～中学校に通われているとき</a:t>
            </a:r>
            <a:endParaRPr sz="15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45" name="object 45"/>
          <p:cNvSpPr txBox="1"/>
          <p:nvPr/>
        </p:nvSpPr>
        <p:spPr>
          <a:xfrm>
            <a:off x="430709" y="1254969"/>
            <a:ext cx="4451350" cy="857885"/>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就学援助</a:t>
            </a:r>
            <a:endParaRPr sz="1200" b="1" dirty="0">
              <a:latin typeface="AR丸ゴシック体M" panose="020F0609000000000000" pitchFamily="49" charset="-128"/>
              <a:ea typeface="AR丸ゴシック体M" panose="020F0609000000000000" pitchFamily="49" charset="-128"/>
              <a:cs typeface="DJS 秀英角ゴシック金 StdN L"/>
            </a:endParaRPr>
          </a:p>
          <a:p>
            <a:pPr marL="191135" marR="5080" indent="139700" algn="just">
              <a:lnSpc>
                <a:spcPct val="113700"/>
              </a:lnSpc>
              <a:spcBef>
                <a:spcPts val="605"/>
              </a:spcBef>
            </a:pPr>
            <a:r>
              <a:rPr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経済的な理由によ</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り、</a:t>
            </a:r>
            <a:r>
              <a:rPr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小学校や中学校に通うお子さんの就学に</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お </a:t>
            </a:r>
            <a:r>
              <a:rPr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困り</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で、</a:t>
            </a:r>
            <a:r>
              <a:rPr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援助を希望する保護者の方を対象</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a:t>
            </a:r>
            <a:r>
              <a:rPr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学用品など必要な</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費 用を援助します。</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6" name="object 46"/>
          <p:cNvSpPr txBox="1"/>
          <p:nvPr/>
        </p:nvSpPr>
        <p:spPr>
          <a:xfrm>
            <a:off x="437728" y="2212926"/>
            <a:ext cx="3061122" cy="923330"/>
          </a:xfrm>
          <a:prstGeom prst="rect">
            <a:avLst/>
          </a:prstGeom>
        </p:spPr>
        <p:txBody>
          <a:bodyPr vert="horz" wrap="square" lIns="0" tIns="50800" rIns="0" bIns="0" rtlCol="0">
            <a:spAutoFit/>
          </a:bodyPr>
          <a:lstStyle/>
          <a:p>
            <a:pPr marL="12700">
              <a:lnSpc>
                <a:spcPct val="100000"/>
              </a:lnSpc>
              <a:spcBef>
                <a:spcPts val="4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＜対象となる費用の例＞</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76200">
              <a:spcBef>
                <a:spcPts val="200"/>
              </a:spcBef>
            </a:pP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学用品費、新入学学用品費、学校給食費</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76200">
              <a:spcBef>
                <a:spcPts val="200"/>
              </a:spcBef>
            </a:pP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修学旅行費、校外活動費　　　　　　　　等</a:t>
            </a:r>
            <a:endParaRPr lang="ja-JP" altLang="en-US"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100"/>
              </a:spcBef>
            </a:pP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（市町村によって取扱いが異なります</a:t>
            </a:r>
            <a:r>
              <a:rPr lang="ja-JP" altLang="en-US" sz="1000" spc="-5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lang="ja-JP" altLang="en-US" sz="1000" dirty="0">
              <a:latin typeface="AR丸ゴシック体M" panose="020F0609000000000000" pitchFamily="49" charset="-128"/>
              <a:ea typeface="AR丸ゴシック体M" panose="020F0609000000000000" pitchFamily="49" charset="-128"/>
              <a:cs typeface="DJS 秀英角ゴシック金 StdN L"/>
            </a:endParaRPr>
          </a:p>
          <a:p>
            <a:pPr marL="266700">
              <a:lnSpc>
                <a:spcPct val="100000"/>
              </a:lnSpc>
              <a:spcBef>
                <a:spcPts val="300"/>
              </a:spcBef>
            </a:pP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9" name="object 49"/>
          <p:cNvSpPr txBox="1"/>
          <p:nvPr/>
        </p:nvSpPr>
        <p:spPr>
          <a:xfrm>
            <a:off x="437728" y="3038426"/>
            <a:ext cx="4617720" cy="380104"/>
          </a:xfrm>
          <a:prstGeom prst="rect">
            <a:avLst/>
          </a:prstGeom>
        </p:spPr>
        <p:txBody>
          <a:bodyPr vert="horz" wrap="square" lIns="0" tIns="12700" rIns="0" bIns="0" rtlCol="0">
            <a:spAutoFit/>
          </a:bodyPr>
          <a:lstStyle/>
          <a:p>
            <a:pPr marL="12700" marR="5080" indent="127000">
              <a:lnSpc>
                <a:spcPct val="125000"/>
              </a:lnSpc>
              <a:spcBef>
                <a:spcPts val="100"/>
              </a:spcBef>
            </a:pPr>
            <a:r>
              <a:rPr sz="10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詳しく</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は、</a:t>
            </a:r>
            <a:r>
              <a:rPr sz="10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お子さんが通われている学</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校、</a:t>
            </a:r>
            <a:r>
              <a:rPr sz="10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又はお住まいの市町村の教育委員会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へお尋ねください。</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0" name="object 50"/>
          <p:cNvSpPr txBox="1"/>
          <p:nvPr/>
        </p:nvSpPr>
        <p:spPr>
          <a:xfrm>
            <a:off x="435607" y="3748232"/>
            <a:ext cx="13970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放課後児童クラブ</a:t>
            </a:r>
            <a:endParaRPr sz="1200" b="1"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1" name="object 51"/>
          <p:cNvSpPr txBox="1"/>
          <p:nvPr/>
        </p:nvSpPr>
        <p:spPr>
          <a:xfrm>
            <a:off x="615528" y="4060190"/>
            <a:ext cx="4257675" cy="788035"/>
          </a:xfrm>
          <a:prstGeom prst="rect">
            <a:avLst/>
          </a:prstGeom>
        </p:spPr>
        <p:txBody>
          <a:bodyPr vert="horz" wrap="square" lIns="0" tIns="12700" rIns="0" bIns="0" rtlCol="0">
            <a:spAutoFit/>
          </a:bodyPr>
          <a:lstStyle/>
          <a:p>
            <a:pPr marL="12700" marR="6350" indent="139700">
              <a:lnSpc>
                <a:spcPct val="113700"/>
              </a:lnSpc>
              <a:spcBef>
                <a:spcPts val="100"/>
              </a:spcBef>
            </a:pPr>
            <a:r>
              <a:rPr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就労などにより保護者の方が昼間いないご家庭のお子さんを対</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象 に、一定時間お預かりして居場所を提供しています。</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2700" marR="5080" indent="139700">
              <a:lnSpc>
                <a:spcPct val="113700"/>
              </a:lnSpc>
            </a:pPr>
            <a:r>
              <a:rPr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市町村によって取扱いが異なりますの</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で、</a:t>
            </a:r>
            <a:r>
              <a:rPr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詳しくはお住まい</a:t>
            </a:r>
            <a:r>
              <a:rPr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の</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市 町村の子育て担当課にお問い合わせください。</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2" name="object 52"/>
          <p:cNvSpPr txBox="1"/>
          <p:nvPr/>
        </p:nvSpPr>
        <p:spPr>
          <a:xfrm>
            <a:off x="6056164" y="1528931"/>
            <a:ext cx="2565400" cy="661335"/>
          </a:xfrm>
          <a:prstGeom prst="rect">
            <a:avLst/>
          </a:prstGeom>
        </p:spPr>
        <p:txBody>
          <a:bodyPr vert="horz" wrap="square" lIns="0" tIns="12700" rIns="0" bIns="0" rtlCol="0">
            <a:spAutoFit/>
          </a:bodyPr>
          <a:lstStyle/>
          <a:p>
            <a:pPr marL="12700" marR="5080" indent="127000" algn="just">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意外と知られていませんが、児童扶養手当 を受けている方はＪＲの通勤定期が割引にな ります。</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3" name="object 53"/>
          <p:cNvSpPr txBox="1"/>
          <p:nvPr/>
        </p:nvSpPr>
        <p:spPr>
          <a:xfrm>
            <a:off x="5796831" y="2486838"/>
            <a:ext cx="4223385" cy="808426"/>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ＪＲ特定者用定期乗車券割引制度</a:t>
            </a:r>
            <a:endParaRPr sz="1200" b="1" dirty="0">
              <a:latin typeface="AR丸ゴシック体M" panose="020F0609000000000000" pitchFamily="49" charset="-128"/>
              <a:ea typeface="AR丸ゴシック体M" panose="020F0609000000000000" pitchFamily="49" charset="-128"/>
              <a:cs typeface="DJS 秀英角ゴシック金 StdN L"/>
            </a:endParaRPr>
          </a:p>
          <a:p>
            <a:pPr marL="19050" marR="5080" indent="127000" algn="just">
              <a:lnSpc>
                <a:spcPct val="125000"/>
              </a:lnSpc>
              <a:spcBef>
                <a:spcPts val="434"/>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児童扶養手当証書をお持ちの方は</a:t>
            </a:r>
            <a:r>
              <a:rPr sz="1000" spc="-5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「特定資格者証明書</a:t>
            </a:r>
            <a:r>
              <a:rPr sz="1000" spc="-5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「特定者用定期 乗車券購入証明書」を発行してもらうことで、通勤定期乗車券が</a:t>
            </a:r>
            <a:r>
              <a:rPr sz="1000" dirty="0">
                <a:solidFill>
                  <a:srgbClr val="F591A1"/>
                </a:solidFill>
                <a:latin typeface="AR丸ゴシック体M" panose="020F0609000000000000" pitchFamily="49" charset="-128"/>
                <a:ea typeface="AR丸ゴシック体M" panose="020F0609000000000000" pitchFamily="49" charset="-128"/>
                <a:cs typeface="DJS 秀英角ゴシック金 StdN L"/>
              </a:rPr>
              <a:t>３割引</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 なります</a:t>
            </a:r>
            <a:r>
              <a:rPr sz="1000" spc="-5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u="sng" dirty="0">
                <a:solidFill>
                  <a:srgbClr val="231F20"/>
                </a:solidFill>
                <a:uFill>
                  <a:solidFill>
                    <a:srgbClr val="F591A1"/>
                  </a:solidFill>
                </a:uFill>
                <a:latin typeface="AR丸ゴシック体M" panose="020F0609000000000000" pitchFamily="49" charset="-128"/>
                <a:ea typeface="AR丸ゴシック体M" panose="020F0609000000000000" pitchFamily="49" charset="-128"/>
                <a:cs typeface="DJS 秀英角ゴシック金 StdN L"/>
              </a:rPr>
              <a:t>通学定期乗車券は割引になりません</a:t>
            </a:r>
            <a:r>
              <a:rPr sz="1000" u="sng" spc="-500" dirty="0">
                <a:solidFill>
                  <a:srgbClr val="231F20"/>
                </a:solidFill>
                <a:uFill>
                  <a:solidFill>
                    <a:srgbClr val="F591A1"/>
                  </a:solidFill>
                </a:uFill>
                <a:latin typeface="AR丸ゴシック体M" panose="020F0609000000000000" pitchFamily="49" charset="-128"/>
                <a:ea typeface="AR丸ゴシック体M" panose="020F0609000000000000" pitchFamily="49" charset="-128"/>
                <a:cs typeface="DJS 秀英角ゴシック金 StdN L"/>
              </a:rPr>
              <a:t>。</a:t>
            </a:r>
            <a:r>
              <a:rPr sz="1000" u="sng" dirty="0">
                <a:solidFill>
                  <a:srgbClr val="231F20"/>
                </a:solidFill>
                <a:uFill>
                  <a:solidFill>
                    <a:srgbClr val="F591A1"/>
                  </a:solidFill>
                </a:uFill>
                <a:latin typeface="AR丸ゴシック体M" panose="020F0609000000000000" pitchFamily="49" charset="-128"/>
                <a:ea typeface="AR丸ゴシック体M" panose="020F0609000000000000" pitchFamily="49" charset="-128"/>
                <a:cs typeface="DJS 秀英角ゴシック金 StdN L"/>
              </a:rPr>
              <a:t>）</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4" name="object 54"/>
          <p:cNvSpPr txBox="1"/>
          <p:nvPr/>
        </p:nvSpPr>
        <p:spPr>
          <a:xfrm>
            <a:off x="5803205" y="3518892"/>
            <a:ext cx="4216400" cy="1168400"/>
          </a:xfrm>
          <a:prstGeom prst="rect">
            <a:avLst/>
          </a:prstGeom>
        </p:spPr>
        <p:txBody>
          <a:bodyPr vert="horz" wrap="square" lIns="0" tIns="12700" rIns="0" bIns="0" rtlCol="0">
            <a:spAutoFit/>
          </a:bodyPr>
          <a:lstStyle/>
          <a:p>
            <a:pPr marL="139700" marR="5080" indent="-127000">
              <a:lnSpc>
                <a:spcPct val="125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１．市町村の窓口で特定者資格証明書・特定者用定期乗車券購入証明書を 発行してもらう。</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39700">
              <a:lnSpc>
                <a:spcPct val="100000"/>
              </a:lnSpc>
              <a:spcBef>
                <a:spcPts val="3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＜特定者資格証明書の発行に必要なもの＞</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266700">
              <a:lnSpc>
                <a:spcPct val="100000"/>
              </a:lnSpc>
              <a:spcBef>
                <a:spcPts val="3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・児童扶養手当証書</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266700">
              <a:lnSpc>
                <a:spcPct val="100000"/>
              </a:lnSpc>
              <a:spcBef>
                <a:spcPts val="3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・証明写真</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330200">
              <a:lnSpc>
                <a:spcPct val="100000"/>
              </a:lnSpc>
              <a:spcBef>
                <a:spcPts val="3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（縦</a:t>
            </a:r>
            <a:r>
              <a:rPr sz="10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4cm×</a:t>
            </a:r>
            <a:r>
              <a:rPr sz="10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横</a:t>
            </a:r>
            <a:r>
              <a:rPr sz="10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3cm、最近６ヶ月</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以内に撮影したもの）</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5" name="object 55"/>
          <p:cNvSpPr txBox="1"/>
          <p:nvPr/>
        </p:nvSpPr>
        <p:spPr>
          <a:xfrm>
            <a:off x="5930205" y="4725392"/>
            <a:ext cx="4089400" cy="764825"/>
          </a:xfrm>
          <a:prstGeom prst="rect">
            <a:avLst/>
          </a:prstGeom>
        </p:spPr>
        <p:txBody>
          <a:bodyPr vert="horz" wrap="square" lIns="0" tIns="12700" rIns="0" bIns="0" rtlCol="0">
            <a:spAutoFit/>
          </a:bodyPr>
          <a:lstStyle/>
          <a:p>
            <a:pPr marL="139700" marR="5080" indent="-127000">
              <a:lnSpc>
                <a:spcPct val="125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※特定者資格証明書の交付を受けることで、特定者用定期乗車券購入証 明書を発行してもらえます。</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39700" marR="5080" indent="-127000">
              <a:lnSpc>
                <a:spcPct val="125000"/>
              </a:lnSpc>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※特定者資格証明書は１年間、特定者用定期乗車券購入証明書は６ヶ月 間有効です。</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6" name="object 56"/>
          <p:cNvSpPr txBox="1"/>
          <p:nvPr/>
        </p:nvSpPr>
        <p:spPr>
          <a:xfrm>
            <a:off x="5803205" y="5709642"/>
            <a:ext cx="4216400" cy="885755"/>
          </a:xfrm>
          <a:prstGeom prst="rect">
            <a:avLst/>
          </a:prstGeom>
        </p:spPr>
        <p:txBody>
          <a:bodyPr vert="horz" wrap="square" lIns="0" tIns="12700" rIns="0" bIns="0" rtlCol="0">
            <a:spAutoFit/>
          </a:bodyPr>
          <a:lstStyle/>
          <a:p>
            <a:pPr marL="139700" marR="5080" indent="-127000">
              <a:lnSpc>
                <a:spcPct val="125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２．特定者用定期乗車券購入証明書をＪＲの定期券発売窓口に提出し、特 定定期券を購入する。</a:t>
            </a:r>
            <a:endParaRPr sz="1000" dirty="0">
              <a:latin typeface="AR丸ゴシック体M" panose="020F0609000000000000" pitchFamily="49" charset="-128"/>
              <a:ea typeface="AR丸ゴシック体M" panose="020F0609000000000000" pitchFamily="49" charset="-128"/>
              <a:cs typeface="DJS 秀英角ゴシック金 StdN L"/>
            </a:endParaRPr>
          </a:p>
          <a:p>
            <a:pPr>
              <a:lnSpc>
                <a:spcPct val="100000"/>
              </a:lnSpc>
              <a:spcBef>
                <a:spcPts val="65"/>
              </a:spcBef>
            </a:pPr>
            <a:endParaRPr sz="1000" dirty="0">
              <a:latin typeface="AR丸ゴシック体M" panose="020F0609000000000000" pitchFamily="49" charset="-128"/>
              <a:ea typeface="AR丸ゴシック体M" panose="020F0609000000000000" pitchFamily="49" charset="-128"/>
              <a:cs typeface="DJS 秀英角ゴシック金 StdN L"/>
            </a:endParaRPr>
          </a:p>
          <a:p>
            <a:pPr marL="12700" marR="5080" indent="127000">
              <a:lnSpc>
                <a:spcPct val="108300"/>
              </a:lnSpc>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詳しくは、お住まいの市町村の児童扶養手当担当課にお問い合わせくだ さい。</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64" name="object 64"/>
          <p:cNvSpPr txBox="1"/>
          <p:nvPr/>
        </p:nvSpPr>
        <p:spPr>
          <a:xfrm>
            <a:off x="449376" y="791998"/>
            <a:ext cx="1621790" cy="257369"/>
          </a:xfrm>
          <a:prstGeom prst="rect">
            <a:avLst/>
          </a:prstGeom>
          <a:solidFill>
            <a:srgbClr val="F591A1"/>
          </a:solidFill>
        </p:spPr>
        <p:txBody>
          <a:bodyPr vert="horz" wrap="square" lIns="0" tIns="36000" rIns="0" bIns="36000" rtlCol="0" anchor="ctr">
            <a:spAutoFit/>
          </a:bodyPr>
          <a:lstStyle/>
          <a:p>
            <a:pPr marL="266065">
              <a:lnSpc>
                <a:spcPct val="100000"/>
              </a:lnSpc>
              <a:spcBef>
                <a:spcPts val="600"/>
              </a:spcBef>
            </a:pPr>
            <a:r>
              <a:rPr sz="12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学習や生活支援</a:t>
            </a:r>
            <a:endParaRPr sz="12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65" name="object 65"/>
          <p:cNvSpPr txBox="1"/>
          <p:nvPr/>
        </p:nvSpPr>
        <p:spPr>
          <a:xfrm>
            <a:off x="340273"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17</a:t>
            </a:r>
            <a:endParaRPr sz="900">
              <a:latin typeface="AR丸ゴシック体M" panose="020F0609000000000000" pitchFamily="49" charset="-128"/>
              <a:ea typeface="AR丸ゴシック体M" panose="020F0609000000000000" pitchFamily="49" charset="-128"/>
              <a:cs typeface="Arial"/>
            </a:endParaRPr>
          </a:p>
        </p:txBody>
      </p:sp>
      <p:sp>
        <p:nvSpPr>
          <p:cNvPr id="66" name="object 66"/>
          <p:cNvSpPr txBox="1"/>
          <p:nvPr/>
        </p:nvSpPr>
        <p:spPr>
          <a:xfrm>
            <a:off x="10164129"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18</a:t>
            </a:r>
            <a:endParaRPr sz="900">
              <a:latin typeface="AR丸ゴシック体M" panose="020F0609000000000000" pitchFamily="49" charset="-128"/>
              <a:ea typeface="AR丸ゴシック体M" panose="020F0609000000000000" pitchFamily="49" charset="-128"/>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グラフィックス 72">
            <a:extLst>
              <a:ext uri="{FF2B5EF4-FFF2-40B4-BE49-F238E27FC236}">
                <a16:creationId xmlns:a16="http://schemas.microsoft.com/office/drawing/2014/main" id="{E40E67BD-DA29-4FB1-AE96-D8458D1FDF4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57992" y="5131335"/>
            <a:ext cx="1853149" cy="2277829"/>
          </a:xfrm>
          <a:prstGeom prst="rect">
            <a:avLst/>
          </a:prstGeom>
        </p:spPr>
      </p:pic>
      <p:sp>
        <p:nvSpPr>
          <p:cNvPr id="2" name="object 2"/>
          <p:cNvSpPr/>
          <p:nvPr/>
        </p:nvSpPr>
        <p:spPr>
          <a:xfrm>
            <a:off x="448735" y="1639382"/>
            <a:ext cx="4584700" cy="511175"/>
          </a:xfrm>
          <a:custGeom>
            <a:avLst/>
            <a:gdLst/>
            <a:ahLst/>
            <a:cxnLst/>
            <a:rect l="l" t="t" r="r" b="b"/>
            <a:pathLst>
              <a:path w="4584700" h="511175">
                <a:moveTo>
                  <a:pt x="4476699" y="0"/>
                </a:moveTo>
                <a:lnTo>
                  <a:pt x="108000" y="0"/>
                </a:lnTo>
                <a:lnTo>
                  <a:pt x="66067" y="8522"/>
                </a:lnTo>
                <a:lnTo>
                  <a:pt x="31726" y="31726"/>
                </a:lnTo>
                <a:lnTo>
                  <a:pt x="8522" y="66067"/>
                </a:lnTo>
                <a:lnTo>
                  <a:pt x="0" y="108000"/>
                </a:lnTo>
                <a:lnTo>
                  <a:pt x="0" y="403174"/>
                </a:lnTo>
                <a:lnTo>
                  <a:pt x="8522" y="445107"/>
                </a:lnTo>
                <a:lnTo>
                  <a:pt x="31726" y="479448"/>
                </a:lnTo>
                <a:lnTo>
                  <a:pt x="66067" y="502652"/>
                </a:lnTo>
                <a:lnTo>
                  <a:pt x="108000" y="511174"/>
                </a:lnTo>
                <a:lnTo>
                  <a:pt x="4476699" y="511174"/>
                </a:lnTo>
                <a:lnTo>
                  <a:pt x="4518632" y="502652"/>
                </a:lnTo>
                <a:lnTo>
                  <a:pt x="4552973" y="479448"/>
                </a:lnTo>
                <a:lnTo>
                  <a:pt x="4576177" y="445107"/>
                </a:lnTo>
                <a:lnTo>
                  <a:pt x="4584700" y="403174"/>
                </a:lnTo>
                <a:lnTo>
                  <a:pt x="4584700" y="108000"/>
                </a:lnTo>
                <a:lnTo>
                  <a:pt x="4576177" y="66067"/>
                </a:lnTo>
                <a:lnTo>
                  <a:pt x="4552973" y="31726"/>
                </a:lnTo>
                <a:lnTo>
                  <a:pt x="4518632" y="8522"/>
                </a:lnTo>
                <a:lnTo>
                  <a:pt x="4476699"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3" name="object 3"/>
          <p:cNvSpPr/>
          <p:nvPr/>
        </p:nvSpPr>
        <p:spPr>
          <a:xfrm>
            <a:off x="5607050" y="1003307"/>
            <a:ext cx="4591050" cy="1087798"/>
          </a:xfrm>
          <a:custGeom>
            <a:avLst/>
            <a:gdLst/>
            <a:ahLst/>
            <a:cxnLst/>
            <a:rect l="l" t="t" r="r" b="b"/>
            <a:pathLst>
              <a:path w="4591050" h="692150">
                <a:moveTo>
                  <a:pt x="4481372" y="0"/>
                </a:moveTo>
                <a:lnTo>
                  <a:pt x="109677" y="0"/>
                </a:lnTo>
                <a:lnTo>
                  <a:pt x="67095" y="10397"/>
                </a:lnTo>
                <a:lnTo>
                  <a:pt x="32221" y="38708"/>
                </a:lnTo>
                <a:lnTo>
                  <a:pt x="8655" y="80608"/>
                </a:lnTo>
                <a:lnTo>
                  <a:pt x="0" y="131775"/>
                </a:lnTo>
                <a:lnTo>
                  <a:pt x="0" y="560374"/>
                </a:lnTo>
                <a:lnTo>
                  <a:pt x="8655" y="611541"/>
                </a:lnTo>
                <a:lnTo>
                  <a:pt x="32221" y="653441"/>
                </a:lnTo>
                <a:lnTo>
                  <a:pt x="67095" y="681752"/>
                </a:lnTo>
                <a:lnTo>
                  <a:pt x="109677" y="692149"/>
                </a:lnTo>
                <a:lnTo>
                  <a:pt x="4481372" y="692149"/>
                </a:lnTo>
                <a:lnTo>
                  <a:pt x="4523954" y="681752"/>
                </a:lnTo>
                <a:lnTo>
                  <a:pt x="4558828" y="653441"/>
                </a:lnTo>
                <a:lnTo>
                  <a:pt x="4582394" y="611541"/>
                </a:lnTo>
                <a:lnTo>
                  <a:pt x="4591050" y="560374"/>
                </a:lnTo>
                <a:lnTo>
                  <a:pt x="4591050" y="131775"/>
                </a:lnTo>
                <a:lnTo>
                  <a:pt x="4582394" y="80608"/>
                </a:lnTo>
                <a:lnTo>
                  <a:pt x="4558828" y="38708"/>
                </a:lnTo>
                <a:lnTo>
                  <a:pt x="4523954" y="10397"/>
                </a:lnTo>
                <a:lnTo>
                  <a:pt x="4481372"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4" name="object 4"/>
          <p:cNvSpPr txBox="1"/>
          <p:nvPr/>
        </p:nvSpPr>
        <p:spPr>
          <a:xfrm>
            <a:off x="380255" y="173825"/>
            <a:ext cx="390017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６</a:t>
            </a:r>
            <a:r>
              <a:rPr sz="1500" spc="-990" dirty="0">
                <a:solidFill>
                  <a:srgbClr val="FFFFFF"/>
                </a:solidFill>
                <a:latin typeface="AR丸ゴシック体E" panose="020F0909000000000000" pitchFamily="49" charset="-128"/>
                <a:ea typeface="AR丸ゴシック体E" panose="020F0909000000000000" pitchFamily="49" charset="-128"/>
                <a:cs typeface="TBちび丸ゴシックPlusK Pro R"/>
              </a:rPr>
              <a:t>．</a:t>
            </a:r>
            <a:r>
              <a:rPr sz="15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お子さんが高校～大学に通われているとき</a:t>
            </a:r>
            <a:endParaRPr sz="15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5" name="object 5"/>
          <p:cNvSpPr txBox="1"/>
          <p:nvPr/>
        </p:nvSpPr>
        <p:spPr>
          <a:xfrm>
            <a:off x="450430" y="793559"/>
            <a:ext cx="2190750" cy="257369"/>
          </a:xfrm>
          <a:prstGeom prst="rect">
            <a:avLst/>
          </a:prstGeom>
          <a:solidFill>
            <a:srgbClr val="F591A1"/>
          </a:solidFill>
        </p:spPr>
        <p:txBody>
          <a:bodyPr vert="horz" wrap="square" lIns="0" tIns="36000" rIns="0" bIns="36000" rtlCol="0">
            <a:spAutoFit/>
          </a:bodyPr>
          <a:lstStyle/>
          <a:p>
            <a:pPr marL="266065">
              <a:lnSpc>
                <a:spcPct val="100000"/>
              </a:lnSpc>
              <a:spcBef>
                <a:spcPts val="600"/>
              </a:spcBef>
            </a:pPr>
            <a:r>
              <a:rPr sz="12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進学等のための支援制度</a:t>
            </a:r>
            <a:endParaRPr sz="12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6" name="object 6"/>
          <p:cNvSpPr txBox="1"/>
          <p:nvPr/>
        </p:nvSpPr>
        <p:spPr>
          <a:xfrm>
            <a:off x="429790" y="1599687"/>
            <a:ext cx="4446270" cy="491417"/>
          </a:xfrm>
          <a:prstGeom prst="rect">
            <a:avLst/>
          </a:prstGeom>
        </p:spPr>
        <p:txBody>
          <a:bodyPr vert="horz" wrap="square" lIns="0" tIns="118745" rIns="0" bIns="0" rtlCol="0">
            <a:spAutoFit/>
          </a:bodyPr>
          <a:lstStyle/>
          <a:p>
            <a:pPr marL="184785" marR="5080" indent="139700">
              <a:lnSpc>
                <a:spcPct val="113700"/>
              </a:lnSpc>
              <a:spcBef>
                <a:spcPts val="585"/>
              </a:spcBef>
            </a:pP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ひとり親家庭の</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方、</a:t>
            </a: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又は寡婦の方を対象</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に、</a:t>
            </a: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生活や就学に必要</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な</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資金を貸し付けます</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【要返還】</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7" name="object 7"/>
          <p:cNvSpPr txBox="1"/>
          <p:nvPr/>
        </p:nvSpPr>
        <p:spPr>
          <a:xfrm>
            <a:off x="436185" y="2186146"/>
            <a:ext cx="4439875" cy="978535"/>
          </a:xfrm>
          <a:prstGeom prst="rect">
            <a:avLst/>
          </a:prstGeom>
        </p:spPr>
        <p:txBody>
          <a:bodyPr vert="horz" wrap="square" lIns="0" tIns="35560" rIns="0" bIns="0" rtlCol="0">
            <a:spAutoFit/>
          </a:bodyPr>
          <a:lstStyle/>
          <a:p>
            <a:pPr marL="1270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＜対象となる方＞</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以下のいずれかの条件を満たしている方</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pP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①20歳未満のお子さんを扶養しているひとり親またはその子ども</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②かつて母子家庭の母であった方</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pP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③40</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歳以上の独身女性で</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①にも②にも当てはまらない方</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8" name="object 8"/>
          <p:cNvSpPr txBox="1"/>
          <p:nvPr/>
        </p:nvSpPr>
        <p:spPr>
          <a:xfrm>
            <a:off x="436185" y="3263372"/>
            <a:ext cx="1143000" cy="182101"/>
          </a:xfrm>
          <a:prstGeom prst="rect">
            <a:avLst/>
          </a:prstGeom>
        </p:spPr>
        <p:txBody>
          <a:bodyPr vert="horz" wrap="square" lIns="0" tIns="12700" rIns="0" bIns="0" rtlCol="0">
            <a:spAutoFit/>
          </a:bodyPr>
          <a:lstStyle/>
          <a:p>
            <a:pPr marL="12700">
              <a:lnSpc>
                <a:spcPct val="1000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＜貸付金の種類＞</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9" name="object 9"/>
          <p:cNvSpPr txBox="1"/>
          <p:nvPr/>
        </p:nvSpPr>
        <p:spPr>
          <a:xfrm>
            <a:off x="575884" y="3431013"/>
            <a:ext cx="1143000" cy="789960"/>
          </a:xfrm>
          <a:prstGeom prst="rect">
            <a:avLst/>
          </a:prstGeom>
        </p:spPr>
        <p:txBody>
          <a:bodyPr vert="horz" wrap="square" lIns="0" tIns="35560" rIns="0" bIns="0" rtlCol="0">
            <a:spAutoFit/>
          </a:bodyPr>
          <a:lstStyle/>
          <a:p>
            <a:pPr marL="1270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・修学資金</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修業資金</a:t>
            </a:r>
            <a:endPar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180"/>
              </a:spcBef>
            </a:pPr>
            <a:r>
              <a:rPr lang="ja-JP" altLang="en-US" sz="1100" dirty="0">
                <a:latin typeface="AR丸ゴシック体M" panose="020F0609000000000000" pitchFamily="49" charset="-128"/>
                <a:ea typeface="AR丸ゴシック体M" panose="020F0609000000000000" pitchFamily="49" charset="-128"/>
                <a:cs typeface="TBちび丸ゴシックPlusK Pro R"/>
              </a:rPr>
              <a:t>・就学支度資金</a:t>
            </a:r>
            <a:endParaRPr lang="en-US" altLang="ja-JP" sz="1100" dirty="0">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180"/>
              </a:spcBef>
            </a:pPr>
            <a:r>
              <a:rPr lang="ja-JP" altLang="en-US" sz="1100" dirty="0">
                <a:latin typeface="AR丸ゴシック体M" panose="020F0609000000000000" pitchFamily="49" charset="-128"/>
                <a:ea typeface="AR丸ゴシック体M" panose="020F0609000000000000" pitchFamily="49" charset="-128"/>
                <a:cs typeface="TBちび丸ゴシックPlusK Pro R"/>
              </a:rPr>
              <a:t>・就職支度資金</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0" name="object 10"/>
          <p:cNvSpPr txBox="1"/>
          <p:nvPr/>
        </p:nvSpPr>
        <p:spPr>
          <a:xfrm>
            <a:off x="1622889" y="3431013"/>
            <a:ext cx="3410545" cy="789960"/>
          </a:xfrm>
          <a:prstGeom prst="rect">
            <a:avLst/>
          </a:prstGeom>
        </p:spPr>
        <p:txBody>
          <a:bodyPr vert="horz" wrap="square" lIns="0" tIns="35560" rIns="0" bIns="0" rtlCol="0">
            <a:spAutoFit/>
          </a:bodyPr>
          <a:lstStyle/>
          <a:p>
            <a:pPr marL="12700">
              <a:lnSpc>
                <a:spcPct val="100000"/>
              </a:lnSpc>
              <a:spcBef>
                <a:spcPts val="280"/>
              </a:spcBef>
            </a:pP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9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修学に必要な資金</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180"/>
              </a:spcBef>
            </a:pP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3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就職のための知識・技能獲得に必要な資</a:t>
            </a:r>
            <a:r>
              <a:rPr lang="ja-JP" altLang="en-US"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金</a:t>
            </a:r>
            <a:endParaRPr lang="en-US" altLang="ja-JP"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180"/>
              </a:spcBef>
            </a:pPr>
            <a:r>
              <a:rPr lang="en-US" altLang="ja-JP" sz="1100" dirty="0">
                <a:latin typeface="AR丸ゴシック体M" panose="020F0609000000000000" pitchFamily="49" charset="-128"/>
                <a:ea typeface="AR丸ゴシック体M" panose="020F0609000000000000" pitchFamily="49" charset="-128"/>
                <a:cs typeface="TBちび丸ゴシックPlusK Pro R"/>
              </a:rPr>
              <a:t>••••••</a:t>
            </a:r>
            <a:r>
              <a:rPr lang="ja-JP" altLang="en-US" sz="1100" dirty="0">
                <a:latin typeface="AR丸ゴシック体M" panose="020F0609000000000000" pitchFamily="49" charset="-128"/>
                <a:ea typeface="AR丸ゴシック体M" panose="020F0609000000000000" pitchFamily="49" charset="-128"/>
                <a:cs typeface="TBちび丸ゴシックPlusK Pro R"/>
              </a:rPr>
              <a:t>入学等に必要な資金</a:t>
            </a:r>
          </a:p>
          <a:p>
            <a:pPr marL="12700">
              <a:lnSpc>
                <a:spcPct val="100000"/>
              </a:lnSpc>
              <a:spcBef>
                <a:spcPts val="180"/>
              </a:spcBef>
            </a:pPr>
            <a:r>
              <a:rPr lang="en-US" altLang="ja-JP" sz="1100" dirty="0">
                <a:latin typeface="AR丸ゴシック体M" panose="020F0609000000000000" pitchFamily="49" charset="-128"/>
                <a:ea typeface="AR丸ゴシック体M" panose="020F0609000000000000" pitchFamily="49" charset="-128"/>
                <a:cs typeface="TBちび丸ゴシックPlusK Pro R"/>
              </a:rPr>
              <a:t>••••••</a:t>
            </a:r>
            <a:r>
              <a:rPr lang="ja-JP" altLang="en-US" sz="1100" dirty="0">
                <a:latin typeface="AR丸ゴシック体M" panose="020F0609000000000000" pitchFamily="49" charset="-128"/>
                <a:ea typeface="AR丸ゴシック体M" panose="020F0609000000000000" pitchFamily="49" charset="-128"/>
                <a:cs typeface="TBちび丸ゴシックPlusK Pro R"/>
              </a:rPr>
              <a:t>就職に際し必要な資金</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1" name="object 11"/>
          <p:cNvSpPr txBox="1"/>
          <p:nvPr/>
        </p:nvSpPr>
        <p:spPr>
          <a:xfrm>
            <a:off x="563669" y="4297231"/>
            <a:ext cx="4469765" cy="389658"/>
          </a:xfrm>
          <a:prstGeom prst="rect">
            <a:avLst/>
          </a:prstGeom>
        </p:spPr>
        <p:txBody>
          <a:bodyPr vert="horz" wrap="square" lIns="0" tIns="35560" rIns="0" bIns="0" rtlCol="0">
            <a:spAutoFit/>
          </a:bodyPr>
          <a:lstStyle/>
          <a:p>
            <a:pPr marL="151765" marR="5080" indent="-139700">
              <a:lnSpc>
                <a:spcPct val="106100"/>
              </a:lnSpc>
              <a:spcBef>
                <a:spcPts val="52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このほ</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か、</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知識技能を修得するため</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に</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必要な</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資</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金などの貸付けもあります。</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2" name="object 12"/>
          <p:cNvSpPr txBox="1"/>
          <p:nvPr/>
        </p:nvSpPr>
        <p:spPr>
          <a:xfrm>
            <a:off x="429790" y="4803265"/>
            <a:ext cx="4967945" cy="2225609"/>
          </a:xfrm>
          <a:prstGeom prst="rect">
            <a:avLst/>
          </a:prstGeom>
        </p:spPr>
        <p:txBody>
          <a:bodyPr vert="horz" wrap="square" lIns="0" tIns="89535" rIns="0" bIns="0" rtlCol="0">
            <a:spAutoFit/>
          </a:bodyPr>
          <a:lstStyle/>
          <a:p>
            <a:pPr marL="12700">
              <a:lnSpc>
                <a:spcPct val="100000"/>
              </a:lnSpc>
              <a:spcBef>
                <a:spcPts val="70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＜利子＞</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605"/>
              </a:spcBef>
              <a:tabLst>
                <a:tab pos="1828164" algn="l"/>
              </a:tabLst>
            </a:pPr>
            <a:r>
              <a:rPr lang="ja-JP" altLang="en-US" sz="1100" dirty="0">
                <a:latin typeface="AR丸ゴシック体M" panose="020F0609000000000000" pitchFamily="49" charset="-128"/>
                <a:ea typeface="AR丸ゴシック体M" panose="020F0609000000000000" pitchFamily="49" charset="-128"/>
                <a:cs typeface="TBちび丸ゴシックPlusK Pro R"/>
              </a:rPr>
              <a:t>・上記４種の資金：無利子（就職支度資金は児童分に限る）</a:t>
            </a:r>
            <a:endParaRPr lang="en-US" altLang="ja-JP"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605"/>
              </a:spcBef>
              <a:tabLst>
                <a:tab pos="1828164" algn="l"/>
              </a:tabLst>
            </a:pPr>
            <a:r>
              <a:rPr lang="ja-JP" altLang="en-US" sz="1100" dirty="0">
                <a:latin typeface="AR丸ゴシック体M" panose="020F0609000000000000" pitchFamily="49" charset="-128"/>
                <a:ea typeface="AR丸ゴシック体M" panose="020F0609000000000000" pitchFamily="49" charset="-128"/>
                <a:cs typeface="TBちび丸ゴシックPlusK Pro R"/>
              </a:rPr>
              <a:t>・その他資金　　：連帯保証人を立てる場合　　無利子</a:t>
            </a:r>
            <a:endParaRPr lang="en-US" altLang="ja-JP"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605"/>
              </a:spcBef>
              <a:tabLst>
                <a:tab pos="1828164" algn="l"/>
              </a:tabLst>
            </a:pPr>
            <a:r>
              <a:rPr lang="ja-JP" altLang="en-US" sz="1100" dirty="0">
                <a:latin typeface="AR丸ゴシック体M" panose="020F0609000000000000" pitchFamily="49" charset="-128"/>
                <a:ea typeface="AR丸ゴシック体M" panose="020F0609000000000000" pitchFamily="49" charset="-128"/>
                <a:cs typeface="TBちび丸ゴシックPlusK Pro R"/>
              </a:rPr>
              <a:t>　　　　　　　　　連帯保証人を立てない場合　年</a:t>
            </a:r>
            <a:r>
              <a:rPr lang="en-US" altLang="ja-JP" sz="1100" dirty="0">
                <a:latin typeface="AR丸ゴシック体M" panose="020F0609000000000000" pitchFamily="49" charset="-128"/>
                <a:ea typeface="AR丸ゴシック体M" panose="020F0609000000000000" pitchFamily="49" charset="-128"/>
                <a:cs typeface="TBちび丸ゴシックPlusK Pro R"/>
              </a:rPr>
              <a:t>1.0%</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9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＜申請先＞</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marR="1167130">
              <a:lnSpc>
                <a:spcPct val="113700"/>
              </a:lnSpc>
              <a:spcBef>
                <a:spcPts val="425"/>
              </a:spcBef>
            </a:pP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お住まいの</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市町村</a:t>
            </a:r>
            <a:endPar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152400" marR="1167130">
              <a:lnSpc>
                <a:spcPct val="113700"/>
              </a:lnSpc>
              <a:spcBef>
                <a:spcPts val="425"/>
              </a:spcBef>
            </a:pP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必ず、窓口で事前に相談してから申請してください</a:t>
            </a:r>
            <a:r>
              <a:rPr lang="ja-JP" altLang="en-US"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8255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申請後</a:t>
            </a:r>
            <a:r>
              <a:rPr lang="ja-JP" altLang="en-US"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貸付決定まで</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１～２ヶ月かかります</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p>
            <a:pPr>
              <a:lnSpc>
                <a:spcPct val="100000"/>
              </a:lnSpc>
              <a:spcBef>
                <a:spcPts val="10"/>
              </a:spcBef>
            </a:pPr>
            <a:endParaRPr sz="500" dirty="0">
              <a:latin typeface="AR丸ゴシック体M" panose="020F0609000000000000" pitchFamily="49" charset="-128"/>
              <a:ea typeface="AR丸ゴシック体M" panose="020F0609000000000000" pitchFamily="49" charset="-128"/>
              <a:cs typeface="TBちび丸ゴシックPlusK Pro R"/>
            </a:endParaRPr>
          </a:p>
          <a:p>
            <a:pPr marL="148590">
              <a:lnSpc>
                <a:spcPct val="100000"/>
              </a:lnSpc>
            </a:pP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詳</a:t>
            </a:r>
            <a:r>
              <a:rPr sz="1100" spc="-4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しく</a:t>
            </a: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100" spc="-3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お住まいの市町村の福祉担当課又は県民局へお尋ねくださ</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い</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3" name="object 13"/>
          <p:cNvSpPr txBox="1"/>
          <p:nvPr/>
        </p:nvSpPr>
        <p:spPr>
          <a:xfrm>
            <a:off x="5607037" y="1065682"/>
            <a:ext cx="4525645" cy="1190326"/>
          </a:xfrm>
          <a:prstGeom prst="rect">
            <a:avLst/>
          </a:prstGeom>
        </p:spPr>
        <p:txBody>
          <a:bodyPr vert="horz" wrap="square" lIns="0" tIns="12700" rIns="0" bIns="0" rtlCol="0">
            <a:spAutoFit/>
          </a:bodyPr>
          <a:lstStyle/>
          <a:p>
            <a:pPr marL="171450" marR="5080" indent="139700">
              <a:lnSpc>
                <a:spcPct val="113700"/>
              </a:lnSpc>
              <a:spcBef>
                <a:spcPts val="725"/>
              </a:spcBef>
            </a:pPr>
            <a:r>
              <a:rPr sz="1100" spc="2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全ての意志ある高校生等が安心して教育を受けられるよ</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う、</a:t>
            </a:r>
            <a:r>
              <a:rPr sz="1100" spc="2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授</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業</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料以外の教育費負担を軽減するため、低所得者世帯（非課税世帯等） に対し、世帯構成等に応じて給付金を支給します</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返還不要</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lang="en-US" altLang="ja-JP"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授業料については、国公私立を問わず国が定めた所得要件を満たす世帯の生徒に対して高等学校等就学支援金が支給され、授業料に充てられます。</a:t>
            </a:r>
            <a:endParaRPr lang="en-US" sz="9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171450" marR="5080" indent="139700">
              <a:lnSpc>
                <a:spcPct val="113700"/>
              </a:lnSpc>
              <a:spcBef>
                <a:spcPts val="725"/>
              </a:spcBef>
            </a:pPr>
            <a:endPar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p:txBody>
      </p:sp>
      <p:sp>
        <p:nvSpPr>
          <p:cNvPr id="14" name="object 14"/>
          <p:cNvSpPr txBox="1"/>
          <p:nvPr/>
        </p:nvSpPr>
        <p:spPr>
          <a:xfrm>
            <a:off x="5541504" y="2202095"/>
            <a:ext cx="4723331" cy="749051"/>
          </a:xfrm>
          <a:prstGeom prst="rect">
            <a:avLst/>
          </a:prstGeom>
        </p:spPr>
        <p:txBody>
          <a:bodyPr vert="horz" wrap="square" lIns="0" tIns="35560" rIns="0" bIns="0" rtlCol="0">
            <a:spAutoFit/>
          </a:bodyPr>
          <a:lstStyle/>
          <a:p>
            <a:pPr marL="1270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＜対象となる方＞</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marR="5080" indent="139700">
              <a:lnSpc>
                <a:spcPct val="113700"/>
              </a:lnSpc>
            </a:pP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低所得世</a:t>
            </a:r>
            <a:r>
              <a:rPr sz="1100" spc="-5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帯</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道府県民</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税・</a:t>
            </a: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市町村民税の所得割が非</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課</a:t>
            </a:r>
            <a:r>
              <a:rPr sz="1100" spc="-4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税</a:t>
            </a:r>
            <a:r>
              <a:rPr sz="1100" spc="-4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円</a:t>
            </a:r>
            <a:r>
              <a:rPr sz="1100" spc="-5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又は生活</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保護受</a:t>
            </a:r>
            <a:r>
              <a:rPr sz="1100" spc="-47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給</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（生業扶助</a:t>
            </a:r>
            <a:r>
              <a:rPr sz="1100" spc="-4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世帯で、保護者が岡山県内に住んでいる方</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lang="en-US" altLang="ja-JP"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家計急変により年収見込みが非課税相当になると認められる場合も対象となります。</a:t>
            </a:r>
            <a:endParaRPr sz="9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5" name="object 15"/>
          <p:cNvSpPr txBox="1"/>
          <p:nvPr/>
        </p:nvSpPr>
        <p:spPr>
          <a:xfrm>
            <a:off x="5541504" y="3043086"/>
            <a:ext cx="4559124" cy="789960"/>
          </a:xfrm>
          <a:prstGeom prst="rect">
            <a:avLst/>
          </a:prstGeom>
        </p:spPr>
        <p:txBody>
          <a:bodyPr vert="horz" wrap="square" lIns="0" tIns="35560" rIns="0" bIns="0" rtlCol="0">
            <a:spAutoFit/>
          </a:bodyPr>
          <a:lstStyle/>
          <a:p>
            <a:pPr marL="1270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＜申請先＞</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在学している高等学校等に申請</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tabLst>
                <a:tab pos="1828164" algn="l"/>
                <a:tab pos="3364865" algn="l"/>
              </a:tabLst>
            </a:pPr>
            <a:r>
              <a:rPr sz="1100" spc="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・国公立••••••</a:t>
            </a:r>
            <a:r>
              <a:rPr sz="1100" spc="6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申請時期</a:t>
            </a:r>
            <a:r>
              <a:rPr lang="ja-JP" altLang="en-US" sz="1100" spc="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７～９月頃、支給決定	１０月頃</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tabLst>
                <a:tab pos="570865" algn="l"/>
                <a:tab pos="1828164" algn="l"/>
                <a:tab pos="3364865" algn="l"/>
              </a:tabLst>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・私	</a:t>
            </a:r>
            <a:r>
              <a:rPr sz="1100" spc="85" dirty="0">
                <a:solidFill>
                  <a:srgbClr val="231F20"/>
                </a:solidFill>
                <a:latin typeface="AR丸ゴシック体M" panose="020F0609000000000000" pitchFamily="49" charset="-128"/>
                <a:ea typeface="AR丸ゴシック体M" panose="020F0609000000000000" pitchFamily="49" charset="-128"/>
                <a:cs typeface="TBちび丸ゴシックPlusK Pro R"/>
              </a:rPr>
              <a:t>立••••••</a:t>
            </a:r>
            <a:r>
              <a:rPr sz="1100" spc="8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申請時期</a:t>
            </a:r>
            <a:r>
              <a:rPr lang="ja-JP" altLang="en-US" sz="1100" spc="8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8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７～</a:t>
            </a:r>
            <a:r>
              <a:rPr lang="ja-JP" altLang="en-US" sz="1100" spc="8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９</a:t>
            </a:r>
            <a:r>
              <a:rPr sz="1100" spc="8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月頃、支給決定</a:t>
            </a:r>
            <a:r>
              <a:rPr sz="1100" spc="8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１１月頃</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6" name="object 16"/>
          <p:cNvSpPr txBox="1"/>
          <p:nvPr/>
        </p:nvSpPr>
        <p:spPr>
          <a:xfrm>
            <a:off x="5650290" y="4013776"/>
            <a:ext cx="4614545" cy="404983"/>
          </a:xfrm>
          <a:prstGeom prst="rect">
            <a:avLst/>
          </a:prstGeom>
        </p:spPr>
        <p:txBody>
          <a:bodyPr vert="horz" wrap="square" lIns="0" tIns="12700" rIns="0" bIns="0" rtlCol="0">
            <a:spAutoFit/>
          </a:bodyPr>
          <a:lstStyle/>
          <a:p>
            <a:pPr marL="12700" marR="5080" indent="139700">
              <a:lnSpc>
                <a:spcPct val="121300"/>
              </a:lnSpc>
              <a:spcBef>
                <a:spcPts val="100"/>
              </a:spcBef>
            </a:pP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詳しく</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お子さんが通われている高等学校</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等、</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又</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下記担当課へ</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 問い合わせ</a:t>
            </a:r>
            <a:r>
              <a:rPr sz="1100" spc="-4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く</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ださい。</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8" name="object 18"/>
          <p:cNvSpPr txBox="1"/>
          <p:nvPr/>
        </p:nvSpPr>
        <p:spPr>
          <a:xfrm>
            <a:off x="5706744" y="4528853"/>
            <a:ext cx="4671359" cy="743793"/>
          </a:xfrm>
          <a:prstGeom prst="rect">
            <a:avLst/>
          </a:prstGeom>
        </p:spPr>
        <p:txBody>
          <a:bodyPr vert="horz" wrap="square" lIns="0" tIns="12700" rIns="0" bIns="0" rtlCol="0">
            <a:spAutoFit/>
          </a:bodyPr>
          <a:lstStyle/>
          <a:p>
            <a:pPr marL="12700">
              <a:lnSpc>
                <a:spcPts val="1310"/>
              </a:lnSpc>
              <a:spcBef>
                <a:spcPts val="100"/>
              </a:spcBef>
              <a:tabLst>
                <a:tab pos="2666365" algn="l"/>
              </a:tabLst>
            </a:pPr>
            <a:r>
              <a:rPr sz="1100" spc="6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・国公立</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6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岡山県教育庁財務課	</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086-226-7572</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903605">
              <a:lnSpc>
                <a:spcPts val="1310"/>
              </a:lnSpc>
            </a:pPr>
            <a:r>
              <a:rPr lang="en-US"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5"/>
              </a:rPr>
              <a:t>h</a:t>
            </a:r>
            <a:r>
              <a:rPr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5"/>
              </a:rPr>
              <a:t>ttp</a:t>
            </a:r>
            <a:r>
              <a:rPr lang="en-US"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5"/>
              </a:rPr>
              <a:t>s</a:t>
            </a:r>
            <a:r>
              <a:rPr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5"/>
              </a:rPr>
              <a:t>://www.pref.okayama.jp/</a:t>
            </a:r>
            <a:r>
              <a:rPr lang="en-US"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5"/>
              </a:rPr>
              <a:t>site</a:t>
            </a:r>
            <a:r>
              <a:rPr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5"/>
              </a:rPr>
              <a:t>/</a:t>
            </a:r>
            <a:r>
              <a:rPr lang="en-US"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5"/>
              </a:rPr>
              <a:t>16/</a:t>
            </a:r>
            <a:r>
              <a:rPr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5"/>
              </a:rPr>
              <a:t>564414.html</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a:lnSpc>
                <a:spcPts val="1310"/>
              </a:lnSpc>
              <a:spcBef>
                <a:spcPts val="480"/>
              </a:spcBef>
              <a:tabLst>
                <a:tab pos="431165" algn="l"/>
                <a:tab pos="2666365" algn="l"/>
              </a:tabLst>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・私	</a:t>
            </a:r>
            <a:r>
              <a:rPr sz="1100" spc="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立</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岡山県総務部総務学事課	</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086-226-7198</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903605">
              <a:lnSpc>
                <a:spcPts val="1310"/>
              </a:lnSpc>
            </a:pPr>
            <a:r>
              <a:rPr lang="en-US" sz="1100" u="sng" spc="-45" dirty="0">
                <a:solidFill>
                  <a:srgbClr val="3333FF"/>
                </a:solidFill>
                <a:latin typeface="AR丸ゴシック体M" panose="020F0609000000000000" pitchFamily="49" charset="-128"/>
                <a:ea typeface="AR丸ゴシック体M" panose="020F0609000000000000" pitchFamily="49" charset="-128"/>
                <a:cs typeface="TBちび丸ゴシックPlusK Pro R"/>
              </a:rPr>
              <a:t>https://www.pref.okayama.jp/page/394294.html</a:t>
            </a:r>
            <a:endParaRPr sz="1100" u="sng" dirty="0">
              <a:solidFill>
                <a:srgbClr val="3333FF"/>
              </a:solidFill>
              <a:latin typeface="AR丸ゴシック体M" panose="020F0609000000000000" pitchFamily="49" charset="-128"/>
              <a:ea typeface="AR丸ゴシック体M" panose="020F0609000000000000" pitchFamily="49" charset="-128"/>
              <a:cs typeface="TBちび丸ゴシックPlusK Pro R"/>
            </a:endParaRPr>
          </a:p>
        </p:txBody>
      </p:sp>
      <p:pic>
        <p:nvPicPr>
          <p:cNvPr id="66" name="object 66"/>
          <p:cNvPicPr/>
          <p:nvPr/>
        </p:nvPicPr>
        <p:blipFill>
          <a:blip r:embed="rId6" cstate="print"/>
          <a:stretch>
            <a:fillRect/>
          </a:stretch>
        </p:blipFill>
        <p:spPr>
          <a:xfrm>
            <a:off x="9778723" y="5365490"/>
            <a:ext cx="360006" cy="360018"/>
          </a:xfrm>
          <a:prstGeom prst="rect">
            <a:avLst/>
          </a:prstGeom>
        </p:spPr>
      </p:pic>
      <p:sp>
        <p:nvSpPr>
          <p:cNvPr id="68" name="object 68"/>
          <p:cNvSpPr txBox="1"/>
          <p:nvPr/>
        </p:nvSpPr>
        <p:spPr>
          <a:xfrm>
            <a:off x="340273"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19</a:t>
            </a:r>
            <a:endParaRPr sz="900">
              <a:latin typeface="AR丸ゴシック体M" panose="020F0609000000000000" pitchFamily="49" charset="-128"/>
              <a:ea typeface="AR丸ゴシック体M" panose="020F0609000000000000" pitchFamily="49" charset="-128"/>
              <a:cs typeface="Arial"/>
            </a:endParaRPr>
          </a:p>
        </p:txBody>
      </p:sp>
      <p:sp>
        <p:nvSpPr>
          <p:cNvPr id="69" name="object 69"/>
          <p:cNvSpPr txBox="1"/>
          <p:nvPr/>
        </p:nvSpPr>
        <p:spPr>
          <a:xfrm>
            <a:off x="10164129"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20</a:t>
            </a:r>
            <a:endParaRPr sz="900">
              <a:latin typeface="AR丸ゴシック体M" panose="020F0609000000000000" pitchFamily="49" charset="-128"/>
              <a:ea typeface="AR丸ゴシック体M" panose="020F0609000000000000" pitchFamily="49" charset="-128"/>
              <a:cs typeface="Arial"/>
            </a:endParaRPr>
          </a:p>
        </p:txBody>
      </p:sp>
      <p:sp>
        <p:nvSpPr>
          <p:cNvPr id="71" name="テキスト ボックス 70">
            <a:extLst>
              <a:ext uri="{FF2B5EF4-FFF2-40B4-BE49-F238E27FC236}">
                <a16:creationId xmlns:a16="http://schemas.microsoft.com/office/drawing/2014/main" id="{BE40A592-C1A2-4850-95F8-4D9455C408C1}"/>
              </a:ext>
            </a:extLst>
          </p:cNvPr>
          <p:cNvSpPr txBox="1"/>
          <p:nvPr/>
        </p:nvSpPr>
        <p:spPr>
          <a:xfrm>
            <a:off x="5515854" y="743620"/>
            <a:ext cx="5325892" cy="276999"/>
          </a:xfrm>
          <a:prstGeom prst="rect">
            <a:avLst/>
          </a:prstGeom>
          <a:noFill/>
        </p:spPr>
        <p:txBody>
          <a:bodyPr wrap="square">
            <a:spAutoFit/>
          </a:bodyPr>
          <a:lstStyle/>
          <a:p>
            <a:pPr marL="165735" indent="-153035">
              <a:lnSpc>
                <a:spcPct val="100000"/>
              </a:lnSpc>
              <a:spcBef>
                <a:spcPts val="100"/>
              </a:spcBef>
              <a:buClr>
                <a:srgbClr val="F591A1"/>
              </a:buClr>
              <a:buSzPct val="91666"/>
              <a:buChar char="●"/>
              <a:tabLst>
                <a:tab pos="165735" algn="l"/>
              </a:tabLst>
            </a:pPr>
            <a:r>
              <a:rPr lang="zh-TW"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高校生等教育給付金</a:t>
            </a:r>
            <a:endParaRPr lang="zh-TW" altLang="en-US"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72" name="テキスト ボックス 71">
            <a:extLst>
              <a:ext uri="{FF2B5EF4-FFF2-40B4-BE49-F238E27FC236}">
                <a16:creationId xmlns:a16="http://schemas.microsoft.com/office/drawing/2014/main" id="{A375EB03-4803-48E7-9CF7-346F087D5977}"/>
              </a:ext>
            </a:extLst>
          </p:cNvPr>
          <p:cNvSpPr txBox="1"/>
          <p:nvPr/>
        </p:nvSpPr>
        <p:spPr>
          <a:xfrm>
            <a:off x="340273" y="1355985"/>
            <a:ext cx="5325892" cy="276999"/>
          </a:xfrm>
          <a:prstGeom prst="rect">
            <a:avLst/>
          </a:prstGeom>
          <a:noFill/>
        </p:spPr>
        <p:txBody>
          <a:bodyPr wrap="square">
            <a:spAutoFit/>
          </a:bodyPr>
          <a:lstStyle/>
          <a:p>
            <a:pPr marL="165735" indent="-153035">
              <a:lnSpc>
                <a:spcPct val="100000"/>
              </a:lnSpc>
              <a:spcBef>
                <a:spcPts val="935"/>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母子・父子・寡婦福祉資金貸付</a:t>
            </a:r>
            <a:endParaRPr lang="ja-JP" altLang="en-US" sz="1200" b="1" dirty="0">
              <a:latin typeface="AR丸ゴシック体M" panose="020F0609000000000000" pitchFamily="49" charset="-128"/>
              <a:ea typeface="AR丸ゴシック体M" panose="020F0609000000000000" pitchFamily="49" charset="-128"/>
              <a:cs typeface="TBちび丸ゴシックPlusK Pro R"/>
            </a:endParaRPr>
          </a:p>
        </p:txBody>
      </p:sp>
      <p:pic>
        <p:nvPicPr>
          <p:cNvPr id="17" name="図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76865" y="4286462"/>
            <a:ext cx="394592" cy="39459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48735" y="974752"/>
            <a:ext cx="4584700" cy="511175"/>
          </a:xfrm>
          <a:custGeom>
            <a:avLst/>
            <a:gdLst/>
            <a:ahLst/>
            <a:cxnLst/>
            <a:rect l="l" t="t" r="r" b="b"/>
            <a:pathLst>
              <a:path w="4584700" h="511175">
                <a:moveTo>
                  <a:pt x="4476699" y="0"/>
                </a:moveTo>
                <a:lnTo>
                  <a:pt x="108000" y="0"/>
                </a:lnTo>
                <a:lnTo>
                  <a:pt x="66067" y="8522"/>
                </a:lnTo>
                <a:lnTo>
                  <a:pt x="31726" y="31726"/>
                </a:lnTo>
                <a:lnTo>
                  <a:pt x="8522" y="66067"/>
                </a:lnTo>
                <a:lnTo>
                  <a:pt x="0" y="108000"/>
                </a:lnTo>
                <a:lnTo>
                  <a:pt x="0" y="403174"/>
                </a:lnTo>
                <a:lnTo>
                  <a:pt x="8522" y="445107"/>
                </a:lnTo>
                <a:lnTo>
                  <a:pt x="31726" y="479448"/>
                </a:lnTo>
                <a:lnTo>
                  <a:pt x="66067" y="502652"/>
                </a:lnTo>
                <a:lnTo>
                  <a:pt x="108000" y="511175"/>
                </a:lnTo>
                <a:lnTo>
                  <a:pt x="4476699" y="511175"/>
                </a:lnTo>
                <a:lnTo>
                  <a:pt x="4518632" y="502652"/>
                </a:lnTo>
                <a:lnTo>
                  <a:pt x="4552973" y="479448"/>
                </a:lnTo>
                <a:lnTo>
                  <a:pt x="4576177" y="445107"/>
                </a:lnTo>
                <a:lnTo>
                  <a:pt x="4584700" y="403174"/>
                </a:lnTo>
                <a:lnTo>
                  <a:pt x="4584700" y="108000"/>
                </a:lnTo>
                <a:lnTo>
                  <a:pt x="4576177" y="66067"/>
                </a:lnTo>
                <a:lnTo>
                  <a:pt x="4552973" y="31726"/>
                </a:lnTo>
                <a:lnTo>
                  <a:pt x="4518632" y="8522"/>
                </a:lnTo>
                <a:lnTo>
                  <a:pt x="4476699"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3" name="object 3"/>
          <p:cNvSpPr/>
          <p:nvPr/>
        </p:nvSpPr>
        <p:spPr>
          <a:xfrm>
            <a:off x="5613412" y="1567412"/>
            <a:ext cx="4584700" cy="765175"/>
          </a:xfrm>
          <a:custGeom>
            <a:avLst/>
            <a:gdLst/>
            <a:ahLst/>
            <a:cxnLst/>
            <a:rect l="l" t="t" r="r" b="b"/>
            <a:pathLst>
              <a:path w="4584700" h="765175">
                <a:moveTo>
                  <a:pt x="4452556" y="0"/>
                </a:moveTo>
                <a:lnTo>
                  <a:pt x="132130" y="0"/>
                </a:lnTo>
                <a:lnTo>
                  <a:pt x="90484" y="6765"/>
                </a:lnTo>
                <a:lnTo>
                  <a:pt x="54227" y="25582"/>
                </a:lnTo>
                <a:lnTo>
                  <a:pt x="25581" y="54230"/>
                </a:lnTo>
                <a:lnTo>
                  <a:pt x="6765" y="90490"/>
                </a:lnTo>
                <a:lnTo>
                  <a:pt x="0" y="132143"/>
                </a:lnTo>
                <a:lnTo>
                  <a:pt x="0" y="633044"/>
                </a:lnTo>
                <a:lnTo>
                  <a:pt x="6765" y="674690"/>
                </a:lnTo>
                <a:lnTo>
                  <a:pt x="25581" y="710947"/>
                </a:lnTo>
                <a:lnTo>
                  <a:pt x="54227" y="739593"/>
                </a:lnTo>
                <a:lnTo>
                  <a:pt x="90484" y="758409"/>
                </a:lnTo>
                <a:lnTo>
                  <a:pt x="132130" y="765175"/>
                </a:lnTo>
                <a:lnTo>
                  <a:pt x="4452556" y="765175"/>
                </a:lnTo>
                <a:lnTo>
                  <a:pt x="4494203" y="758409"/>
                </a:lnTo>
                <a:lnTo>
                  <a:pt x="4530459" y="739593"/>
                </a:lnTo>
                <a:lnTo>
                  <a:pt x="4559106" y="710947"/>
                </a:lnTo>
                <a:lnTo>
                  <a:pt x="4577921" y="674690"/>
                </a:lnTo>
                <a:lnTo>
                  <a:pt x="4584687" y="633044"/>
                </a:lnTo>
                <a:lnTo>
                  <a:pt x="4584687" y="132143"/>
                </a:lnTo>
                <a:lnTo>
                  <a:pt x="4577921" y="90490"/>
                </a:lnTo>
                <a:lnTo>
                  <a:pt x="4559106" y="54230"/>
                </a:lnTo>
                <a:lnTo>
                  <a:pt x="4530459" y="25582"/>
                </a:lnTo>
                <a:lnTo>
                  <a:pt x="4494203" y="6765"/>
                </a:lnTo>
                <a:lnTo>
                  <a:pt x="4452556"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4" name="object 4"/>
          <p:cNvSpPr/>
          <p:nvPr/>
        </p:nvSpPr>
        <p:spPr>
          <a:xfrm>
            <a:off x="448735" y="4852480"/>
            <a:ext cx="4584700" cy="507365"/>
          </a:xfrm>
          <a:custGeom>
            <a:avLst/>
            <a:gdLst/>
            <a:ahLst/>
            <a:cxnLst/>
            <a:rect l="l" t="t" r="r" b="b"/>
            <a:pathLst>
              <a:path w="4584700" h="507364">
                <a:moveTo>
                  <a:pt x="4474845" y="0"/>
                </a:moveTo>
                <a:lnTo>
                  <a:pt x="109854" y="0"/>
                </a:lnTo>
                <a:lnTo>
                  <a:pt x="67203" y="8669"/>
                </a:lnTo>
                <a:lnTo>
                  <a:pt x="32272" y="32272"/>
                </a:lnTo>
                <a:lnTo>
                  <a:pt x="8669" y="67203"/>
                </a:lnTo>
                <a:lnTo>
                  <a:pt x="0" y="109855"/>
                </a:lnTo>
                <a:lnTo>
                  <a:pt x="0" y="397103"/>
                </a:lnTo>
                <a:lnTo>
                  <a:pt x="8669" y="439753"/>
                </a:lnTo>
                <a:lnTo>
                  <a:pt x="32272" y="474679"/>
                </a:lnTo>
                <a:lnTo>
                  <a:pt x="67203" y="498278"/>
                </a:lnTo>
                <a:lnTo>
                  <a:pt x="109854" y="506945"/>
                </a:lnTo>
                <a:lnTo>
                  <a:pt x="4474845" y="506945"/>
                </a:lnTo>
                <a:lnTo>
                  <a:pt x="4517496" y="498278"/>
                </a:lnTo>
                <a:lnTo>
                  <a:pt x="4552427" y="474679"/>
                </a:lnTo>
                <a:lnTo>
                  <a:pt x="4576030" y="439753"/>
                </a:lnTo>
                <a:lnTo>
                  <a:pt x="4584700" y="397103"/>
                </a:lnTo>
                <a:lnTo>
                  <a:pt x="4584700" y="109855"/>
                </a:lnTo>
                <a:lnTo>
                  <a:pt x="4576030" y="67203"/>
                </a:lnTo>
                <a:lnTo>
                  <a:pt x="4552427" y="32272"/>
                </a:lnTo>
                <a:lnTo>
                  <a:pt x="4517496" y="8669"/>
                </a:lnTo>
                <a:lnTo>
                  <a:pt x="4474845"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5" name="object 5"/>
          <p:cNvSpPr txBox="1"/>
          <p:nvPr/>
        </p:nvSpPr>
        <p:spPr>
          <a:xfrm>
            <a:off x="380255" y="173825"/>
            <a:ext cx="390017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６</a:t>
            </a:r>
            <a:r>
              <a:rPr sz="1500" spc="-99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a:t>
            </a:r>
            <a:r>
              <a:rPr sz="15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お子さんが高校～大学に通われているとき</a:t>
            </a:r>
            <a:endParaRPr sz="15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6" name="object 6"/>
          <p:cNvSpPr txBox="1"/>
          <p:nvPr/>
        </p:nvSpPr>
        <p:spPr>
          <a:xfrm>
            <a:off x="430739" y="1043288"/>
            <a:ext cx="4439285" cy="384336"/>
          </a:xfrm>
          <a:prstGeom prst="rect">
            <a:avLst/>
          </a:prstGeom>
        </p:spPr>
        <p:txBody>
          <a:bodyPr vert="horz" wrap="square" lIns="0" tIns="12700" rIns="0" bIns="0" rtlCol="0">
            <a:spAutoFit/>
          </a:bodyPr>
          <a:lstStyle/>
          <a:p>
            <a:pPr marL="175895" marR="5080" indent="142240">
              <a:lnSpc>
                <a:spcPct val="113700"/>
              </a:lnSpc>
              <a:spcBef>
                <a:spcPts val="650"/>
              </a:spcBef>
            </a:pPr>
            <a:r>
              <a:rPr sz="1100" spc="4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国公立及び私立の高等学</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校、</a:t>
            </a:r>
            <a:r>
              <a:rPr sz="1100" spc="4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専修学</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校（</a:t>
            </a:r>
            <a:r>
              <a:rPr sz="1100" spc="4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高等課</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程</a:t>
            </a:r>
            <a:r>
              <a:rPr sz="1100" spc="-5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4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高等専門</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学 校等に通うお子さんに対して、奨学金を貸与します</a:t>
            </a:r>
            <a:r>
              <a:rPr sz="1100" spc="-5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【要返還】</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7" name="object 7"/>
          <p:cNvSpPr txBox="1"/>
          <p:nvPr/>
        </p:nvSpPr>
        <p:spPr>
          <a:xfrm>
            <a:off x="425494" y="1519632"/>
            <a:ext cx="4692015" cy="3105978"/>
          </a:xfrm>
          <a:prstGeom prst="rect">
            <a:avLst/>
          </a:prstGeom>
        </p:spPr>
        <p:txBody>
          <a:bodyPr vert="horz" wrap="square" lIns="0" tIns="35560" rIns="0" bIns="0" rtlCol="0">
            <a:spAutoFit/>
          </a:bodyPr>
          <a:lstStyle/>
          <a:p>
            <a:pPr marL="1270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＜対象となる方＞</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marR="5080" indent="139700">
              <a:lnSpc>
                <a:spcPct val="113700"/>
              </a:lnSpc>
            </a:pPr>
            <a:r>
              <a:rPr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県内にお住まいの世帯の方</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で、</a:t>
            </a:r>
            <a:r>
              <a:rPr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品行方正かつ成業の見込みがあ</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り、 経済的な理由で修学が困難な生徒</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8255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（家計や学力などの選考基準があります</a:t>
            </a:r>
            <a:r>
              <a:rPr sz="1100" spc="-5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marR="4112260" indent="-139700">
              <a:lnSpc>
                <a:spcPct val="113700"/>
              </a:lnSpc>
              <a:spcBef>
                <a:spcPts val="50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＜利子＞ 無利子</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6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＜申請先＞</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在学している学校等に申請</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180"/>
              </a:spcBef>
            </a:pPr>
            <a:r>
              <a:rPr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・予約採用･･････高校等入学</a:t>
            </a:r>
            <a:r>
              <a:rPr sz="11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前</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に申請</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169035">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（中学校３年生</a:t>
            </a:r>
            <a:r>
              <a:rPr sz="1100" spc="-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の</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９月下旬か</a:t>
            </a:r>
            <a:r>
              <a:rPr sz="1100" spc="-3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ら</a:t>
            </a:r>
            <a:r>
              <a:rPr sz="1100" spc="-2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１０</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月中旬）</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580"/>
              </a:spcBef>
            </a:pPr>
            <a:r>
              <a:rPr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・在学採用･･････高校</a:t>
            </a:r>
            <a:r>
              <a:rPr sz="1100" spc="-4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等</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在学</a:t>
            </a:r>
            <a:r>
              <a:rPr sz="11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中</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に申請</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16332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（毎年４月中旬～５月下旬）</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5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詳しくは、岡山県育英会へお問い合わせください。</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292100">
              <a:lnSpc>
                <a:spcPct val="100000"/>
              </a:lnSpc>
              <a:spcBef>
                <a:spcPts val="180"/>
              </a:spcBef>
              <a:tabLst>
                <a:tab pos="1269365" algn="l"/>
                <a:tab pos="2526665" algn="l"/>
              </a:tabLst>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公益財団法人	岡山県育英会	０８６－２２６－７５９８</a:t>
            </a:r>
            <a:endParaRPr sz="1100" dirty="0">
              <a:latin typeface="AR丸ゴシック体M" panose="020F0609000000000000" pitchFamily="49" charset="-128"/>
              <a:ea typeface="AR丸ゴシック体M" panose="020F0609000000000000" pitchFamily="49" charset="-128"/>
              <a:cs typeface="DJS 秀英角ゴシック金 StdN L"/>
            </a:endParaRPr>
          </a:p>
          <a:p>
            <a:pPr>
              <a:lnSpc>
                <a:spcPct val="100000"/>
              </a:lnSpc>
              <a:spcBef>
                <a:spcPts val="60"/>
              </a:spcBef>
            </a:pPr>
            <a:endParaRPr sz="85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8" name="object 8"/>
          <p:cNvSpPr txBox="1"/>
          <p:nvPr/>
        </p:nvSpPr>
        <p:spPr>
          <a:xfrm>
            <a:off x="419042" y="5358315"/>
            <a:ext cx="2749550" cy="826135"/>
          </a:xfrm>
          <a:prstGeom prst="rect">
            <a:avLst/>
          </a:prstGeom>
        </p:spPr>
        <p:txBody>
          <a:bodyPr vert="horz" wrap="square" lIns="0" tIns="35560" rIns="0" bIns="0" rtlCol="0">
            <a:spAutoFit/>
          </a:bodyPr>
          <a:lstStyle/>
          <a:p>
            <a:pPr marL="1270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＜対象となる方＞</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低所得世帯（生活保護受給世帯も含む</a:t>
            </a:r>
            <a:r>
              <a:rPr sz="1100" spc="-5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他の制度が優先です</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480"/>
              </a:spcBef>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＜申請先及び問い合わせ先＞</a:t>
            </a:r>
            <a:endParaRPr lang="ja-JP" altLang="en-US"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9" name="object 9"/>
          <p:cNvSpPr txBox="1"/>
          <p:nvPr/>
        </p:nvSpPr>
        <p:spPr>
          <a:xfrm>
            <a:off x="419042" y="6158517"/>
            <a:ext cx="4495800" cy="838835"/>
          </a:xfrm>
          <a:prstGeom prst="rect">
            <a:avLst/>
          </a:prstGeom>
        </p:spPr>
        <p:txBody>
          <a:bodyPr vert="horz" wrap="square" lIns="0" tIns="12700" rIns="0" bIns="0" rtlCol="0">
            <a:spAutoFit/>
          </a:bodyPr>
          <a:lstStyle/>
          <a:p>
            <a:pPr marL="292100" marR="982980" indent="-139700">
              <a:lnSpc>
                <a:spcPct val="113700"/>
              </a:lnSpc>
              <a:spcBef>
                <a:spcPts val="100"/>
              </a:spcBef>
              <a:tabLst>
                <a:tab pos="710565" algn="l"/>
                <a:tab pos="1828164" algn="l"/>
              </a:tabLst>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岡山県社会福祉協議会	０８６－２２６－３５４４ 又は	各市町村の社会福祉協議会</a:t>
            </a:r>
            <a:endParaRPr lang="ja-JP" altLang="en-US" sz="1100" dirty="0">
              <a:latin typeface="AR丸ゴシック体M" panose="020F0609000000000000" pitchFamily="49" charset="-128"/>
              <a:ea typeface="AR丸ゴシック体M" panose="020F0609000000000000" pitchFamily="49" charset="-128"/>
              <a:cs typeface="DJS 秀英角ゴシック金 StdN L"/>
            </a:endParaRPr>
          </a:p>
          <a:p>
            <a:pPr marL="152400" marR="5080" indent="-139700">
              <a:lnSpc>
                <a:spcPct val="113700"/>
              </a:lnSpc>
              <a:spcBef>
                <a:spcPts val="395"/>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※このほか、失業等により生活が困窮した方に対する生活費や一時金な どさまざまな貸付を実施しています。</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0" name="object 10"/>
          <p:cNvSpPr txBox="1"/>
          <p:nvPr/>
        </p:nvSpPr>
        <p:spPr>
          <a:xfrm>
            <a:off x="5626100" y="787412"/>
            <a:ext cx="1854200" cy="257369"/>
          </a:xfrm>
          <a:prstGeom prst="rect">
            <a:avLst/>
          </a:prstGeom>
          <a:solidFill>
            <a:srgbClr val="F591A1"/>
          </a:solidFill>
        </p:spPr>
        <p:txBody>
          <a:bodyPr vert="horz" wrap="square" lIns="0" tIns="36000" rIns="0" bIns="36000" rtlCol="0">
            <a:spAutoFit/>
          </a:bodyPr>
          <a:lstStyle/>
          <a:p>
            <a:pPr marL="165100">
              <a:lnSpc>
                <a:spcPct val="100000"/>
              </a:lnSpc>
              <a:spcBef>
                <a:spcPts val="700"/>
              </a:spcBef>
            </a:pPr>
            <a:r>
              <a:rPr sz="12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就職のための支援制度</a:t>
            </a:r>
            <a:endParaRPr sz="12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11" name="object 11"/>
          <p:cNvSpPr txBox="1"/>
          <p:nvPr/>
        </p:nvSpPr>
        <p:spPr>
          <a:xfrm>
            <a:off x="5651550" y="1308171"/>
            <a:ext cx="30734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高等学校卒業程度認定試験合格支援給付金</a:t>
            </a:r>
            <a:endParaRPr sz="1200" b="1"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2" name="object 12"/>
          <p:cNvSpPr txBox="1"/>
          <p:nvPr/>
        </p:nvSpPr>
        <p:spPr>
          <a:xfrm>
            <a:off x="5788672" y="1666299"/>
            <a:ext cx="4234180" cy="577338"/>
          </a:xfrm>
          <a:prstGeom prst="rect">
            <a:avLst/>
          </a:prstGeom>
        </p:spPr>
        <p:txBody>
          <a:bodyPr vert="horz" wrap="square" lIns="0" tIns="12700" rIns="0" bIns="0" rtlCol="0">
            <a:spAutoFit/>
          </a:bodyPr>
          <a:lstStyle/>
          <a:p>
            <a:pPr marL="12700" marR="5080" indent="150495" algn="just">
              <a:lnSpc>
                <a:spcPct val="1137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高等学校卒業程度認定試験（※）の合格を目指して対策講座</a:t>
            </a:r>
            <a:r>
              <a:rPr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等</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 </a:t>
            </a:r>
            <a:r>
              <a:rPr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受講する方を対象</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a:t>
            </a:r>
            <a:r>
              <a:rPr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その費用の一部を助成することによ</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り、</a:t>
            </a:r>
            <a:r>
              <a:rPr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学</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び 直しを支援します。</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3" name="object 13"/>
          <p:cNvSpPr txBox="1"/>
          <p:nvPr/>
        </p:nvSpPr>
        <p:spPr>
          <a:xfrm>
            <a:off x="5607062" y="2419414"/>
            <a:ext cx="5048238" cy="4798750"/>
          </a:xfrm>
          <a:prstGeom prst="rect">
            <a:avLst/>
          </a:prstGeom>
        </p:spPr>
        <p:txBody>
          <a:bodyPr vert="horz" wrap="square" lIns="0" tIns="12700" rIns="0" bIns="0" rtlCol="0">
            <a:spAutoFit/>
          </a:bodyPr>
          <a:lstStyle/>
          <a:p>
            <a:pPr marL="152400" marR="53975" indent="-139700" algn="just">
              <a:lnSpc>
                <a:spcPct val="1137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3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高等学校卒業程度認定試験と</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は、</a:t>
            </a:r>
            <a:r>
              <a:rPr sz="1100" spc="3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さまざまな理由により高</a:t>
            </a:r>
            <a:r>
              <a:rPr lang="ja-JP" alt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等学校</a:t>
            </a:r>
            <a:r>
              <a:rPr sz="1100" spc="3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を卒</a:t>
            </a:r>
            <a:endParaRPr 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52400" marR="53975" indent="-139700" algn="just">
              <a:lnSpc>
                <a:spcPct val="113700"/>
              </a:lnSpc>
              <a:spcBef>
                <a:spcPts val="100"/>
              </a:spcBef>
            </a:pPr>
            <a:r>
              <a:rPr lang="ja-JP" alt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業</a:t>
            </a:r>
            <a:r>
              <a:rPr sz="1100" spc="1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していない方</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が</a:t>
            </a:r>
            <a:r>
              <a:rPr sz="1100" spc="-5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1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高等学校卒業者と同等以上の学力があ</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る」</a:t>
            </a:r>
            <a:r>
              <a:rPr sz="1100" spc="1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と認め</a:t>
            </a:r>
            <a:endParaRPr lang="en-US"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52400" marR="53975" indent="-139700" algn="just">
              <a:lnSpc>
                <a:spcPct val="113700"/>
              </a:lnSpc>
              <a:spcBef>
                <a:spcPts val="100"/>
              </a:spcBef>
            </a:pPr>
            <a:r>
              <a:rPr lang="ja-JP" altLang="en-US"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ら</a:t>
            </a:r>
            <a:r>
              <a:rPr sz="11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れるための試験で</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す。</a:t>
            </a:r>
            <a:r>
              <a:rPr sz="11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認定される</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と、</a:t>
            </a:r>
            <a:r>
              <a:rPr sz="11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就職や資格取得試験に活用す</a:t>
            </a:r>
            <a:endParaRPr lang="en-US" sz="11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52400" marR="53975" indent="-139700" algn="just">
              <a:lnSpc>
                <a:spcPct val="113700"/>
              </a:lnSpc>
              <a:spcBef>
                <a:spcPts val="100"/>
              </a:spcBef>
            </a:pPr>
            <a:r>
              <a:rPr lang="ja-JP" altLang="en-US" sz="11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ることができます</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52400" marR="53975" indent="-139700" algn="just">
              <a:lnSpc>
                <a:spcPct val="113700"/>
              </a:lnSpc>
              <a:spcBef>
                <a:spcPts val="100"/>
              </a:spcBef>
            </a:pPr>
            <a:endParaRPr 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52400" marR="53975" indent="-139700" algn="just">
              <a:lnSpc>
                <a:spcPct val="1137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給付金の種類</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（通信制の場合）</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lang="en-US" sz="1100" dirty="0">
              <a:latin typeface="AR丸ゴシック体M" panose="020F0609000000000000" pitchFamily="49" charset="-128"/>
              <a:ea typeface="AR丸ゴシック体M" panose="020F0609000000000000" pitchFamily="49" charset="-128"/>
              <a:cs typeface="DJS 秀英角ゴシック金 StdN L"/>
            </a:endParaRPr>
          </a:p>
          <a:p>
            <a:pPr marR="3528060">
              <a:lnSpc>
                <a:spcPct val="100000"/>
              </a:lnSpc>
              <a:spcBef>
                <a:spcPts val="780"/>
              </a:spcBef>
            </a:pPr>
            <a:r>
              <a:rPr lang="ja-JP" altLang="en-US" sz="1100" dirty="0">
                <a:latin typeface="AR丸ゴシック体M" panose="020F0609000000000000" pitchFamily="49" charset="-128"/>
                <a:ea typeface="AR丸ゴシック体M" panose="020F0609000000000000" pitchFamily="49" charset="-128"/>
                <a:cs typeface="DJS 秀英角ゴシック金 StdN L"/>
              </a:rPr>
              <a:t>  ・受講開始時給付金</a:t>
            </a:r>
          </a:p>
          <a:p>
            <a:pPr marL="431800">
              <a:lnSpc>
                <a:spcPts val="1310"/>
              </a:lnSpc>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講座の開始時に、受講費用の４０</a:t>
            </a:r>
            <a:r>
              <a:rPr lang="ja-JP" altLang="en-US" sz="1100" spc="-3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（１０万円まで</a:t>
            </a:r>
            <a:r>
              <a:rPr lang="ja-JP" altLang="en-US" sz="1100" spc="-5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を支給します</a:t>
            </a:r>
            <a:endParaRPr lang="en-US" altLang="ja-JP" sz="1100" dirty="0">
              <a:latin typeface="AR丸ゴシック体M" panose="020F0609000000000000" pitchFamily="49" charset="-128"/>
              <a:ea typeface="AR丸ゴシック体M" panose="020F0609000000000000" pitchFamily="49" charset="-128"/>
              <a:cs typeface="DJS 秀英角ゴシック金 StdN L"/>
            </a:endParaRPr>
          </a:p>
          <a:p>
            <a:pPr marR="3528060">
              <a:lnSpc>
                <a:spcPct val="100000"/>
              </a:lnSpc>
              <a:spcBef>
                <a:spcPts val="780"/>
              </a:spcBef>
            </a:pPr>
            <a:r>
              <a:rPr lang="ja-JP" altLang="en-US" sz="1100" dirty="0">
                <a:latin typeface="AR丸ゴシック体M" panose="020F0609000000000000" pitchFamily="49" charset="-128"/>
                <a:ea typeface="AR丸ゴシック体M" panose="020F0609000000000000" pitchFamily="49" charset="-128"/>
                <a:cs typeface="DJS 秀英角ゴシック金 StdN L"/>
              </a:rPr>
              <a:t>　・受講修了時給付金</a:t>
            </a:r>
            <a:endParaRPr lang="en-US" altLang="ja-JP" sz="1100" dirty="0">
              <a:latin typeface="AR丸ゴシック体M" panose="020F0609000000000000" pitchFamily="49" charset="-128"/>
              <a:ea typeface="AR丸ゴシック体M" panose="020F0609000000000000" pitchFamily="49" charset="-128"/>
              <a:cs typeface="DJS 秀英角ゴシック金 StdN L"/>
            </a:endParaRPr>
          </a:p>
          <a:p>
            <a:pPr marL="431800">
              <a:lnSpc>
                <a:spcPts val="1310"/>
              </a:lnSpc>
            </a:pP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講座の修了時に、受講費用の</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５</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０</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％に相当する額から受講開始時給付金</a:t>
            </a: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431800">
              <a:lnSpc>
                <a:spcPts val="1310"/>
              </a:lnSpc>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を差し引いた額（１２万５千円まで）を支給します</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480"/>
              </a:spcBef>
            </a:pPr>
            <a:r>
              <a:rPr sz="11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合格時給付金</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292100" marR="54610" indent="139700">
              <a:lnSpc>
                <a:spcPct val="113700"/>
              </a:lnSpc>
            </a:pPr>
            <a:r>
              <a:rPr sz="11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試験合格時</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に、</a:t>
            </a:r>
            <a:r>
              <a:rPr sz="11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受講費用の</a:t>
            </a:r>
            <a:r>
              <a:rPr lang="ja-JP" altLang="en-US" sz="11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a:t>
            </a:r>
            <a:r>
              <a:rPr sz="11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０</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受講開始時給付金と</a:t>
            </a:r>
            <a:r>
              <a:rPr sz="11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受講修了時</a:t>
            </a:r>
            <a:r>
              <a:rPr lang="ja-JP" altLang="en-US" sz="11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給</a:t>
            </a:r>
            <a:endParaRPr lang="en-US" altLang="ja-JP" sz="11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292100" marR="54610" indent="139700">
              <a:lnSpc>
                <a:spcPct val="113700"/>
              </a:lnSpc>
            </a:pPr>
            <a:r>
              <a:rPr lang="ja-JP" altLang="en-US" sz="11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付金、合格時給付金を</a:t>
            </a:r>
            <a:r>
              <a:rPr lang="ja-JP" altLang="en-US" sz="11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あ</a:t>
            </a:r>
            <a:r>
              <a:rPr sz="11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わせて１５</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万円まで</a:t>
            </a:r>
            <a:r>
              <a:rPr sz="1100" spc="-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を支給します。</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775"/>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＜給付金の対象となる方＞</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185"/>
              </a:spcBef>
            </a:pPr>
            <a:r>
              <a:rPr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・ひとり親家庭の２０歳未満の子を扶養する親</a:t>
            </a:r>
            <a:endParaRPr lang="en-US"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185"/>
              </a:spcBef>
            </a:pPr>
            <a:r>
              <a:rPr lang="ja-JP" altLang="en-US"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ひとり親に扶養されている２５歳未満の子ども</a:t>
            </a:r>
            <a:endParaRPr lang="ja-JP" altLang="en-US" sz="1100" dirty="0">
              <a:latin typeface="AR丸ゴシック体M" panose="020F0609000000000000" pitchFamily="49" charset="-128"/>
              <a:ea typeface="AR丸ゴシック体M" panose="020F0609000000000000" pitchFamily="49" charset="-128"/>
              <a:cs typeface="DJS 秀英角ゴシック金 StdN L"/>
            </a:endParaRPr>
          </a:p>
          <a:p>
            <a:pPr marL="292100" marR="5080" indent="-69850">
              <a:lnSpc>
                <a:spcPct val="113700"/>
              </a:lnSpc>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（２０歳以上２５歳未満の子どもについては</a:t>
            </a:r>
            <a:r>
              <a:rPr lang="ja-JP" altLang="en-US" sz="1100" spc="-1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合格時給付金（５万円まで）</a:t>
            </a: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292100" marR="5080" indent="-69850">
              <a:lnSpc>
                <a:spcPct val="113700"/>
              </a:lnSpc>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のみ対象） </a:t>
            </a: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780"/>
              </a:spcBef>
            </a:pPr>
            <a:r>
              <a:rPr lang="ja-JP" altLang="en-US"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＜申請・問い合わせ先＞</a:t>
            </a:r>
            <a:endParaRPr lang="ja-JP" altLang="en-US" sz="1100" dirty="0">
              <a:latin typeface="AR丸ゴシック体M" panose="020F0609000000000000" pitchFamily="49" charset="-128"/>
              <a:ea typeface="AR丸ゴシック体M" panose="020F0609000000000000" pitchFamily="49" charset="-128"/>
              <a:cs typeface="DJS 秀英角ゴシック金 StdN L"/>
            </a:endParaRPr>
          </a:p>
          <a:p>
            <a:pPr marL="152400" marR="5080" indent="139700">
              <a:lnSpc>
                <a:spcPct val="113700"/>
              </a:lnSpc>
            </a:pPr>
            <a:r>
              <a:rPr lang="ja-JP" alt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詳</a:t>
            </a:r>
            <a:r>
              <a:rPr lang="ja-JP" altLang="en-US" sz="1100" spc="-7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し</a:t>
            </a:r>
            <a:r>
              <a:rPr lang="ja-JP" alt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くは</a:t>
            </a:r>
            <a:r>
              <a:rPr lang="ja-JP" altLang="en-US" sz="1100" spc="-58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お住まいの</a:t>
            </a:r>
            <a:r>
              <a:rPr lang="ja-JP" altLang="en-US"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市町村を</a:t>
            </a:r>
            <a:r>
              <a:rPr lang="ja-JP" alt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担当</a:t>
            </a:r>
            <a:r>
              <a:rPr lang="ja-JP" altLang="en-US" sz="11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す</a:t>
            </a:r>
            <a:r>
              <a:rPr lang="ja-JP" alt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る</a:t>
            </a:r>
            <a:r>
              <a:rPr lang="ja-JP" altLang="en-US"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県民局へ</a:t>
            </a:r>
            <a:r>
              <a:rPr lang="ja-JP" alt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お尋</a:t>
            </a:r>
            <a:r>
              <a:rPr lang="ja-JP" altLang="en-US" sz="1100" spc="-16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ね</a:t>
            </a:r>
            <a:r>
              <a:rPr lang="ja-JP" altLang="en-US"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ください</a:t>
            </a:r>
            <a:r>
              <a:rPr lang="ja-JP" altLang="en-US" sz="1100" spc="-39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b="1" u="sng" dirty="0">
                <a:solidFill>
                  <a:srgbClr val="231F20"/>
                </a:solidFill>
                <a:uFill>
                  <a:solidFill>
                    <a:srgbClr val="F591A1"/>
                  </a:solidFill>
                </a:uFill>
                <a:latin typeface="AR丸ゴシック体M" panose="020F0609000000000000" pitchFamily="49" charset="-128"/>
                <a:ea typeface="AR丸ゴシック体M" panose="020F0609000000000000" pitchFamily="49" charset="-128"/>
                <a:cs typeface="DJS 秀英角ゴシック金 StdN L"/>
              </a:rPr>
              <a:t>必ず、</a:t>
            </a:r>
            <a:endParaRPr lang="en-US" altLang="ja-JP" sz="1100" b="1" u="sng" dirty="0">
              <a:solidFill>
                <a:srgbClr val="231F20"/>
              </a:solidFill>
              <a:uFill>
                <a:solidFill>
                  <a:srgbClr val="F591A1"/>
                </a:solidFill>
              </a:uFill>
              <a:latin typeface="AR丸ゴシック体M" panose="020F0609000000000000" pitchFamily="49" charset="-128"/>
              <a:ea typeface="AR丸ゴシック体M" panose="020F0609000000000000" pitchFamily="49" charset="-128"/>
              <a:cs typeface="DJS 秀英角ゴシック金 StdN L"/>
            </a:endParaRPr>
          </a:p>
          <a:p>
            <a:pPr marL="152400" marR="5080" indent="139700">
              <a:lnSpc>
                <a:spcPct val="113700"/>
              </a:lnSpc>
            </a:pPr>
            <a:r>
              <a:rPr lang="ja-JP" altLang="en-US" sz="1100" b="1" u="sng" dirty="0">
                <a:solidFill>
                  <a:srgbClr val="231F20"/>
                </a:solidFill>
                <a:uFill>
                  <a:solidFill>
                    <a:srgbClr val="F591A1"/>
                  </a:solidFill>
                </a:uFill>
                <a:latin typeface="AR丸ゴシック体M" panose="020F0609000000000000" pitchFamily="49" charset="-128"/>
                <a:ea typeface="AR丸ゴシック体M" panose="020F0609000000000000" pitchFamily="49" charset="-128"/>
                <a:cs typeface="DJS 秀英角ゴシック金 StdN L"/>
              </a:rPr>
              <a:t>講座の受講前に相談してください。</a:t>
            </a:r>
            <a:endParaRPr lang="ja-JP" altLang="en-US" sz="1100" b="1" dirty="0">
              <a:latin typeface="AR丸ゴシック体M" panose="020F0609000000000000" pitchFamily="49" charset="-128"/>
              <a:ea typeface="AR丸ゴシック体M" panose="020F0609000000000000" pitchFamily="49" charset="-128"/>
              <a:cs typeface="DJS 秀英角ゴシック金 StdN L"/>
            </a:endParaRPr>
          </a:p>
          <a:p>
            <a:pPr marL="152400">
              <a:lnSpc>
                <a:spcPct val="100000"/>
              </a:lnSpc>
              <a:spcBef>
                <a:spcPts val="185"/>
              </a:spcBef>
            </a:pP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63" name="object 63"/>
          <p:cNvSpPr txBox="1"/>
          <p:nvPr/>
        </p:nvSpPr>
        <p:spPr>
          <a:xfrm>
            <a:off x="340273"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21</a:t>
            </a:r>
            <a:endParaRPr sz="900" dirty="0">
              <a:latin typeface="AR丸ゴシック体M" panose="020F0609000000000000" pitchFamily="49" charset="-128"/>
              <a:ea typeface="AR丸ゴシック体M" panose="020F0609000000000000" pitchFamily="49" charset="-128"/>
              <a:cs typeface="Arial"/>
            </a:endParaRPr>
          </a:p>
        </p:txBody>
      </p:sp>
      <p:sp>
        <p:nvSpPr>
          <p:cNvPr id="64" name="object 64"/>
          <p:cNvSpPr txBox="1"/>
          <p:nvPr/>
        </p:nvSpPr>
        <p:spPr>
          <a:xfrm>
            <a:off x="10164129"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22</a:t>
            </a:r>
            <a:endParaRPr sz="900">
              <a:latin typeface="AR丸ゴシック体M" panose="020F0609000000000000" pitchFamily="49" charset="-128"/>
              <a:ea typeface="AR丸ゴシック体M" panose="020F0609000000000000" pitchFamily="49" charset="-128"/>
              <a:cs typeface="Arial"/>
            </a:endParaRPr>
          </a:p>
        </p:txBody>
      </p:sp>
      <p:sp>
        <p:nvSpPr>
          <p:cNvPr id="65" name="object 7">
            <a:extLst>
              <a:ext uri="{FF2B5EF4-FFF2-40B4-BE49-F238E27FC236}">
                <a16:creationId xmlns:a16="http://schemas.microsoft.com/office/drawing/2014/main" id="{0B3C94D1-02C3-4E6C-AFCE-B557D71CCDD0}"/>
              </a:ext>
            </a:extLst>
          </p:cNvPr>
          <p:cNvSpPr txBox="1"/>
          <p:nvPr/>
        </p:nvSpPr>
        <p:spPr>
          <a:xfrm>
            <a:off x="425494" y="4896221"/>
            <a:ext cx="4607941" cy="374461"/>
          </a:xfrm>
          <a:prstGeom prst="rect">
            <a:avLst/>
          </a:prstGeom>
        </p:spPr>
        <p:txBody>
          <a:bodyPr vert="horz" wrap="square" lIns="0" tIns="35560" rIns="0" bIns="0" rtlCol="0">
            <a:spAutoFit/>
          </a:bodyPr>
          <a:lstStyle/>
          <a:p>
            <a:pPr marL="181610">
              <a:lnSpc>
                <a:spcPct val="100000"/>
              </a:lnSpc>
              <a:spcBef>
                <a:spcPts val="675"/>
              </a:spcBef>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一定の所得に満たない方に対して、進学や通学に必要な資金を貸し　付けます。　　　　　　　　　　　　　　　　　　　　　</a:t>
            </a:r>
            <a:r>
              <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要返還</a:t>
            </a:r>
            <a:r>
              <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lang="ja-JP" altLang="en-US"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66" name="object 11">
            <a:extLst>
              <a:ext uri="{FF2B5EF4-FFF2-40B4-BE49-F238E27FC236}">
                <a16:creationId xmlns:a16="http://schemas.microsoft.com/office/drawing/2014/main" id="{E645096C-62A8-4D7A-929C-D5A3B5147104}"/>
              </a:ext>
            </a:extLst>
          </p:cNvPr>
          <p:cNvSpPr txBox="1"/>
          <p:nvPr/>
        </p:nvSpPr>
        <p:spPr>
          <a:xfrm>
            <a:off x="448735" y="4619625"/>
            <a:ext cx="30734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lang="zh-TW"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生活福祉資金貸付（教育支援</a:t>
            </a: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資</a:t>
            </a:r>
            <a:r>
              <a:rPr lang="zh-TW"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金）</a:t>
            </a:r>
          </a:p>
        </p:txBody>
      </p:sp>
      <p:sp>
        <p:nvSpPr>
          <p:cNvPr id="67" name="object 11">
            <a:extLst>
              <a:ext uri="{FF2B5EF4-FFF2-40B4-BE49-F238E27FC236}">
                <a16:creationId xmlns:a16="http://schemas.microsoft.com/office/drawing/2014/main" id="{546371A8-5482-450C-87DB-EEF301878C2B}"/>
              </a:ext>
            </a:extLst>
          </p:cNvPr>
          <p:cNvSpPr txBox="1"/>
          <p:nvPr/>
        </p:nvSpPr>
        <p:spPr>
          <a:xfrm>
            <a:off x="450491" y="740702"/>
            <a:ext cx="30734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lang="zh-CN"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岡山県育英会奨学金</a:t>
            </a:r>
            <a:endParaRPr lang="zh-CN" altLang="en-US" sz="1200" b="1" dirty="0">
              <a:latin typeface="AR丸ゴシック体M" panose="020F0609000000000000" pitchFamily="49" charset="-128"/>
              <a:ea typeface="AR丸ゴシック体M" panose="020F0609000000000000" pitchFamily="49" charset="-128"/>
              <a:cs typeface="DJS 秀英角ゴシック金 StdN L"/>
            </a:endParaRPr>
          </a:p>
        </p:txBody>
      </p:sp>
      <p:pic>
        <p:nvPicPr>
          <p:cNvPr id="70" name="グラフィックス 69">
            <a:extLst>
              <a:ext uri="{FF2B5EF4-FFF2-40B4-BE49-F238E27FC236}">
                <a16:creationId xmlns:a16="http://schemas.microsoft.com/office/drawing/2014/main" id="{B78F9C4A-0D86-443B-BE2E-FBE98B14538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19863" y="1991809"/>
            <a:ext cx="799273" cy="130674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09942"/>
            <a:ext cx="10656570" cy="6950075"/>
          </a:xfrm>
          <a:custGeom>
            <a:avLst/>
            <a:gdLst/>
            <a:ahLst/>
            <a:cxnLst/>
            <a:rect l="l" t="t" r="r" b="b"/>
            <a:pathLst>
              <a:path w="10656570" h="6950075">
                <a:moveTo>
                  <a:pt x="0" y="6950062"/>
                </a:moveTo>
                <a:lnTo>
                  <a:pt x="10655998" y="6950062"/>
                </a:lnTo>
                <a:lnTo>
                  <a:pt x="10655998" y="0"/>
                </a:lnTo>
                <a:lnTo>
                  <a:pt x="0" y="0"/>
                </a:lnTo>
                <a:lnTo>
                  <a:pt x="0" y="6950062"/>
                </a:lnTo>
                <a:close/>
              </a:path>
            </a:pathLst>
          </a:custGeom>
          <a:solidFill>
            <a:srgbClr val="F7F0DD"/>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pic>
        <p:nvPicPr>
          <p:cNvPr id="113" name="グラフィックス 112">
            <a:extLst>
              <a:ext uri="{FF2B5EF4-FFF2-40B4-BE49-F238E27FC236}">
                <a16:creationId xmlns:a16="http://schemas.microsoft.com/office/drawing/2014/main" id="{76B0B65D-4D5B-46FC-922B-CACF68F4D8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09228" y="409280"/>
            <a:ext cx="4586285" cy="6750410"/>
          </a:xfrm>
          <a:prstGeom prst="rect">
            <a:avLst/>
          </a:prstGeom>
        </p:spPr>
      </p:pic>
      <p:pic>
        <p:nvPicPr>
          <p:cNvPr id="118" name="グラフィックス 117">
            <a:extLst>
              <a:ext uri="{FF2B5EF4-FFF2-40B4-BE49-F238E27FC236}">
                <a16:creationId xmlns:a16="http://schemas.microsoft.com/office/drawing/2014/main" id="{2EC2DB2A-F752-4AA4-B836-44C40F31FCA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36374" y="1100983"/>
            <a:ext cx="462553" cy="693830"/>
          </a:xfrm>
          <a:prstGeom prst="rect">
            <a:avLst/>
          </a:prstGeom>
        </p:spPr>
      </p:pic>
      <p:pic>
        <p:nvPicPr>
          <p:cNvPr id="117" name="図 116">
            <a:extLst>
              <a:ext uri="{FF2B5EF4-FFF2-40B4-BE49-F238E27FC236}">
                <a16:creationId xmlns:a16="http://schemas.microsoft.com/office/drawing/2014/main" id="{6CF6A8A1-1B79-4464-91A0-2F5E51F49D4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41202" y="6300730"/>
            <a:ext cx="676939" cy="786019"/>
          </a:xfrm>
          <a:prstGeom prst="rect">
            <a:avLst/>
          </a:prstGeom>
        </p:spPr>
      </p:pic>
      <p:pic>
        <p:nvPicPr>
          <p:cNvPr id="115" name="グラフィックス 114">
            <a:extLst>
              <a:ext uri="{FF2B5EF4-FFF2-40B4-BE49-F238E27FC236}">
                <a16:creationId xmlns:a16="http://schemas.microsoft.com/office/drawing/2014/main" id="{391C931A-5B87-4EEC-A08E-4C9429490E1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726328" y="714252"/>
            <a:ext cx="988604" cy="367558"/>
          </a:xfrm>
          <a:prstGeom prst="rect">
            <a:avLst/>
          </a:prstGeom>
        </p:spPr>
      </p:pic>
      <p:sp>
        <p:nvSpPr>
          <p:cNvPr id="116" name="object 73">
            <a:extLst>
              <a:ext uri="{FF2B5EF4-FFF2-40B4-BE49-F238E27FC236}">
                <a16:creationId xmlns:a16="http://schemas.microsoft.com/office/drawing/2014/main" id="{A2D4A8AC-5BCF-47C7-BC06-2D0CC251E46A}"/>
              </a:ext>
            </a:extLst>
          </p:cNvPr>
          <p:cNvSpPr txBox="1"/>
          <p:nvPr/>
        </p:nvSpPr>
        <p:spPr>
          <a:xfrm>
            <a:off x="5756057" y="785246"/>
            <a:ext cx="697455" cy="197490"/>
          </a:xfrm>
          <a:prstGeom prst="rect">
            <a:avLst/>
          </a:prstGeom>
        </p:spPr>
        <p:txBody>
          <a:bodyPr vert="horz" wrap="square" lIns="0" tIns="12700" rIns="0" bIns="0" rtlCol="0">
            <a:spAutoFit/>
          </a:bodyPr>
          <a:lstStyle/>
          <a:p>
            <a:pPr marL="12700">
              <a:lnSpc>
                <a:spcPct val="100000"/>
              </a:lnSpc>
              <a:spcBef>
                <a:spcPts val="100"/>
              </a:spcBef>
            </a:pPr>
            <a:r>
              <a:rPr sz="1200" b="1" spc="1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Pick</a:t>
            </a:r>
            <a:r>
              <a:rPr sz="1200" b="1" spc="2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 </a:t>
            </a:r>
            <a:r>
              <a:rPr sz="1200" b="1" spc="-12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ＵＰ</a:t>
            </a:r>
            <a:endParaRPr sz="1200" b="1" dirty="0">
              <a:latin typeface="HG丸ｺﾞｼｯｸM-PRO" panose="020F0600000000000000" pitchFamily="50" charset="-128"/>
              <a:ea typeface="HG丸ｺﾞｼｯｸM-PRO" panose="020F0600000000000000" pitchFamily="50" charset="-128"/>
              <a:cs typeface="TBちび丸ゴシックPlusK Pro R"/>
            </a:endParaRPr>
          </a:p>
        </p:txBody>
      </p:sp>
      <p:sp>
        <p:nvSpPr>
          <p:cNvPr id="4" name="object 4"/>
          <p:cNvSpPr/>
          <p:nvPr/>
        </p:nvSpPr>
        <p:spPr>
          <a:xfrm>
            <a:off x="0" y="0"/>
            <a:ext cx="10656570" cy="610235"/>
          </a:xfrm>
          <a:custGeom>
            <a:avLst/>
            <a:gdLst/>
            <a:ahLst/>
            <a:cxnLst/>
            <a:rect l="l" t="t" r="r" b="b"/>
            <a:pathLst>
              <a:path w="10656570" h="610235">
                <a:moveTo>
                  <a:pt x="10655998" y="0"/>
                </a:moveTo>
                <a:lnTo>
                  <a:pt x="0" y="0"/>
                </a:lnTo>
                <a:lnTo>
                  <a:pt x="0" y="609942"/>
                </a:lnTo>
                <a:lnTo>
                  <a:pt x="10655998" y="609942"/>
                </a:lnTo>
                <a:lnTo>
                  <a:pt x="10655998" y="0"/>
                </a:lnTo>
                <a:close/>
              </a:path>
            </a:pathLst>
          </a:custGeom>
          <a:solidFill>
            <a:srgbClr val="F591A1"/>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6" name="object 6"/>
          <p:cNvSpPr/>
          <p:nvPr/>
        </p:nvSpPr>
        <p:spPr>
          <a:xfrm>
            <a:off x="5746516" y="6019398"/>
            <a:ext cx="3652614" cy="1042248"/>
          </a:xfrm>
          <a:custGeom>
            <a:avLst/>
            <a:gdLst/>
            <a:ahLst/>
            <a:cxnLst/>
            <a:rect l="l" t="t" r="r" b="b"/>
            <a:pathLst>
              <a:path w="3519804" h="791845">
                <a:moveTo>
                  <a:pt x="3519779" y="607822"/>
                </a:moveTo>
                <a:lnTo>
                  <a:pt x="3225292" y="510552"/>
                </a:lnTo>
                <a:lnTo>
                  <a:pt x="3225292" y="137401"/>
                </a:lnTo>
                <a:lnTo>
                  <a:pt x="3216935" y="84061"/>
                </a:lnTo>
                <a:lnTo>
                  <a:pt x="3194177" y="40373"/>
                </a:lnTo>
                <a:lnTo>
                  <a:pt x="3160496" y="10845"/>
                </a:lnTo>
                <a:lnTo>
                  <a:pt x="3119386" y="0"/>
                </a:lnTo>
                <a:lnTo>
                  <a:pt x="105918" y="0"/>
                </a:lnTo>
                <a:lnTo>
                  <a:pt x="64782" y="10845"/>
                </a:lnTo>
                <a:lnTo>
                  <a:pt x="31102" y="40373"/>
                </a:lnTo>
                <a:lnTo>
                  <a:pt x="8356" y="84061"/>
                </a:lnTo>
                <a:lnTo>
                  <a:pt x="0" y="137401"/>
                </a:lnTo>
                <a:lnTo>
                  <a:pt x="0" y="654227"/>
                </a:lnTo>
                <a:lnTo>
                  <a:pt x="8356" y="707580"/>
                </a:lnTo>
                <a:lnTo>
                  <a:pt x="31102" y="751268"/>
                </a:lnTo>
                <a:lnTo>
                  <a:pt x="64782" y="780783"/>
                </a:lnTo>
                <a:lnTo>
                  <a:pt x="105918" y="791616"/>
                </a:lnTo>
                <a:lnTo>
                  <a:pt x="3119386" y="791616"/>
                </a:lnTo>
                <a:lnTo>
                  <a:pt x="3160496" y="780783"/>
                </a:lnTo>
                <a:lnTo>
                  <a:pt x="3194177" y="751268"/>
                </a:lnTo>
                <a:lnTo>
                  <a:pt x="3216935" y="707580"/>
                </a:lnTo>
                <a:lnTo>
                  <a:pt x="3225114" y="655345"/>
                </a:lnTo>
                <a:lnTo>
                  <a:pt x="3519779" y="607822"/>
                </a:lnTo>
                <a:close/>
              </a:path>
            </a:pathLst>
          </a:custGeom>
          <a:solidFill>
            <a:srgbClr val="FBD8DD"/>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7" name="object 7"/>
          <p:cNvSpPr/>
          <p:nvPr/>
        </p:nvSpPr>
        <p:spPr>
          <a:xfrm>
            <a:off x="6675755" y="943695"/>
            <a:ext cx="3368040" cy="622300"/>
          </a:xfrm>
          <a:custGeom>
            <a:avLst/>
            <a:gdLst/>
            <a:ahLst/>
            <a:cxnLst/>
            <a:rect l="l" t="t" r="r" b="b"/>
            <a:pathLst>
              <a:path w="3368040" h="622300">
                <a:moveTo>
                  <a:pt x="3367519" y="108000"/>
                </a:moveTo>
                <a:lnTo>
                  <a:pt x="3359721" y="66065"/>
                </a:lnTo>
                <a:lnTo>
                  <a:pt x="3338474" y="31724"/>
                </a:lnTo>
                <a:lnTo>
                  <a:pt x="3307029" y="8521"/>
                </a:lnTo>
                <a:lnTo>
                  <a:pt x="3268624" y="0"/>
                </a:lnTo>
                <a:lnTo>
                  <a:pt x="455129" y="0"/>
                </a:lnTo>
                <a:lnTo>
                  <a:pt x="416725" y="8521"/>
                </a:lnTo>
                <a:lnTo>
                  <a:pt x="385279" y="31724"/>
                </a:lnTo>
                <a:lnTo>
                  <a:pt x="364032" y="66065"/>
                </a:lnTo>
                <a:lnTo>
                  <a:pt x="356235" y="108000"/>
                </a:lnTo>
                <a:lnTo>
                  <a:pt x="356235" y="342785"/>
                </a:lnTo>
                <a:lnTo>
                  <a:pt x="0" y="460451"/>
                </a:lnTo>
                <a:lnTo>
                  <a:pt x="356920" y="518007"/>
                </a:lnTo>
                <a:lnTo>
                  <a:pt x="364032" y="556209"/>
                </a:lnTo>
                <a:lnTo>
                  <a:pt x="385279" y="590550"/>
                </a:lnTo>
                <a:lnTo>
                  <a:pt x="416725" y="613752"/>
                </a:lnTo>
                <a:lnTo>
                  <a:pt x="455129" y="622274"/>
                </a:lnTo>
                <a:lnTo>
                  <a:pt x="3268624" y="622274"/>
                </a:lnTo>
                <a:lnTo>
                  <a:pt x="3307029" y="613752"/>
                </a:lnTo>
                <a:lnTo>
                  <a:pt x="3338474" y="590550"/>
                </a:lnTo>
                <a:lnTo>
                  <a:pt x="3359721" y="556209"/>
                </a:lnTo>
                <a:lnTo>
                  <a:pt x="3367519" y="514273"/>
                </a:lnTo>
                <a:lnTo>
                  <a:pt x="3367519" y="108000"/>
                </a:lnTo>
                <a:close/>
              </a:path>
            </a:pathLst>
          </a:custGeom>
          <a:solidFill>
            <a:srgbClr val="FBD8DD"/>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8" name="object 8"/>
          <p:cNvSpPr txBox="1"/>
          <p:nvPr/>
        </p:nvSpPr>
        <p:spPr>
          <a:xfrm>
            <a:off x="7142135" y="1062677"/>
            <a:ext cx="2679700" cy="384336"/>
          </a:xfrm>
          <a:prstGeom prst="rect">
            <a:avLst/>
          </a:prstGeom>
        </p:spPr>
        <p:txBody>
          <a:bodyPr vert="horz" wrap="square" lIns="0" tIns="12700" rIns="0" bIns="0" rtlCol="0">
            <a:spAutoFit/>
          </a:bodyPr>
          <a:lstStyle/>
          <a:p>
            <a:pPr marL="12700" marR="5080" indent="139700">
              <a:lnSpc>
                <a:spcPct val="1137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資格を身につけて、もっと安定した仕事 に就きたいな……</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0" name="object 10"/>
          <p:cNvSpPr/>
          <p:nvPr/>
        </p:nvSpPr>
        <p:spPr>
          <a:xfrm>
            <a:off x="444500" y="1377958"/>
            <a:ext cx="4597400" cy="292250"/>
          </a:xfrm>
          <a:custGeom>
            <a:avLst/>
            <a:gdLst/>
            <a:ahLst/>
            <a:cxnLst/>
            <a:rect l="l" t="t" r="r" b="b"/>
            <a:pathLst>
              <a:path w="4597400" h="438150">
                <a:moveTo>
                  <a:pt x="4489399" y="0"/>
                </a:moveTo>
                <a:lnTo>
                  <a:pt x="108000" y="0"/>
                </a:lnTo>
                <a:lnTo>
                  <a:pt x="66067" y="8522"/>
                </a:lnTo>
                <a:lnTo>
                  <a:pt x="31726" y="31726"/>
                </a:lnTo>
                <a:lnTo>
                  <a:pt x="8522" y="66067"/>
                </a:lnTo>
                <a:lnTo>
                  <a:pt x="0" y="108000"/>
                </a:lnTo>
                <a:lnTo>
                  <a:pt x="0" y="330149"/>
                </a:lnTo>
                <a:lnTo>
                  <a:pt x="8522" y="372082"/>
                </a:lnTo>
                <a:lnTo>
                  <a:pt x="31726" y="406423"/>
                </a:lnTo>
                <a:lnTo>
                  <a:pt x="66067" y="429627"/>
                </a:lnTo>
                <a:lnTo>
                  <a:pt x="108000" y="438149"/>
                </a:lnTo>
                <a:lnTo>
                  <a:pt x="4489399" y="438149"/>
                </a:lnTo>
                <a:lnTo>
                  <a:pt x="4531332" y="429627"/>
                </a:lnTo>
                <a:lnTo>
                  <a:pt x="4565673" y="406423"/>
                </a:lnTo>
                <a:lnTo>
                  <a:pt x="4588877" y="372082"/>
                </a:lnTo>
                <a:lnTo>
                  <a:pt x="4597400" y="330149"/>
                </a:lnTo>
                <a:lnTo>
                  <a:pt x="4597400" y="108000"/>
                </a:lnTo>
                <a:lnTo>
                  <a:pt x="4588877" y="66067"/>
                </a:lnTo>
                <a:lnTo>
                  <a:pt x="4565673" y="31726"/>
                </a:lnTo>
                <a:lnTo>
                  <a:pt x="4531332" y="8522"/>
                </a:lnTo>
                <a:lnTo>
                  <a:pt x="4489399"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11" name="object 11"/>
          <p:cNvSpPr/>
          <p:nvPr/>
        </p:nvSpPr>
        <p:spPr>
          <a:xfrm>
            <a:off x="444500" y="3942379"/>
            <a:ext cx="4597400" cy="469900"/>
          </a:xfrm>
          <a:custGeom>
            <a:avLst/>
            <a:gdLst/>
            <a:ahLst/>
            <a:cxnLst/>
            <a:rect l="l" t="t" r="r" b="b"/>
            <a:pathLst>
              <a:path w="4597400" h="469900">
                <a:moveTo>
                  <a:pt x="4485551" y="0"/>
                </a:moveTo>
                <a:lnTo>
                  <a:pt x="111848" y="0"/>
                </a:lnTo>
                <a:lnTo>
                  <a:pt x="68419" y="8825"/>
                </a:lnTo>
                <a:lnTo>
                  <a:pt x="32854" y="32853"/>
                </a:lnTo>
                <a:lnTo>
                  <a:pt x="8825" y="68413"/>
                </a:lnTo>
                <a:lnTo>
                  <a:pt x="0" y="111836"/>
                </a:lnTo>
                <a:lnTo>
                  <a:pt x="0" y="358051"/>
                </a:lnTo>
                <a:lnTo>
                  <a:pt x="8825" y="401480"/>
                </a:lnTo>
                <a:lnTo>
                  <a:pt x="32854" y="437045"/>
                </a:lnTo>
                <a:lnTo>
                  <a:pt x="68419" y="461074"/>
                </a:lnTo>
                <a:lnTo>
                  <a:pt x="111848" y="469899"/>
                </a:lnTo>
                <a:lnTo>
                  <a:pt x="4485551" y="469899"/>
                </a:lnTo>
                <a:lnTo>
                  <a:pt x="4528980" y="461074"/>
                </a:lnTo>
                <a:lnTo>
                  <a:pt x="4564545" y="437045"/>
                </a:lnTo>
                <a:lnTo>
                  <a:pt x="4588574" y="401480"/>
                </a:lnTo>
                <a:lnTo>
                  <a:pt x="4597400" y="358051"/>
                </a:lnTo>
                <a:lnTo>
                  <a:pt x="4597400" y="111836"/>
                </a:lnTo>
                <a:lnTo>
                  <a:pt x="4588574" y="68413"/>
                </a:lnTo>
                <a:lnTo>
                  <a:pt x="4564545" y="32853"/>
                </a:lnTo>
                <a:lnTo>
                  <a:pt x="4528980" y="8825"/>
                </a:lnTo>
                <a:lnTo>
                  <a:pt x="4485551"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32" name="object 32"/>
          <p:cNvSpPr txBox="1"/>
          <p:nvPr/>
        </p:nvSpPr>
        <p:spPr>
          <a:xfrm>
            <a:off x="380255" y="173825"/>
            <a:ext cx="231140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７．就職に関する支援制度</a:t>
            </a:r>
            <a:endParaRPr sz="15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33" name="object 33"/>
          <p:cNvSpPr txBox="1"/>
          <p:nvPr/>
        </p:nvSpPr>
        <p:spPr>
          <a:xfrm>
            <a:off x="449795" y="787412"/>
            <a:ext cx="833119" cy="257369"/>
          </a:xfrm>
          <a:prstGeom prst="rect">
            <a:avLst/>
          </a:prstGeom>
          <a:solidFill>
            <a:srgbClr val="F591A1"/>
          </a:solidFill>
        </p:spPr>
        <p:txBody>
          <a:bodyPr vert="horz" wrap="square" lIns="0" tIns="36000" rIns="0" bIns="36000" rtlCol="0">
            <a:spAutoFit/>
          </a:bodyPr>
          <a:lstStyle/>
          <a:p>
            <a:pPr marL="93980">
              <a:lnSpc>
                <a:spcPct val="100000"/>
              </a:lnSpc>
              <a:spcBef>
                <a:spcPts val="355"/>
              </a:spcBef>
            </a:pPr>
            <a:r>
              <a:rPr sz="12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就業相談</a:t>
            </a:r>
            <a:endParaRPr sz="12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34" name="object 34"/>
          <p:cNvSpPr txBox="1"/>
          <p:nvPr/>
        </p:nvSpPr>
        <p:spPr>
          <a:xfrm>
            <a:off x="423837" y="1328562"/>
            <a:ext cx="4508500" cy="2291653"/>
          </a:xfrm>
          <a:prstGeom prst="rect">
            <a:avLst/>
          </a:prstGeom>
        </p:spPr>
        <p:txBody>
          <a:bodyPr vert="horz" wrap="square" lIns="0" tIns="97155" rIns="0" bIns="0" rtlCol="0">
            <a:spAutoFit/>
          </a:bodyPr>
          <a:lstStyle/>
          <a:p>
            <a:pPr marL="180975" marR="5080" indent="139700">
              <a:lnSpc>
                <a:spcPct val="113700"/>
              </a:lnSpc>
              <a:spcBef>
                <a:spcPts val="430"/>
              </a:spcBef>
            </a:pPr>
            <a:r>
              <a:rPr lang="ja-JP" altLang="en-US" sz="11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就職の相</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談</a:t>
            </a:r>
            <a:r>
              <a:rPr lang="ja-JP" altLang="en-US" sz="1100" spc="-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生活の不安や悩みごとなど気軽に</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相談できます。</a:t>
            </a: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85420">
              <a:lnSpc>
                <a:spcPct val="100000"/>
              </a:lnSpc>
              <a:spcBef>
                <a:spcPts val="790"/>
              </a:spcBef>
              <a:tabLst>
                <a:tab pos="878840" algn="l"/>
              </a:tabLst>
            </a:pPr>
            <a:r>
              <a:rPr sz="1100" spc="4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相談日	</a:t>
            </a:r>
            <a:r>
              <a:rPr sz="1100" spc="-14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毎週月</a:t>
            </a:r>
            <a:r>
              <a:rPr lang="ja-JP" altLang="en-US"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・火・木・金</a:t>
            </a:r>
            <a:r>
              <a:rPr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（祝日</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年末年始を除く</a:t>
            </a:r>
            <a:r>
              <a:rPr sz="1100" spc="-56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85420">
              <a:lnSpc>
                <a:spcPct val="100000"/>
              </a:lnSpc>
              <a:spcBef>
                <a:spcPts val="180"/>
              </a:spcBef>
            </a:pP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4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相談時間</a:t>
            </a:r>
            <a:r>
              <a:rPr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：９：００～１６：３０</a:t>
            </a:r>
            <a:endParaRPr 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85420">
              <a:spcBef>
                <a:spcPts val="180"/>
              </a:spcBef>
            </a:pPr>
            <a:r>
              <a:rPr lang="en-US" altLang="zh-TW"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zh-TW"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場所</a:t>
            </a:r>
            <a:r>
              <a:rPr lang="ja-JP"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lang="zh-TW"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：〒７０３－８２７８</a:t>
            </a:r>
          </a:p>
          <a:p>
            <a:pPr marL="185420">
              <a:spcBef>
                <a:spcPts val="180"/>
              </a:spcBef>
            </a:pPr>
            <a:r>
              <a:rPr lang="ja-JP"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lang="zh-TW"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岡山市中区古京町１－１－</a:t>
            </a:r>
            <a:r>
              <a:rPr lang="ja-JP"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a:t>
            </a:r>
            <a:r>
              <a:rPr lang="zh-TW"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７</a:t>
            </a:r>
            <a:endParaRPr lang="en-US" altLang="zh-TW"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85420">
              <a:spcBef>
                <a:spcPts val="180"/>
              </a:spcBef>
            </a:pPr>
            <a:r>
              <a:rPr lang="ja-JP"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lang="zh-TW"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岡山県備前県民局古京庁舎３階</a:t>
            </a:r>
            <a:endParaRPr lang="en-US" altLang="zh-TW"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85420">
              <a:spcBef>
                <a:spcPts val="180"/>
              </a:spcBef>
            </a:pPr>
            <a:r>
              <a:rPr lang="en-US" altLang="ja-JP"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利用方法：面談又は電話</a:t>
            </a:r>
          </a:p>
          <a:p>
            <a:pPr marL="185420">
              <a:spcBef>
                <a:spcPts val="180"/>
              </a:spcBef>
            </a:pPr>
            <a:r>
              <a:rPr lang="ja-JP"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（面談希望の方は、事前に電話でご予約ください。）</a:t>
            </a:r>
          </a:p>
          <a:p>
            <a:pPr marL="185420">
              <a:spcBef>
                <a:spcPts val="180"/>
              </a:spcBef>
            </a:pPr>
            <a:r>
              <a:rPr lang="en-US" altLang="ja-JP"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電話番号：０８６－２０１－７２６０</a:t>
            </a:r>
            <a:endParaRPr lang="en-US" altLang="ja-JP"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85420">
              <a:spcBef>
                <a:spcPts val="180"/>
              </a:spcBef>
            </a:pPr>
            <a:r>
              <a:rPr lang="en-US" altLang="ja-JP"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spc="-40" dirty="0">
                <a:latin typeface="AR丸ゴシック体M" panose="020F0609000000000000" pitchFamily="49" charset="-128"/>
                <a:ea typeface="AR丸ゴシック体M" panose="020F0609000000000000" pitchFamily="49" charset="-128"/>
                <a:cs typeface="DJS 秀英角ゴシック金 StdN L"/>
              </a:rPr>
              <a:t>ご希望があれば、相談日以外の相談も可能ですので、</a:t>
            </a:r>
            <a:r>
              <a:rPr lang="ja-JP" altLang="en-US"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お問い合わせください。</a:t>
            </a:r>
            <a:endParaRPr lang="ja-JP" altLang="en-US"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38" name="object 38"/>
          <p:cNvSpPr txBox="1"/>
          <p:nvPr/>
        </p:nvSpPr>
        <p:spPr>
          <a:xfrm>
            <a:off x="444500" y="3899578"/>
            <a:ext cx="4508500" cy="461921"/>
          </a:xfrm>
          <a:prstGeom prst="rect">
            <a:avLst/>
          </a:prstGeom>
        </p:spPr>
        <p:txBody>
          <a:bodyPr vert="horz" wrap="square" lIns="0" tIns="89535" rIns="0" bIns="0" rtlCol="0">
            <a:spAutoFit/>
          </a:bodyPr>
          <a:lstStyle/>
          <a:p>
            <a:pPr marL="177800" marR="5080" indent="139700">
              <a:lnSpc>
                <a:spcPct val="113700"/>
              </a:lnSpc>
              <a:spcBef>
                <a:spcPts val="375"/>
              </a:spcBef>
            </a:pP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子育てをしながら働く方々のために</a:t>
            </a:r>
            <a:r>
              <a:rPr sz="1100" spc="-10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職業相談や求人情報の提供</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就職支援セミナーなどを行っています。</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39" name="object 39"/>
          <p:cNvSpPr txBox="1"/>
          <p:nvPr/>
        </p:nvSpPr>
        <p:spPr>
          <a:xfrm>
            <a:off x="597181" y="4517724"/>
            <a:ext cx="3562985" cy="775335"/>
          </a:xfrm>
          <a:prstGeom prst="rect">
            <a:avLst/>
          </a:prstGeom>
        </p:spPr>
        <p:txBody>
          <a:bodyPr vert="horz" wrap="square" lIns="0" tIns="12700" rIns="0" bIns="0" rtlCol="0">
            <a:spAutoFit/>
          </a:bodyPr>
          <a:lstStyle/>
          <a:p>
            <a:pPr marL="825500" marR="5080" indent="-813435">
              <a:lnSpc>
                <a:spcPct val="106100"/>
              </a:lnSpc>
              <a:spcBef>
                <a:spcPts val="100"/>
              </a:spcBef>
              <a:tabLst>
                <a:tab pos="710565" algn="l"/>
              </a:tabLst>
            </a:pPr>
            <a:r>
              <a:rPr sz="1100" spc="6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•開庁日	</a:t>
            </a:r>
            <a:r>
              <a:rPr sz="1100" spc="-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毎週月～金曜日（祝日•年末年始を除く</a:t>
            </a:r>
            <a:r>
              <a:rPr sz="1100" spc="-5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1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毎月第１</a:t>
            </a:r>
            <a:r>
              <a:rPr lang="ja-JP" altLang="en-US" sz="1100" spc="25" dirty="0">
                <a:latin typeface="AR丸ゴシック体M" panose="020F0609000000000000" pitchFamily="49" charset="-128"/>
                <a:ea typeface="AR丸ゴシック体M" panose="020F0609000000000000" pitchFamily="49" charset="-128"/>
                <a:cs typeface="DJS 秀英角ゴシック金 StdN L"/>
              </a:rPr>
              <a:t>・３</a:t>
            </a:r>
            <a:r>
              <a:rPr sz="1100" spc="2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土曜日</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822325" marR="461009" indent="-810260">
              <a:lnSpc>
                <a:spcPts val="1300"/>
              </a:lnSpc>
              <a:spcBef>
                <a:spcPts val="540"/>
              </a:spcBef>
              <a:tabLst>
                <a:tab pos="1669414" algn="l"/>
                <a:tab pos="1800225" algn="l"/>
              </a:tabLst>
            </a:pPr>
            <a:r>
              <a:rPr sz="11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•相談時間</a:t>
            </a:r>
            <a:r>
              <a:rPr sz="1100" spc="-2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月～金曜日		</a:t>
            </a:r>
            <a:r>
              <a:rPr sz="1100" spc="-8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９：００～１７：００ </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土曜日	</a:t>
            </a:r>
            <a:r>
              <a:rPr sz="1100" spc="-8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１０：００～１</a:t>
            </a:r>
            <a:r>
              <a:rPr sz="1100" spc="-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７</a:t>
            </a:r>
            <a:r>
              <a:rPr sz="1100" spc="-8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：００</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0" name="object 40"/>
          <p:cNvSpPr txBox="1"/>
          <p:nvPr/>
        </p:nvSpPr>
        <p:spPr>
          <a:xfrm>
            <a:off x="597181" y="5343799"/>
            <a:ext cx="444500" cy="182101"/>
          </a:xfrm>
          <a:prstGeom prst="rect">
            <a:avLst/>
          </a:prstGeom>
        </p:spPr>
        <p:txBody>
          <a:bodyPr vert="horz" wrap="square" lIns="0" tIns="12700" rIns="0" bIns="0" rtlCol="0">
            <a:spAutoFit/>
          </a:bodyPr>
          <a:lstStyle/>
          <a:p>
            <a:pPr marL="12700">
              <a:lnSpc>
                <a:spcPct val="100000"/>
              </a:lnSpc>
              <a:spcBef>
                <a:spcPts val="100"/>
              </a:spcBef>
            </a:pPr>
            <a:r>
              <a:rPr lang="en-US" altLang="ja-JP" sz="1100" spc="8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100" spc="8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場所</a:t>
            </a:r>
            <a:endParaRPr lang="ja-JP" altLang="en-US"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1" name="object 41"/>
          <p:cNvSpPr txBox="1"/>
          <p:nvPr/>
        </p:nvSpPr>
        <p:spPr>
          <a:xfrm>
            <a:off x="1282914" y="5309681"/>
            <a:ext cx="3345179" cy="358775"/>
          </a:xfrm>
          <a:prstGeom prst="rect">
            <a:avLst/>
          </a:prstGeom>
        </p:spPr>
        <p:txBody>
          <a:bodyPr vert="horz" wrap="square" lIns="0" tIns="12700" rIns="0" bIns="0" rtlCol="0">
            <a:spAutoFit/>
          </a:bodyPr>
          <a:lstStyle/>
          <a:p>
            <a:pPr marL="12700">
              <a:lnSpc>
                <a:spcPts val="1310"/>
              </a:lnSpc>
              <a:spcBef>
                <a:spcPts val="100"/>
              </a:spcBef>
            </a:pPr>
            <a:r>
              <a:rPr sz="1100" spc="-3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〒７００－０９０１</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18745">
              <a:lnSpc>
                <a:spcPts val="1310"/>
              </a:lnSpc>
              <a:tabLst>
                <a:tab pos="1795145" algn="l"/>
              </a:tabLst>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岡山市北区本町６－３６	第一セントラルビル７階</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2" name="object 42"/>
          <p:cNvSpPr txBox="1"/>
          <p:nvPr/>
        </p:nvSpPr>
        <p:spPr>
          <a:xfrm>
            <a:off x="597181" y="5622131"/>
            <a:ext cx="2445385" cy="533400"/>
          </a:xfrm>
          <a:prstGeom prst="rect">
            <a:avLst/>
          </a:prstGeom>
        </p:spPr>
        <p:txBody>
          <a:bodyPr vert="horz" wrap="square" lIns="0" tIns="99060" rIns="0" bIns="0" rtlCol="0">
            <a:spAutoFit/>
          </a:bodyPr>
          <a:lstStyle/>
          <a:p>
            <a:pPr marL="12700">
              <a:lnSpc>
                <a:spcPct val="100000"/>
              </a:lnSpc>
              <a:spcBef>
                <a:spcPts val="780"/>
              </a:spcBef>
            </a:pPr>
            <a:r>
              <a:rPr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利用方法</a:t>
            </a:r>
            <a:r>
              <a:rPr sz="1100" spc="-2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来所</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680"/>
              </a:spcBef>
            </a:pPr>
            <a:r>
              <a:rPr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電話番号</a:t>
            </a:r>
            <a:r>
              <a:rPr sz="1100" spc="-6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：０８６－２２２－２９０５</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3" name="object 43"/>
          <p:cNvSpPr txBox="1"/>
          <p:nvPr/>
        </p:nvSpPr>
        <p:spPr>
          <a:xfrm>
            <a:off x="527685" y="6257010"/>
            <a:ext cx="4316730" cy="870751"/>
          </a:xfrm>
          <a:prstGeom prst="rect">
            <a:avLst/>
          </a:prstGeom>
        </p:spPr>
        <p:txBody>
          <a:bodyPr vert="horz" wrap="square" lIns="0" tIns="12700" rIns="0" bIns="0" rtlCol="0">
            <a:spAutoFit/>
          </a:bodyPr>
          <a:lstStyle/>
          <a:p>
            <a:pPr marL="12700" marR="104775" indent="139700">
              <a:lnSpc>
                <a:spcPct val="1363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以下のマザーズコーナーでも、子育て中の方々のための職業相談 を行っています。</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292735" indent="-140335">
              <a:lnSpc>
                <a:spcPts val="1310"/>
              </a:lnSpc>
              <a:spcBef>
                <a:spcPts val="480"/>
              </a:spcBef>
              <a:buSzPct val="90909"/>
              <a:buChar char="•"/>
              <a:tabLst>
                <a:tab pos="292735" algn="l"/>
              </a:tabLst>
            </a:pP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ハローワーク倉敷中央マザーズコーナ</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ー</a:t>
            </a:r>
            <a:r>
              <a:rPr sz="1100" spc="4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100" spc="-1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０８６－４２４－３３３３</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292735" indent="-140335">
              <a:lnSpc>
                <a:spcPts val="1310"/>
              </a:lnSpc>
              <a:buSzPct val="90909"/>
              <a:buChar char="•"/>
              <a:tabLst>
                <a:tab pos="292735" algn="l"/>
                <a:tab pos="2860675" algn="l"/>
              </a:tabLst>
            </a:pP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ハローワーク津山マザーズコーナ</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ー	</a:t>
            </a:r>
            <a:r>
              <a:rPr sz="1100" spc="-160" dirty="0">
                <a:latin typeface="AR丸ゴシック体M" panose="020F0609000000000000" pitchFamily="49" charset="-128"/>
                <a:ea typeface="AR丸ゴシック体M" panose="020F0609000000000000" pitchFamily="49" charset="-128"/>
                <a:cs typeface="DJS 秀英角ゴシック金 StdN L"/>
              </a:rPr>
              <a:t>０８６８－</a:t>
            </a:r>
            <a:r>
              <a:rPr lang="ja-JP" altLang="en-US" sz="1100" spc="-160" dirty="0">
                <a:latin typeface="AR丸ゴシック体M" panose="020F0609000000000000" pitchFamily="49" charset="-128"/>
                <a:ea typeface="AR丸ゴシック体M" panose="020F0609000000000000" pitchFamily="49" charset="-128"/>
                <a:cs typeface="DJS 秀英角ゴシック金 StdN L"/>
              </a:rPr>
              <a:t>３５</a:t>
            </a:r>
            <a:r>
              <a:rPr sz="1100" spc="-160" dirty="0">
                <a:latin typeface="AR丸ゴシック体M" panose="020F0609000000000000" pitchFamily="49" charset="-128"/>
                <a:ea typeface="AR丸ゴシック体M" panose="020F0609000000000000" pitchFamily="49" charset="-128"/>
                <a:cs typeface="DJS 秀英角ゴシック金 StdN L"/>
              </a:rPr>
              <a:t>－</a:t>
            </a:r>
            <a:r>
              <a:rPr lang="ja-JP" altLang="en-US" sz="1100" spc="-160" dirty="0">
                <a:latin typeface="AR丸ゴシック体M" panose="020F0609000000000000" pitchFamily="49" charset="-128"/>
                <a:ea typeface="AR丸ゴシック体M" panose="020F0609000000000000" pitchFamily="49" charset="-128"/>
                <a:cs typeface="DJS 秀英角ゴシック金 StdN L"/>
              </a:rPr>
              <a:t>２６７３</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4" name="object 44"/>
          <p:cNvSpPr txBox="1"/>
          <p:nvPr/>
        </p:nvSpPr>
        <p:spPr>
          <a:xfrm>
            <a:off x="5776072" y="2911473"/>
            <a:ext cx="4252595" cy="858568"/>
          </a:xfrm>
          <a:prstGeom prst="rect">
            <a:avLst/>
          </a:prstGeom>
        </p:spPr>
        <p:txBody>
          <a:bodyPr vert="horz" wrap="square" lIns="0" tIns="68580" rIns="0" bIns="0" rtlCol="0">
            <a:spAutoFit/>
          </a:bodyPr>
          <a:lstStyle/>
          <a:p>
            <a:pPr marL="12700">
              <a:lnSpc>
                <a:spcPct val="100000"/>
              </a:lnSpc>
              <a:spcBef>
                <a:spcPts val="540"/>
              </a:spcBef>
              <a:buClr>
                <a:srgbClr val="F591A1"/>
              </a:buClr>
              <a:buSzPct val="91666"/>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② </a:t>
            </a:r>
            <a:r>
              <a:rPr sz="1200" b="1"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高等職業訓練促進給付金</a:t>
            </a:r>
            <a:endParaRPr sz="1200" b="1" dirty="0">
              <a:latin typeface="AR丸ゴシック体M" panose="020F0609000000000000" pitchFamily="49" charset="-128"/>
              <a:ea typeface="AR丸ゴシック体M" panose="020F0609000000000000" pitchFamily="49" charset="-128"/>
              <a:cs typeface="DJS 秀英角ゴシック金 StdN L"/>
            </a:endParaRPr>
          </a:p>
          <a:p>
            <a:pPr marL="167005" marR="5080" indent="156210" algn="just">
              <a:lnSpc>
                <a:spcPct val="113700"/>
              </a:lnSpc>
              <a:spcBef>
                <a:spcPts val="225"/>
              </a:spcBef>
            </a:pPr>
            <a:r>
              <a:rPr sz="11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看護</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師、</a:t>
            </a:r>
            <a:r>
              <a:rPr sz="11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准看護</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師、</a:t>
            </a:r>
            <a:r>
              <a:rPr sz="11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保育</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士、</a:t>
            </a:r>
            <a:r>
              <a:rPr sz="11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介護福祉士などの資格を取得</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す </a:t>
            </a: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るために養成機関で１年以上修業する方を対象</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a:t>
            </a: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毎</a:t>
            </a:r>
            <a:r>
              <a:rPr sz="11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月</a:t>
            </a:r>
            <a:r>
              <a:rPr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１０</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万 </a:t>
            </a:r>
            <a:r>
              <a:rPr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100" spc="-5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円</a:t>
            </a:r>
            <a:r>
              <a:rPr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住民税課税世帯</a:t>
            </a:r>
            <a:r>
              <a:rPr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の</a:t>
            </a:r>
            <a:r>
              <a:rPr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方</a:t>
            </a:r>
            <a:r>
              <a:rPr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は７</a:t>
            </a:r>
            <a:r>
              <a:rPr sz="11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万</a:t>
            </a:r>
            <a:r>
              <a:rPr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５００</a:t>
            </a:r>
            <a:r>
              <a:rPr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円</a:t>
            </a:r>
            <a:r>
              <a:rPr sz="1100" spc="-56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を最大</a:t>
            </a:r>
            <a:r>
              <a:rPr lang="ja-JP" altLang="en-US" sz="1100" spc="-5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４年間</a:t>
            </a:r>
            <a:r>
              <a:rPr sz="1100" spc="-5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支給し</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ます</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5" name="object 45"/>
          <p:cNvSpPr txBox="1"/>
          <p:nvPr/>
        </p:nvSpPr>
        <p:spPr>
          <a:xfrm>
            <a:off x="5776074" y="1857222"/>
            <a:ext cx="4183379" cy="1047115"/>
          </a:xfrm>
          <a:prstGeom prst="rect">
            <a:avLst/>
          </a:prstGeom>
        </p:spPr>
        <p:txBody>
          <a:bodyPr vert="horz" wrap="square" lIns="0" tIns="64135" rIns="0" bIns="0" rtlCol="0">
            <a:spAutoFit/>
          </a:bodyPr>
          <a:lstStyle/>
          <a:p>
            <a:pPr marL="12700">
              <a:lnSpc>
                <a:spcPct val="100000"/>
              </a:lnSpc>
              <a:spcBef>
                <a:spcPts val="505"/>
              </a:spcBef>
              <a:buClr>
                <a:srgbClr val="F591A1"/>
              </a:buClr>
              <a:buSzPct val="91666"/>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① </a:t>
            </a:r>
            <a:r>
              <a:rPr sz="1200" b="1"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自立支援教育訓練給付金</a:t>
            </a:r>
            <a:endParaRPr sz="1200" b="1" dirty="0">
              <a:latin typeface="AR丸ゴシック体M" panose="020F0609000000000000" pitchFamily="49" charset="-128"/>
              <a:ea typeface="AR丸ゴシック体M" panose="020F0609000000000000" pitchFamily="49" charset="-128"/>
              <a:cs typeface="DJS 秀英角ゴシック金 StdN L"/>
            </a:endParaRPr>
          </a:p>
          <a:p>
            <a:pPr marL="173355" marR="5080" indent="147955">
              <a:lnSpc>
                <a:spcPct val="113700"/>
              </a:lnSpc>
              <a:spcBef>
                <a:spcPts val="190"/>
              </a:spcBef>
            </a:pPr>
            <a:r>
              <a:rPr sz="1100" spc="4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主</a:t>
            </a:r>
            <a:r>
              <a:rPr sz="1100" spc="2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に雇用保険の一般教育訓練講座</a:t>
            </a:r>
            <a:r>
              <a:rPr lang="ja-JP" altLang="en-US"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等</a:t>
            </a:r>
            <a:r>
              <a:rPr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を受講する方を対象</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に、受講費用の６０％（最大２０万円）を支給します。</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69545" marR="6985" indent="158115">
              <a:lnSpc>
                <a:spcPct val="113700"/>
              </a:lnSpc>
            </a:pPr>
            <a:r>
              <a:rPr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雇用保険の給付金</a:t>
            </a:r>
            <a:r>
              <a:rPr sz="1100" spc="-6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と</a:t>
            </a:r>
            <a:r>
              <a:rPr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の併給</a:t>
            </a:r>
            <a:r>
              <a:rPr sz="1100" spc="-6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も</a:t>
            </a:r>
            <a:r>
              <a:rPr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可能で</a:t>
            </a:r>
            <a:r>
              <a:rPr sz="1100" spc="-9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す</a:t>
            </a:r>
            <a:r>
              <a:rPr sz="1100" spc="-10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併給の場</a:t>
            </a: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合</a:t>
            </a:r>
            <a:r>
              <a:rPr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1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差額のみ </a:t>
            </a: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支</a:t>
            </a:r>
            <a:r>
              <a:rPr sz="1100" spc="-7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給</a:t>
            </a:r>
            <a:r>
              <a:rPr sz="11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され</a:t>
            </a: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ま</a:t>
            </a:r>
            <a:r>
              <a:rPr sz="1100" spc="-1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す</a:t>
            </a:r>
            <a:r>
              <a:rPr sz="1100" spc="-58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6" name="object 46"/>
          <p:cNvSpPr txBox="1"/>
          <p:nvPr/>
        </p:nvSpPr>
        <p:spPr>
          <a:xfrm>
            <a:off x="5776074" y="3887636"/>
            <a:ext cx="4045761" cy="197490"/>
          </a:xfrm>
          <a:prstGeom prst="rect">
            <a:avLst/>
          </a:prstGeom>
        </p:spPr>
        <p:txBody>
          <a:bodyPr vert="horz" wrap="square" lIns="0" tIns="12700" rIns="0" bIns="0" rtlCol="0">
            <a:spAutoFit/>
          </a:bodyPr>
          <a:lstStyle/>
          <a:p>
            <a:pPr marL="12700">
              <a:lnSpc>
                <a:spcPct val="100000"/>
              </a:lnSpc>
              <a:spcBef>
                <a:spcPts val="100"/>
              </a:spcBef>
              <a:buClr>
                <a:srgbClr val="F591A1"/>
              </a:buClr>
              <a:buSzPct val="91666"/>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③ </a:t>
            </a:r>
            <a:r>
              <a:rPr sz="1200" b="1"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高等学校卒業程度認定試験合格支援給付</a:t>
            </a:r>
            <a:r>
              <a:rPr sz="1200" b="1" spc="-22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金</a:t>
            </a:r>
            <a:r>
              <a:rPr sz="1200" b="1"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（→Ｐ22）</a:t>
            </a:r>
            <a:endParaRPr sz="1200" b="1"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7" name="object 47"/>
          <p:cNvSpPr txBox="1"/>
          <p:nvPr/>
        </p:nvSpPr>
        <p:spPr>
          <a:xfrm>
            <a:off x="5846623" y="6135175"/>
            <a:ext cx="3255796" cy="784189"/>
          </a:xfrm>
          <a:prstGeom prst="rect">
            <a:avLst/>
          </a:prstGeom>
        </p:spPr>
        <p:txBody>
          <a:bodyPr vert="horz" wrap="square" lIns="0" tIns="35560" rIns="0" bIns="0" rtlCol="0">
            <a:spAutoFit/>
          </a:bodyPr>
          <a:lstStyle/>
          <a:p>
            <a:pPr marL="152400">
              <a:lnSpc>
                <a:spcPct val="100000"/>
              </a:lnSpc>
              <a:spcBef>
                <a:spcPts val="280"/>
              </a:spcBef>
            </a:pP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どの</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制度</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も、事前相談が必要です</a:t>
            </a: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2700" marR="5080" indent="139700">
              <a:lnSpc>
                <a:spcPct val="113700"/>
              </a:lnSpc>
            </a:pPr>
            <a:r>
              <a:rPr sz="11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詳しく</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は、</a:t>
            </a:r>
            <a:r>
              <a:rPr sz="11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お住ま</a:t>
            </a:r>
            <a:r>
              <a:rPr sz="1100" spc="1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い</a:t>
            </a:r>
            <a:r>
              <a:rPr sz="11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の地域</a:t>
            </a:r>
            <a:r>
              <a:rPr lang="ja-JP" altLang="en-US" sz="11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の</a:t>
            </a:r>
            <a:r>
              <a:rPr sz="11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県</a:t>
            </a:r>
            <a:r>
              <a:rPr sz="1100" spc="-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民局</a:t>
            </a:r>
            <a:r>
              <a:rPr lang="ja-JP" altLang="en-US"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（①、②、③）や県社会福祉協議会（④）</a:t>
            </a:r>
            <a:r>
              <a:rPr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（→Ｐ27</a:t>
            </a:r>
            <a:r>
              <a:rPr lang="ja-JP" altLang="en-US" sz="1100" spc="-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en-US" altLang="ja-JP"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28</a:t>
            </a:r>
            <a:r>
              <a:rPr sz="11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）へお問い合わせください。</a:t>
            </a:r>
            <a:endParaRPr sz="11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10" name="object 110"/>
          <p:cNvSpPr txBox="1"/>
          <p:nvPr/>
        </p:nvSpPr>
        <p:spPr>
          <a:xfrm>
            <a:off x="340273"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23</a:t>
            </a:r>
            <a:endParaRPr sz="900">
              <a:latin typeface="AR丸ゴシック体M" panose="020F0609000000000000" pitchFamily="49" charset="-128"/>
              <a:ea typeface="AR丸ゴシック体M" panose="020F0609000000000000" pitchFamily="49" charset="-128"/>
              <a:cs typeface="Arial"/>
            </a:endParaRPr>
          </a:p>
        </p:txBody>
      </p:sp>
      <p:sp>
        <p:nvSpPr>
          <p:cNvPr id="111" name="object 111"/>
          <p:cNvSpPr txBox="1"/>
          <p:nvPr/>
        </p:nvSpPr>
        <p:spPr>
          <a:xfrm>
            <a:off x="10164129"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24</a:t>
            </a:r>
            <a:endParaRPr sz="900">
              <a:latin typeface="AR丸ゴシック体M" panose="020F0609000000000000" pitchFamily="49" charset="-128"/>
              <a:ea typeface="AR丸ゴシック体M" panose="020F0609000000000000" pitchFamily="49" charset="-128"/>
              <a:cs typeface="Arial"/>
            </a:endParaRPr>
          </a:p>
        </p:txBody>
      </p:sp>
      <p:sp>
        <p:nvSpPr>
          <p:cNvPr id="112" name="object 11">
            <a:extLst>
              <a:ext uri="{FF2B5EF4-FFF2-40B4-BE49-F238E27FC236}">
                <a16:creationId xmlns:a16="http://schemas.microsoft.com/office/drawing/2014/main" id="{FF654A13-873A-46E1-A9E8-4C60B5CA7685}"/>
              </a:ext>
            </a:extLst>
          </p:cNvPr>
          <p:cNvSpPr txBox="1"/>
          <p:nvPr/>
        </p:nvSpPr>
        <p:spPr>
          <a:xfrm>
            <a:off x="444500" y="1130453"/>
            <a:ext cx="3073400" cy="197490"/>
          </a:xfrm>
          <a:prstGeom prst="rect">
            <a:avLst/>
          </a:prstGeom>
        </p:spPr>
        <p:txBody>
          <a:bodyPr vert="horz" wrap="square" lIns="0" tIns="12700" rIns="0" bIns="0" rtlCol="0">
            <a:spAutoFit/>
          </a:bodyPr>
          <a:lstStyle/>
          <a:p>
            <a:pPr marL="165735" indent="-153035">
              <a:lnSpc>
                <a:spcPct val="100000"/>
              </a:lnSpc>
              <a:spcBef>
                <a:spcPts val="765"/>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岡山県ひとり親家庭支援センター</a:t>
            </a:r>
            <a:endParaRPr lang="ja-JP" altLang="en-US" sz="1200" b="1"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14" name="object 11">
            <a:extLst>
              <a:ext uri="{FF2B5EF4-FFF2-40B4-BE49-F238E27FC236}">
                <a16:creationId xmlns:a16="http://schemas.microsoft.com/office/drawing/2014/main" id="{E91DF57D-639F-4D56-BACD-0F6E7BCCBBCF}"/>
              </a:ext>
            </a:extLst>
          </p:cNvPr>
          <p:cNvSpPr txBox="1"/>
          <p:nvPr/>
        </p:nvSpPr>
        <p:spPr>
          <a:xfrm>
            <a:off x="429173" y="3676718"/>
            <a:ext cx="3073400" cy="197490"/>
          </a:xfrm>
          <a:prstGeom prst="rect">
            <a:avLst/>
          </a:prstGeom>
        </p:spPr>
        <p:txBody>
          <a:bodyPr vert="horz" wrap="square" lIns="0" tIns="12700" rIns="0" bIns="0" rtlCol="0">
            <a:spAutoFit/>
          </a:bodyPr>
          <a:lstStyle/>
          <a:p>
            <a:pPr marL="165735" indent="-153035">
              <a:lnSpc>
                <a:spcPct val="100000"/>
              </a:lnSpc>
              <a:spcBef>
                <a:spcPts val="705"/>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おかやまマザーズハローワーク</a:t>
            </a:r>
            <a:endParaRPr lang="ja-JP" altLang="en-US" sz="1200" b="1" dirty="0">
              <a:latin typeface="AR丸ゴシック体M" panose="020F0609000000000000" pitchFamily="49" charset="-128"/>
              <a:ea typeface="AR丸ゴシック体M" panose="020F0609000000000000" pitchFamily="49" charset="-128"/>
              <a:cs typeface="DJS 秀英角ゴシック金 StdN L"/>
            </a:endParaRPr>
          </a:p>
        </p:txBody>
      </p:sp>
      <p:sp>
        <p:nvSpPr>
          <p:cNvPr id="35" name="object 44"/>
          <p:cNvSpPr txBox="1"/>
          <p:nvPr/>
        </p:nvSpPr>
        <p:spPr>
          <a:xfrm>
            <a:off x="5776071" y="4240884"/>
            <a:ext cx="4252595" cy="2325637"/>
          </a:xfrm>
          <a:prstGeom prst="rect">
            <a:avLst/>
          </a:prstGeom>
        </p:spPr>
        <p:txBody>
          <a:bodyPr vert="horz" wrap="square" lIns="0" tIns="68580" rIns="0" bIns="0" rtlCol="0">
            <a:spAutoFit/>
          </a:bodyPr>
          <a:lstStyle/>
          <a:p>
            <a:pPr marL="12700">
              <a:lnSpc>
                <a:spcPct val="100000"/>
              </a:lnSpc>
              <a:spcBef>
                <a:spcPts val="540"/>
              </a:spcBef>
              <a:buClr>
                <a:srgbClr val="F591A1"/>
              </a:buClr>
              <a:buSzPct val="91666"/>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④ </a:t>
            </a:r>
            <a:r>
              <a:rPr sz="1200" b="1"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高等職業訓練促進</a:t>
            </a: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資金等貸付金</a:t>
            </a:r>
            <a:endParaRPr lang="en-US" altLang="ja-JP"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40"/>
              </a:spcBef>
              <a:buClr>
                <a:srgbClr val="F591A1"/>
              </a:buClr>
              <a:buSzPct val="91666"/>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（１）高等職業訓練促進給付金の支給を受けて資格を取得する方　　　　　</a:t>
            </a: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40"/>
              </a:spcBef>
              <a:buClr>
                <a:srgbClr val="F591A1"/>
              </a:buClr>
              <a:buSzPct val="91666"/>
              <a:tabLst>
                <a:tab pos="165735" algn="l"/>
              </a:tabLst>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に養成機関の入学準備金や就職準備金の貸付をします。　　　　　</a:t>
            </a:r>
            <a:r>
              <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p>
          <a:p>
            <a:pPr marL="12700">
              <a:lnSpc>
                <a:spcPct val="100000"/>
              </a:lnSpc>
              <a:spcBef>
                <a:spcPts val="540"/>
              </a:spcBef>
              <a:buClr>
                <a:srgbClr val="F591A1"/>
              </a:buClr>
              <a:buSzPct val="91666"/>
              <a:tabLst>
                <a:tab pos="165735" algn="l"/>
              </a:tabLst>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（入学準備金５０万円以内、就職準備金２０万円以内）</a:t>
            </a: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40"/>
              </a:spcBef>
              <a:buClr>
                <a:srgbClr val="F591A1"/>
              </a:buClr>
              <a:buSzPct val="91666"/>
              <a:tabLst>
                <a:tab pos="165735" algn="l"/>
              </a:tabLst>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（２）自立に向けて意欲的に取り組む就職活動中の方に、賃貸住</a:t>
            </a: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40"/>
              </a:spcBef>
              <a:buClr>
                <a:srgbClr val="F591A1"/>
              </a:buClr>
              <a:buSzPct val="91666"/>
              <a:tabLst>
                <a:tab pos="165735" algn="l"/>
              </a:tabLst>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宅の住宅支援資金の貸付をします。</a:t>
            </a: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40"/>
              </a:spcBef>
              <a:buClr>
                <a:srgbClr val="F591A1"/>
              </a:buClr>
              <a:buSzPct val="91666"/>
              <a:tabLst>
                <a:tab pos="165735" algn="l"/>
              </a:tabLst>
            </a:pP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（月額上限</a:t>
            </a:r>
            <a:r>
              <a:rPr lang="ja-JP" altLang="en-US" sz="1100" dirty="0">
                <a:latin typeface="AR丸ゴシック体M" panose="020F0609000000000000" pitchFamily="49" charset="-128"/>
                <a:ea typeface="AR丸ゴシック体M" panose="020F0609000000000000" pitchFamily="49" charset="-128"/>
                <a:cs typeface="DJS 秀英角ゴシック金 StdN L"/>
              </a:rPr>
              <a:t>７</a:t>
            </a:r>
            <a:r>
              <a:rPr lang="ja-JP" altLang="en-US"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万円を１２か月の範囲内で貸付）</a:t>
            </a: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67005" marR="5080" indent="156210">
              <a:lnSpc>
                <a:spcPct val="113700"/>
              </a:lnSpc>
              <a:spcBef>
                <a:spcPts val="225"/>
              </a:spcBef>
            </a:pP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67005" marR="5080" indent="156210">
              <a:lnSpc>
                <a:spcPct val="113700"/>
              </a:lnSpc>
              <a:spcBef>
                <a:spcPts val="225"/>
              </a:spcBef>
            </a:pP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67005" marR="5080" indent="156210">
              <a:lnSpc>
                <a:spcPct val="113700"/>
              </a:lnSpc>
              <a:spcBef>
                <a:spcPts val="225"/>
              </a:spcBef>
            </a:pPr>
            <a:endParaRPr lang="en-US" altLang="ja-JP"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615731" y="978438"/>
            <a:ext cx="4590415" cy="853440"/>
          </a:xfrm>
          <a:custGeom>
            <a:avLst/>
            <a:gdLst/>
            <a:ahLst/>
            <a:cxnLst/>
            <a:rect l="l" t="t" r="r" b="b"/>
            <a:pathLst>
              <a:path w="4590415" h="853439">
                <a:moveTo>
                  <a:pt x="4446422" y="0"/>
                </a:moveTo>
                <a:lnTo>
                  <a:pt x="143586" y="0"/>
                </a:lnTo>
                <a:lnTo>
                  <a:pt x="98329" y="7351"/>
                </a:lnTo>
                <a:lnTo>
                  <a:pt x="58929" y="27799"/>
                </a:lnTo>
                <a:lnTo>
                  <a:pt x="27799" y="58929"/>
                </a:lnTo>
                <a:lnTo>
                  <a:pt x="7351" y="98329"/>
                </a:lnTo>
                <a:lnTo>
                  <a:pt x="0" y="143586"/>
                </a:lnTo>
                <a:lnTo>
                  <a:pt x="0" y="709434"/>
                </a:lnTo>
                <a:lnTo>
                  <a:pt x="7351" y="754691"/>
                </a:lnTo>
                <a:lnTo>
                  <a:pt x="27799" y="794091"/>
                </a:lnTo>
                <a:lnTo>
                  <a:pt x="58929" y="825221"/>
                </a:lnTo>
                <a:lnTo>
                  <a:pt x="98329" y="845668"/>
                </a:lnTo>
                <a:lnTo>
                  <a:pt x="143586" y="853020"/>
                </a:lnTo>
                <a:lnTo>
                  <a:pt x="4446422" y="853020"/>
                </a:lnTo>
                <a:lnTo>
                  <a:pt x="4491679" y="845668"/>
                </a:lnTo>
                <a:lnTo>
                  <a:pt x="4531079" y="825221"/>
                </a:lnTo>
                <a:lnTo>
                  <a:pt x="4562209" y="794091"/>
                </a:lnTo>
                <a:lnTo>
                  <a:pt x="4582656" y="754691"/>
                </a:lnTo>
                <a:lnTo>
                  <a:pt x="4590008" y="709434"/>
                </a:lnTo>
                <a:lnTo>
                  <a:pt x="4590008" y="143586"/>
                </a:lnTo>
                <a:lnTo>
                  <a:pt x="4582656" y="98329"/>
                </a:lnTo>
                <a:lnTo>
                  <a:pt x="4562209" y="58929"/>
                </a:lnTo>
                <a:lnTo>
                  <a:pt x="4531079" y="27799"/>
                </a:lnTo>
                <a:lnTo>
                  <a:pt x="4491679" y="7351"/>
                </a:lnTo>
                <a:lnTo>
                  <a:pt x="4446422"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3" name="object 3"/>
          <p:cNvSpPr/>
          <p:nvPr/>
        </p:nvSpPr>
        <p:spPr>
          <a:xfrm>
            <a:off x="448419" y="977908"/>
            <a:ext cx="4590415" cy="482600"/>
          </a:xfrm>
          <a:custGeom>
            <a:avLst/>
            <a:gdLst/>
            <a:ahLst/>
            <a:cxnLst/>
            <a:rect l="l" t="t" r="r" b="b"/>
            <a:pathLst>
              <a:path w="4590415" h="482600">
                <a:moveTo>
                  <a:pt x="4481995" y="0"/>
                </a:moveTo>
                <a:lnTo>
                  <a:pt x="108000" y="0"/>
                </a:lnTo>
                <a:lnTo>
                  <a:pt x="66067" y="8522"/>
                </a:lnTo>
                <a:lnTo>
                  <a:pt x="31726" y="31726"/>
                </a:lnTo>
                <a:lnTo>
                  <a:pt x="8522" y="66067"/>
                </a:lnTo>
                <a:lnTo>
                  <a:pt x="0" y="108000"/>
                </a:lnTo>
                <a:lnTo>
                  <a:pt x="0" y="374599"/>
                </a:lnTo>
                <a:lnTo>
                  <a:pt x="8522" y="416532"/>
                </a:lnTo>
                <a:lnTo>
                  <a:pt x="31726" y="450873"/>
                </a:lnTo>
                <a:lnTo>
                  <a:pt x="66067" y="474077"/>
                </a:lnTo>
                <a:lnTo>
                  <a:pt x="108000" y="482600"/>
                </a:lnTo>
                <a:lnTo>
                  <a:pt x="4481995" y="482600"/>
                </a:lnTo>
                <a:lnTo>
                  <a:pt x="4523928" y="474077"/>
                </a:lnTo>
                <a:lnTo>
                  <a:pt x="4558269" y="450873"/>
                </a:lnTo>
                <a:lnTo>
                  <a:pt x="4581473" y="416532"/>
                </a:lnTo>
                <a:lnTo>
                  <a:pt x="4589995" y="374599"/>
                </a:lnTo>
                <a:lnTo>
                  <a:pt x="4589995" y="108000"/>
                </a:lnTo>
                <a:lnTo>
                  <a:pt x="4581473" y="66067"/>
                </a:lnTo>
                <a:lnTo>
                  <a:pt x="4558269" y="31726"/>
                </a:lnTo>
                <a:lnTo>
                  <a:pt x="4523928" y="8522"/>
                </a:lnTo>
                <a:lnTo>
                  <a:pt x="4481995"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4" name="object 4"/>
          <p:cNvSpPr/>
          <p:nvPr/>
        </p:nvSpPr>
        <p:spPr>
          <a:xfrm>
            <a:off x="448419" y="1836173"/>
            <a:ext cx="4590415" cy="561325"/>
          </a:xfrm>
          <a:custGeom>
            <a:avLst/>
            <a:gdLst/>
            <a:ahLst/>
            <a:cxnLst/>
            <a:rect l="l" t="t" r="r" b="b"/>
            <a:pathLst>
              <a:path w="4590415" h="482600">
                <a:moveTo>
                  <a:pt x="4481995" y="0"/>
                </a:moveTo>
                <a:lnTo>
                  <a:pt x="108000" y="0"/>
                </a:lnTo>
                <a:lnTo>
                  <a:pt x="66067" y="8522"/>
                </a:lnTo>
                <a:lnTo>
                  <a:pt x="31726" y="31726"/>
                </a:lnTo>
                <a:lnTo>
                  <a:pt x="8522" y="66067"/>
                </a:lnTo>
                <a:lnTo>
                  <a:pt x="0" y="108000"/>
                </a:lnTo>
                <a:lnTo>
                  <a:pt x="0" y="374599"/>
                </a:lnTo>
                <a:lnTo>
                  <a:pt x="8522" y="416532"/>
                </a:lnTo>
                <a:lnTo>
                  <a:pt x="31726" y="450873"/>
                </a:lnTo>
                <a:lnTo>
                  <a:pt x="66067" y="474077"/>
                </a:lnTo>
                <a:lnTo>
                  <a:pt x="108000" y="482599"/>
                </a:lnTo>
                <a:lnTo>
                  <a:pt x="4481995" y="482599"/>
                </a:lnTo>
                <a:lnTo>
                  <a:pt x="4523928" y="474077"/>
                </a:lnTo>
                <a:lnTo>
                  <a:pt x="4558269" y="450873"/>
                </a:lnTo>
                <a:lnTo>
                  <a:pt x="4581473" y="416532"/>
                </a:lnTo>
                <a:lnTo>
                  <a:pt x="4589995" y="374599"/>
                </a:lnTo>
                <a:lnTo>
                  <a:pt x="4589995" y="108000"/>
                </a:lnTo>
                <a:lnTo>
                  <a:pt x="4581473" y="66067"/>
                </a:lnTo>
                <a:lnTo>
                  <a:pt x="4558269" y="31726"/>
                </a:lnTo>
                <a:lnTo>
                  <a:pt x="4523928" y="8522"/>
                </a:lnTo>
                <a:lnTo>
                  <a:pt x="4481995"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5" name="object 5"/>
          <p:cNvSpPr/>
          <p:nvPr/>
        </p:nvSpPr>
        <p:spPr>
          <a:xfrm>
            <a:off x="5589015" y="4632553"/>
            <a:ext cx="4894102" cy="482600"/>
          </a:xfrm>
          <a:custGeom>
            <a:avLst/>
            <a:gdLst/>
            <a:ahLst/>
            <a:cxnLst/>
            <a:rect l="l" t="t" r="r" b="b"/>
            <a:pathLst>
              <a:path w="4590415" h="482600">
                <a:moveTo>
                  <a:pt x="4481995" y="0"/>
                </a:moveTo>
                <a:lnTo>
                  <a:pt x="108000" y="0"/>
                </a:lnTo>
                <a:lnTo>
                  <a:pt x="66067" y="8522"/>
                </a:lnTo>
                <a:lnTo>
                  <a:pt x="31726" y="31726"/>
                </a:lnTo>
                <a:lnTo>
                  <a:pt x="8522" y="66067"/>
                </a:lnTo>
                <a:lnTo>
                  <a:pt x="0" y="108000"/>
                </a:lnTo>
                <a:lnTo>
                  <a:pt x="0" y="374599"/>
                </a:lnTo>
                <a:lnTo>
                  <a:pt x="8522" y="416532"/>
                </a:lnTo>
                <a:lnTo>
                  <a:pt x="31726" y="450873"/>
                </a:lnTo>
                <a:lnTo>
                  <a:pt x="66067" y="474077"/>
                </a:lnTo>
                <a:lnTo>
                  <a:pt x="108000" y="482599"/>
                </a:lnTo>
                <a:lnTo>
                  <a:pt x="4481995" y="482599"/>
                </a:lnTo>
                <a:lnTo>
                  <a:pt x="4523928" y="474077"/>
                </a:lnTo>
                <a:lnTo>
                  <a:pt x="4558269" y="450873"/>
                </a:lnTo>
                <a:lnTo>
                  <a:pt x="4581473" y="416532"/>
                </a:lnTo>
                <a:lnTo>
                  <a:pt x="4589995" y="374599"/>
                </a:lnTo>
                <a:lnTo>
                  <a:pt x="4589995" y="108000"/>
                </a:lnTo>
                <a:lnTo>
                  <a:pt x="4581473" y="66067"/>
                </a:lnTo>
                <a:lnTo>
                  <a:pt x="4558269" y="31726"/>
                </a:lnTo>
                <a:lnTo>
                  <a:pt x="4523928" y="8522"/>
                </a:lnTo>
                <a:lnTo>
                  <a:pt x="4481995"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6" name="object 6"/>
          <p:cNvSpPr/>
          <p:nvPr/>
        </p:nvSpPr>
        <p:spPr>
          <a:xfrm>
            <a:off x="448419" y="3282968"/>
            <a:ext cx="4590415" cy="323215"/>
          </a:xfrm>
          <a:custGeom>
            <a:avLst/>
            <a:gdLst/>
            <a:ahLst/>
            <a:cxnLst/>
            <a:rect l="l" t="t" r="r" b="b"/>
            <a:pathLst>
              <a:path w="4590415" h="323214">
                <a:moveTo>
                  <a:pt x="4501667" y="0"/>
                </a:moveTo>
                <a:lnTo>
                  <a:pt x="88328" y="0"/>
                </a:lnTo>
                <a:lnTo>
                  <a:pt x="54033" y="6968"/>
                </a:lnTo>
                <a:lnTo>
                  <a:pt x="25947" y="25941"/>
                </a:lnTo>
                <a:lnTo>
                  <a:pt x="6970" y="54022"/>
                </a:lnTo>
                <a:lnTo>
                  <a:pt x="0" y="88315"/>
                </a:lnTo>
                <a:lnTo>
                  <a:pt x="0" y="234454"/>
                </a:lnTo>
                <a:lnTo>
                  <a:pt x="6970" y="268749"/>
                </a:lnTo>
                <a:lnTo>
                  <a:pt x="25947" y="296835"/>
                </a:lnTo>
                <a:lnTo>
                  <a:pt x="54033" y="315813"/>
                </a:lnTo>
                <a:lnTo>
                  <a:pt x="88328" y="322783"/>
                </a:lnTo>
                <a:lnTo>
                  <a:pt x="4501667" y="322783"/>
                </a:lnTo>
                <a:lnTo>
                  <a:pt x="4535962" y="315813"/>
                </a:lnTo>
                <a:lnTo>
                  <a:pt x="4564048" y="296835"/>
                </a:lnTo>
                <a:lnTo>
                  <a:pt x="4583025" y="268749"/>
                </a:lnTo>
                <a:lnTo>
                  <a:pt x="4589995" y="234454"/>
                </a:lnTo>
                <a:lnTo>
                  <a:pt x="4589995" y="88315"/>
                </a:lnTo>
                <a:lnTo>
                  <a:pt x="4583025" y="54022"/>
                </a:lnTo>
                <a:lnTo>
                  <a:pt x="4564048" y="25941"/>
                </a:lnTo>
                <a:lnTo>
                  <a:pt x="4535962" y="6968"/>
                </a:lnTo>
                <a:lnTo>
                  <a:pt x="4501667"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7" name="object 7"/>
          <p:cNvSpPr/>
          <p:nvPr/>
        </p:nvSpPr>
        <p:spPr>
          <a:xfrm>
            <a:off x="450006" y="5278978"/>
            <a:ext cx="4590415" cy="873125"/>
          </a:xfrm>
          <a:custGeom>
            <a:avLst/>
            <a:gdLst/>
            <a:ahLst/>
            <a:cxnLst/>
            <a:rect l="l" t="t" r="r" b="b"/>
            <a:pathLst>
              <a:path w="4590415" h="873125">
                <a:moveTo>
                  <a:pt x="4482579" y="0"/>
                </a:moveTo>
                <a:lnTo>
                  <a:pt x="107416" y="0"/>
                </a:lnTo>
                <a:lnTo>
                  <a:pt x="65708" y="8475"/>
                </a:lnTo>
                <a:lnTo>
                  <a:pt x="31553" y="31553"/>
                </a:lnTo>
                <a:lnTo>
                  <a:pt x="8475" y="65708"/>
                </a:lnTo>
                <a:lnTo>
                  <a:pt x="0" y="107416"/>
                </a:lnTo>
                <a:lnTo>
                  <a:pt x="0" y="765708"/>
                </a:lnTo>
                <a:lnTo>
                  <a:pt x="8475" y="807416"/>
                </a:lnTo>
                <a:lnTo>
                  <a:pt x="31553" y="841571"/>
                </a:lnTo>
                <a:lnTo>
                  <a:pt x="65708" y="864649"/>
                </a:lnTo>
                <a:lnTo>
                  <a:pt x="107416" y="873125"/>
                </a:lnTo>
                <a:lnTo>
                  <a:pt x="4482579" y="873125"/>
                </a:lnTo>
                <a:lnTo>
                  <a:pt x="4524287" y="864649"/>
                </a:lnTo>
                <a:lnTo>
                  <a:pt x="4558442" y="841571"/>
                </a:lnTo>
                <a:lnTo>
                  <a:pt x="4581520" y="807416"/>
                </a:lnTo>
                <a:lnTo>
                  <a:pt x="4589995" y="765708"/>
                </a:lnTo>
                <a:lnTo>
                  <a:pt x="4589995" y="107416"/>
                </a:lnTo>
                <a:lnTo>
                  <a:pt x="4581520" y="65708"/>
                </a:lnTo>
                <a:lnTo>
                  <a:pt x="4558442" y="31553"/>
                </a:lnTo>
                <a:lnTo>
                  <a:pt x="4524287" y="8475"/>
                </a:lnTo>
                <a:lnTo>
                  <a:pt x="4482579"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8" name="object 8"/>
          <p:cNvSpPr txBox="1"/>
          <p:nvPr/>
        </p:nvSpPr>
        <p:spPr>
          <a:xfrm>
            <a:off x="380255" y="173825"/>
            <a:ext cx="231140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８．誰かに相談したいとき</a:t>
            </a:r>
            <a:endParaRPr sz="15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9" name="object 9"/>
          <p:cNvSpPr txBox="1"/>
          <p:nvPr/>
        </p:nvSpPr>
        <p:spPr>
          <a:xfrm>
            <a:off x="428625" y="962703"/>
            <a:ext cx="4453255" cy="465256"/>
          </a:xfrm>
          <a:prstGeom prst="rect">
            <a:avLst/>
          </a:prstGeom>
        </p:spPr>
        <p:txBody>
          <a:bodyPr vert="horz" wrap="square" lIns="0" tIns="105410" rIns="0" bIns="0" rtlCol="0">
            <a:spAutoFit/>
          </a:bodyPr>
          <a:lstStyle/>
          <a:p>
            <a:pPr marL="196215" marR="5080" indent="129539">
              <a:lnSpc>
                <a:spcPct val="106100"/>
              </a:lnSpc>
              <a:spcBef>
                <a:spcPts val="585"/>
              </a:spcBef>
            </a:pP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就職の相</a:t>
            </a: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談</a:t>
            </a:r>
            <a:r>
              <a:rPr sz="1100" spc="1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生活の不安や悩</a:t>
            </a: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み</a:t>
            </a:r>
            <a:r>
              <a:rPr sz="1100" spc="-3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ごと</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など気軽に</a:t>
            </a: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相談できます</a:t>
            </a:r>
            <a:r>
              <a:rPr sz="1100" spc="-5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spc="-5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（→P23）</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0" name="object 10"/>
          <p:cNvSpPr txBox="1"/>
          <p:nvPr/>
        </p:nvSpPr>
        <p:spPr>
          <a:xfrm>
            <a:off x="429418" y="1840600"/>
            <a:ext cx="4436745" cy="459292"/>
          </a:xfrm>
          <a:prstGeom prst="rect">
            <a:avLst/>
          </a:prstGeom>
        </p:spPr>
        <p:txBody>
          <a:bodyPr vert="horz" wrap="square" lIns="0" tIns="110489" rIns="0" bIns="0" rtlCol="0">
            <a:spAutoFit/>
          </a:bodyPr>
          <a:lstStyle/>
          <a:p>
            <a:pPr marL="186055" marR="5080" indent="133985">
              <a:lnSpc>
                <a:spcPct val="106100"/>
              </a:lnSpc>
              <a:spcBef>
                <a:spcPts val="625"/>
              </a:spcBef>
            </a:pP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生活の問題や子育ての悩みな</a:t>
            </a:r>
            <a:r>
              <a:rPr sz="1100" spc="-2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ど、</a:t>
            </a: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ひとり親家庭の方の日々の生</a:t>
            </a: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活</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の困りごとなどについて、問題解決のお手伝いをします。</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1" name="object 11"/>
          <p:cNvSpPr txBox="1"/>
          <p:nvPr/>
        </p:nvSpPr>
        <p:spPr>
          <a:xfrm>
            <a:off x="572789" y="2432442"/>
            <a:ext cx="4567561" cy="559435"/>
          </a:xfrm>
          <a:prstGeom prst="rect">
            <a:avLst/>
          </a:prstGeom>
        </p:spPr>
        <p:txBody>
          <a:bodyPr vert="horz" wrap="square" lIns="0" tIns="22860" rIns="0" bIns="0" rtlCol="0">
            <a:spAutoFit/>
          </a:bodyPr>
          <a:lstStyle/>
          <a:p>
            <a:pPr marL="12700">
              <a:lnSpc>
                <a:spcPct val="100000"/>
              </a:lnSpc>
              <a:spcBef>
                <a:spcPts val="180"/>
              </a:spcBef>
            </a:pP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相談時間：平日（不定休あり）</a:t>
            </a:r>
            <a:r>
              <a:rPr sz="1100" spc="2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lang="ja-JP" altLang="en-US" sz="1100" spc="2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９</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０～１６：３０</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80"/>
              </a:spcBef>
            </a:pP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6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利用方法：電話</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•電話番号：担当する県民局によって異なります</a:t>
            </a:r>
            <a:r>
              <a:rPr sz="1100" spc="-9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P27）</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2" name="object 12"/>
          <p:cNvSpPr txBox="1"/>
          <p:nvPr/>
        </p:nvSpPr>
        <p:spPr>
          <a:xfrm>
            <a:off x="425450" y="5355675"/>
            <a:ext cx="4590414" cy="733149"/>
          </a:xfrm>
          <a:prstGeom prst="rect">
            <a:avLst/>
          </a:prstGeom>
        </p:spPr>
        <p:txBody>
          <a:bodyPr vert="horz" wrap="square" lIns="0" tIns="12700" rIns="0" bIns="0" rtlCol="0">
            <a:spAutoFit/>
          </a:bodyPr>
          <a:lstStyle/>
          <a:p>
            <a:pPr marL="198755" marR="5080" indent="125730">
              <a:lnSpc>
                <a:spcPct val="106100"/>
              </a:lnSpc>
              <a:spcBef>
                <a:spcPts val="780"/>
              </a:spcBef>
            </a:pPr>
            <a:r>
              <a:rPr sz="1100" spc="-2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配偶者や交際相手からの暴力（</a:t>
            </a:r>
            <a:r>
              <a:rPr sz="1100" spc="-30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ド</a:t>
            </a:r>
            <a:r>
              <a:rPr sz="1100" spc="-2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メスティックバイオレン</a:t>
            </a:r>
            <a:r>
              <a:rPr sz="1100" spc="-12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ス</a:t>
            </a:r>
            <a:r>
              <a:rPr sz="1100" spc="4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2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ＤＶ</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のほ</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か、</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セクシャルハラスメントや人間関係な</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ど、</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女性のさまざま </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な悩みの相談相手になります。</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308610">
              <a:lnSpc>
                <a:spcPct val="100000"/>
              </a:lnSpc>
              <a:spcBef>
                <a:spcPts val="85"/>
              </a:spcBef>
            </a:pP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ＤＶ相談については、夜間も受け付けています。</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3" name="object 13"/>
          <p:cNvSpPr txBox="1"/>
          <p:nvPr/>
        </p:nvSpPr>
        <p:spPr>
          <a:xfrm>
            <a:off x="571500" y="6193275"/>
            <a:ext cx="4222750" cy="915035"/>
          </a:xfrm>
          <a:prstGeom prst="rect">
            <a:avLst/>
          </a:prstGeom>
        </p:spPr>
        <p:txBody>
          <a:bodyPr vert="horz" wrap="square" lIns="0" tIns="22860" rIns="0" bIns="0" rtlCol="0">
            <a:spAutoFit/>
          </a:bodyPr>
          <a:lstStyle/>
          <a:p>
            <a:pPr marL="12700">
              <a:lnSpc>
                <a:spcPct val="100000"/>
              </a:lnSpc>
              <a:spcBef>
                <a:spcPts val="180"/>
              </a:spcBef>
              <a:tabLst>
                <a:tab pos="1392555" algn="l"/>
              </a:tabLst>
            </a:pPr>
            <a:r>
              <a:rPr sz="1100" spc="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2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相談時</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間</a:t>
            </a:r>
            <a:r>
              <a:rPr sz="1100" spc="-1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平日	９：００～１６：３０</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4305" indent="-140970">
              <a:lnSpc>
                <a:spcPct val="100000"/>
              </a:lnSpc>
              <a:spcBef>
                <a:spcPts val="80"/>
              </a:spcBef>
              <a:buSzPct val="90909"/>
              <a:buChar char="•"/>
              <a:tabLst>
                <a:tab pos="154940" algn="l"/>
              </a:tabLst>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利用方</a:t>
            </a: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法</a:t>
            </a:r>
            <a:r>
              <a:rPr sz="1100" spc="-19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電話又は来</a:t>
            </a:r>
            <a:r>
              <a:rPr sz="1100" spc="-3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所</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（来所の場合は事前にご連絡ください</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80"/>
              </a:spcBef>
            </a:pPr>
            <a:r>
              <a:rPr sz="1100" spc="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2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電話番</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号</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：０８６－２３５－６０６０</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80"/>
              </a:spcBef>
              <a:tabLst>
                <a:tab pos="1176655" algn="l"/>
              </a:tabLst>
            </a:pP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ＤＶ</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夜間相談</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4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相談時間</a:t>
            </a:r>
            <a:r>
              <a:rPr sz="1100" spc="4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spc="4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平日　</a:t>
            </a:r>
            <a:r>
              <a:rPr sz="1100" spc="4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１６：３０～２０：００</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177290">
              <a:lnSpc>
                <a:spcPct val="100000"/>
              </a:lnSpc>
              <a:spcBef>
                <a:spcPts val="80"/>
              </a:spcBef>
            </a:pP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6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電話番号</a:t>
            </a: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：０８６－２３５－６１０１</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4" name="object 14"/>
          <p:cNvSpPr txBox="1"/>
          <p:nvPr/>
        </p:nvSpPr>
        <p:spPr>
          <a:xfrm>
            <a:off x="431800" y="3333118"/>
            <a:ext cx="4614545" cy="271869"/>
          </a:xfrm>
          <a:prstGeom prst="rect">
            <a:avLst/>
          </a:prstGeom>
        </p:spPr>
        <p:txBody>
          <a:bodyPr vert="horz" wrap="square" lIns="0" tIns="12700" rIns="0" bIns="0" rtlCol="0">
            <a:spAutoFit/>
          </a:bodyPr>
          <a:lstStyle/>
          <a:p>
            <a:pPr marL="322580">
              <a:lnSpc>
                <a:spcPct val="100000"/>
              </a:lnSpc>
              <a:spcBef>
                <a:spcPts val="795"/>
              </a:spcBef>
            </a:pPr>
            <a:r>
              <a:rPr sz="1100" spc="-5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子育てに関する心配事やトラブルについての相談を受け付けています</a:t>
            </a:r>
            <a:r>
              <a:rPr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p>
            <a:pPr>
              <a:lnSpc>
                <a:spcPct val="100000"/>
              </a:lnSpc>
              <a:spcBef>
                <a:spcPts val="55"/>
              </a:spcBef>
            </a:pPr>
            <a:endParaRPr sz="5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5" name="object 15"/>
          <p:cNvSpPr txBox="1"/>
          <p:nvPr/>
        </p:nvSpPr>
        <p:spPr>
          <a:xfrm>
            <a:off x="574675" y="3628662"/>
            <a:ext cx="4441189" cy="364202"/>
          </a:xfrm>
          <a:prstGeom prst="rect">
            <a:avLst/>
          </a:prstGeom>
        </p:spPr>
        <p:txBody>
          <a:bodyPr vert="horz" wrap="square" lIns="0" tIns="12700" rIns="0" bIns="0" rtlCol="0">
            <a:spAutoFit/>
          </a:bodyPr>
          <a:lstStyle/>
          <a:p>
            <a:pPr marL="12700">
              <a:spcBef>
                <a:spcPts val="100"/>
              </a:spcBef>
            </a:pPr>
            <a:r>
              <a:rPr lang="en-US" altLang="zh-TW"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zh-TW" altLang="en-US" sz="1100" spc="16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相談時間</a:t>
            </a:r>
            <a:r>
              <a:rPr lang="zh-TW" altLang="en-US" sz="1100" spc="-18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zh-TW"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平日	８：３０～１７：００</a:t>
            </a:r>
            <a:endParaRPr lang="zh-TW" altLang="en-US" sz="1100" dirty="0">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100"/>
              </a:spcBef>
            </a:pPr>
            <a:r>
              <a:rPr sz="1100" spc="14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•利用方法</a:t>
            </a:r>
            <a:r>
              <a:rPr sz="1100" spc="-18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電話又は来所（来所の場合は事前にご連絡ください</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6" name="object 16"/>
          <p:cNvSpPr txBox="1"/>
          <p:nvPr/>
        </p:nvSpPr>
        <p:spPr>
          <a:xfrm>
            <a:off x="576491" y="4000469"/>
            <a:ext cx="2027662" cy="551177"/>
          </a:xfrm>
          <a:prstGeom prst="rect">
            <a:avLst/>
          </a:prstGeom>
        </p:spPr>
        <p:txBody>
          <a:bodyPr vert="horz" wrap="square" lIns="0" tIns="22860" rIns="0" bIns="0" rtlCol="0">
            <a:spAutoFit/>
          </a:bodyPr>
          <a:lstStyle/>
          <a:p>
            <a:pPr marL="153035" indent="-140335">
              <a:lnSpc>
                <a:spcPct val="100000"/>
              </a:lnSpc>
              <a:spcBef>
                <a:spcPts val="180"/>
              </a:spcBef>
              <a:buSzPct val="90909"/>
              <a:buChar char="•"/>
              <a:tabLst>
                <a:tab pos="153035" algn="l"/>
              </a:tabLst>
            </a:pP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電話番</a:t>
            </a:r>
            <a:r>
              <a:rPr sz="1100" spc="-1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号</a:t>
            </a:r>
            <a:r>
              <a:rPr sz="1100" spc="-18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中央児童相談所</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828040" marR="5080" indent="635">
              <a:lnSpc>
                <a:spcPct val="106100"/>
              </a:lnSpc>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倉敷児童相談所 津山児童相談所</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7" name="object 17"/>
          <p:cNvSpPr txBox="1"/>
          <p:nvPr/>
        </p:nvSpPr>
        <p:spPr>
          <a:xfrm>
            <a:off x="2660490" y="3970869"/>
            <a:ext cx="2633345" cy="576696"/>
          </a:xfrm>
          <a:prstGeom prst="rect">
            <a:avLst/>
          </a:prstGeom>
        </p:spPr>
        <p:txBody>
          <a:bodyPr vert="horz" wrap="square" lIns="0" tIns="12700" rIns="0" bIns="0" rtlCol="0">
            <a:spAutoFit/>
          </a:bodyPr>
          <a:lstStyle/>
          <a:p>
            <a:pPr marL="15240" marR="5080" indent="-3175">
              <a:lnSpc>
                <a:spcPct val="1061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０８６－２３５－４１５２</a:t>
            </a:r>
            <a:endPar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15240" marR="5080" indent="-3175">
              <a:lnSpc>
                <a:spcPct val="1061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０８６－４２１－０９９１</a:t>
            </a:r>
            <a:endPar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15240" marR="5080" indent="-3175">
              <a:lnSpc>
                <a:spcPct val="1061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０８６８－２３－５１３１</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8" name="object 18"/>
          <p:cNvSpPr txBox="1"/>
          <p:nvPr/>
        </p:nvSpPr>
        <p:spPr>
          <a:xfrm>
            <a:off x="1392058" y="4533983"/>
            <a:ext cx="3859391" cy="360548"/>
          </a:xfrm>
          <a:prstGeom prst="rect">
            <a:avLst/>
          </a:prstGeom>
        </p:spPr>
        <p:txBody>
          <a:bodyPr vert="horz" wrap="square" lIns="0" tIns="12700" rIns="0" bIns="0" rtlCol="0">
            <a:spAutoFit/>
          </a:bodyPr>
          <a:lstStyle/>
          <a:p>
            <a:pPr marL="1129030" marR="5080" indent="-1116965">
              <a:lnSpc>
                <a:spcPct val="1061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子ど</a:t>
            </a:r>
            <a:r>
              <a:rPr sz="1100" spc="-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も</a:t>
            </a:r>
            <a:r>
              <a:rPr sz="1100" spc="64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家庭電話相談室（月～土曜</a:t>
            </a:r>
            <a:r>
              <a:rPr sz="1100" spc="-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９：</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００～２</a:t>
            </a:r>
            <a:r>
              <a:rPr sz="1100" spc="-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００）  ０８６－２３５－４１５７</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9" name="object 19"/>
          <p:cNvSpPr txBox="1"/>
          <p:nvPr/>
        </p:nvSpPr>
        <p:spPr>
          <a:xfrm>
            <a:off x="5597537" y="971250"/>
            <a:ext cx="4440555" cy="819391"/>
          </a:xfrm>
          <a:prstGeom prst="rect">
            <a:avLst/>
          </a:prstGeom>
        </p:spPr>
        <p:txBody>
          <a:bodyPr vert="horz" wrap="square" lIns="0" tIns="111760" rIns="0" bIns="0" rtlCol="0">
            <a:spAutoFit/>
          </a:bodyPr>
          <a:lstStyle/>
          <a:p>
            <a:pPr marL="181610" marR="5080" indent="139700">
              <a:lnSpc>
                <a:spcPct val="106100"/>
              </a:lnSpc>
              <a:spcBef>
                <a:spcPts val="635"/>
              </a:spcBef>
            </a:pP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青少年の総合的な相談窓口とし</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て、</a:t>
            </a: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さまざまな相談を受け付け</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て</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います。</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81610" marR="5080" indent="139700">
              <a:lnSpc>
                <a:spcPct val="106100"/>
              </a:lnSpc>
            </a:pP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どこに連絡をすればいいか迷った時に</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総合相談窓口に相談</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 れば適切な相談先を紹介してもらうことができます。</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20" name="object 20"/>
          <p:cNvSpPr txBox="1"/>
          <p:nvPr/>
        </p:nvSpPr>
        <p:spPr>
          <a:xfrm>
            <a:off x="5596133" y="1859211"/>
            <a:ext cx="4227318" cy="1340110"/>
          </a:xfrm>
          <a:prstGeom prst="rect">
            <a:avLst/>
          </a:prstGeom>
        </p:spPr>
        <p:txBody>
          <a:bodyPr vert="horz" wrap="square" lIns="0" tIns="35560" rIns="0" bIns="0" rtlCol="0">
            <a:spAutoFit/>
          </a:bodyPr>
          <a:lstStyle/>
          <a:p>
            <a:pPr marL="1270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＜総合相談窓口＞</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989330" marR="5080" indent="-823594">
              <a:lnSpc>
                <a:spcPct val="113700"/>
              </a:lnSpc>
            </a:pPr>
            <a:r>
              <a:rPr sz="1100" spc="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•相談時間：年中無</a:t>
            </a:r>
            <a:r>
              <a:rPr sz="1100" spc="-3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休</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（年末年始除く</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7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８：３０～２１：３０ メールは２４時間受付</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66370">
              <a:lnSpc>
                <a:spcPct val="100000"/>
              </a:lnSpc>
              <a:spcBef>
                <a:spcPts val="180"/>
              </a:spcBef>
            </a:pP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9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利用方法：電話</a:t>
            </a:r>
            <a:r>
              <a:rPr sz="1100" spc="-3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面接相談又はメール</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915035">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（面接相談の場合は電話でご予約ください</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306705" indent="-140970">
              <a:lnSpc>
                <a:spcPts val="1310"/>
              </a:lnSpc>
              <a:spcBef>
                <a:spcPts val="180"/>
              </a:spcBef>
              <a:buSzPct val="90909"/>
              <a:buChar char="•"/>
              <a:tabLst>
                <a:tab pos="306705" algn="l"/>
              </a:tabLst>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電話番号</a:t>
            </a:r>
            <a:r>
              <a:rPr sz="1100" spc="-2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8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a:t>
            </a:r>
            <a:r>
              <a:rPr sz="1100" spc="-24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８</a:t>
            </a:r>
            <a:r>
              <a:rPr sz="1100" spc="-1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６－</a:t>
            </a:r>
            <a:r>
              <a:rPr sz="1100" spc="-24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２</a:t>
            </a:r>
            <a:r>
              <a:rPr sz="1100" spc="-3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２</a:t>
            </a:r>
            <a:r>
              <a:rPr sz="1100" spc="-18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４</a:t>
            </a:r>
            <a:r>
              <a:rPr sz="1100" spc="-2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29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７</a:t>
            </a:r>
            <a:r>
              <a:rPr sz="1100" spc="-3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１</a:t>
            </a:r>
            <a:r>
              <a:rPr sz="1100" spc="-2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１</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303530" indent="-140970">
              <a:lnSpc>
                <a:spcPts val="1310"/>
              </a:lnSpc>
              <a:buSzPct val="90909"/>
              <a:buFontTx/>
              <a:buChar char="•"/>
              <a:tabLst>
                <a:tab pos="304165" algn="l"/>
                <a:tab pos="861694" algn="l"/>
              </a:tabLst>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メール	</a:t>
            </a: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en-US" sz="1100" spc="-55" dirty="0">
                <a:solidFill>
                  <a:srgbClr val="231F20"/>
                </a:solidFill>
                <a:latin typeface="AR丸ゴシック体M" panose="020F0609000000000000" pitchFamily="49" charset="-128"/>
                <a:ea typeface="AR丸ゴシック体M" panose="020F0609000000000000"/>
                <a:cs typeface="TBちび丸ゴシックPlusK Pro R"/>
                <a:hlinkClick r:id="rId2"/>
              </a:rPr>
              <a:t>sodan110@po1.oninet.ne.jp</a:t>
            </a:r>
            <a:endParaRPr lang="en-US" sz="1100" spc="-55" dirty="0">
              <a:solidFill>
                <a:srgbClr val="231F20"/>
              </a:solidFill>
              <a:latin typeface="AR丸ゴシック体M" panose="020F0609000000000000" pitchFamily="49" charset="-128"/>
              <a:ea typeface="AR丸ゴシック体M" panose="020F0609000000000000"/>
              <a:cs typeface="TBちび丸ゴシックPlusK Pro R"/>
            </a:endParaRPr>
          </a:p>
        </p:txBody>
      </p:sp>
      <p:sp>
        <p:nvSpPr>
          <p:cNvPr id="24" name="object 24"/>
          <p:cNvSpPr txBox="1"/>
          <p:nvPr/>
        </p:nvSpPr>
        <p:spPr>
          <a:xfrm>
            <a:off x="340273"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25</a:t>
            </a:r>
            <a:endParaRPr sz="900">
              <a:latin typeface="AR丸ゴシック体M" panose="020F0609000000000000" pitchFamily="49" charset="-128"/>
              <a:ea typeface="AR丸ゴシック体M" panose="020F0609000000000000" pitchFamily="49" charset="-128"/>
              <a:cs typeface="Arial"/>
            </a:endParaRPr>
          </a:p>
        </p:txBody>
      </p:sp>
      <p:sp>
        <p:nvSpPr>
          <p:cNvPr id="25" name="object 25"/>
          <p:cNvSpPr txBox="1"/>
          <p:nvPr/>
        </p:nvSpPr>
        <p:spPr>
          <a:xfrm>
            <a:off x="10164129"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26</a:t>
            </a:r>
            <a:endParaRPr sz="900">
              <a:latin typeface="AR丸ゴシック体M" panose="020F0609000000000000" pitchFamily="49" charset="-128"/>
              <a:ea typeface="AR丸ゴシック体M" panose="020F0609000000000000" pitchFamily="49" charset="-128"/>
              <a:cs typeface="Arial"/>
            </a:endParaRPr>
          </a:p>
        </p:txBody>
      </p:sp>
      <p:sp>
        <p:nvSpPr>
          <p:cNvPr id="26" name="object 14">
            <a:extLst>
              <a:ext uri="{FF2B5EF4-FFF2-40B4-BE49-F238E27FC236}">
                <a16:creationId xmlns:a16="http://schemas.microsoft.com/office/drawing/2014/main" id="{7112C282-9DF5-4118-9B5B-E2136F657769}"/>
              </a:ext>
            </a:extLst>
          </p:cNvPr>
          <p:cNvSpPr txBox="1"/>
          <p:nvPr/>
        </p:nvSpPr>
        <p:spPr>
          <a:xfrm>
            <a:off x="431800" y="3050535"/>
            <a:ext cx="4614545"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児童相談所</a:t>
            </a:r>
            <a:endParaRPr lang="ja-JP" altLang="en-US"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27" name="object 14">
            <a:extLst>
              <a:ext uri="{FF2B5EF4-FFF2-40B4-BE49-F238E27FC236}">
                <a16:creationId xmlns:a16="http://schemas.microsoft.com/office/drawing/2014/main" id="{BC8B83DD-56F5-45A0-B93E-9883063FB0EA}"/>
              </a:ext>
            </a:extLst>
          </p:cNvPr>
          <p:cNvSpPr txBox="1"/>
          <p:nvPr/>
        </p:nvSpPr>
        <p:spPr>
          <a:xfrm>
            <a:off x="431800" y="1609425"/>
            <a:ext cx="4614545" cy="197490"/>
          </a:xfrm>
          <a:prstGeom prst="rect">
            <a:avLst/>
          </a:prstGeom>
        </p:spPr>
        <p:txBody>
          <a:bodyPr vert="horz" wrap="square" lIns="0" tIns="12700" rIns="0" bIns="0" rtlCol="0">
            <a:spAutoFit/>
          </a:bodyPr>
          <a:lstStyle/>
          <a:p>
            <a:pPr marL="165735" indent="-153035">
              <a:lnSpc>
                <a:spcPct val="100000"/>
              </a:lnSpc>
              <a:spcBef>
                <a:spcPts val="869"/>
              </a:spcBef>
              <a:buClr>
                <a:srgbClr val="F591A1"/>
              </a:buClr>
              <a:buSzPct val="91666"/>
              <a:buChar char="●"/>
              <a:tabLst>
                <a:tab pos="165735" algn="l"/>
              </a:tabLst>
            </a:pPr>
            <a:r>
              <a:rPr lang="zh-TW" altLang="en-US" sz="1200" b="1" spc="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母子</a:t>
            </a:r>
            <a:r>
              <a:rPr lang="en-US" altLang="zh-TW" sz="1200" b="1" spc="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zh-TW" altLang="en-US" sz="1200" b="1" spc="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父子自立支援員</a:t>
            </a:r>
            <a:endParaRPr lang="zh-TW" altLang="en-US"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28" name="object 14">
            <a:extLst>
              <a:ext uri="{FF2B5EF4-FFF2-40B4-BE49-F238E27FC236}">
                <a16:creationId xmlns:a16="http://schemas.microsoft.com/office/drawing/2014/main" id="{BFDC062D-892A-4F11-B356-1794DC78B4C2}"/>
              </a:ext>
            </a:extLst>
          </p:cNvPr>
          <p:cNvSpPr txBox="1"/>
          <p:nvPr/>
        </p:nvSpPr>
        <p:spPr>
          <a:xfrm>
            <a:off x="431800" y="737851"/>
            <a:ext cx="4614545" cy="197490"/>
          </a:xfrm>
          <a:prstGeom prst="rect">
            <a:avLst/>
          </a:prstGeom>
        </p:spPr>
        <p:txBody>
          <a:bodyPr vert="horz" wrap="square" lIns="0" tIns="12700" rIns="0" bIns="0" rtlCol="0">
            <a:spAutoFit/>
          </a:bodyPr>
          <a:lstStyle/>
          <a:p>
            <a:pPr marL="165735" indent="-153035">
              <a:lnSpc>
                <a:spcPct val="100000"/>
              </a:lnSpc>
              <a:spcBef>
                <a:spcPts val="830"/>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岡山県ひとり親家庭支援センター</a:t>
            </a:r>
            <a:endParaRPr lang="ja-JP" altLang="en-US"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29" name="object 14">
            <a:extLst>
              <a:ext uri="{FF2B5EF4-FFF2-40B4-BE49-F238E27FC236}">
                <a16:creationId xmlns:a16="http://schemas.microsoft.com/office/drawing/2014/main" id="{7D3893D4-2836-4031-8D0D-53FD6A09406E}"/>
              </a:ext>
            </a:extLst>
          </p:cNvPr>
          <p:cNvSpPr txBox="1"/>
          <p:nvPr/>
        </p:nvSpPr>
        <p:spPr>
          <a:xfrm>
            <a:off x="5653081" y="737851"/>
            <a:ext cx="4614545" cy="197490"/>
          </a:xfrm>
          <a:prstGeom prst="rect">
            <a:avLst/>
          </a:prstGeom>
        </p:spPr>
        <p:txBody>
          <a:bodyPr vert="horz" wrap="square" lIns="0" tIns="12700" rIns="0" bIns="0" rtlCol="0">
            <a:spAutoFit/>
          </a:bodyPr>
          <a:lstStyle/>
          <a:p>
            <a:pPr marL="165735" indent="-153035">
              <a:lnSpc>
                <a:spcPct val="100000"/>
              </a:lnSpc>
              <a:spcBef>
                <a:spcPts val="880"/>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岡山県青少年総合相談センター（</a:t>
            </a:r>
            <a:r>
              <a:rPr lang="ja-JP" altLang="en-US" sz="1200" b="1"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ハー</a:t>
            </a:r>
            <a:r>
              <a:rPr lang="ja-JP" altLang="en-US" sz="1200" b="1" spc="-204"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ト</a:t>
            </a:r>
            <a:r>
              <a:rPr lang="ja-JP" altLang="en-US" sz="1200" b="1"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フル</a:t>
            </a: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おかやま </a:t>
            </a:r>
            <a:r>
              <a:rPr lang="en-US" altLang="ja-JP" sz="1200" b="1"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110</a:t>
            </a:r>
            <a:r>
              <a:rPr lang="ja-JP" altLang="en-US" sz="1200" b="1"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lang="ja-JP" altLang="en-US" sz="1200" b="1" dirty="0">
              <a:latin typeface="AR丸ゴシック体M" panose="020F0609000000000000" pitchFamily="49" charset="-128"/>
              <a:ea typeface="AR丸ゴシック体M" panose="020F0609000000000000" pitchFamily="49" charset="-128"/>
              <a:cs typeface="TBちび丸ゴシックPlusK Pro R"/>
            </a:endParaRPr>
          </a:p>
        </p:txBody>
      </p:sp>
      <p:grpSp>
        <p:nvGrpSpPr>
          <p:cNvPr id="33" name="グループ化 32">
            <a:extLst>
              <a:ext uri="{FF2B5EF4-FFF2-40B4-BE49-F238E27FC236}">
                <a16:creationId xmlns:a16="http://schemas.microsoft.com/office/drawing/2014/main" id="{DAD9BD88-71F7-AE61-3C82-9B2C9A65A689}"/>
              </a:ext>
            </a:extLst>
          </p:cNvPr>
          <p:cNvGrpSpPr/>
          <p:nvPr/>
        </p:nvGrpSpPr>
        <p:grpSpPr>
          <a:xfrm>
            <a:off x="5589015" y="4373813"/>
            <a:ext cx="4912506" cy="2785877"/>
            <a:chOff x="5596744" y="3430463"/>
            <a:chExt cx="4912506" cy="2785877"/>
          </a:xfrm>
        </p:grpSpPr>
        <p:pic>
          <p:nvPicPr>
            <p:cNvPr id="23" name="object 23"/>
            <p:cNvPicPr/>
            <p:nvPr/>
          </p:nvPicPr>
          <p:blipFill>
            <a:blip r:embed="rId3" cstate="print"/>
            <a:stretch>
              <a:fillRect/>
            </a:stretch>
          </p:blipFill>
          <p:spPr>
            <a:xfrm>
              <a:off x="8648626" y="4190967"/>
              <a:ext cx="1410054" cy="1995404"/>
            </a:xfrm>
            <a:prstGeom prst="rect">
              <a:avLst/>
            </a:prstGeom>
          </p:spPr>
        </p:pic>
        <p:sp>
          <p:nvSpPr>
            <p:cNvPr id="21" name="object 21"/>
            <p:cNvSpPr txBox="1"/>
            <p:nvPr/>
          </p:nvSpPr>
          <p:spPr>
            <a:xfrm>
              <a:off x="5603862" y="4179885"/>
              <a:ext cx="2819400" cy="2036455"/>
            </a:xfrm>
            <a:prstGeom prst="rect">
              <a:avLst/>
            </a:prstGeom>
          </p:spPr>
          <p:txBody>
            <a:bodyPr vert="horz" wrap="square" lIns="0" tIns="35560" rIns="0" bIns="0" rtlCol="0">
              <a:spAutoFit/>
            </a:bodyPr>
            <a:lstStyle/>
            <a:p>
              <a:pPr marL="1270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＜女性相談員による一般相談＞</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pP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相談時間：火～土曜日</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99060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９：３０～１６：３０</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pP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6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利用方法：電話又は来所</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22225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（来所の場合は事前にご連絡ください</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pP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4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電話番号：０８６－２３５－３３１０</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R="843280" algn="r">
                <a:lnSpc>
                  <a:spcPct val="100000"/>
                </a:lnSpc>
                <a:spcBef>
                  <a:spcPts val="7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＜男性相談員による男性相談＞</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R="843280" algn="r">
                <a:lnSpc>
                  <a:spcPct val="100000"/>
                </a:lnSpc>
                <a:spcBef>
                  <a:spcPts val="180"/>
                </a:spcBef>
              </a:pPr>
              <a:r>
                <a:rPr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5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相談時間：毎月第</a:t>
              </a:r>
              <a:r>
                <a:rPr lang="ja-JP" altLang="en-US" sz="1100" spc="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４土</a:t>
              </a:r>
              <a:r>
                <a:rPr sz="1100" spc="5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曜日</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979169">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１</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３</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３</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１６</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３</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a:lnSpc>
                  <a:spcPct val="100000"/>
                </a:lnSpc>
                <a:spcBef>
                  <a:spcPts val="180"/>
                </a:spcBef>
              </a:pP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16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電話番号</a:t>
              </a:r>
              <a:r>
                <a:rPr sz="11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：０８６－２２１－１２７０</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22" name="object 22"/>
            <p:cNvSpPr txBox="1"/>
            <p:nvPr/>
          </p:nvSpPr>
          <p:spPr>
            <a:xfrm>
              <a:off x="5596744" y="3631402"/>
              <a:ext cx="4912506" cy="492443"/>
            </a:xfrm>
            <a:prstGeom prst="rect">
              <a:avLst/>
            </a:prstGeom>
          </p:spPr>
          <p:txBody>
            <a:bodyPr vert="horz" wrap="square" lIns="0" tIns="105410" rIns="0" bIns="0" rtlCol="0">
              <a:spAutoFit/>
            </a:bodyPr>
            <a:lstStyle/>
            <a:p>
              <a:pPr marL="177800" marR="239395" indent="135890">
                <a:lnSpc>
                  <a:spcPct val="113700"/>
                </a:lnSpc>
                <a:spcBef>
                  <a:spcPts val="489"/>
                </a:spcBef>
              </a:pP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女性相談員による一般相談の他</a:t>
              </a:r>
              <a:r>
                <a:rPr sz="1100" spc="-2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spc="-2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ＤＶに</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関する相談も受</a:t>
              </a:r>
              <a:r>
                <a:rPr sz="1100" spc="-7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け</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付</a:t>
              </a:r>
              <a:r>
                <a:rPr sz="1100" spc="-5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けていま</a:t>
              </a:r>
              <a:r>
                <a:rPr lang="ja-JP" altLang="en-US"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a:t>
              </a: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また</a:t>
              </a:r>
              <a:r>
                <a:rPr sz="1100" spc="-11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男性相談員による男性相談も行っています</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30" name="object 14">
              <a:extLst>
                <a:ext uri="{FF2B5EF4-FFF2-40B4-BE49-F238E27FC236}">
                  <a16:creationId xmlns:a16="http://schemas.microsoft.com/office/drawing/2014/main" id="{FBECDB7B-A6C8-4C47-BBB5-BE595EBEC298}"/>
                </a:ext>
              </a:extLst>
            </p:cNvPr>
            <p:cNvSpPr txBox="1"/>
            <p:nvPr/>
          </p:nvSpPr>
          <p:spPr>
            <a:xfrm>
              <a:off x="5653081" y="3430463"/>
              <a:ext cx="4856169" cy="197490"/>
            </a:xfrm>
            <a:prstGeom prst="rect">
              <a:avLst/>
            </a:prstGeom>
          </p:spPr>
          <p:txBody>
            <a:bodyPr vert="horz" wrap="square" lIns="0" tIns="12700" rIns="0" bIns="0" rtlCol="0">
              <a:spAutoFit/>
            </a:bodyPr>
            <a:lstStyle/>
            <a:p>
              <a:pPr marL="165735" indent="-153035">
                <a:lnSpc>
                  <a:spcPct val="100000"/>
                </a:lnSpc>
                <a:spcBef>
                  <a:spcPts val="830"/>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岡山県男女共同参画推進セ</a:t>
              </a:r>
              <a:r>
                <a:rPr lang="ja-JP" altLang="en-US" sz="1200" b="1" spc="-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ン</a:t>
              </a: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タ</a:t>
              </a:r>
              <a:r>
                <a:rPr lang="ja-JP" altLang="en-US" sz="1200" b="1" spc="-459"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ー</a:t>
              </a: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［配偶者暴力相談支援セ</a:t>
              </a:r>
              <a:r>
                <a:rPr lang="ja-JP" altLang="en-US" sz="1200" b="1" spc="-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ン</a:t>
              </a: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ター］</a:t>
              </a:r>
              <a:endParaRPr lang="ja-JP" altLang="en-US" sz="1200" b="1" dirty="0">
                <a:latin typeface="AR丸ゴシック体M" panose="020F0609000000000000" pitchFamily="49" charset="-128"/>
                <a:ea typeface="AR丸ゴシック体M" panose="020F0609000000000000" pitchFamily="49" charset="-128"/>
                <a:cs typeface="TBちび丸ゴシックPlusK Pro R"/>
              </a:endParaRPr>
            </a:p>
          </p:txBody>
        </p:sp>
      </p:grpSp>
      <p:sp>
        <p:nvSpPr>
          <p:cNvPr id="34" name="object 20">
            <a:extLst>
              <a:ext uri="{FF2B5EF4-FFF2-40B4-BE49-F238E27FC236}">
                <a16:creationId xmlns:a16="http://schemas.microsoft.com/office/drawing/2014/main" id="{17546C35-6C71-7E0C-CE29-8ADE02B18135}"/>
              </a:ext>
            </a:extLst>
          </p:cNvPr>
          <p:cNvSpPr txBox="1"/>
          <p:nvPr/>
        </p:nvSpPr>
        <p:spPr>
          <a:xfrm>
            <a:off x="5593431" y="3282968"/>
            <a:ext cx="4856169" cy="775725"/>
          </a:xfrm>
          <a:prstGeom prst="rect">
            <a:avLst/>
          </a:prstGeom>
        </p:spPr>
        <p:txBody>
          <a:bodyPr vert="horz" wrap="square" lIns="0" tIns="35560" rIns="0" bIns="0" rtlCol="0">
            <a:spAutoFit/>
          </a:bodyPr>
          <a:lstStyle/>
          <a:p>
            <a:pPr marL="1270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en-US" altLang="ja-JP"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SNS</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相談</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337186" marR="5080" indent="-171450">
              <a:lnSpc>
                <a:spcPct val="113700"/>
              </a:lnSpc>
              <a:buFont typeface="Arial" panose="020B0604020202020204" pitchFamily="34" charset="0"/>
              <a:buChar char="•"/>
            </a:pPr>
            <a:r>
              <a:rPr sz="1100" spc="7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相談時間</a:t>
            </a:r>
            <a:r>
              <a:rPr sz="1100" spc="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spc="7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毎週火・木・土</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年末年始除く</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7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br>
              <a:rPr lang="en-US" sz="1100" spc="-70" dirty="0">
                <a:solidFill>
                  <a:srgbClr val="231F20"/>
                </a:solidFill>
                <a:latin typeface="AR丸ゴシック体M" panose="020F0609000000000000" pitchFamily="49" charset="-128"/>
                <a:ea typeface="AR丸ゴシック体M" panose="020F0609000000000000" pitchFamily="49" charset="-128"/>
                <a:cs typeface="TBちび丸ゴシックPlusK Pro R"/>
              </a:rPr>
            </a:br>
            <a:r>
              <a:rPr lang="ja-JP" altLang="en-US" sz="1100" spc="-7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１７</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０～２１：</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 </a:t>
            </a:r>
            <a:endPar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337186" marR="5080" indent="-171450">
              <a:lnSpc>
                <a:spcPct val="113700"/>
              </a:lnSpc>
              <a:buFont typeface="Arial" panose="020B0604020202020204" pitchFamily="34" charset="0"/>
              <a:buChar char="•"/>
            </a:pPr>
            <a:r>
              <a:rPr lang="en-US" altLang="ja-JP"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LINE ID</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en-US" altLang="ja-JP"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hfokayama</a:t>
            </a:r>
            <a:endPar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p:txBody>
      </p:sp>
      <p:pic>
        <p:nvPicPr>
          <p:cNvPr id="36" name="図 35" descr="QR コード&#10;&#10;AI 生成コンテンツは誤りを含む可能性があります。">
            <a:extLst>
              <a:ext uri="{FF2B5EF4-FFF2-40B4-BE49-F238E27FC236}">
                <a16:creationId xmlns:a16="http://schemas.microsoft.com/office/drawing/2014/main" id="{A65BD6F6-7FD9-2D5C-EC69-A6FE8F14A9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2549" y="3749159"/>
            <a:ext cx="576696" cy="576696"/>
          </a:xfrm>
          <a:prstGeom prst="rect">
            <a:avLst/>
          </a:prstGeom>
        </p:spPr>
      </p:pic>
      <p:sp>
        <p:nvSpPr>
          <p:cNvPr id="32" name="object 14">
            <a:extLst>
              <a:ext uri="{FF2B5EF4-FFF2-40B4-BE49-F238E27FC236}">
                <a16:creationId xmlns:a16="http://schemas.microsoft.com/office/drawing/2014/main" id="{A61DDFC4-EFD6-7865-172F-F188851ECF22}"/>
              </a:ext>
            </a:extLst>
          </p:cNvPr>
          <p:cNvSpPr txBox="1"/>
          <p:nvPr/>
        </p:nvSpPr>
        <p:spPr>
          <a:xfrm>
            <a:off x="451741" y="5019930"/>
            <a:ext cx="4614545" cy="197490"/>
          </a:xfrm>
          <a:prstGeom prst="rect">
            <a:avLst/>
          </a:prstGeom>
        </p:spPr>
        <p:txBody>
          <a:bodyPr vert="horz" wrap="square" lIns="0" tIns="12700" rIns="0" bIns="0" rtlCol="0">
            <a:spAutoFit/>
          </a:bodyPr>
          <a:lstStyle/>
          <a:p>
            <a:pPr marL="165735" indent="-153035">
              <a:lnSpc>
                <a:spcPct val="100000"/>
              </a:lnSpc>
              <a:spcBef>
                <a:spcPts val="830"/>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女性相談支援センター</a:t>
            </a:r>
            <a:r>
              <a:rPr lang="en-US" altLang="ja-JP"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配偶者暴力相談支援センター</a:t>
            </a:r>
            <a:r>
              <a:rPr lang="en-US" altLang="ja-JP"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lang="ja-JP" altLang="en-US" sz="1200" b="1" dirty="0">
              <a:latin typeface="AR丸ゴシック体M" panose="020F0609000000000000" pitchFamily="49" charset="-128"/>
              <a:ea typeface="AR丸ゴシック体M" panose="020F0609000000000000" pitchFamily="49" charset="-128"/>
              <a:cs typeface="TBちび丸ゴシックPlusK Pro 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2885117218"/>
              </p:ext>
            </p:extLst>
          </p:nvPr>
        </p:nvGraphicFramePr>
        <p:xfrm>
          <a:off x="443737" y="1016558"/>
          <a:ext cx="4655313" cy="4694555"/>
        </p:xfrm>
        <a:graphic>
          <a:graphicData uri="http://schemas.openxmlformats.org/drawingml/2006/table">
            <a:tbl>
              <a:tblPr firstRow="1" bandRow="1">
                <a:tableStyleId>{2D5ABB26-0587-4C30-8999-92F81FD0307C}</a:tableStyleId>
              </a:tblPr>
              <a:tblGrid>
                <a:gridCol w="1930802">
                  <a:extLst>
                    <a:ext uri="{9D8B030D-6E8A-4147-A177-3AD203B41FA5}">
                      <a16:colId xmlns:a16="http://schemas.microsoft.com/office/drawing/2014/main" val="20000"/>
                    </a:ext>
                  </a:extLst>
                </a:gridCol>
                <a:gridCol w="1657711">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tblGrid>
              <a:tr h="226695">
                <a:tc>
                  <a:txBody>
                    <a:bodyPr/>
                    <a:lstStyle/>
                    <a:p>
                      <a:pPr marL="634365">
                        <a:lnSpc>
                          <a:spcPct val="100000"/>
                        </a:lnSpc>
                        <a:spcBef>
                          <a:spcPts val="190"/>
                        </a:spcBef>
                        <a:tabLst>
                          <a:tab pos="1193165" algn="l"/>
                        </a:tabLst>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名	称</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24130" marB="0">
                    <a:lnL w="12700">
                      <a:solidFill>
                        <a:srgbClr val="231F20"/>
                      </a:solidFill>
                      <a:prstDash val="solid"/>
                    </a:lnL>
                    <a:lnR w="6350">
                      <a:solidFill>
                        <a:srgbClr val="231F20"/>
                      </a:solidFill>
                      <a:prstDash val="solid"/>
                    </a:lnR>
                    <a:lnT w="12700">
                      <a:solidFill>
                        <a:srgbClr val="231F20"/>
                      </a:solidFill>
                      <a:prstDash val="solid"/>
                    </a:lnT>
                    <a:lnB w="6350">
                      <a:solidFill>
                        <a:srgbClr val="231F20"/>
                      </a:solidFill>
                      <a:prstDash val="solid"/>
                    </a:lnB>
                    <a:solidFill>
                      <a:srgbClr val="F591A1"/>
                    </a:solidFill>
                  </a:tcPr>
                </a:tc>
                <a:tc>
                  <a:txBody>
                    <a:bodyPr/>
                    <a:lstStyle/>
                    <a:p>
                      <a:pPr marL="512445">
                        <a:lnSpc>
                          <a:spcPct val="100000"/>
                        </a:lnSpc>
                        <a:spcBef>
                          <a:spcPts val="190"/>
                        </a:spcBef>
                        <a:tabLst>
                          <a:tab pos="791845" algn="l"/>
                          <a:tab pos="1071245" algn="l"/>
                        </a:tabLst>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担	当	課</a:t>
                      </a:r>
                      <a:endParaRPr sz="1100">
                        <a:latin typeface="AR丸ゴシック体M" panose="020F0609000000000000" pitchFamily="49" charset="-128"/>
                        <a:ea typeface="AR丸ゴシック体M" panose="020F0609000000000000" pitchFamily="49" charset="-128"/>
                        <a:cs typeface="TBちび丸ゴシックPlusK Pro R"/>
                      </a:endParaRPr>
                    </a:p>
                  </a:txBody>
                  <a:tcPr marL="0" marR="0" marT="24130" marB="0">
                    <a:lnL w="6350">
                      <a:solidFill>
                        <a:srgbClr val="231F20"/>
                      </a:solidFill>
                      <a:prstDash val="solid"/>
                    </a:lnL>
                    <a:lnR w="6350">
                      <a:solidFill>
                        <a:srgbClr val="231F20"/>
                      </a:solidFill>
                      <a:prstDash val="solid"/>
                    </a:lnR>
                    <a:lnT w="12700">
                      <a:solidFill>
                        <a:srgbClr val="231F20"/>
                      </a:solidFill>
                      <a:prstDash val="solid"/>
                    </a:lnT>
                    <a:lnB w="6350">
                      <a:solidFill>
                        <a:srgbClr val="231F20"/>
                      </a:solidFill>
                      <a:prstDash val="solid"/>
                    </a:lnB>
                    <a:solidFill>
                      <a:srgbClr val="F591A1"/>
                    </a:solidFill>
                  </a:tcPr>
                </a:tc>
                <a:tc>
                  <a:txBody>
                    <a:bodyPr/>
                    <a:lstStyle/>
                    <a:p>
                      <a:pPr marR="11430" algn="ctr">
                        <a:lnSpc>
                          <a:spcPct val="100000"/>
                        </a:lnSpc>
                        <a:spcBef>
                          <a:spcPts val="190"/>
                        </a:spcBef>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電</a:t>
                      </a:r>
                      <a:r>
                        <a:rPr sz="1100" spc="60" dirty="0">
                          <a:solidFill>
                            <a:srgbClr val="FFFFFF"/>
                          </a:solidFill>
                          <a:latin typeface="AR丸ゴシック体M" panose="020F0609000000000000" pitchFamily="49" charset="-128"/>
                          <a:ea typeface="AR丸ゴシック体M" panose="020F0609000000000000" pitchFamily="49" charset="-128"/>
                          <a:cs typeface="TBちび丸ゴシックPlusK Pro R"/>
                        </a:rPr>
                        <a:t> </a:t>
                      </a: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話</a:t>
                      </a:r>
                      <a:r>
                        <a:rPr sz="1100" spc="65" dirty="0">
                          <a:solidFill>
                            <a:srgbClr val="FFFFFF"/>
                          </a:solidFill>
                          <a:latin typeface="AR丸ゴシック体M" panose="020F0609000000000000" pitchFamily="49" charset="-128"/>
                          <a:ea typeface="AR丸ゴシック体M" panose="020F0609000000000000" pitchFamily="49" charset="-128"/>
                          <a:cs typeface="TBちび丸ゴシックPlusK Pro R"/>
                        </a:rPr>
                        <a:t> </a:t>
                      </a: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番</a:t>
                      </a:r>
                      <a:r>
                        <a:rPr sz="1100" spc="-20" dirty="0">
                          <a:solidFill>
                            <a:srgbClr val="FFFFFF"/>
                          </a:solidFill>
                          <a:latin typeface="AR丸ゴシック体M" panose="020F0609000000000000" pitchFamily="49" charset="-128"/>
                          <a:ea typeface="AR丸ゴシック体M" panose="020F0609000000000000" pitchFamily="49" charset="-128"/>
                          <a:cs typeface="TBちび丸ゴシックPlusK Pro R"/>
                        </a:rPr>
                        <a:t> </a:t>
                      </a: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号</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24130" marB="0">
                    <a:lnL w="6350">
                      <a:solidFill>
                        <a:srgbClr val="231F20"/>
                      </a:solidFill>
                      <a:prstDash val="solid"/>
                    </a:lnL>
                    <a:lnR w="12700">
                      <a:solidFill>
                        <a:srgbClr val="231F20"/>
                      </a:solidFill>
                      <a:prstDash val="solid"/>
                    </a:lnR>
                    <a:lnT w="12700">
                      <a:solidFill>
                        <a:srgbClr val="231F20"/>
                      </a:solidFill>
                      <a:prstDash val="solid"/>
                    </a:lnT>
                    <a:lnB w="6350">
                      <a:solidFill>
                        <a:srgbClr val="231F20"/>
                      </a:solidFill>
                      <a:prstDash val="solid"/>
                    </a:lnB>
                    <a:solidFill>
                      <a:srgbClr val="F591A1"/>
                    </a:solidFill>
                  </a:tcPr>
                </a:tc>
                <a:extLst>
                  <a:ext uri="{0D108BD9-81ED-4DB2-BD59-A6C34878D82A}">
                    <a16:rowId xmlns:a16="http://schemas.microsoft.com/office/drawing/2014/main" val="10000"/>
                  </a:ext>
                </a:extLst>
              </a:tr>
              <a:tr h="280035">
                <a:tc>
                  <a:txBody>
                    <a:bodyPr/>
                    <a:lstStyle/>
                    <a:p>
                      <a:pPr marL="97790">
                        <a:lnSpc>
                          <a:spcPct val="100000"/>
                        </a:lnSpc>
                        <a:spcBef>
                          <a:spcPts val="459"/>
                        </a:spcBef>
                      </a:pP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岡山県庁</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58419"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L="46990">
                        <a:lnSpc>
                          <a:spcPct val="100000"/>
                        </a:lnSpc>
                        <a:spcBef>
                          <a:spcPts val="465"/>
                        </a:spcBef>
                      </a:pPr>
                      <a:r>
                        <a:rPr lang="ja-JP" altLang="en-US"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子ども・</a:t>
                      </a:r>
                      <a:r>
                        <a:rPr sz="9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福祉部子ども家庭課</a:t>
                      </a:r>
                      <a:endParaRPr sz="900" dirty="0">
                        <a:latin typeface="AR丸ゴシック体M" panose="020F0609000000000000" pitchFamily="49" charset="-128"/>
                        <a:ea typeface="AR丸ゴシック体M" panose="020F0609000000000000" pitchFamily="49" charset="-128"/>
                        <a:cs typeface="TBちび丸ゴシックPlusK Pro R"/>
                      </a:endParaRPr>
                    </a:p>
                  </a:txBody>
                  <a:tcPr marL="0" marR="0" marT="5905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R="13335" algn="ctr">
                        <a:lnSpc>
                          <a:spcPct val="100000"/>
                        </a:lnSpc>
                        <a:spcBef>
                          <a:spcPts val="515"/>
                        </a:spcBef>
                      </a:pPr>
                      <a:r>
                        <a:rPr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086-226-7349</a:t>
                      </a:r>
                      <a:endParaRPr sz="1100" spc="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65405"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1"/>
                  </a:ext>
                </a:extLst>
              </a:tr>
              <a:tr h="514350">
                <a:tc>
                  <a:txBody>
                    <a:bodyPr/>
                    <a:lstStyle/>
                    <a:p>
                      <a:pPr marL="97790">
                        <a:lnSpc>
                          <a:spcPct val="100000"/>
                        </a:lnSpc>
                        <a:spcBef>
                          <a:spcPts val="55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備前県民局</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2794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（和気町、吉備中央町）</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69850"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DE2DD"/>
                    </a:solidFill>
                  </a:tcPr>
                </a:tc>
                <a:tc>
                  <a:txBody>
                    <a:bodyPr/>
                    <a:lstStyle/>
                    <a:p>
                      <a:pPr>
                        <a:lnSpc>
                          <a:spcPct val="100000"/>
                        </a:lnSpc>
                        <a:spcBef>
                          <a:spcPts val="30"/>
                        </a:spcBef>
                      </a:pPr>
                      <a:endParaRPr sz="1000" dirty="0">
                        <a:latin typeface="AR丸ゴシック体M" panose="020F0609000000000000" pitchFamily="49" charset="-128"/>
                        <a:ea typeface="AR丸ゴシック体M" panose="020F0609000000000000" pitchFamily="49" charset="-128"/>
                        <a:cs typeface="Times New Roman"/>
                      </a:endParaRPr>
                    </a:p>
                    <a:p>
                      <a:pPr marL="46990">
                        <a:lnSpc>
                          <a:spcPct val="100000"/>
                        </a:lnSpc>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健康福祉部福祉振興課</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381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DE2DD"/>
                    </a:solidFill>
                  </a:tcPr>
                </a:tc>
                <a:tc>
                  <a:txBody>
                    <a:bodyPr/>
                    <a:lstStyle/>
                    <a:p>
                      <a:pPr>
                        <a:lnSpc>
                          <a:spcPct val="100000"/>
                        </a:lnSpc>
                        <a:spcBef>
                          <a:spcPts val="55"/>
                        </a:spcBef>
                      </a:pPr>
                      <a:endParaRPr sz="1000" spc="0" baseline="0" dirty="0">
                        <a:latin typeface="AR丸ゴシック体M" panose="020F0609000000000000" pitchFamily="49" charset="-128"/>
                        <a:ea typeface="AR丸ゴシック体M" panose="020F0609000000000000" pitchFamily="49" charset="-128"/>
                        <a:cs typeface="Times New Roman"/>
                      </a:endParaRPr>
                    </a:p>
                    <a:p>
                      <a:pPr marR="13335" algn="ctr">
                        <a:lnSpc>
                          <a:spcPct val="100000"/>
                        </a:lnSpc>
                      </a:pPr>
                      <a:r>
                        <a:rPr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086-272-3989</a:t>
                      </a:r>
                      <a:endParaRPr sz="1100" spc="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6985"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DE2DD"/>
                    </a:solidFill>
                  </a:tcPr>
                </a:tc>
                <a:extLst>
                  <a:ext uri="{0D108BD9-81ED-4DB2-BD59-A6C34878D82A}">
                    <a16:rowId xmlns:a16="http://schemas.microsoft.com/office/drawing/2014/main" val="10002"/>
                  </a:ext>
                </a:extLst>
              </a:tr>
              <a:tr h="482600">
                <a:tc>
                  <a:txBody>
                    <a:bodyPr/>
                    <a:lstStyle/>
                    <a:p>
                      <a:pPr marL="97790">
                        <a:lnSpc>
                          <a:spcPct val="100000"/>
                        </a:lnSpc>
                        <a:spcBef>
                          <a:spcPts val="40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備中県民局</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2794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（早島町、里庄町、矢掛町）</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50800"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nSpc>
                          <a:spcPct val="100000"/>
                        </a:lnSpc>
                        <a:spcBef>
                          <a:spcPts val="5"/>
                        </a:spcBef>
                      </a:pPr>
                      <a:endParaRPr sz="1000" dirty="0">
                        <a:latin typeface="AR丸ゴシック体M" panose="020F0609000000000000" pitchFamily="49" charset="-128"/>
                        <a:ea typeface="AR丸ゴシック体M" panose="020F0609000000000000" pitchFamily="49" charset="-128"/>
                        <a:cs typeface="Times New Roman"/>
                      </a:endParaRPr>
                    </a:p>
                    <a:p>
                      <a:pPr marL="46990">
                        <a:lnSpc>
                          <a:spcPct val="100000"/>
                        </a:lnSpc>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健康福祉部福祉振興課</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63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nSpc>
                          <a:spcPct val="100000"/>
                        </a:lnSpc>
                        <a:spcBef>
                          <a:spcPts val="10"/>
                        </a:spcBef>
                      </a:pPr>
                      <a:endParaRPr sz="950" spc="0" baseline="0" dirty="0">
                        <a:latin typeface="AR丸ゴシック体M" panose="020F0609000000000000" pitchFamily="49" charset="-128"/>
                        <a:ea typeface="AR丸ゴシック体M" panose="020F0609000000000000" pitchFamily="49" charset="-128"/>
                        <a:cs typeface="Times New Roman"/>
                      </a:endParaRPr>
                    </a:p>
                    <a:p>
                      <a:pPr marR="13335" algn="ctr">
                        <a:lnSpc>
                          <a:spcPct val="100000"/>
                        </a:lnSpc>
                        <a:spcBef>
                          <a:spcPts val="5"/>
                        </a:spcBef>
                      </a:pPr>
                      <a:r>
                        <a:rPr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086-434-7023</a:t>
                      </a:r>
                      <a:endParaRPr sz="1100" spc="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127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3"/>
                  </a:ext>
                </a:extLst>
              </a:tr>
              <a:tr h="755650">
                <a:tc>
                  <a:txBody>
                    <a:bodyPr/>
                    <a:lstStyle/>
                    <a:p>
                      <a:pPr marL="97790">
                        <a:lnSpc>
                          <a:spcPct val="100000"/>
                        </a:lnSpc>
                        <a:spcBef>
                          <a:spcPts val="80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美作県民局</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65100" marR="47625" indent="-137160">
                        <a:lnSpc>
                          <a:spcPct val="113700"/>
                        </a:lnSpc>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（鏡野</a:t>
                      </a:r>
                      <a:r>
                        <a:rPr sz="1100" spc="2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町</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、勝央町、奈義町、 </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久米南町</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、美咲町</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102235"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DE2DD"/>
                    </a:solidFill>
                  </a:tcPr>
                </a:tc>
                <a:tc>
                  <a:txBody>
                    <a:bodyPr/>
                    <a:lstStyle/>
                    <a:p>
                      <a:pPr>
                        <a:lnSpc>
                          <a:spcPct val="100000"/>
                        </a:lnSpc>
                      </a:pPr>
                      <a:endParaRPr sz="1100" dirty="0">
                        <a:latin typeface="AR丸ゴシック体M" panose="020F0609000000000000" pitchFamily="49" charset="-128"/>
                        <a:ea typeface="AR丸ゴシック体M" panose="020F0609000000000000" pitchFamily="49" charset="-128"/>
                        <a:cs typeface="Times New Roman"/>
                      </a:endParaRPr>
                    </a:p>
                    <a:p>
                      <a:pPr marL="46990">
                        <a:lnSpc>
                          <a:spcPct val="100000"/>
                        </a:lnSpc>
                        <a:spcBef>
                          <a:spcPts val="91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健康福祉部福祉振興課</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DE2DD"/>
                    </a:solidFill>
                  </a:tcPr>
                </a:tc>
                <a:tc>
                  <a:txBody>
                    <a:bodyPr/>
                    <a:lstStyle/>
                    <a:p>
                      <a:pPr>
                        <a:lnSpc>
                          <a:spcPct val="100000"/>
                        </a:lnSpc>
                      </a:pPr>
                      <a:endParaRPr sz="1100" spc="0" baseline="0" dirty="0">
                        <a:latin typeface="AR丸ゴシック体M" panose="020F0609000000000000" pitchFamily="49" charset="-128"/>
                        <a:ea typeface="AR丸ゴシック体M" panose="020F0609000000000000" pitchFamily="49" charset="-128"/>
                        <a:cs typeface="Times New Roman"/>
                      </a:endParaRPr>
                    </a:p>
                    <a:p>
                      <a:pPr marR="13335" algn="ctr">
                        <a:lnSpc>
                          <a:spcPct val="100000"/>
                        </a:lnSpc>
                        <a:spcBef>
                          <a:spcPts val="965"/>
                        </a:spcBef>
                      </a:pPr>
                      <a:r>
                        <a:rPr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0868-23-0113</a:t>
                      </a:r>
                      <a:endParaRPr sz="1100" spc="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DE2DD"/>
                    </a:solidFill>
                  </a:tcPr>
                </a:tc>
                <a:extLst>
                  <a:ext uri="{0D108BD9-81ED-4DB2-BD59-A6C34878D82A}">
                    <a16:rowId xmlns:a16="http://schemas.microsoft.com/office/drawing/2014/main" val="10004"/>
                  </a:ext>
                </a:extLst>
              </a:tr>
              <a:tr h="251460">
                <a:tc>
                  <a:txBody>
                    <a:bodyPr/>
                    <a:lstStyle/>
                    <a:p>
                      <a:pPr marL="97790">
                        <a:lnSpc>
                          <a:spcPct val="100000"/>
                        </a:lnSpc>
                        <a:spcBef>
                          <a:spcPts val="254"/>
                        </a:spcBef>
                      </a:pP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女性相談</a:t>
                      </a:r>
                      <a:r>
                        <a:rPr lang="ja-JP" altLang="en-US" sz="1100" strike="noStrike" dirty="0">
                          <a:solidFill>
                            <a:schemeClr val="tx1"/>
                          </a:solidFill>
                          <a:latin typeface="AR丸ゴシック体M" panose="020F0609000000000000" pitchFamily="49" charset="-128"/>
                          <a:ea typeface="AR丸ゴシック体M" panose="020F0609000000000000" pitchFamily="49" charset="-128"/>
                          <a:cs typeface="TBちび丸ゴシックPlusK Pro R"/>
                        </a:rPr>
                        <a:t>支援センター</a:t>
                      </a:r>
                      <a:endParaRPr sz="1100" strike="sngStrike"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2384"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L="46990">
                        <a:lnSpc>
                          <a:spcPct val="100000"/>
                        </a:lnSpc>
                        <a:spcBef>
                          <a:spcPts val="2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女性相談課</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3556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R="13335" algn="ctr">
                        <a:lnSpc>
                          <a:spcPct val="100000"/>
                        </a:lnSpc>
                        <a:spcBef>
                          <a:spcPts val="229"/>
                        </a:spcBef>
                      </a:pPr>
                      <a:r>
                        <a:rPr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086-235-6060</a:t>
                      </a:r>
                      <a:endParaRPr sz="1100" spc="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29209"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5"/>
                  </a:ext>
                </a:extLst>
              </a:tr>
              <a:tr h="465455">
                <a:tc>
                  <a:txBody>
                    <a:bodyPr/>
                    <a:lstStyle/>
                    <a:p>
                      <a:pPr marL="97790">
                        <a:lnSpc>
                          <a:spcPct val="100000"/>
                        </a:lnSpc>
                        <a:spcBef>
                          <a:spcPts val="47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中央児童相談所</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2794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（和気町、吉備中央町）</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59690"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DE2DD"/>
                    </a:solidFill>
                  </a:tcPr>
                </a:tc>
                <a:tc>
                  <a:txBody>
                    <a:bodyPr/>
                    <a:lstStyle/>
                    <a:p>
                      <a:pPr>
                        <a:lnSpc>
                          <a:spcPct val="100000"/>
                        </a:lnSpc>
                      </a:pPr>
                      <a:endParaRPr sz="1000" dirty="0">
                        <a:latin typeface="AR丸ゴシック体M" panose="020F0609000000000000" pitchFamily="49" charset="-128"/>
                        <a:ea typeface="AR丸ゴシック体M" panose="020F0609000000000000" pitchFamily="49" charset="-128"/>
                        <a:cs typeface="Times New Roman"/>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DE2DD"/>
                    </a:solidFill>
                  </a:tcPr>
                </a:tc>
                <a:tc>
                  <a:txBody>
                    <a:bodyPr/>
                    <a:lstStyle/>
                    <a:p>
                      <a:pPr>
                        <a:lnSpc>
                          <a:spcPct val="100000"/>
                        </a:lnSpc>
                        <a:spcBef>
                          <a:spcPts val="35"/>
                        </a:spcBef>
                      </a:pPr>
                      <a:endParaRPr sz="900" spc="0" baseline="0" dirty="0">
                        <a:latin typeface="AR丸ゴシック体M" panose="020F0609000000000000" pitchFamily="49" charset="-128"/>
                        <a:ea typeface="AR丸ゴシック体M" panose="020F0609000000000000" pitchFamily="49" charset="-128"/>
                        <a:cs typeface="Times New Roman"/>
                      </a:endParaRPr>
                    </a:p>
                    <a:p>
                      <a:pPr marR="13335" algn="ctr">
                        <a:lnSpc>
                          <a:spcPct val="100000"/>
                        </a:lnSpc>
                      </a:pPr>
                      <a:r>
                        <a:rPr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086-235-4152</a:t>
                      </a:r>
                      <a:endParaRPr sz="1100" spc="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4445"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DE2DD"/>
                    </a:solidFill>
                  </a:tcPr>
                </a:tc>
                <a:extLst>
                  <a:ext uri="{0D108BD9-81ED-4DB2-BD59-A6C34878D82A}">
                    <a16:rowId xmlns:a16="http://schemas.microsoft.com/office/drawing/2014/main" val="10006"/>
                  </a:ext>
                </a:extLst>
              </a:tr>
              <a:tr h="533400">
                <a:tc>
                  <a:txBody>
                    <a:bodyPr/>
                    <a:lstStyle/>
                    <a:p>
                      <a:pPr marL="97790">
                        <a:lnSpc>
                          <a:spcPct val="100000"/>
                        </a:lnSpc>
                        <a:spcBef>
                          <a:spcPts val="60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倉敷児童相談所</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2794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（早島町、里庄町、矢掛町）</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76835"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nSpc>
                          <a:spcPct val="100000"/>
                        </a:lnSpc>
                      </a:pPr>
                      <a:endParaRPr sz="1000" dirty="0">
                        <a:latin typeface="AR丸ゴシック体M" panose="020F0609000000000000" pitchFamily="49" charset="-128"/>
                        <a:ea typeface="AR丸ゴシック体M" panose="020F0609000000000000" pitchFamily="49" charset="-128"/>
                        <a:cs typeface="Times New Roman"/>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nSpc>
                          <a:spcPct val="100000"/>
                        </a:lnSpc>
                        <a:spcBef>
                          <a:spcPts val="5"/>
                        </a:spcBef>
                      </a:pPr>
                      <a:endParaRPr sz="1150" spc="0" baseline="0" dirty="0">
                        <a:latin typeface="AR丸ゴシック体M" panose="020F0609000000000000" pitchFamily="49" charset="-128"/>
                        <a:ea typeface="AR丸ゴシック体M" panose="020F0609000000000000" pitchFamily="49" charset="-128"/>
                        <a:cs typeface="Times New Roman"/>
                      </a:endParaRPr>
                    </a:p>
                    <a:p>
                      <a:pPr marR="13335" algn="ctr">
                        <a:lnSpc>
                          <a:spcPct val="100000"/>
                        </a:lnSpc>
                        <a:spcBef>
                          <a:spcPts val="5"/>
                        </a:spcBef>
                      </a:pPr>
                      <a:r>
                        <a:rPr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086-421-0991</a:t>
                      </a:r>
                      <a:endParaRPr sz="1100" spc="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635"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7"/>
                  </a:ext>
                </a:extLst>
              </a:tr>
              <a:tr h="702310">
                <a:tc>
                  <a:txBody>
                    <a:bodyPr/>
                    <a:lstStyle/>
                    <a:p>
                      <a:pPr marL="97790">
                        <a:lnSpc>
                          <a:spcPct val="100000"/>
                        </a:lnSpc>
                        <a:spcBef>
                          <a:spcPts val="50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津山児童相談所</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67005" marR="50165" indent="-139065">
                        <a:lnSpc>
                          <a:spcPct val="113700"/>
                        </a:lnSpc>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（鏡野町、勝央町、奈義町、 </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久米南町</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、美咲町</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64135"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DE2DD"/>
                    </a:solidFill>
                  </a:tcPr>
                </a:tc>
                <a:tc>
                  <a:txBody>
                    <a:bodyPr/>
                    <a:lstStyle/>
                    <a:p>
                      <a:pPr>
                        <a:lnSpc>
                          <a:spcPct val="100000"/>
                        </a:lnSpc>
                      </a:pPr>
                      <a:endParaRPr sz="1000" dirty="0">
                        <a:latin typeface="AR丸ゴシック体M" panose="020F0609000000000000" pitchFamily="49" charset="-128"/>
                        <a:ea typeface="AR丸ゴシック体M" panose="020F0609000000000000" pitchFamily="49" charset="-128"/>
                        <a:cs typeface="Times New Roman"/>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DE2DD"/>
                    </a:solidFill>
                  </a:tcPr>
                </a:tc>
                <a:tc>
                  <a:txBody>
                    <a:bodyPr/>
                    <a:lstStyle/>
                    <a:p>
                      <a:pPr>
                        <a:lnSpc>
                          <a:spcPct val="100000"/>
                        </a:lnSpc>
                        <a:spcBef>
                          <a:spcPts val="15"/>
                        </a:spcBef>
                      </a:pPr>
                      <a:endParaRPr sz="1600" spc="0" baseline="0" dirty="0">
                        <a:latin typeface="AR丸ゴシック体M" panose="020F0609000000000000" pitchFamily="49" charset="-128"/>
                        <a:ea typeface="AR丸ゴシック体M" panose="020F0609000000000000" pitchFamily="49" charset="-128"/>
                        <a:cs typeface="Times New Roman"/>
                      </a:endParaRPr>
                    </a:p>
                    <a:p>
                      <a:pPr marR="13335" algn="ctr">
                        <a:lnSpc>
                          <a:spcPct val="100000"/>
                        </a:lnSpc>
                      </a:pPr>
                      <a:r>
                        <a:rPr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0868-23-5131</a:t>
                      </a:r>
                      <a:endParaRPr sz="1100" spc="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1905"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DE2DD"/>
                    </a:solidFill>
                  </a:tcPr>
                </a:tc>
                <a:extLst>
                  <a:ext uri="{0D108BD9-81ED-4DB2-BD59-A6C34878D82A}">
                    <a16:rowId xmlns:a16="http://schemas.microsoft.com/office/drawing/2014/main" val="10008"/>
                  </a:ext>
                </a:extLst>
              </a:tr>
              <a:tr h="482600">
                <a:tc>
                  <a:txBody>
                    <a:bodyPr/>
                    <a:lstStyle/>
                    <a:p>
                      <a:pPr marL="97790">
                        <a:lnSpc>
                          <a:spcPct val="100000"/>
                        </a:lnSpc>
                        <a:spcBef>
                          <a:spcPts val="47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男女共同参画推進センター</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27940">
                        <a:lnSpc>
                          <a:spcPct val="100000"/>
                        </a:lnSpc>
                        <a:spcBef>
                          <a:spcPts val="18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（ウィズセンター）</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60325" marB="0">
                    <a:lnL w="12700">
                      <a:solidFill>
                        <a:srgbClr val="231F20"/>
                      </a:solidFill>
                      <a:prstDash val="solid"/>
                    </a:lnL>
                    <a:lnR w="6350">
                      <a:solidFill>
                        <a:srgbClr val="231F20"/>
                      </a:solidFill>
                      <a:prstDash val="solid"/>
                    </a:lnR>
                    <a:lnT w="6350">
                      <a:solidFill>
                        <a:srgbClr val="231F20"/>
                      </a:solidFill>
                      <a:prstDash val="solid"/>
                    </a:lnT>
                    <a:lnB w="12700">
                      <a:solidFill>
                        <a:srgbClr val="231F20"/>
                      </a:solidFill>
                      <a:prstDash val="solid"/>
                    </a:lnB>
                    <a:solidFill>
                      <a:srgbClr val="FFFFFF"/>
                    </a:solidFill>
                  </a:tcPr>
                </a:tc>
                <a:tc>
                  <a:txBody>
                    <a:bodyPr/>
                    <a:lstStyle/>
                    <a:p>
                      <a:pPr>
                        <a:lnSpc>
                          <a:spcPct val="100000"/>
                        </a:lnSpc>
                      </a:pPr>
                      <a:endParaRPr sz="1000" dirty="0">
                        <a:latin typeface="AR丸ゴシック体M" panose="020F0609000000000000" pitchFamily="49" charset="-128"/>
                        <a:ea typeface="AR丸ゴシック体M" panose="020F0609000000000000" pitchFamily="49" charset="-128"/>
                        <a:cs typeface="Times New Roman"/>
                      </a:endParaRPr>
                    </a:p>
                  </a:txBody>
                  <a:tcPr marL="0" marR="0" marT="0" marB="0">
                    <a:lnL w="6350">
                      <a:solidFill>
                        <a:srgbClr val="231F20"/>
                      </a:solidFill>
                      <a:prstDash val="solid"/>
                    </a:lnL>
                    <a:lnR w="6350">
                      <a:solidFill>
                        <a:srgbClr val="231F20"/>
                      </a:solidFill>
                      <a:prstDash val="solid"/>
                    </a:lnR>
                    <a:lnT w="6350">
                      <a:solidFill>
                        <a:srgbClr val="231F20"/>
                      </a:solidFill>
                      <a:prstDash val="solid"/>
                    </a:lnT>
                    <a:lnB w="12700">
                      <a:solidFill>
                        <a:srgbClr val="231F20"/>
                      </a:solidFill>
                      <a:prstDash val="solid"/>
                    </a:lnB>
                    <a:solidFill>
                      <a:srgbClr val="FFFFFF"/>
                    </a:solidFill>
                  </a:tcPr>
                </a:tc>
                <a:tc>
                  <a:txBody>
                    <a:bodyPr/>
                    <a:lstStyle/>
                    <a:p>
                      <a:pPr>
                        <a:lnSpc>
                          <a:spcPct val="100000"/>
                        </a:lnSpc>
                        <a:spcBef>
                          <a:spcPts val="20"/>
                        </a:spcBef>
                      </a:pPr>
                      <a:endParaRPr sz="1000" spc="0" baseline="0" dirty="0">
                        <a:latin typeface="AR丸ゴシック体M" panose="020F0609000000000000" pitchFamily="49" charset="-128"/>
                        <a:ea typeface="AR丸ゴシック体M" panose="020F0609000000000000" pitchFamily="49" charset="-128"/>
                        <a:cs typeface="Times New Roman"/>
                      </a:endParaRPr>
                    </a:p>
                    <a:p>
                      <a:pPr marR="13335" algn="ctr">
                        <a:lnSpc>
                          <a:spcPct val="100000"/>
                        </a:lnSpc>
                      </a:pPr>
                      <a:r>
                        <a:rPr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086-235-3310</a:t>
                      </a:r>
                      <a:endParaRPr sz="1100" spc="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2540" marB="0">
                    <a:lnL w="6350">
                      <a:solidFill>
                        <a:srgbClr val="231F20"/>
                      </a:solidFill>
                      <a:prstDash val="solid"/>
                    </a:lnL>
                    <a:lnR w="12700">
                      <a:solidFill>
                        <a:srgbClr val="231F20"/>
                      </a:solidFill>
                      <a:prstDash val="solid"/>
                    </a:lnR>
                    <a:lnT w="6350">
                      <a:solidFill>
                        <a:srgbClr val="231F20"/>
                      </a:solidFill>
                      <a:prstDash val="solid"/>
                    </a:lnT>
                    <a:lnB w="12700">
                      <a:solidFill>
                        <a:srgbClr val="231F20"/>
                      </a:solidFill>
                      <a:prstDash val="solid"/>
                    </a:lnB>
                    <a:solidFill>
                      <a:srgbClr val="FFFFFF"/>
                    </a:solidFill>
                  </a:tcPr>
                </a:tc>
                <a:extLst>
                  <a:ext uri="{0D108BD9-81ED-4DB2-BD59-A6C34878D82A}">
                    <a16:rowId xmlns:a16="http://schemas.microsoft.com/office/drawing/2014/main" val="10009"/>
                  </a:ext>
                </a:extLst>
              </a:tr>
            </a:tbl>
          </a:graphicData>
        </a:graphic>
      </p:graphicFrame>
      <p:sp>
        <p:nvSpPr>
          <p:cNvPr id="10" name="object 10"/>
          <p:cNvSpPr txBox="1"/>
          <p:nvPr/>
        </p:nvSpPr>
        <p:spPr>
          <a:xfrm>
            <a:off x="340245" y="7159668"/>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27</a:t>
            </a:r>
            <a:endParaRPr sz="900">
              <a:latin typeface="AR丸ゴシック体M" panose="020F0609000000000000" pitchFamily="49" charset="-128"/>
              <a:ea typeface="AR丸ゴシック体M" panose="020F0609000000000000" pitchFamily="49" charset="-128"/>
              <a:cs typeface="Arial"/>
            </a:endParaRPr>
          </a:p>
        </p:txBody>
      </p:sp>
      <p:sp>
        <p:nvSpPr>
          <p:cNvPr id="11" name="object 11"/>
          <p:cNvSpPr txBox="1"/>
          <p:nvPr/>
        </p:nvSpPr>
        <p:spPr>
          <a:xfrm>
            <a:off x="10164102" y="7159668"/>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28</a:t>
            </a:r>
            <a:endParaRPr sz="900">
              <a:latin typeface="AR丸ゴシック体M" panose="020F0609000000000000" pitchFamily="49" charset="-128"/>
              <a:ea typeface="AR丸ゴシック体M" panose="020F0609000000000000" pitchFamily="49" charset="-128"/>
              <a:cs typeface="Arial"/>
            </a:endParaRPr>
          </a:p>
        </p:txBody>
      </p:sp>
      <p:graphicFrame>
        <p:nvGraphicFramePr>
          <p:cNvPr id="3" name="object 3"/>
          <p:cNvGraphicFramePr>
            <a:graphicFrameLocks noGrp="1"/>
          </p:cNvGraphicFramePr>
          <p:nvPr>
            <p:extLst>
              <p:ext uri="{D42A27DB-BD31-4B8C-83A1-F6EECF244321}">
                <p14:modId xmlns:p14="http://schemas.microsoft.com/office/powerpoint/2010/main" val="1097195702"/>
              </p:ext>
            </p:extLst>
          </p:nvPr>
        </p:nvGraphicFramePr>
        <p:xfrm>
          <a:off x="5609852" y="760535"/>
          <a:ext cx="4571364" cy="2016760"/>
        </p:xfrm>
        <a:graphic>
          <a:graphicData uri="http://schemas.openxmlformats.org/drawingml/2006/table">
            <a:tbl>
              <a:tblPr firstRow="1" bandRow="1">
                <a:tableStyleId>{2D5ABB26-0587-4C30-8999-92F81FD0307C}</a:tableStyleId>
              </a:tblPr>
              <a:tblGrid>
                <a:gridCol w="1979930">
                  <a:extLst>
                    <a:ext uri="{9D8B030D-6E8A-4147-A177-3AD203B41FA5}">
                      <a16:colId xmlns:a16="http://schemas.microsoft.com/office/drawing/2014/main" val="20000"/>
                    </a:ext>
                  </a:extLst>
                </a:gridCol>
                <a:gridCol w="1223645">
                  <a:extLst>
                    <a:ext uri="{9D8B030D-6E8A-4147-A177-3AD203B41FA5}">
                      <a16:colId xmlns:a16="http://schemas.microsoft.com/office/drawing/2014/main" val="20001"/>
                    </a:ext>
                  </a:extLst>
                </a:gridCol>
                <a:gridCol w="1367789">
                  <a:extLst>
                    <a:ext uri="{9D8B030D-6E8A-4147-A177-3AD203B41FA5}">
                      <a16:colId xmlns:a16="http://schemas.microsoft.com/office/drawing/2014/main" val="20002"/>
                    </a:ext>
                  </a:extLst>
                </a:gridCol>
              </a:tblGrid>
              <a:tr h="283210">
                <a:tc>
                  <a:txBody>
                    <a:bodyPr/>
                    <a:lstStyle/>
                    <a:p>
                      <a:pPr algn="ctr">
                        <a:lnSpc>
                          <a:spcPct val="100000"/>
                        </a:lnSpc>
                        <a:spcBef>
                          <a:spcPts val="409"/>
                        </a:spcBef>
                        <a:tabLst>
                          <a:tab pos="418465" algn="l"/>
                        </a:tabLst>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町	名</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52069" marB="0">
                    <a:lnL w="12700">
                      <a:solidFill>
                        <a:srgbClr val="231F20"/>
                      </a:solidFill>
                      <a:prstDash val="solid"/>
                    </a:lnL>
                    <a:lnR w="6350">
                      <a:solidFill>
                        <a:srgbClr val="231F20"/>
                      </a:solidFill>
                      <a:prstDash val="solid"/>
                    </a:lnR>
                    <a:lnT w="12700">
                      <a:solidFill>
                        <a:srgbClr val="231F20"/>
                      </a:solidFill>
                      <a:prstDash val="solid"/>
                    </a:lnT>
                    <a:lnB w="6350">
                      <a:solidFill>
                        <a:srgbClr val="231F20"/>
                      </a:solidFill>
                      <a:prstDash val="solid"/>
                    </a:lnB>
                    <a:solidFill>
                      <a:srgbClr val="429DB1"/>
                    </a:solidFill>
                  </a:tcPr>
                </a:tc>
                <a:tc>
                  <a:txBody>
                    <a:bodyPr/>
                    <a:lstStyle/>
                    <a:p>
                      <a:pPr marL="262255">
                        <a:lnSpc>
                          <a:spcPct val="100000"/>
                        </a:lnSpc>
                        <a:spcBef>
                          <a:spcPts val="409"/>
                        </a:spcBef>
                        <a:tabLst>
                          <a:tab pos="541655" algn="l"/>
                          <a:tab pos="821055" algn="l"/>
                        </a:tabLst>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担	当	課</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52069" marB="0">
                    <a:lnL w="6350">
                      <a:solidFill>
                        <a:srgbClr val="231F20"/>
                      </a:solidFill>
                      <a:prstDash val="solid"/>
                    </a:lnL>
                    <a:lnR w="6350">
                      <a:solidFill>
                        <a:srgbClr val="231F20"/>
                      </a:solidFill>
                      <a:prstDash val="solid"/>
                    </a:lnR>
                    <a:lnT w="12700">
                      <a:solidFill>
                        <a:srgbClr val="231F20"/>
                      </a:solidFill>
                      <a:prstDash val="solid"/>
                    </a:lnT>
                    <a:lnB w="6350">
                      <a:solidFill>
                        <a:srgbClr val="231F20"/>
                      </a:solidFill>
                      <a:prstDash val="solid"/>
                    </a:lnB>
                    <a:solidFill>
                      <a:srgbClr val="429DB1"/>
                    </a:solidFill>
                  </a:tcPr>
                </a:tc>
                <a:tc>
                  <a:txBody>
                    <a:bodyPr/>
                    <a:lstStyle/>
                    <a:p>
                      <a:pPr algn="ctr">
                        <a:lnSpc>
                          <a:spcPct val="100000"/>
                        </a:lnSpc>
                        <a:spcBef>
                          <a:spcPts val="409"/>
                        </a:spcBef>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電話番号</a:t>
                      </a:r>
                      <a:endParaRPr sz="1100">
                        <a:latin typeface="AR丸ゴシック体M" panose="020F0609000000000000" pitchFamily="49" charset="-128"/>
                        <a:ea typeface="AR丸ゴシック体M" panose="020F0609000000000000" pitchFamily="49" charset="-128"/>
                        <a:cs typeface="TBちび丸ゴシックPlusK Pro R"/>
                      </a:endParaRPr>
                    </a:p>
                  </a:txBody>
                  <a:tcPr marL="0" marR="0" marT="52069" marB="0">
                    <a:lnL w="6350">
                      <a:solidFill>
                        <a:srgbClr val="231F20"/>
                      </a:solidFill>
                      <a:prstDash val="solid"/>
                    </a:lnL>
                    <a:lnR w="12700">
                      <a:solidFill>
                        <a:srgbClr val="231F20"/>
                      </a:solidFill>
                      <a:prstDash val="solid"/>
                    </a:lnR>
                    <a:lnT w="12700">
                      <a:solidFill>
                        <a:srgbClr val="231F20"/>
                      </a:solidFill>
                      <a:prstDash val="solid"/>
                    </a:lnT>
                    <a:lnB w="6350">
                      <a:solidFill>
                        <a:srgbClr val="231F20"/>
                      </a:solidFill>
                      <a:prstDash val="solid"/>
                    </a:lnB>
                    <a:solidFill>
                      <a:srgbClr val="429DB1"/>
                    </a:solidFill>
                  </a:tcPr>
                </a:tc>
                <a:extLst>
                  <a:ext uri="{0D108BD9-81ED-4DB2-BD59-A6C34878D82A}">
                    <a16:rowId xmlns:a16="http://schemas.microsoft.com/office/drawing/2014/main" val="10000"/>
                  </a:ext>
                </a:extLst>
              </a:tr>
              <a:tr h="247650">
                <a:tc>
                  <a:txBody>
                    <a:bodyPr/>
                    <a:lstStyle/>
                    <a:p>
                      <a:pPr marL="107314">
                        <a:lnSpc>
                          <a:spcPct val="100000"/>
                        </a:lnSpc>
                        <a:spcBef>
                          <a:spcPts val="270"/>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里庄町</a:t>
                      </a:r>
                    </a:p>
                  </a:txBody>
                  <a:tcPr marL="0" marR="0" marT="34290"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L="107314">
                        <a:lnSpc>
                          <a:spcPct val="100000"/>
                        </a:lnSpc>
                        <a:spcBef>
                          <a:spcPts val="270"/>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健康福祉課</a:t>
                      </a:r>
                    </a:p>
                  </a:txBody>
                  <a:tcPr marL="0" marR="0" marT="3429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gn="ctr">
                        <a:lnSpc>
                          <a:spcPct val="100000"/>
                        </a:lnSpc>
                        <a:spcBef>
                          <a:spcPts val="270"/>
                        </a:spcBef>
                      </a:pPr>
                      <a:r>
                        <a:rPr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0865-64-7211</a:t>
                      </a:r>
                    </a:p>
                  </a:txBody>
                  <a:tcPr marL="0" marR="0" marT="3429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1"/>
                  </a:ext>
                </a:extLst>
              </a:tr>
              <a:tr h="247650">
                <a:tc>
                  <a:txBody>
                    <a:bodyPr/>
                    <a:lstStyle/>
                    <a:p>
                      <a:pPr marL="107314">
                        <a:lnSpc>
                          <a:spcPct val="100000"/>
                        </a:lnSpc>
                        <a:spcBef>
                          <a:spcPts val="270"/>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矢掛町</a:t>
                      </a:r>
                    </a:p>
                  </a:txBody>
                  <a:tcPr marL="0" marR="0" marT="34290"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C7EAFB"/>
                    </a:solidFill>
                  </a:tcPr>
                </a:tc>
                <a:tc>
                  <a:txBody>
                    <a:bodyPr/>
                    <a:lstStyle/>
                    <a:p>
                      <a:pPr marL="107314">
                        <a:lnSpc>
                          <a:spcPct val="100000"/>
                        </a:lnSpc>
                        <a:spcBef>
                          <a:spcPts val="270"/>
                        </a:spcBef>
                      </a:pPr>
                      <a:r>
                        <a:rPr lang="ja-JP" altLang="en-US" sz="1100" strike="noStrike" dirty="0">
                          <a:solidFill>
                            <a:schemeClr val="tx1"/>
                          </a:solidFill>
                          <a:latin typeface="AR丸ゴシック体M" panose="020F0609000000000000" pitchFamily="49" charset="-128"/>
                          <a:ea typeface="AR丸ゴシック体M" panose="020F0609000000000000" pitchFamily="49" charset="-128"/>
                          <a:cs typeface="TBちび丸ゴシックPlusK Pro R"/>
                        </a:rPr>
                        <a:t>こどもみらい課</a:t>
                      </a:r>
                      <a:endParaRPr sz="1100" strike="sngStrike"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429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C7EAFB"/>
                    </a:solidFill>
                  </a:tcPr>
                </a:tc>
                <a:tc>
                  <a:txBody>
                    <a:bodyPr/>
                    <a:lstStyle/>
                    <a:p>
                      <a:pPr algn="ctr">
                        <a:lnSpc>
                          <a:spcPct val="100000"/>
                        </a:lnSpc>
                        <a:spcBef>
                          <a:spcPts val="270"/>
                        </a:spcBef>
                      </a:pPr>
                      <a:r>
                        <a:rPr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0866-82-</a:t>
                      </a:r>
                      <a:r>
                        <a:rPr lang="en-US" altLang="ja-JP"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rPr>
                        <a:t>1060</a:t>
                      </a:r>
                      <a:endParaRPr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429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C7EAFB"/>
                    </a:solidFill>
                  </a:tcPr>
                </a:tc>
                <a:extLst>
                  <a:ext uri="{0D108BD9-81ED-4DB2-BD59-A6C34878D82A}">
                    <a16:rowId xmlns:a16="http://schemas.microsoft.com/office/drawing/2014/main" val="10002"/>
                  </a:ext>
                </a:extLst>
              </a:tr>
              <a:tr h="247650">
                <a:tc>
                  <a:txBody>
                    <a:bodyPr/>
                    <a:lstStyle/>
                    <a:p>
                      <a:pPr marL="107314">
                        <a:lnSpc>
                          <a:spcPct val="100000"/>
                        </a:lnSpc>
                        <a:spcBef>
                          <a:spcPts val="270"/>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鏡野町</a:t>
                      </a:r>
                    </a:p>
                  </a:txBody>
                  <a:tcPr marL="0" marR="0" marT="34290"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L="107314">
                        <a:lnSpc>
                          <a:spcPct val="100000"/>
                        </a:lnSpc>
                        <a:spcBef>
                          <a:spcPts val="270"/>
                        </a:spcBef>
                      </a:pPr>
                      <a:r>
                        <a:rPr lang="ja-JP" altLang="en-US"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子育て支援</a:t>
                      </a: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課</a:t>
                      </a:r>
                    </a:p>
                  </a:txBody>
                  <a:tcPr marL="0" marR="0" marT="3429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gn="ctr">
                        <a:lnSpc>
                          <a:spcPct val="100000"/>
                        </a:lnSpc>
                        <a:spcBef>
                          <a:spcPts val="270"/>
                        </a:spcBef>
                      </a:pPr>
                      <a:r>
                        <a:rPr lang="en-US" altLang="ja-JP"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0868-54-2991</a:t>
                      </a:r>
                      <a:endParaRPr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429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3"/>
                  </a:ext>
                </a:extLst>
              </a:tr>
              <a:tr h="247650">
                <a:tc>
                  <a:txBody>
                    <a:bodyPr/>
                    <a:lstStyle/>
                    <a:p>
                      <a:pPr marL="107314">
                        <a:lnSpc>
                          <a:spcPct val="100000"/>
                        </a:lnSpc>
                        <a:spcBef>
                          <a:spcPts val="270"/>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勝央町</a:t>
                      </a:r>
                    </a:p>
                  </a:txBody>
                  <a:tcPr marL="0" marR="0" marT="34290"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C7EAFB"/>
                    </a:solidFill>
                  </a:tcPr>
                </a:tc>
                <a:tc>
                  <a:txBody>
                    <a:bodyPr/>
                    <a:lstStyle/>
                    <a:p>
                      <a:pPr marL="107314">
                        <a:lnSpc>
                          <a:spcPct val="100000"/>
                        </a:lnSpc>
                        <a:spcBef>
                          <a:spcPts val="270"/>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税務住民部</a:t>
                      </a:r>
                    </a:p>
                  </a:txBody>
                  <a:tcPr marL="0" marR="0" marT="3429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C7EAFB"/>
                    </a:solidFill>
                  </a:tcPr>
                </a:tc>
                <a:tc>
                  <a:txBody>
                    <a:bodyPr/>
                    <a:lstStyle/>
                    <a:p>
                      <a:pPr algn="ctr">
                        <a:lnSpc>
                          <a:spcPct val="100000"/>
                        </a:lnSpc>
                        <a:spcBef>
                          <a:spcPts val="270"/>
                        </a:spcBef>
                      </a:pPr>
                      <a:r>
                        <a:rPr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0868-38-3115</a:t>
                      </a:r>
                    </a:p>
                  </a:txBody>
                  <a:tcPr marL="0" marR="0" marT="3429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C7EAFB"/>
                    </a:solidFill>
                  </a:tcPr>
                </a:tc>
                <a:extLst>
                  <a:ext uri="{0D108BD9-81ED-4DB2-BD59-A6C34878D82A}">
                    <a16:rowId xmlns:a16="http://schemas.microsoft.com/office/drawing/2014/main" val="10004"/>
                  </a:ext>
                </a:extLst>
              </a:tr>
              <a:tr h="247650">
                <a:tc>
                  <a:txBody>
                    <a:bodyPr/>
                    <a:lstStyle/>
                    <a:p>
                      <a:pPr marL="107314">
                        <a:lnSpc>
                          <a:spcPct val="100000"/>
                        </a:lnSpc>
                        <a:spcBef>
                          <a:spcPts val="270"/>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奈義町</a:t>
                      </a:r>
                    </a:p>
                  </a:txBody>
                  <a:tcPr marL="0" marR="0" marT="34290"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L="107314">
                        <a:lnSpc>
                          <a:spcPct val="100000"/>
                        </a:lnSpc>
                        <a:spcBef>
                          <a:spcPts val="270"/>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子ども・長寿課</a:t>
                      </a:r>
                    </a:p>
                  </a:txBody>
                  <a:tcPr marL="0" marR="0" marT="3429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gn="ctr">
                        <a:lnSpc>
                          <a:spcPct val="100000"/>
                        </a:lnSpc>
                        <a:spcBef>
                          <a:spcPts val="270"/>
                        </a:spcBef>
                      </a:pPr>
                      <a:r>
                        <a:rPr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0868-36-6700</a:t>
                      </a:r>
                    </a:p>
                  </a:txBody>
                  <a:tcPr marL="0" marR="0" marT="3429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5"/>
                  </a:ext>
                </a:extLst>
              </a:tr>
              <a:tr h="247650">
                <a:tc>
                  <a:txBody>
                    <a:bodyPr/>
                    <a:lstStyle/>
                    <a:p>
                      <a:pPr marL="107314">
                        <a:lnSpc>
                          <a:spcPct val="100000"/>
                        </a:lnSpc>
                        <a:spcBef>
                          <a:spcPts val="270"/>
                        </a:spcBef>
                      </a:pPr>
                      <a:r>
                        <a:rPr sz="1100" dirty="0" err="1">
                          <a:solidFill>
                            <a:schemeClr val="tx1"/>
                          </a:solidFill>
                          <a:latin typeface="AR丸ゴシック体M" panose="020F0609000000000000" pitchFamily="49" charset="-128"/>
                          <a:ea typeface="AR丸ゴシック体M" panose="020F0609000000000000" pitchFamily="49" charset="-128"/>
                          <a:cs typeface="TBちび丸ゴシックPlusK Pro R"/>
                        </a:rPr>
                        <a:t>久米南町</a:t>
                      </a:r>
                      <a:endParaRPr lang="en-US" sz="1100"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4290" marB="0">
                    <a:lnL w="12700">
                      <a:solidFill>
                        <a:srgbClr val="231F20"/>
                      </a:solidFill>
                      <a:prstDash val="solid"/>
                    </a:lnL>
                    <a:lnR w="6350">
                      <a:solidFill>
                        <a:srgbClr val="231F20"/>
                      </a:solidFill>
                      <a:prstDash val="solid"/>
                    </a:lnR>
                    <a:lnT w="6350">
                      <a:solidFill>
                        <a:srgbClr val="231F20"/>
                      </a:solidFill>
                      <a:prstDash val="solid"/>
                    </a:lnT>
                    <a:lnB w="6350" cap="flat" cmpd="sng" algn="ctr">
                      <a:solidFill>
                        <a:srgbClr val="231F20"/>
                      </a:solidFill>
                      <a:prstDash val="solid"/>
                      <a:round/>
                      <a:headEnd type="none" w="med" len="med"/>
                      <a:tailEnd type="none" w="med" len="med"/>
                    </a:lnB>
                    <a:solidFill>
                      <a:srgbClr val="C7EAFB"/>
                    </a:solidFill>
                  </a:tcPr>
                </a:tc>
                <a:tc>
                  <a:txBody>
                    <a:bodyPr/>
                    <a:lstStyle/>
                    <a:p>
                      <a:pPr marL="107314">
                        <a:lnSpc>
                          <a:spcPct val="100000"/>
                        </a:lnSpc>
                        <a:spcBef>
                          <a:spcPts val="270"/>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保健福祉課</a:t>
                      </a:r>
                    </a:p>
                  </a:txBody>
                  <a:tcPr marL="0" marR="0" marT="34290" marB="0">
                    <a:lnL w="6350">
                      <a:solidFill>
                        <a:srgbClr val="231F20"/>
                      </a:solidFill>
                      <a:prstDash val="solid"/>
                    </a:lnL>
                    <a:lnR w="6350">
                      <a:solidFill>
                        <a:srgbClr val="231F20"/>
                      </a:solidFill>
                      <a:prstDash val="solid"/>
                    </a:lnR>
                    <a:lnT w="6350">
                      <a:solidFill>
                        <a:srgbClr val="231F20"/>
                      </a:solidFill>
                      <a:prstDash val="solid"/>
                    </a:lnT>
                    <a:lnB w="6350" cap="flat" cmpd="sng" algn="ctr">
                      <a:solidFill>
                        <a:srgbClr val="231F20"/>
                      </a:solidFill>
                      <a:prstDash val="solid"/>
                      <a:round/>
                      <a:headEnd type="none" w="med" len="med"/>
                      <a:tailEnd type="none" w="med" len="med"/>
                    </a:lnB>
                    <a:solidFill>
                      <a:srgbClr val="C7EAFB"/>
                    </a:solidFill>
                  </a:tcPr>
                </a:tc>
                <a:tc>
                  <a:txBody>
                    <a:bodyPr/>
                    <a:lstStyle/>
                    <a:p>
                      <a:pPr algn="ctr">
                        <a:lnSpc>
                          <a:spcPct val="100000"/>
                        </a:lnSpc>
                        <a:spcBef>
                          <a:spcPts val="270"/>
                        </a:spcBef>
                      </a:pPr>
                      <a:r>
                        <a:rPr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086-728-4411</a:t>
                      </a:r>
                    </a:p>
                  </a:txBody>
                  <a:tcPr marL="0" marR="0" marT="34290" marB="0">
                    <a:lnL w="6350">
                      <a:solidFill>
                        <a:srgbClr val="231F20"/>
                      </a:solidFill>
                      <a:prstDash val="solid"/>
                    </a:lnL>
                    <a:lnR w="12700">
                      <a:solidFill>
                        <a:srgbClr val="231F20"/>
                      </a:solidFill>
                      <a:prstDash val="solid"/>
                    </a:lnR>
                    <a:lnT w="6350">
                      <a:solidFill>
                        <a:srgbClr val="231F20"/>
                      </a:solidFill>
                      <a:prstDash val="solid"/>
                    </a:lnT>
                    <a:lnB w="6350" cap="flat" cmpd="sng" algn="ctr">
                      <a:solidFill>
                        <a:srgbClr val="231F20"/>
                      </a:solidFill>
                      <a:prstDash val="solid"/>
                      <a:round/>
                      <a:headEnd type="none" w="med" len="med"/>
                      <a:tailEnd type="none" w="med" len="med"/>
                    </a:lnB>
                    <a:solidFill>
                      <a:srgbClr val="C7EAFB"/>
                    </a:solidFill>
                  </a:tcPr>
                </a:tc>
                <a:extLst>
                  <a:ext uri="{0D108BD9-81ED-4DB2-BD59-A6C34878D82A}">
                    <a16:rowId xmlns:a16="http://schemas.microsoft.com/office/drawing/2014/main" val="10006"/>
                  </a:ext>
                </a:extLst>
              </a:tr>
              <a:tr h="247650">
                <a:tc>
                  <a:txBody>
                    <a:bodyPr/>
                    <a:lstStyle/>
                    <a:p>
                      <a:pPr marL="107314">
                        <a:lnSpc>
                          <a:spcPct val="100000"/>
                        </a:lnSpc>
                        <a:spcBef>
                          <a:spcPts val="270"/>
                        </a:spcBef>
                      </a:pPr>
                      <a:r>
                        <a:rPr lang="ja-JP" altLang="en-US"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美咲町</a:t>
                      </a:r>
                      <a:endParaRPr lang="en-US" sz="1100"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4290" marB="0">
                    <a:lnL w="12700">
                      <a:solidFill>
                        <a:srgbClr val="231F20"/>
                      </a:solidFill>
                      <a:prstDash val="solid"/>
                    </a:lnL>
                    <a:lnR w="6350" cap="flat" cmpd="sng" algn="ctr">
                      <a:solidFill>
                        <a:srgbClr val="231F20"/>
                      </a:solidFill>
                      <a:prstDash val="solid"/>
                      <a:round/>
                      <a:headEnd type="none" w="med" len="med"/>
                      <a:tailEnd type="none" w="med" len="med"/>
                    </a:lnR>
                    <a:lnT w="6350">
                      <a:solidFill>
                        <a:srgbClr val="231F20"/>
                      </a:solidFill>
                      <a:prstDash val="solid"/>
                    </a:lnT>
                    <a:lnB w="12700">
                      <a:solidFill>
                        <a:srgbClr val="231F20"/>
                      </a:solidFill>
                      <a:prstDash val="solid"/>
                    </a:lnB>
                    <a:solidFill>
                      <a:schemeClr val="bg1"/>
                    </a:solidFill>
                  </a:tcPr>
                </a:tc>
                <a:tc>
                  <a:txBody>
                    <a:bodyPr/>
                    <a:lstStyle/>
                    <a:p>
                      <a:pPr marL="107314">
                        <a:lnSpc>
                          <a:spcPct val="100000"/>
                        </a:lnSpc>
                        <a:spcBef>
                          <a:spcPts val="270"/>
                        </a:spcBef>
                      </a:pPr>
                      <a:r>
                        <a:rPr lang="ja-JP" altLang="en-US"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こども笑顔課</a:t>
                      </a:r>
                      <a:endPar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4290" marB="0">
                    <a:lnL w="6350" cap="flat" cmpd="sng" algn="ctr">
                      <a:solidFill>
                        <a:srgbClr val="231F20"/>
                      </a:solidFill>
                      <a:prstDash val="solid"/>
                      <a:round/>
                      <a:headEnd type="none" w="med" len="med"/>
                      <a:tailEnd type="none" w="med" len="med"/>
                    </a:lnL>
                    <a:lnR w="6350" cap="flat" cmpd="sng" algn="ctr">
                      <a:solidFill>
                        <a:srgbClr val="231F20"/>
                      </a:solidFill>
                      <a:prstDash val="solid"/>
                      <a:round/>
                      <a:headEnd type="none" w="med" len="med"/>
                      <a:tailEnd type="none" w="med" len="med"/>
                    </a:lnR>
                    <a:lnT w="6350">
                      <a:solidFill>
                        <a:srgbClr val="231F20"/>
                      </a:solidFill>
                      <a:prstDash val="solid"/>
                    </a:lnT>
                    <a:lnB w="12700">
                      <a:solidFill>
                        <a:srgbClr val="231F20"/>
                      </a:solidFill>
                      <a:prstDash val="solid"/>
                    </a:lnB>
                    <a:solidFill>
                      <a:schemeClr val="bg1"/>
                    </a:solidFill>
                  </a:tcPr>
                </a:tc>
                <a:tc>
                  <a:txBody>
                    <a:bodyPr/>
                    <a:lstStyle/>
                    <a:p>
                      <a:pPr algn="ctr">
                        <a:lnSpc>
                          <a:spcPct val="100000"/>
                        </a:lnSpc>
                        <a:spcBef>
                          <a:spcPts val="270"/>
                        </a:spcBef>
                      </a:pPr>
                      <a:r>
                        <a:rPr lang="en-US" altLang="ja-JP"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0868-66-1618</a:t>
                      </a:r>
                      <a:endParaRPr sz="1100" spc="0" baseline="0"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4290" marB="0">
                    <a:lnL w="6350" cap="flat" cmpd="sng" algn="ctr">
                      <a:solidFill>
                        <a:srgbClr val="231F20"/>
                      </a:solidFill>
                      <a:prstDash val="solid"/>
                      <a:round/>
                      <a:headEnd type="none" w="med" len="med"/>
                      <a:tailEnd type="none" w="med" len="med"/>
                    </a:lnL>
                    <a:lnR w="12700">
                      <a:solidFill>
                        <a:srgbClr val="231F20"/>
                      </a:solidFill>
                      <a:prstDash val="solid"/>
                    </a:lnR>
                    <a:lnT w="6350">
                      <a:solidFill>
                        <a:srgbClr val="231F20"/>
                      </a:solidFill>
                      <a:prstDash val="solid"/>
                    </a:lnT>
                    <a:lnB w="12700">
                      <a:solidFill>
                        <a:srgbClr val="231F20"/>
                      </a:solidFill>
                      <a:prstDash val="solid"/>
                    </a:lnB>
                    <a:solidFill>
                      <a:schemeClr val="bg1"/>
                    </a:solidFill>
                  </a:tcPr>
                </a:tc>
                <a:extLst>
                  <a:ext uri="{0D108BD9-81ED-4DB2-BD59-A6C34878D82A}">
                    <a16:rowId xmlns:a16="http://schemas.microsoft.com/office/drawing/2014/main" val="401467730"/>
                  </a:ext>
                </a:extLst>
              </a:tr>
            </a:tbl>
          </a:graphicData>
        </a:graphic>
      </p:graphicFrame>
      <p:graphicFrame>
        <p:nvGraphicFramePr>
          <p:cNvPr id="4" name="object 4"/>
          <p:cNvGraphicFramePr>
            <a:graphicFrameLocks noGrp="1"/>
          </p:cNvGraphicFramePr>
          <p:nvPr>
            <p:extLst>
              <p:ext uri="{D42A27DB-BD31-4B8C-83A1-F6EECF244321}">
                <p14:modId xmlns:p14="http://schemas.microsoft.com/office/powerpoint/2010/main" val="4835523"/>
              </p:ext>
            </p:extLst>
          </p:nvPr>
        </p:nvGraphicFramePr>
        <p:xfrm>
          <a:off x="443650" y="6047898"/>
          <a:ext cx="4655400" cy="1070610"/>
        </p:xfrm>
        <a:graphic>
          <a:graphicData uri="http://schemas.openxmlformats.org/drawingml/2006/table">
            <a:tbl>
              <a:tblPr firstRow="1" bandRow="1">
                <a:tableStyleId>{2D5ABB26-0587-4C30-8999-92F81FD0307C}</a:tableStyleId>
              </a:tblPr>
              <a:tblGrid>
                <a:gridCol w="19122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tblGrid>
              <a:tr h="283210">
                <a:tc>
                  <a:txBody>
                    <a:bodyPr/>
                    <a:lstStyle/>
                    <a:p>
                      <a:pPr algn="ctr">
                        <a:lnSpc>
                          <a:spcPct val="100000"/>
                        </a:lnSpc>
                        <a:spcBef>
                          <a:spcPts val="409"/>
                        </a:spcBef>
                        <a:tabLst>
                          <a:tab pos="418465" algn="l"/>
                        </a:tabLst>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町	名</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52069" marB="0">
                    <a:lnL w="12700">
                      <a:solidFill>
                        <a:srgbClr val="231F20"/>
                      </a:solidFill>
                      <a:prstDash val="solid"/>
                    </a:lnL>
                    <a:lnR w="6350">
                      <a:solidFill>
                        <a:srgbClr val="231F20"/>
                      </a:solidFill>
                      <a:prstDash val="solid"/>
                    </a:lnR>
                    <a:lnT w="12700">
                      <a:solidFill>
                        <a:srgbClr val="231F20"/>
                      </a:solidFill>
                      <a:prstDash val="solid"/>
                    </a:lnT>
                    <a:lnB w="6350">
                      <a:solidFill>
                        <a:srgbClr val="231F20"/>
                      </a:solidFill>
                      <a:prstDash val="solid"/>
                    </a:lnB>
                    <a:solidFill>
                      <a:srgbClr val="429DB1"/>
                    </a:solidFill>
                  </a:tcPr>
                </a:tc>
                <a:tc>
                  <a:txBody>
                    <a:bodyPr/>
                    <a:lstStyle/>
                    <a:p>
                      <a:pPr marL="280670">
                        <a:lnSpc>
                          <a:spcPct val="100000"/>
                        </a:lnSpc>
                        <a:spcBef>
                          <a:spcPts val="409"/>
                        </a:spcBef>
                        <a:tabLst>
                          <a:tab pos="559435" algn="l"/>
                          <a:tab pos="838835" algn="l"/>
                        </a:tabLst>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担	当	課</a:t>
                      </a:r>
                      <a:endParaRPr sz="1100">
                        <a:latin typeface="AR丸ゴシック体M" panose="020F0609000000000000" pitchFamily="49" charset="-128"/>
                        <a:ea typeface="AR丸ゴシック体M" panose="020F0609000000000000" pitchFamily="49" charset="-128"/>
                        <a:cs typeface="TBちび丸ゴシックPlusK Pro R"/>
                      </a:endParaRPr>
                    </a:p>
                  </a:txBody>
                  <a:tcPr marL="0" marR="0" marT="52069" marB="0">
                    <a:lnL w="6350">
                      <a:solidFill>
                        <a:srgbClr val="231F20"/>
                      </a:solidFill>
                      <a:prstDash val="solid"/>
                    </a:lnL>
                    <a:lnR w="6350">
                      <a:solidFill>
                        <a:srgbClr val="231F20"/>
                      </a:solidFill>
                      <a:prstDash val="solid"/>
                    </a:lnR>
                    <a:lnT w="12700">
                      <a:solidFill>
                        <a:srgbClr val="231F20"/>
                      </a:solidFill>
                      <a:prstDash val="solid"/>
                    </a:lnT>
                    <a:lnB w="6350">
                      <a:solidFill>
                        <a:srgbClr val="231F20"/>
                      </a:solidFill>
                      <a:prstDash val="solid"/>
                    </a:lnB>
                    <a:solidFill>
                      <a:srgbClr val="429DB1"/>
                    </a:solidFill>
                  </a:tcPr>
                </a:tc>
                <a:tc>
                  <a:txBody>
                    <a:bodyPr/>
                    <a:lstStyle/>
                    <a:p>
                      <a:pPr algn="ctr">
                        <a:lnSpc>
                          <a:spcPct val="100000"/>
                        </a:lnSpc>
                        <a:spcBef>
                          <a:spcPts val="409"/>
                        </a:spcBef>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電話番号</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52069" marB="0">
                    <a:lnL w="6350">
                      <a:solidFill>
                        <a:srgbClr val="231F20"/>
                      </a:solidFill>
                      <a:prstDash val="solid"/>
                    </a:lnL>
                    <a:lnR w="12700">
                      <a:solidFill>
                        <a:srgbClr val="231F20"/>
                      </a:solidFill>
                      <a:prstDash val="solid"/>
                    </a:lnR>
                    <a:lnT w="12700">
                      <a:solidFill>
                        <a:srgbClr val="231F20"/>
                      </a:solidFill>
                      <a:prstDash val="solid"/>
                    </a:lnT>
                    <a:lnB w="6350">
                      <a:solidFill>
                        <a:srgbClr val="231F20"/>
                      </a:solidFill>
                      <a:prstDash val="solid"/>
                    </a:lnB>
                    <a:solidFill>
                      <a:srgbClr val="429DB1"/>
                    </a:solidFill>
                  </a:tcPr>
                </a:tc>
                <a:extLst>
                  <a:ext uri="{0D108BD9-81ED-4DB2-BD59-A6C34878D82A}">
                    <a16:rowId xmlns:a16="http://schemas.microsoft.com/office/drawing/2014/main" val="10000"/>
                  </a:ext>
                </a:extLst>
              </a:tr>
              <a:tr h="254000">
                <a:tc>
                  <a:txBody>
                    <a:bodyPr/>
                    <a:lstStyle/>
                    <a:p>
                      <a:pPr marL="53340">
                        <a:lnSpc>
                          <a:spcPct val="100000"/>
                        </a:lnSpc>
                        <a:spcBef>
                          <a:spcPts val="29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和気町</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37465"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L="53340">
                        <a:lnSpc>
                          <a:spcPct val="100000"/>
                        </a:lnSpc>
                        <a:spcBef>
                          <a:spcPts val="295"/>
                        </a:spcBef>
                      </a:pPr>
                      <a:r>
                        <a:rPr lang="ja-JP" altLang="en-US" sz="1100" strike="noStrike" dirty="0">
                          <a:solidFill>
                            <a:schemeClr val="tx1"/>
                          </a:solidFill>
                          <a:latin typeface="AR丸ゴシック体M" panose="020F0609000000000000" pitchFamily="49" charset="-128"/>
                          <a:ea typeface="AR丸ゴシック体M" panose="020F0609000000000000" pitchFamily="49" charset="-128"/>
                          <a:cs typeface="TBちび丸ゴシックPlusK Pro R"/>
                        </a:rPr>
                        <a:t>こどもまんなか支援室</a:t>
                      </a:r>
                      <a:endParaRPr sz="1100" strike="sngStrike"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746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gn="ctr">
                        <a:lnSpc>
                          <a:spcPct val="100000"/>
                        </a:lnSpc>
                        <a:spcBef>
                          <a:spcPts val="295"/>
                        </a:spcBef>
                      </a:pPr>
                      <a:r>
                        <a:rPr sz="1100" spc="-25"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0869-93-</a:t>
                      </a:r>
                      <a:r>
                        <a:rPr lang="en-US" altLang="ja-JP" sz="1100" spc="-25" dirty="0">
                          <a:solidFill>
                            <a:schemeClr val="tx1"/>
                          </a:solidFill>
                          <a:latin typeface="AR丸ゴシック体M" panose="020F0609000000000000" pitchFamily="49" charset="-128"/>
                          <a:ea typeface="AR丸ゴシック体M" panose="020F0609000000000000" pitchFamily="49" charset="-128"/>
                          <a:cs typeface="TBちび丸ゴシックPlusK Pro R"/>
                        </a:rPr>
                        <a:t>4550</a:t>
                      </a:r>
                      <a:endPar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37465"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1"/>
                  </a:ext>
                </a:extLst>
              </a:tr>
              <a:tr h="266700">
                <a:tc>
                  <a:txBody>
                    <a:bodyPr/>
                    <a:lstStyle/>
                    <a:p>
                      <a:pPr marL="53340">
                        <a:lnSpc>
                          <a:spcPct val="100000"/>
                        </a:lnSpc>
                        <a:spcBef>
                          <a:spcPts val="39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吉備中央町</a:t>
                      </a:r>
                      <a:endParaRPr sz="1100">
                        <a:latin typeface="AR丸ゴシック体M" panose="020F0609000000000000" pitchFamily="49" charset="-128"/>
                        <a:ea typeface="AR丸ゴシック体M" panose="020F0609000000000000" pitchFamily="49" charset="-128"/>
                        <a:cs typeface="TBちび丸ゴシックPlusK Pro R"/>
                      </a:endParaRPr>
                    </a:p>
                  </a:txBody>
                  <a:tcPr marL="0" marR="0" marT="50165"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C7EAFB"/>
                    </a:solidFill>
                  </a:tcPr>
                </a:tc>
                <a:tc>
                  <a:txBody>
                    <a:bodyPr/>
                    <a:lstStyle/>
                    <a:p>
                      <a:pPr marL="53340">
                        <a:lnSpc>
                          <a:spcPct val="100000"/>
                        </a:lnSpc>
                        <a:spcBef>
                          <a:spcPts val="395"/>
                        </a:spcBef>
                      </a:pPr>
                      <a:r>
                        <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rPr>
                        <a:t>子育て推進課</a:t>
                      </a:r>
                    </a:p>
                  </a:txBody>
                  <a:tcPr marL="0" marR="0" marT="5016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C7EAFB"/>
                    </a:solidFill>
                  </a:tcPr>
                </a:tc>
                <a:tc>
                  <a:txBody>
                    <a:bodyPr/>
                    <a:lstStyle/>
                    <a:p>
                      <a:pPr algn="ctr">
                        <a:lnSpc>
                          <a:spcPct val="100000"/>
                        </a:lnSpc>
                        <a:spcBef>
                          <a:spcPts val="395"/>
                        </a:spcBef>
                      </a:pPr>
                      <a:r>
                        <a:rPr sz="1100" spc="-25"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0866-54-1328</a:t>
                      </a:r>
                      <a:endPar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50165"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C7EAFB"/>
                    </a:solidFill>
                  </a:tcPr>
                </a:tc>
                <a:extLst>
                  <a:ext uri="{0D108BD9-81ED-4DB2-BD59-A6C34878D82A}">
                    <a16:rowId xmlns:a16="http://schemas.microsoft.com/office/drawing/2014/main" val="10002"/>
                  </a:ext>
                </a:extLst>
              </a:tr>
              <a:tr h="266700">
                <a:tc>
                  <a:txBody>
                    <a:bodyPr/>
                    <a:lstStyle/>
                    <a:p>
                      <a:pPr marL="53340">
                        <a:lnSpc>
                          <a:spcPct val="100000"/>
                        </a:lnSpc>
                        <a:spcBef>
                          <a:spcPts val="395"/>
                        </a:spcBef>
                      </a:pPr>
                      <a:r>
                        <a:rPr sz="11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早島町</a:t>
                      </a:r>
                      <a:endParaRPr sz="1100">
                        <a:latin typeface="AR丸ゴシック体M" panose="020F0609000000000000" pitchFamily="49" charset="-128"/>
                        <a:ea typeface="AR丸ゴシック体M" panose="020F0609000000000000" pitchFamily="49" charset="-128"/>
                        <a:cs typeface="TBちび丸ゴシックPlusK Pro R"/>
                      </a:endParaRPr>
                    </a:p>
                  </a:txBody>
                  <a:tcPr marL="0" marR="0" marT="50165" marB="0">
                    <a:lnL w="12700">
                      <a:solidFill>
                        <a:srgbClr val="231F20"/>
                      </a:solidFill>
                      <a:prstDash val="solid"/>
                    </a:lnL>
                    <a:lnR w="6350">
                      <a:solidFill>
                        <a:srgbClr val="231F20"/>
                      </a:solidFill>
                      <a:prstDash val="solid"/>
                    </a:lnR>
                    <a:lnT w="6350">
                      <a:solidFill>
                        <a:srgbClr val="231F20"/>
                      </a:solidFill>
                      <a:prstDash val="solid"/>
                    </a:lnT>
                    <a:lnB w="12700">
                      <a:solidFill>
                        <a:srgbClr val="231F20"/>
                      </a:solidFill>
                      <a:prstDash val="solid"/>
                    </a:lnB>
                    <a:solidFill>
                      <a:srgbClr val="FFFFFF"/>
                    </a:solidFill>
                  </a:tcPr>
                </a:tc>
                <a:tc>
                  <a:txBody>
                    <a:bodyPr/>
                    <a:lstStyle/>
                    <a:p>
                      <a:pPr marL="53340">
                        <a:lnSpc>
                          <a:spcPct val="100000"/>
                        </a:lnSpc>
                        <a:spcBef>
                          <a:spcPts val="395"/>
                        </a:spcBef>
                      </a:pPr>
                      <a:r>
                        <a:rPr lang="ja-JP" altLang="en-US" sz="1100" strike="noStrike" dirty="0">
                          <a:solidFill>
                            <a:schemeClr val="tx1"/>
                          </a:solidFill>
                          <a:latin typeface="AR丸ゴシック体M" panose="020F0609000000000000" pitchFamily="49" charset="-128"/>
                          <a:ea typeface="AR丸ゴシック体M" panose="020F0609000000000000" pitchFamily="49" charset="-128"/>
                          <a:cs typeface="TBちび丸ゴシックPlusK Pro R"/>
                        </a:rPr>
                        <a:t>こども未来課</a:t>
                      </a:r>
                      <a:endParaRPr sz="1100" strike="sngStrike"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50165" marB="0">
                    <a:lnL w="6350">
                      <a:solidFill>
                        <a:srgbClr val="231F20"/>
                      </a:solidFill>
                      <a:prstDash val="solid"/>
                    </a:lnL>
                    <a:lnR w="6350">
                      <a:solidFill>
                        <a:srgbClr val="231F20"/>
                      </a:solidFill>
                      <a:prstDash val="solid"/>
                    </a:lnR>
                    <a:lnT w="6350">
                      <a:solidFill>
                        <a:srgbClr val="231F20"/>
                      </a:solidFill>
                      <a:prstDash val="solid"/>
                    </a:lnT>
                    <a:lnB w="12700">
                      <a:solidFill>
                        <a:srgbClr val="231F20"/>
                      </a:solidFill>
                      <a:prstDash val="solid"/>
                    </a:lnB>
                    <a:solidFill>
                      <a:srgbClr val="FFFFFF"/>
                    </a:solidFill>
                  </a:tcPr>
                </a:tc>
                <a:tc>
                  <a:txBody>
                    <a:bodyPr/>
                    <a:lstStyle/>
                    <a:p>
                      <a:pPr algn="ctr">
                        <a:lnSpc>
                          <a:spcPct val="100000"/>
                        </a:lnSpc>
                        <a:spcBef>
                          <a:spcPts val="395"/>
                        </a:spcBef>
                      </a:pPr>
                      <a:r>
                        <a:rPr sz="1100" spc="-25" dirty="0">
                          <a:solidFill>
                            <a:schemeClr val="tx1"/>
                          </a:solidFill>
                          <a:latin typeface="AR丸ゴシック体M" panose="020F0609000000000000" pitchFamily="49" charset="-128"/>
                          <a:ea typeface="AR丸ゴシック体M" panose="020F0609000000000000" pitchFamily="49" charset="-128"/>
                          <a:cs typeface="TBちび丸ゴシックPlusK Pro R"/>
                        </a:rPr>
                        <a:t>086-482-</a:t>
                      </a:r>
                      <a:r>
                        <a:rPr lang="en-US" altLang="ja-JP" sz="1100" spc="-25" dirty="0">
                          <a:solidFill>
                            <a:schemeClr val="tx1"/>
                          </a:solidFill>
                          <a:latin typeface="AR丸ゴシック体M" panose="020F0609000000000000" pitchFamily="49" charset="-128"/>
                          <a:ea typeface="AR丸ゴシック体M" panose="020F0609000000000000" pitchFamily="49" charset="-128"/>
                          <a:cs typeface="TBちび丸ゴシックPlusK Pro R"/>
                        </a:rPr>
                        <a:t>2480</a:t>
                      </a:r>
                      <a:endParaRPr sz="1100" dirty="0">
                        <a:solidFill>
                          <a:schemeClr val="tx1"/>
                        </a:solidFill>
                        <a:latin typeface="AR丸ゴシック体M" panose="020F0609000000000000" pitchFamily="49" charset="-128"/>
                        <a:ea typeface="AR丸ゴシック体M" panose="020F0609000000000000" pitchFamily="49" charset="-128"/>
                        <a:cs typeface="TBちび丸ゴシックPlusK Pro R"/>
                      </a:endParaRPr>
                    </a:p>
                  </a:txBody>
                  <a:tcPr marL="0" marR="0" marT="50165" marB="0">
                    <a:lnL w="6350">
                      <a:solidFill>
                        <a:srgbClr val="231F20"/>
                      </a:solidFill>
                      <a:prstDash val="solid"/>
                    </a:lnL>
                    <a:lnR w="19050">
                      <a:solidFill>
                        <a:srgbClr val="231F20"/>
                      </a:solidFill>
                      <a:prstDash val="solid"/>
                    </a:lnR>
                    <a:lnT w="6350">
                      <a:solidFill>
                        <a:srgbClr val="231F20"/>
                      </a:solidFill>
                      <a:prstDash val="solid"/>
                    </a:lnT>
                    <a:lnB w="12700">
                      <a:solidFill>
                        <a:srgbClr val="231F20"/>
                      </a:solidFill>
                      <a:prstDash val="solid"/>
                    </a:lnB>
                    <a:solidFill>
                      <a:srgbClr val="FFFFFF"/>
                    </a:solidFill>
                  </a:tcPr>
                </a:tc>
                <a:extLst>
                  <a:ext uri="{0D108BD9-81ED-4DB2-BD59-A6C34878D82A}">
                    <a16:rowId xmlns:a16="http://schemas.microsoft.com/office/drawing/2014/main" val="10003"/>
                  </a:ext>
                </a:extLst>
              </a:tr>
            </a:tbl>
          </a:graphicData>
        </a:graphic>
      </p:graphicFrame>
      <p:sp>
        <p:nvSpPr>
          <p:cNvPr id="5" name="object 5"/>
          <p:cNvSpPr txBox="1"/>
          <p:nvPr/>
        </p:nvSpPr>
        <p:spPr>
          <a:xfrm>
            <a:off x="380255" y="173825"/>
            <a:ext cx="307340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９．ひとり親のためのハローページ</a:t>
            </a:r>
            <a:endParaRPr sz="15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6" name="object 6"/>
          <p:cNvSpPr txBox="1"/>
          <p:nvPr/>
        </p:nvSpPr>
        <p:spPr>
          <a:xfrm>
            <a:off x="443030" y="754070"/>
            <a:ext cx="7874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県の機関</a:t>
            </a:r>
            <a:endParaRPr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7" name="object 7"/>
          <p:cNvSpPr txBox="1"/>
          <p:nvPr/>
        </p:nvSpPr>
        <p:spPr>
          <a:xfrm>
            <a:off x="433734" y="5812378"/>
            <a:ext cx="635000" cy="197490"/>
          </a:xfrm>
          <a:prstGeom prst="rect">
            <a:avLst/>
          </a:prstGeom>
        </p:spPr>
        <p:txBody>
          <a:bodyPr vert="horz" wrap="square" lIns="0" tIns="12700" rIns="0" bIns="0" rtlCol="0">
            <a:spAutoFit/>
          </a:bodyPr>
          <a:lstStyle/>
          <a:p>
            <a:pPr marL="165735" indent="-153035">
              <a:lnSpc>
                <a:spcPct val="100000"/>
              </a:lnSpc>
              <a:spcBef>
                <a:spcPts val="100"/>
              </a:spcBef>
              <a:buClr>
                <a:srgbClr val="429DB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町役場</a:t>
            </a:r>
            <a:endParaRPr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8" name="object 8"/>
          <p:cNvSpPr txBox="1"/>
          <p:nvPr/>
        </p:nvSpPr>
        <p:spPr>
          <a:xfrm>
            <a:off x="5609852" y="2948234"/>
            <a:ext cx="939800" cy="197490"/>
          </a:xfrm>
          <a:prstGeom prst="rect">
            <a:avLst/>
          </a:prstGeom>
        </p:spPr>
        <p:txBody>
          <a:bodyPr vert="horz" wrap="square" lIns="0" tIns="12700" rIns="0" bIns="0" rtlCol="0">
            <a:spAutoFit/>
          </a:bodyPr>
          <a:lstStyle/>
          <a:p>
            <a:pPr marL="165735" indent="-153035">
              <a:lnSpc>
                <a:spcPct val="100000"/>
              </a:lnSpc>
              <a:spcBef>
                <a:spcPts val="100"/>
              </a:spcBef>
              <a:buClr>
                <a:srgbClr val="FBB03B"/>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各種相談先</a:t>
            </a:r>
            <a:endParaRPr sz="1200" b="1" dirty="0">
              <a:latin typeface="AR丸ゴシック体M" panose="020F0609000000000000" pitchFamily="49" charset="-128"/>
              <a:ea typeface="AR丸ゴシック体M" panose="020F0609000000000000" pitchFamily="49" charset="-128"/>
              <a:cs typeface="TBちび丸ゴシックPlusK Pro R"/>
            </a:endParaRPr>
          </a:p>
        </p:txBody>
      </p:sp>
      <p:graphicFrame>
        <p:nvGraphicFramePr>
          <p:cNvPr id="9" name="object 9"/>
          <p:cNvGraphicFramePr>
            <a:graphicFrameLocks noGrp="1"/>
          </p:cNvGraphicFramePr>
          <p:nvPr>
            <p:extLst>
              <p:ext uri="{D42A27DB-BD31-4B8C-83A1-F6EECF244321}">
                <p14:modId xmlns:p14="http://schemas.microsoft.com/office/powerpoint/2010/main" val="1408597787"/>
              </p:ext>
            </p:extLst>
          </p:nvPr>
        </p:nvGraphicFramePr>
        <p:xfrm>
          <a:off x="5609852" y="3210639"/>
          <a:ext cx="4571364" cy="3998465"/>
        </p:xfrm>
        <a:graphic>
          <a:graphicData uri="http://schemas.openxmlformats.org/drawingml/2006/table">
            <a:tbl>
              <a:tblPr firstRow="1" bandRow="1">
                <a:tableStyleId>{2D5ABB26-0587-4C30-8999-92F81FD0307C}</a:tableStyleId>
              </a:tblPr>
              <a:tblGrid>
                <a:gridCol w="1979930">
                  <a:extLst>
                    <a:ext uri="{9D8B030D-6E8A-4147-A177-3AD203B41FA5}">
                      <a16:colId xmlns:a16="http://schemas.microsoft.com/office/drawing/2014/main" val="20000"/>
                    </a:ext>
                  </a:extLst>
                </a:gridCol>
                <a:gridCol w="1223645">
                  <a:extLst>
                    <a:ext uri="{9D8B030D-6E8A-4147-A177-3AD203B41FA5}">
                      <a16:colId xmlns:a16="http://schemas.microsoft.com/office/drawing/2014/main" val="20001"/>
                    </a:ext>
                  </a:extLst>
                </a:gridCol>
                <a:gridCol w="1367789">
                  <a:extLst>
                    <a:ext uri="{9D8B030D-6E8A-4147-A177-3AD203B41FA5}">
                      <a16:colId xmlns:a16="http://schemas.microsoft.com/office/drawing/2014/main" val="20002"/>
                    </a:ext>
                  </a:extLst>
                </a:gridCol>
              </a:tblGrid>
              <a:tr h="306763">
                <a:tc>
                  <a:txBody>
                    <a:bodyPr/>
                    <a:lstStyle/>
                    <a:p>
                      <a:pPr marL="570865">
                        <a:lnSpc>
                          <a:spcPct val="100000"/>
                        </a:lnSpc>
                        <a:spcBef>
                          <a:spcPts val="409"/>
                        </a:spcBef>
                        <a:tabLst>
                          <a:tab pos="1268730" algn="l"/>
                        </a:tabLst>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名	称</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52069" marB="0">
                    <a:lnL w="12700">
                      <a:solidFill>
                        <a:srgbClr val="231F20"/>
                      </a:solidFill>
                      <a:prstDash val="solid"/>
                    </a:lnL>
                    <a:lnR w="6350">
                      <a:solidFill>
                        <a:srgbClr val="231F20"/>
                      </a:solidFill>
                      <a:prstDash val="solid"/>
                    </a:lnR>
                    <a:lnT w="12700">
                      <a:solidFill>
                        <a:srgbClr val="231F20"/>
                      </a:solidFill>
                      <a:prstDash val="solid"/>
                    </a:lnT>
                    <a:lnB w="6350">
                      <a:solidFill>
                        <a:srgbClr val="231F20"/>
                      </a:solidFill>
                      <a:prstDash val="solid"/>
                    </a:lnB>
                    <a:solidFill>
                      <a:srgbClr val="FBB03B"/>
                    </a:solidFill>
                  </a:tcPr>
                </a:tc>
                <a:tc>
                  <a:txBody>
                    <a:bodyPr/>
                    <a:lstStyle/>
                    <a:p>
                      <a:pPr algn="ctr">
                        <a:lnSpc>
                          <a:spcPct val="100000"/>
                        </a:lnSpc>
                        <a:spcBef>
                          <a:spcPts val="409"/>
                        </a:spcBef>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主な相談内容</a:t>
                      </a:r>
                      <a:endParaRPr sz="1100">
                        <a:latin typeface="AR丸ゴシック体M" panose="020F0609000000000000" pitchFamily="49" charset="-128"/>
                        <a:ea typeface="AR丸ゴシック体M" panose="020F0609000000000000" pitchFamily="49" charset="-128"/>
                        <a:cs typeface="TBちび丸ゴシックPlusK Pro R"/>
                      </a:endParaRPr>
                    </a:p>
                  </a:txBody>
                  <a:tcPr marL="0" marR="0" marT="52069" marB="0">
                    <a:lnL w="6350">
                      <a:solidFill>
                        <a:srgbClr val="231F20"/>
                      </a:solidFill>
                      <a:prstDash val="solid"/>
                    </a:lnL>
                    <a:lnR w="6350">
                      <a:solidFill>
                        <a:srgbClr val="231F20"/>
                      </a:solidFill>
                      <a:prstDash val="solid"/>
                    </a:lnR>
                    <a:lnT w="12700">
                      <a:solidFill>
                        <a:srgbClr val="231F20"/>
                      </a:solidFill>
                      <a:prstDash val="solid"/>
                    </a:lnT>
                    <a:lnB w="6350">
                      <a:solidFill>
                        <a:srgbClr val="231F20"/>
                      </a:solidFill>
                      <a:prstDash val="solid"/>
                    </a:lnB>
                    <a:solidFill>
                      <a:srgbClr val="FBB03B"/>
                    </a:solidFill>
                  </a:tcPr>
                </a:tc>
                <a:tc>
                  <a:txBody>
                    <a:bodyPr/>
                    <a:lstStyle/>
                    <a:p>
                      <a:pPr algn="ctr">
                        <a:lnSpc>
                          <a:spcPct val="100000"/>
                        </a:lnSpc>
                        <a:spcBef>
                          <a:spcPts val="409"/>
                        </a:spcBef>
                      </a:pPr>
                      <a:r>
                        <a:rPr sz="1100" dirty="0">
                          <a:solidFill>
                            <a:srgbClr val="FFFFFF"/>
                          </a:solidFill>
                          <a:latin typeface="AR丸ゴシック体M" panose="020F0609000000000000" pitchFamily="49" charset="-128"/>
                          <a:ea typeface="AR丸ゴシック体M" panose="020F0609000000000000" pitchFamily="49" charset="-128"/>
                          <a:cs typeface="TBちび丸ゴシックPlusK Pro R"/>
                        </a:rPr>
                        <a:t>電話番号</a:t>
                      </a:r>
                      <a:endParaRPr sz="1100">
                        <a:latin typeface="AR丸ゴシック体M" panose="020F0609000000000000" pitchFamily="49" charset="-128"/>
                        <a:ea typeface="AR丸ゴシック体M" panose="020F0609000000000000" pitchFamily="49" charset="-128"/>
                        <a:cs typeface="TBちび丸ゴシックPlusK Pro R"/>
                      </a:endParaRPr>
                    </a:p>
                  </a:txBody>
                  <a:tcPr marL="0" marR="0" marT="52069" marB="0">
                    <a:lnL w="6350">
                      <a:solidFill>
                        <a:srgbClr val="231F20"/>
                      </a:solidFill>
                      <a:prstDash val="solid"/>
                    </a:lnL>
                    <a:lnR w="12700">
                      <a:solidFill>
                        <a:srgbClr val="231F20"/>
                      </a:solidFill>
                      <a:prstDash val="solid"/>
                    </a:lnR>
                    <a:lnT w="12700">
                      <a:solidFill>
                        <a:srgbClr val="231F20"/>
                      </a:solidFill>
                      <a:prstDash val="solid"/>
                    </a:lnT>
                    <a:lnB w="6350">
                      <a:solidFill>
                        <a:srgbClr val="231F20"/>
                      </a:solidFill>
                      <a:prstDash val="solid"/>
                    </a:lnB>
                    <a:solidFill>
                      <a:srgbClr val="FBB03B"/>
                    </a:solidFill>
                  </a:tcPr>
                </a:tc>
                <a:extLst>
                  <a:ext uri="{0D108BD9-81ED-4DB2-BD59-A6C34878D82A}">
                    <a16:rowId xmlns:a16="http://schemas.microsoft.com/office/drawing/2014/main" val="10000"/>
                  </a:ext>
                </a:extLst>
              </a:tr>
              <a:tr h="520748">
                <a:tc>
                  <a:txBody>
                    <a:bodyPr/>
                    <a:lstStyle/>
                    <a:p>
                      <a:pPr marL="111760">
                        <a:lnSpc>
                          <a:spcPts val="1310"/>
                        </a:lnSpc>
                        <a:spcBef>
                          <a:spcPts val="69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母子・父子自立支援員</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11760">
                        <a:lnSpc>
                          <a:spcPts val="1310"/>
                        </a:lnSpc>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（各県民局に配置）</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88265"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L="35560" marR="28575">
                        <a:lnSpc>
                          <a:spcPts val="1300"/>
                        </a:lnSpc>
                        <a:spcBef>
                          <a:spcPts val="755"/>
                        </a:spcBef>
                      </a:pP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ひとり親家庭に</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関 する相談</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9588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marL="321945">
                        <a:lnSpc>
                          <a:spcPts val="1310"/>
                        </a:lnSpc>
                        <a:spcBef>
                          <a:spcPts val="69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各県民局の</a:t>
                      </a:r>
                      <a:endParaRPr sz="1100">
                        <a:latin typeface="AR丸ゴシック体M" panose="020F0609000000000000" pitchFamily="49" charset="-128"/>
                        <a:ea typeface="AR丸ゴシック体M" panose="020F0609000000000000" pitchFamily="49" charset="-128"/>
                        <a:cs typeface="TBちび丸ゴシックPlusK Pro R"/>
                      </a:endParaRPr>
                    </a:p>
                    <a:p>
                      <a:pPr marL="135255">
                        <a:lnSpc>
                          <a:spcPts val="1310"/>
                        </a:lnSpc>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電話番</a:t>
                      </a:r>
                      <a:r>
                        <a:rPr sz="1100" spc="-46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号</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（→P27）</a:t>
                      </a:r>
                      <a:endParaRPr sz="1100">
                        <a:latin typeface="AR丸ゴシック体M" panose="020F0609000000000000" pitchFamily="49" charset="-128"/>
                        <a:ea typeface="AR丸ゴシック体M" panose="020F0609000000000000" pitchFamily="49" charset="-128"/>
                        <a:cs typeface="TBちび丸ゴシックPlusK Pro R"/>
                      </a:endParaRPr>
                    </a:p>
                  </a:txBody>
                  <a:tcPr marL="0" marR="0" marT="88265"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1"/>
                  </a:ext>
                </a:extLst>
              </a:tr>
              <a:tr h="505275">
                <a:tc>
                  <a:txBody>
                    <a:bodyPr/>
                    <a:lstStyle/>
                    <a:p>
                      <a:pPr marL="111760" marR="602615">
                        <a:lnSpc>
                          <a:spcPts val="1300"/>
                        </a:lnSpc>
                        <a:spcBef>
                          <a:spcPts val="75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岡山県ひとり親家庭 支援センター</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95885"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chemeClr val="accent6">
                        <a:lumMod val="40000"/>
                        <a:lumOff val="60000"/>
                      </a:schemeClr>
                    </a:solidFill>
                  </a:tcPr>
                </a:tc>
                <a:tc>
                  <a:txBody>
                    <a:bodyPr/>
                    <a:lstStyle/>
                    <a:p>
                      <a:pPr marL="35560" marR="26034" algn="l">
                        <a:lnSpc>
                          <a:spcPts val="1300"/>
                        </a:lnSpc>
                        <a:spcBef>
                          <a:spcPts val="755"/>
                        </a:spcBef>
                      </a:pP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就労相談</a:t>
                      </a:r>
                      <a:r>
                        <a:rPr lang="ja-JP" altLang="en-US"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1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その他</a:t>
                      </a: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一般的な相</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談</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95885" marB="0" anchor="ctr">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chemeClr val="accent6">
                        <a:lumMod val="40000"/>
                        <a:lumOff val="60000"/>
                      </a:schemeClr>
                    </a:solidFill>
                  </a:tcPr>
                </a:tc>
                <a:tc>
                  <a:txBody>
                    <a:bodyPr/>
                    <a:lstStyle/>
                    <a:p>
                      <a:pPr>
                        <a:lnSpc>
                          <a:spcPct val="100000"/>
                        </a:lnSpc>
                        <a:spcBef>
                          <a:spcPts val="20"/>
                        </a:spcBef>
                      </a:pPr>
                      <a:endParaRPr sz="1150" dirty="0">
                        <a:latin typeface="AR丸ゴシック体M" panose="020F0609000000000000" pitchFamily="49" charset="-128"/>
                        <a:ea typeface="AR丸ゴシック体M" panose="020F0609000000000000" pitchFamily="49" charset="-128"/>
                        <a:cs typeface="Times New Roman"/>
                      </a:endParaRPr>
                    </a:p>
                    <a:p>
                      <a:pPr algn="ctr">
                        <a:lnSpc>
                          <a:spcPct val="100000"/>
                        </a:lnSpc>
                      </a:pP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086-201-7260</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254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chemeClr val="accent6">
                        <a:lumMod val="40000"/>
                        <a:lumOff val="60000"/>
                      </a:schemeClr>
                    </a:solidFill>
                  </a:tcPr>
                </a:tc>
                <a:extLst>
                  <a:ext uri="{0D108BD9-81ED-4DB2-BD59-A6C34878D82A}">
                    <a16:rowId xmlns:a16="http://schemas.microsoft.com/office/drawing/2014/main" val="10002"/>
                  </a:ext>
                </a:extLst>
              </a:tr>
              <a:tr h="453844">
                <a:tc>
                  <a:txBody>
                    <a:bodyPr/>
                    <a:lstStyle/>
                    <a:p>
                      <a:pPr marL="111760" marR="742315">
                        <a:lnSpc>
                          <a:spcPts val="1300"/>
                        </a:lnSpc>
                        <a:spcBef>
                          <a:spcPts val="755"/>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おかやまマザーズ ハローワーク</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95885"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nSpc>
                          <a:spcPct val="100000"/>
                        </a:lnSpc>
                        <a:spcBef>
                          <a:spcPts val="20"/>
                        </a:spcBef>
                      </a:pPr>
                      <a:endParaRPr sz="1150" dirty="0">
                        <a:latin typeface="AR丸ゴシック体M" panose="020F0609000000000000" pitchFamily="49" charset="-128"/>
                        <a:ea typeface="AR丸ゴシック体M" panose="020F0609000000000000" pitchFamily="49" charset="-128"/>
                        <a:cs typeface="Times New Roman"/>
                      </a:endParaRPr>
                    </a:p>
                    <a:p>
                      <a:pPr marL="1905" algn="ctr">
                        <a:lnSpc>
                          <a:spcPct val="100000"/>
                        </a:lnSpc>
                        <a:spcBef>
                          <a:spcPts val="5"/>
                        </a:spcBef>
                      </a:pP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就労相談</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2540"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rgbClr val="FFFFFF"/>
                    </a:solidFill>
                  </a:tcPr>
                </a:tc>
                <a:tc>
                  <a:txBody>
                    <a:bodyPr/>
                    <a:lstStyle/>
                    <a:p>
                      <a:pPr>
                        <a:lnSpc>
                          <a:spcPct val="100000"/>
                        </a:lnSpc>
                        <a:spcBef>
                          <a:spcPts val="20"/>
                        </a:spcBef>
                      </a:pPr>
                      <a:endParaRPr sz="1150" dirty="0">
                        <a:latin typeface="AR丸ゴシック体M" panose="020F0609000000000000" pitchFamily="49" charset="-128"/>
                        <a:ea typeface="AR丸ゴシック体M" panose="020F0609000000000000" pitchFamily="49" charset="-128"/>
                        <a:cs typeface="Times New Roman"/>
                      </a:endParaRPr>
                    </a:p>
                    <a:p>
                      <a:pPr algn="ctr">
                        <a:lnSpc>
                          <a:spcPct val="100000"/>
                        </a:lnSpc>
                        <a:spcBef>
                          <a:spcPts val="5"/>
                        </a:spcBef>
                      </a:pP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086-222-2905</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254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rgbClr val="FFFFFF"/>
                    </a:solidFill>
                  </a:tcPr>
                </a:tc>
                <a:extLst>
                  <a:ext uri="{0D108BD9-81ED-4DB2-BD59-A6C34878D82A}">
                    <a16:rowId xmlns:a16="http://schemas.microsoft.com/office/drawing/2014/main" val="10003"/>
                  </a:ext>
                </a:extLst>
              </a:tr>
              <a:tr h="529485">
                <a:tc>
                  <a:txBody>
                    <a:bodyPr/>
                    <a:lstStyle/>
                    <a:p>
                      <a:pPr marL="111760">
                        <a:lnSpc>
                          <a:spcPct val="250000"/>
                        </a:lnSpc>
                        <a:spcBef>
                          <a:spcPts val="730"/>
                        </a:spcBef>
                      </a:pP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子ども・家庭電話相談室</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0" marB="0">
                    <a:lnL w="1270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chemeClr val="accent6">
                        <a:lumMod val="40000"/>
                        <a:lumOff val="60000"/>
                      </a:schemeClr>
                    </a:solidFill>
                  </a:tcPr>
                </a:tc>
                <a:tc>
                  <a:txBody>
                    <a:bodyPr/>
                    <a:lstStyle/>
                    <a:p>
                      <a:pPr marL="35560" marR="27940" algn="l">
                        <a:lnSpc>
                          <a:spcPts val="1300"/>
                        </a:lnSpc>
                        <a:spcBef>
                          <a:spcPts val="755"/>
                        </a:spcBef>
                      </a:pPr>
                      <a:r>
                        <a:rPr lang="ja-JP" altLang="en-US"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子ども</a:t>
                      </a:r>
                      <a:r>
                        <a:rPr sz="1100" spc="3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に関す</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る</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3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困り事</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相談</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95885" marB="0">
                    <a:lnL w="6350">
                      <a:solidFill>
                        <a:srgbClr val="231F20"/>
                      </a:solidFill>
                      <a:prstDash val="solid"/>
                    </a:lnL>
                    <a:lnR w="6350">
                      <a:solidFill>
                        <a:srgbClr val="231F20"/>
                      </a:solidFill>
                      <a:prstDash val="solid"/>
                    </a:lnR>
                    <a:lnT w="6350">
                      <a:solidFill>
                        <a:srgbClr val="231F20"/>
                      </a:solidFill>
                      <a:prstDash val="solid"/>
                    </a:lnT>
                    <a:lnB w="6350">
                      <a:solidFill>
                        <a:srgbClr val="231F20"/>
                      </a:solidFill>
                      <a:prstDash val="solid"/>
                    </a:lnB>
                    <a:solidFill>
                      <a:schemeClr val="accent6">
                        <a:lumMod val="40000"/>
                        <a:lumOff val="60000"/>
                      </a:schemeClr>
                    </a:solidFill>
                  </a:tcPr>
                </a:tc>
                <a:tc>
                  <a:txBody>
                    <a:bodyPr/>
                    <a:lstStyle/>
                    <a:p>
                      <a:pPr algn="ctr">
                        <a:lnSpc>
                          <a:spcPct val="250000"/>
                        </a:lnSpc>
                        <a:spcBef>
                          <a:spcPts val="730"/>
                        </a:spcBef>
                      </a:pP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086-235-4157</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0" marB="0">
                    <a:lnL w="6350">
                      <a:solidFill>
                        <a:srgbClr val="231F20"/>
                      </a:solidFill>
                      <a:prstDash val="solid"/>
                    </a:lnL>
                    <a:lnR w="12700">
                      <a:solidFill>
                        <a:srgbClr val="231F20"/>
                      </a:solidFill>
                      <a:prstDash val="solid"/>
                    </a:lnR>
                    <a:lnT w="6350">
                      <a:solidFill>
                        <a:srgbClr val="231F20"/>
                      </a:solidFill>
                      <a:prstDash val="solid"/>
                    </a:lnT>
                    <a:lnB w="6350">
                      <a:solidFill>
                        <a:srgbClr val="231F20"/>
                      </a:solidFill>
                      <a:prstDash val="solid"/>
                    </a:lnB>
                    <a:solidFill>
                      <a:schemeClr val="accent6">
                        <a:lumMod val="40000"/>
                        <a:lumOff val="60000"/>
                      </a:schemeClr>
                    </a:solidFill>
                  </a:tcPr>
                </a:tc>
                <a:extLst>
                  <a:ext uri="{0D108BD9-81ED-4DB2-BD59-A6C34878D82A}">
                    <a16:rowId xmlns:a16="http://schemas.microsoft.com/office/drawing/2014/main" val="10004"/>
                  </a:ext>
                </a:extLst>
              </a:tr>
              <a:tr h="529485">
                <a:tc>
                  <a:txBody>
                    <a:bodyPr/>
                    <a:lstStyle/>
                    <a:p>
                      <a:pPr marL="111760">
                        <a:lnSpc>
                          <a:spcPts val="1310"/>
                        </a:lnSpc>
                        <a:spcBef>
                          <a:spcPts val="695"/>
                        </a:spcBef>
                      </a:pPr>
                      <a:r>
                        <a:rPr sz="1100" kern="0" spc="-12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岡山県青少年総合相談センター</a:t>
                      </a:r>
                      <a:endParaRPr sz="1100" kern="0" spc="-120" baseline="0" dirty="0">
                        <a:latin typeface="AR丸ゴシック体M" panose="020F0609000000000000" pitchFamily="49" charset="-128"/>
                        <a:ea typeface="AR丸ゴシック体M" panose="020F0609000000000000" pitchFamily="49" charset="-128"/>
                        <a:cs typeface="TBちび丸ゴシックPlusK Pro R"/>
                      </a:endParaRPr>
                    </a:p>
                    <a:p>
                      <a:pPr marL="111760">
                        <a:lnSpc>
                          <a:spcPts val="1310"/>
                        </a:lnSpc>
                      </a:pPr>
                      <a:r>
                        <a:rPr sz="1100" kern="0" spc="-12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（ハートフルおかやま１１０）</a:t>
                      </a:r>
                      <a:endParaRPr sz="1100" kern="0" spc="-12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88265" marB="0">
                    <a:lnL w="12700">
                      <a:solidFill>
                        <a:srgbClr val="231F20"/>
                      </a:solidFill>
                      <a:prstDash val="solid"/>
                    </a:lnL>
                    <a:lnR w="6350">
                      <a:solidFill>
                        <a:srgbClr val="231F20"/>
                      </a:solidFill>
                      <a:prstDash val="solid"/>
                    </a:lnR>
                    <a:lnT w="6350">
                      <a:solidFill>
                        <a:srgbClr val="231F20"/>
                      </a:solidFill>
                      <a:prstDash val="solid"/>
                    </a:lnT>
                    <a:lnB w="6350" cap="flat" cmpd="sng" algn="ctr">
                      <a:solidFill>
                        <a:srgbClr val="231F20"/>
                      </a:solidFill>
                      <a:prstDash val="solid"/>
                      <a:round/>
                      <a:headEnd type="none" w="med" len="med"/>
                      <a:tailEnd type="none" w="med" len="med"/>
                    </a:lnB>
                    <a:solidFill>
                      <a:srgbClr val="FFFFFF"/>
                    </a:solidFill>
                  </a:tcPr>
                </a:tc>
                <a:tc>
                  <a:txBody>
                    <a:bodyPr/>
                    <a:lstStyle/>
                    <a:p>
                      <a:pPr marL="35560" marR="28575">
                        <a:lnSpc>
                          <a:spcPts val="1300"/>
                        </a:lnSpc>
                        <a:spcBef>
                          <a:spcPts val="755"/>
                        </a:spcBef>
                      </a:pPr>
                      <a:r>
                        <a:rPr sz="11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子ども、青少年に</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関</a:t>
                      </a:r>
                      <a:r>
                        <a:rPr sz="1100" spc="-11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する全般的な相談</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95885" marB="0">
                    <a:lnL w="6350">
                      <a:solidFill>
                        <a:srgbClr val="231F20"/>
                      </a:solidFill>
                      <a:prstDash val="solid"/>
                    </a:lnL>
                    <a:lnR w="6350">
                      <a:solidFill>
                        <a:srgbClr val="231F20"/>
                      </a:solidFill>
                      <a:prstDash val="solid"/>
                    </a:lnR>
                    <a:lnT w="6350">
                      <a:solidFill>
                        <a:srgbClr val="231F20"/>
                      </a:solidFill>
                      <a:prstDash val="solid"/>
                    </a:lnT>
                    <a:lnB w="6350" cap="flat" cmpd="sng" algn="ctr">
                      <a:solidFill>
                        <a:srgbClr val="231F20"/>
                      </a:solidFill>
                      <a:prstDash val="solid"/>
                      <a:round/>
                      <a:headEnd type="none" w="med" len="med"/>
                      <a:tailEnd type="none" w="med" len="med"/>
                    </a:lnB>
                    <a:solidFill>
                      <a:srgbClr val="FFFFFF"/>
                    </a:solidFill>
                  </a:tcPr>
                </a:tc>
                <a:tc>
                  <a:txBody>
                    <a:bodyPr/>
                    <a:lstStyle/>
                    <a:p>
                      <a:pPr algn="ctr">
                        <a:lnSpc>
                          <a:spcPts val="1310"/>
                        </a:lnSpc>
                        <a:spcBef>
                          <a:spcPts val="695"/>
                        </a:spcBef>
                      </a:pP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086-224-7110</a:t>
                      </a:r>
                      <a:endParaRPr sz="1100" dirty="0">
                        <a:latin typeface="AR丸ゴシック体M" panose="020F0609000000000000" pitchFamily="49" charset="-128"/>
                        <a:ea typeface="AR丸ゴシック体M" panose="020F0609000000000000" pitchFamily="49" charset="-128"/>
                        <a:cs typeface="TBちび丸ゴシックPlusK Pro R"/>
                      </a:endParaRPr>
                    </a:p>
                    <a:p>
                      <a:pPr algn="ctr">
                        <a:lnSpc>
                          <a:spcPts val="1310"/>
                        </a:lnSpc>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（総合相談窓口）</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88265" marB="0">
                    <a:lnL w="6350">
                      <a:solidFill>
                        <a:srgbClr val="231F20"/>
                      </a:solidFill>
                      <a:prstDash val="solid"/>
                    </a:lnL>
                    <a:lnR w="12700">
                      <a:solidFill>
                        <a:srgbClr val="231F20"/>
                      </a:solidFill>
                      <a:prstDash val="solid"/>
                    </a:lnR>
                    <a:lnT w="6350">
                      <a:solidFill>
                        <a:srgbClr val="231F20"/>
                      </a:solidFill>
                      <a:prstDash val="solid"/>
                    </a:lnT>
                    <a:lnB w="6350" cap="flat" cmpd="sng" algn="ctr">
                      <a:solidFill>
                        <a:srgbClr val="231F2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554060">
                <a:tc>
                  <a:txBody>
                    <a:bodyPr/>
                    <a:lstStyle/>
                    <a:p>
                      <a:pPr marL="111760">
                        <a:lnSpc>
                          <a:spcPct val="200000"/>
                        </a:lnSpc>
                      </a:pPr>
                      <a:r>
                        <a:rPr lang="ja-JP" altLang="en-US" sz="1100" kern="0" spc="-120" baseline="0" dirty="0">
                          <a:latin typeface="AR丸ゴシック体M" panose="020F0609000000000000" pitchFamily="49" charset="-128"/>
                          <a:ea typeface="AR丸ゴシック体M" panose="020F0609000000000000" pitchFamily="49" charset="-128"/>
                          <a:cs typeface="TBちび丸ゴシックPlusK Pro R"/>
                        </a:rPr>
                        <a:t>岡山県社会福祉協議会</a:t>
                      </a:r>
                      <a:endParaRPr sz="1100" kern="0" spc="-120" baseline="0" dirty="0">
                        <a:latin typeface="AR丸ゴシック体M" panose="020F0609000000000000" pitchFamily="49" charset="-128"/>
                        <a:ea typeface="AR丸ゴシック体M" panose="020F0609000000000000" pitchFamily="49" charset="-128"/>
                        <a:cs typeface="TBちび丸ゴシックPlusK Pro R"/>
                      </a:endParaRPr>
                    </a:p>
                  </a:txBody>
                  <a:tcPr marL="0" marR="0" marT="88265" marB="0">
                    <a:lnL w="12700" cap="flat" cmpd="sng" algn="ctr">
                      <a:solidFill>
                        <a:srgbClr val="231F20"/>
                      </a:solidFill>
                      <a:prstDash val="solid"/>
                      <a:round/>
                      <a:headEnd type="none" w="med" len="med"/>
                      <a:tailEnd type="none" w="med" len="med"/>
                    </a:lnL>
                    <a:lnR w="6350" cap="flat" cmpd="sng" algn="ctr">
                      <a:solidFill>
                        <a:srgbClr val="231F20"/>
                      </a:solidFill>
                      <a:prstDash val="solid"/>
                      <a:round/>
                      <a:headEnd type="none" w="med" len="med"/>
                      <a:tailEnd type="none" w="med" len="med"/>
                    </a:lnR>
                    <a:lnT w="6350" cap="flat" cmpd="sng" algn="ctr">
                      <a:solidFill>
                        <a:srgbClr val="231F20"/>
                      </a:solidFill>
                      <a:prstDash val="solid"/>
                      <a:round/>
                      <a:headEnd type="none" w="med" len="med"/>
                      <a:tailEnd type="none" w="med" len="med"/>
                    </a:lnT>
                    <a:lnB w="6350">
                      <a:solidFill>
                        <a:srgbClr val="231F20"/>
                      </a:solidFill>
                      <a:prstDash val="solid"/>
                    </a:lnB>
                    <a:solidFill>
                      <a:schemeClr val="accent6">
                        <a:lumMod val="40000"/>
                        <a:lumOff val="60000"/>
                      </a:schemeClr>
                    </a:solidFill>
                  </a:tcPr>
                </a:tc>
                <a:tc>
                  <a:txBody>
                    <a:bodyPr/>
                    <a:lstStyle/>
                    <a:p>
                      <a:pPr algn="ctr"/>
                      <a:r>
                        <a:rPr kumimoji="1" lang="ja-JP" altLang="en-US" sz="1100" dirty="0">
                          <a:ea typeface="AR丸ゴシック体M" panose="020F0609000000000000"/>
                        </a:rPr>
                        <a:t> 高等職業訓練促進資金等貸付金</a:t>
                      </a:r>
                    </a:p>
                  </a:txBody>
                  <a:tcPr marL="0" marR="0" marT="95885" marB="0">
                    <a:lnL w="6350" cap="flat" cmpd="sng" algn="ctr">
                      <a:solidFill>
                        <a:srgbClr val="231F20"/>
                      </a:solidFill>
                      <a:prstDash val="solid"/>
                      <a:round/>
                      <a:headEnd type="none" w="med" len="med"/>
                      <a:tailEnd type="none" w="med" len="med"/>
                    </a:lnL>
                    <a:lnR w="6350" cap="flat" cmpd="sng" algn="ctr">
                      <a:solidFill>
                        <a:srgbClr val="231F20"/>
                      </a:solidFill>
                      <a:prstDash val="solid"/>
                      <a:round/>
                      <a:headEnd type="none" w="med" len="med"/>
                      <a:tailEnd type="none" w="med" len="med"/>
                    </a:lnR>
                    <a:lnT w="6350" cap="flat" cmpd="sng" algn="ctr">
                      <a:solidFill>
                        <a:srgbClr val="231F20"/>
                      </a:solidFill>
                      <a:prstDash val="solid"/>
                      <a:round/>
                      <a:headEnd type="none" w="med" len="med"/>
                      <a:tailEnd type="none" w="med" len="med"/>
                    </a:lnT>
                    <a:lnB w="6350">
                      <a:solidFill>
                        <a:srgbClr val="231F20"/>
                      </a:solidFill>
                      <a:prstDash val="solid"/>
                    </a:lnB>
                    <a:solidFill>
                      <a:schemeClr val="accent6">
                        <a:lumMod val="40000"/>
                        <a:lumOff val="60000"/>
                      </a:schemeClr>
                    </a:solidFill>
                  </a:tcPr>
                </a:tc>
                <a:tc>
                  <a:txBody>
                    <a:bodyPr/>
                    <a:lstStyle/>
                    <a:p>
                      <a:pPr marL="0" marR="0" lvl="0" indent="0" algn="ctr" defTabSz="914400" eaLnBrk="1" fontAlgn="auto" latinLnBrk="0" hangingPunct="1">
                        <a:lnSpc>
                          <a:spcPct val="200000"/>
                        </a:lnSpc>
                        <a:spcBef>
                          <a:spcPts val="0"/>
                        </a:spcBef>
                        <a:spcAft>
                          <a:spcPts val="0"/>
                        </a:spcAft>
                        <a:buClrTx/>
                        <a:buSzTx/>
                        <a:buFontTx/>
                        <a:buNone/>
                        <a:tabLst/>
                        <a:defRPr/>
                      </a:pPr>
                      <a:r>
                        <a:rPr kumimoji="1" lang="en-US" altLang="ja-JP" sz="1100" b="0" baseline="0" dirty="0">
                          <a:ea typeface="AR丸ゴシック体M" panose="020F0609000000000000"/>
                        </a:rPr>
                        <a:t>  </a:t>
                      </a:r>
                      <a:r>
                        <a:rPr lang="en-US" altLang="ja-JP" sz="1100" spc="0" baseline="0" dirty="0">
                          <a:solidFill>
                            <a:srgbClr val="231F20"/>
                          </a:solidFill>
                          <a:latin typeface="AR丸ゴシック体M" panose="020F0609000000000000" pitchFamily="49" charset="-128"/>
                          <a:ea typeface="AR丸ゴシック体M" panose="020F0609000000000000" pitchFamily="49" charset="-128"/>
                          <a:cs typeface="TBちび丸ゴシックPlusK Pro R"/>
                        </a:rPr>
                        <a:t>086-226-3544</a:t>
                      </a:r>
                      <a:endParaRPr kumimoji="1" lang="en-US" altLang="ja-JP" sz="1100" b="0" baseline="0" dirty="0">
                        <a:ea typeface="AR丸ゴシック体M" panose="020F0609000000000000"/>
                      </a:endParaRPr>
                    </a:p>
                  </a:txBody>
                  <a:tcPr marL="0" marR="0" marT="88265" marB="0">
                    <a:lnL w="6350" cap="flat" cmpd="sng" algn="ctr">
                      <a:solidFill>
                        <a:srgbClr val="231F20"/>
                      </a:solidFill>
                      <a:prstDash val="solid"/>
                      <a:round/>
                      <a:headEnd type="none" w="med" len="med"/>
                      <a:tailEnd type="none" w="med" len="med"/>
                    </a:lnL>
                    <a:lnR w="12700" cap="flat" cmpd="sng" algn="ctr">
                      <a:solidFill>
                        <a:srgbClr val="231F20"/>
                      </a:solidFill>
                      <a:prstDash val="solid"/>
                      <a:round/>
                      <a:headEnd type="none" w="med" len="med"/>
                      <a:tailEnd type="none" w="med" len="med"/>
                    </a:lnR>
                    <a:lnT w="6350" cap="flat" cmpd="sng" algn="ctr">
                      <a:solidFill>
                        <a:srgbClr val="231F20"/>
                      </a:solidFill>
                      <a:prstDash val="solid"/>
                      <a:round/>
                      <a:headEnd type="none" w="med" len="med"/>
                      <a:tailEnd type="none" w="med" len="med"/>
                    </a:lnT>
                    <a:lnB w="6350">
                      <a:solidFill>
                        <a:srgbClr val="231F20"/>
                      </a:solidFill>
                      <a:prstDash val="solid"/>
                    </a:lnB>
                    <a:solidFill>
                      <a:schemeClr val="accent6">
                        <a:lumMod val="40000"/>
                        <a:lumOff val="60000"/>
                      </a:schemeClr>
                    </a:solidFill>
                  </a:tcPr>
                </a:tc>
                <a:extLst>
                  <a:ext uri="{0D108BD9-81ED-4DB2-BD59-A6C34878D82A}">
                    <a16:rowId xmlns:a16="http://schemas.microsoft.com/office/drawing/2014/main" val="2575490861"/>
                  </a:ext>
                </a:extLst>
              </a:tr>
              <a:tr h="583261">
                <a:tc>
                  <a:txBody>
                    <a:bodyPr/>
                    <a:lstStyle/>
                    <a:p>
                      <a:pPr>
                        <a:lnSpc>
                          <a:spcPct val="100000"/>
                        </a:lnSpc>
                        <a:spcBef>
                          <a:spcPts val="20"/>
                        </a:spcBef>
                      </a:pPr>
                      <a:endParaRPr sz="1150" dirty="0">
                        <a:latin typeface="AR丸ゴシック体M" panose="020F0609000000000000" pitchFamily="49" charset="-128"/>
                        <a:ea typeface="AR丸ゴシック体M" panose="020F0609000000000000" pitchFamily="49" charset="-128"/>
                        <a:cs typeface="Times New Roman"/>
                      </a:endParaRPr>
                    </a:p>
                    <a:p>
                      <a:pPr marL="147955">
                        <a:lnSpc>
                          <a:spcPct val="100000"/>
                        </a:lnSpc>
                        <a:spcBef>
                          <a:spcPts val="5"/>
                        </a:spcBef>
                      </a:pP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・親子交流</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相談支援</a:t>
                      </a:r>
                      <a:br>
                        <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b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センタ</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ー</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2540" marB="0">
                    <a:lnL w="12700">
                      <a:solidFill>
                        <a:srgbClr val="231F20"/>
                      </a:solidFill>
                      <a:prstDash val="solid"/>
                    </a:lnL>
                    <a:lnR w="6350">
                      <a:solidFill>
                        <a:srgbClr val="231F20"/>
                      </a:solidFill>
                      <a:prstDash val="solid"/>
                    </a:lnR>
                    <a:lnT w="6350">
                      <a:solidFill>
                        <a:srgbClr val="231F20"/>
                      </a:solidFill>
                      <a:prstDash val="solid"/>
                    </a:lnT>
                    <a:lnB w="12700">
                      <a:solidFill>
                        <a:srgbClr val="231F20"/>
                      </a:solidFill>
                      <a:prstDash val="solid"/>
                    </a:lnB>
                    <a:solidFill>
                      <a:schemeClr val="bg1"/>
                    </a:solidFill>
                  </a:tcPr>
                </a:tc>
                <a:tc>
                  <a:txBody>
                    <a:bodyPr/>
                    <a:lstStyle/>
                    <a:p>
                      <a:pPr marL="71755" marR="306070">
                        <a:lnSpc>
                          <a:spcPct val="100000"/>
                        </a:lnSpc>
                        <a:spcBef>
                          <a:spcPts val="755"/>
                        </a:spcBef>
                      </a:pP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養育費確保</a:t>
                      </a:r>
                      <a:r>
                        <a:rPr lang="ja-JP" alt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と親子交流</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に</a:t>
                      </a:r>
                      <a:br>
                        <a:rPr lang="en-US"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b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関する相談</a:t>
                      </a:r>
                      <a:endParaRPr sz="1100" dirty="0">
                        <a:latin typeface="AR丸ゴシック体M" panose="020F0609000000000000" pitchFamily="49" charset="-128"/>
                        <a:ea typeface="AR丸ゴシック体M" panose="020F0609000000000000" pitchFamily="49" charset="-128"/>
                        <a:cs typeface="TBちび丸ゴシックPlusK Pro R"/>
                      </a:endParaRPr>
                    </a:p>
                  </a:txBody>
                  <a:tcPr marL="0" marR="0" marT="95885" marB="0">
                    <a:lnL w="6350">
                      <a:solidFill>
                        <a:srgbClr val="231F20"/>
                      </a:solidFill>
                      <a:prstDash val="solid"/>
                    </a:lnL>
                    <a:lnR w="6350">
                      <a:solidFill>
                        <a:srgbClr val="231F20"/>
                      </a:solidFill>
                      <a:prstDash val="solid"/>
                    </a:lnR>
                    <a:lnT w="6350">
                      <a:solidFill>
                        <a:srgbClr val="231F20"/>
                      </a:solidFill>
                      <a:prstDash val="solid"/>
                    </a:lnT>
                    <a:lnB w="12700">
                      <a:solidFill>
                        <a:srgbClr val="231F20"/>
                      </a:solidFill>
                      <a:prstDash val="solid"/>
                    </a:lnB>
                    <a:solidFill>
                      <a:schemeClr val="bg1"/>
                    </a:solidFill>
                  </a:tcPr>
                </a:tc>
                <a:tc>
                  <a:txBody>
                    <a:bodyPr/>
                    <a:lstStyle/>
                    <a:p>
                      <a:pPr algn="ctr">
                        <a:lnSpc>
                          <a:spcPts val="1310"/>
                        </a:lnSpc>
                        <a:spcBef>
                          <a:spcPts val="295"/>
                        </a:spcBef>
                      </a:pP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0120-965-419</a:t>
                      </a:r>
                      <a:endParaRPr sz="1100" dirty="0">
                        <a:latin typeface="AR丸ゴシック体M" panose="020F0609000000000000" pitchFamily="49" charset="-128"/>
                        <a:ea typeface="AR丸ゴシック体M" panose="020F0609000000000000" pitchFamily="49" charset="-128"/>
                        <a:cs typeface="TBちび丸ゴシックPlusK Pro R"/>
                      </a:endParaRPr>
                    </a:p>
                    <a:p>
                      <a:pPr algn="ctr">
                        <a:lnSpc>
                          <a:spcPct val="100000"/>
                        </a:lnSpc>
                      </a:pP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03-3980-4108</a:t>
                      </a:r>
                      <a:endParaRPr sz="1100" dirty="0">
                        <a:latin typeface="AR丸ゴシック体M" panose="020F0609000000000000" pitchFamily="49" charset="-128"/>
                        <a:ea typeface="AR丸ゴシック体M" panose="020F0609000000000000" pitchFamily="49" charset="-128"/>
                        <a:cs typeface="TBちび丸ゴシックPlusK Pro R"/>
                      </a:endParaRPr>
                    </a:p>
                    <a:p>
                      <a:pPr algn="ctr">
                        <a:lnSpc>
                          <a:spcPts val="975"/>
                        </a:lnSpc>
                      </a:pPr>
                      <a:r>
                        <a:rPr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（携帯から）</a:t>
                      </a:r>
                      <a:endParaRPr sz="900" dirty="0">
                        <a:latin typeface="AR丸ゴシック体M" panose="020F0609000000000000" pitchFamily="49" charset="-128"/>
                        <a:ea typeface="AR丸ゴシック体M" panose="020F0609000000000000" pitchFamily="49" charset="-128"/>
                        <a:cs typeface="TBちび丸ゴシックPlusK Pro R"/>
                      </a:endParaRPr>
                    </a:p>
                  </a:txBody>
                  <a:tcPr marL="0" marR="0" marT="37465" marB="0">
                    <a:lnL w="6350">
                      <a:solidFill>
                        <a:srgbClr val="231F20"/>
                      </a:solidFill>
                      <a:prstDash val="solid"/>
                    </a:lnL>
                    <a:lnR w="12700">
                      <a:solidFill>
                        <a:srgbClr val="231F20"/>
                      </a:solidFill>
                      <a:prstDash val="solid"/>
                    </a:lnR>
                    <a:lnT w="6350">
                      <a:solidFill>
                        <a:srgbClr val="231F20"/>
                      </a:solidFill>
                      <a:prstDash val="solid"/>
                    </a:lnT>
                    <a:lnB w="12700">
                      <a:solidFill>
                        <a:srgbClr val="231F20"/>
                      </a:solidFill>
                      <a:prstDash val="solid"/>
                    </a:lnB>
                    <a:solidFill>
                      <a:schemeClr val="bg1"/>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5327599" y="0"/>
            <a:ext cx="5328920" cy="7560309"/>
            <a:chOff x="5327599" y="0"/>
            <a:chExt cx="5328920" cy="7560309"/>
          </a:xfrm>
        </p:grpSpPr>
        <p:sp>
          <p:nvSpPr>
            <p:cNvPr id="3" name="object 3"/>
            <p:cNvSpPr/>
            <p:nvPr/>
          </p:nvSpPr>
          <p:spPr>
            <a:xfrm>
              <a:off x="5327599" y="609942"/>
              <a:ext cx="5328920" cy="6950075"/>
            </a:xfrm>
            <a:custGeom>
              <a:avLst/>
              <a:gdLst/>
              <a:ahLst/>
              <a:cxnLst/>
              <a:rect l="l" t="t" r="r" b="b"/>
              <a:pathLst>
                <a:path w="5328920" h="6950075">
                  <a:moveTo>
                    <a:pt x="0" y="6950062"/>
                  </a:moveTo>
                  <a:lnTo>
                    <a:pt x="5328386" y="6950062"/>
                  </a:lnTo>
                  <a:lnTo>
                    <a:pt x="5328386" y="0"/>
                  </a:lnTo>
                  <a:lnTo>
                    <a:pt x="0" y="0"/>
                  </a:lnTo>
                  <a:lnTo>
                    <a:pt x="0" y="6950062"/>
                  </a:lnTo>
                  <a:close/>
                </a:path>
              </a:pathLst>
            </a:custGeom>
            <a:solidFill>
              <a:srgbClr val="F7F0DD"/>
            </a:solidFill>
          </p:spPr>
          <p:txBody>
            <a:bodyPr wrap="square" lIns="0" tIns="0" rIns="0" bIns="0" rtlCol="0"/>
            <a:lstStyle/>
            <a:p>
              <a:endParaRPr/>
            </a:p>
          </p:txBody>
        </p:sp>
        <p:sp>
          <p:nvSpPr>
            <p:cNvPr id="4" name="object 4"/>
            <p:cNvSpPr/>
            <p:nvPr/>
          </p:nvSpPr>
          <p:spPr>
            <a:xfrm>
              <a:off x="5810351" y="811262"/>
              <a:ext cx="4220210" cy="2590800"/>
            </a:xfrm>
            <a:custGeom>
              <a:avLst/>
              <a:gdLst/>
              <a:ahLst/>
              <a:cxnLst/>
              <a:rect l="l" t="t" r="r" b="b"/>
              <a:pathLst>
                <a:path w="4220209" h="2590800">
                  <a:moveTo>
                    <a:pt x="2705" y="612089"/>
                  </a:moveTo>
                  <a:lnTo>
                    <a:pt x="2628" y="609600"/>
                  </a:lnTo>
                  <a:lnTo>
                    <a:pt x="2501" y="609600"/>
                  </a:lnTo>
                  <a:lnTo>
                    <a:pt x="2705" y="612089"/>
                  </a:lnTo>
                  <a:close/>
                </a:path>
                <a:path w="4220209" h="2590800">
                  <a:moveTo>
                    <a:pt x="4087164" y="2540000"/>
                  </a:moveTo>
                  <a:lnTo>
                    <a:pt x="4086085" y="2534818"/>
                  </a:lnTo>
                  <a:lnTo>
                    <a:pt x="4078617" y="2540000"/>
                  </a:lnTo>
                  <a:lnTo>
                    <a:pt x="4071810" y="2552700"/>
                  </a:lnTo>
                  <a:lnTo>
                    <a:pt x="4078795" y="2540000"/>
                  </a:lnTo>
                  <a:lnTo>
                    <a:pt x="4087164" y="2540000"/>
                  </a:lnTo>
                  <a:close/>
                </a:path>
                <a:path w="4220209" h="2590800">
                  <a:moveTo>
                    <a:pt x="4170718" y="2442502"/>
                  </a:moveTo>
                  <a:lnTo>
                    <a:pt x="4168495" y="2442337"/>
                  </a:lnTo>
                  <a:lnTo>
                    <a:pt x="4163987" y="2446159"/>
                  </a:lnTo>
                  <a:lnTo>
                    <a:pt x="4158881" y="2451062"/>
                  </a:lnTo>
                  <a:lnTo>
                    <a:pt x="4154830" y="2454097"/>
                  </a:lnTo>
                  <a:lnTo>
                    <a:pt x="4152163" y="2464320"/>
                  </a:lnTo>
                  <a:lnTo>
                    <a:pt x="4156240" y="2461095"/>
                  </a:lnTo>
                  <a:lnTo>
                    <a:pt x="4163568" y="2451481"/>
                  </a:lnTo>
                  <a:lnTo>
                    <a:pt x="4170718" y="2442502"/>
                  </a:lnTo>
                  <a:close/>
                </a:path>
                <a:path w="4220209" h="2590800">
                  <a:moveTo>
                    <a:pt x="4189082" y="2365121"/>
                  </a:moveTo>
                  <a:lnTo>
                    <a:pt x="4188790" y="2358009"/>
                  </a:lnTo>
                  <a:lnTo>
                    <a:pt x="4187901" y="2352395"/>
                  </a:lnTo>
                  <a:lnTo>
                    <a:pt x="4184700" y="2375179"/>
                  </a:lnTo>
                  <a:lnTo>
                    <a:pt x="4185577" y="2371979"/>
                  </a:lnTo>
                  <a:lnTo>
                    <a:pt x="4187291" y="2367102"/>
                  </a:lnTo>
                  <a:lnTo>
                    <a:pt x="4186656" y="2384844"/>
                  </a:lnTo>
                  <a:lnTo>
                    <a:pt x="4188460" y="2373985"/>
                  </a:lnTo>
                  <a:lnTo>
                    <a:pt x="4189082" y="2365121"/>
                  </a:lnTo>
                  <a:close/>
                </a:path>
                <a:path w="4220209" h="2590800">
                  <a:moveTo>
                    <a:pt x="4219943" y="292100"/>
                  </a:moveTo>
                  <a:lnTo>
                    <a:pt x="4219460" y="254000"/>
                  </a:lnTo>
                  <a:lnTo>
                    <a:pt x="4216400" y="215900"/>
                  </a:lnTo>
                  <a:lnTo>
                    <a:pt x="4206976" y="165100"/>
                  </a:lnTo>
                  <a:lnTo>
                    <a:pt x="4191241" y="128397"/>
                  </a:lnTo>
                  <a:lnTo>
                    <a:pt x="4191241" y="787400"/>
                  </a:lnTo>
                  <a:lnTo>
                    <a:pt x="4189628" y="800100"/>
                  </a:lnTo>
                  <a:lnTo>
                    <a:pt x="4187748" y="800100"/>
                  </a:lnTo>
                  <a:lnTo>
                    <a:pt x="4185920" y="812800"/>
                  </a:lnTo>
                  <a:lnTo>
                    <a:pt x="4184421" y="825500"/>
                  </a:lnTo>
                  <a:lnTo>
                    <a:pt x="4185932" y="838200"/>
                  </a:lnTo>
                  <a:lnTo>
                    <a:pt x="4186555" y="863600"/>
                  </a:lnTo>
                  <a:lnTo>
                    <a:pt x="4187367" y="889000"/>
                  </a:lnTo>
                  <a:lnTo>
                    <a:pt x="4189488" y="914400"/>
                  </a:lnTo>
                  <a:lnTo>
                    <a:pt x="4187596" y="914400"/>
                  </a:lnTo>
                  <a:lnTo>
                    <a:pt x="4187025" y="901700"/>
                  </a:lnTo>
                  <a:lnTo>
                    <a:pt x="4185602" y="901700"/>
                  </a:lnTo>
                  <a:lnTo>
                    <a:pt x="4186110" y="939800"/>
                  </a:lnTo>
                  <a:lnTo>
                    <a:pt x="4188053" y="965200"/>
                  </a:lnTo>
                  <a:lnTo>
                    <a:pt x="4189882" y="1003300"/>
                  </a:lnTo>
                  <a:lnTo>
                    <a:pt x="4190085" y="1028700"/>
                  </a:lnTo>
                  <a:lnTo>
                    <a:pt x="4187964" y="1016000"/>
                  </a:lnTo>
                  <a:lnTo>
                    <a:pt x="4185970" y="1066800"/>
                  </a:lnTo>
                  <a:lnTo>
                    <a:pt x="4184116" y="1117600"/>
                  </a:lnTo>
                  <a:lnTo>
                    <a:pt x="4184104" y="1118082"/>
                  </a:lnTo>
                  <a:lnTo>
                    <a:pt x="4184104" y="1638300"/>
                  </a:lnTo>
                  <a:lnTo>
                    <a:pt x="4183888" y="1663700"/>
                  </a:lnTo>
                  <a:lnTo>
                    <a:pt x="4180319" y="1663700"/>
                  </a:lnTo>
                  <a:lnTo>
                    <a:pt x="4180319" y="1553210"/>
                  </a:lnTo>
                  <a:lnTo>
                    <a:pt x="4181805" y="1587500"/>
                  </a:lnTo>
                  <a:lnTo>
                    <a:pt x="4184104" y="1638300"/>
                  </a:lnTo>
                  <a:lnTo>
                    <a:pt x="4184104" y="1118082"/>
                  </a:lnTo>
                  <a:lnTo>
                    <a:pt x="4182440" y="1181100"/>
                  </a:lnTo>
                  <a:lnTo>
                    <a:pt x="4181005" y="1231900"/>
                  </a:lnTo>
                  <a:lnTo>
                    <a:pt x="4180319" y="1261719"/>
                  </a:lnTo>
                  <a:lnTo>
                    <a:pt x="4180319" y="402285"/>
                  </a:lnTo>
                  <a:lnTo>
                    <a:pt x="4182580" y="482600"/>
                  </a:lnTo>
                  <a:lnTo>
                    <a:pt x="4184421" y="520700"/>
                  </a:lnTo>
                  <a:lnTo>
                    <a:pt x="4183354" y="533400"/>
                  </a:lnTo>
                  <a:lnTo>
                    <a:pt x="4182478" y="520700"/>
                  </a:lnTo>
                  <a:lnTo>
                    <a:pt x="4181360" y="520700"/>
                  </a:lnTo>
                  <a:lnTo>
                    <a:pt x="4183049" y="571500"/>
                  </a:lnTo>
                  <a:lnTo>
                    <a:pt x="4182414" y="622300"/>
                  </a:lnTo>
                  <a:lnTo>
                    <a:pt x="4181437" y="673100"/>
                  </a:lnTo>
                  <a:lnTo>
                    <a:pt x="4182122" y="723900"/>
                  </a:lnTo>
                  <a:lnTo>
                    <a:pt x="4186466" y="762000"/>
                  </a:lnTo>
                  <a:lnTo>
                    <a:pt x="4191241" y="787400"/>
                  </a:lnTo>
                  <a:lnTo>
                    <a:pt x="4191241" y="128397"/>
                  </a:lnTo>
                  <a:lnTo>
                    <a:pt x="4190644" y="127000"/>
                  </a:lnTo>
                  <a:lnTo>
                    <a:pt x="4167975" y="88900"/>
                  </a:lnTo>
                  <a:lnTo>
                    <a:pt x="4142155" y="65811"/>
                  </a:lnTo>
                  <a:lnTo>
                    <a:pt x="4141393" y="63500"/>
                  </a:lnTo>
                  <a:lnTo>
                    <a:pt x="4139565" y="63500"/>
                  </a:lnTo>
                  <a:lnTo>
                    <a:pt x="4130751" y="63500"/>
                  </a:lnTo>
                  <a:lnTo>
                    <a:pt x="4117289" y="50800"/>
                  </a:lnTo>
                  <a:lnTo>
                    <a:pt x="4113860" y="50800"/>
                  </a:lnTo>
                  <a:lnTo>
                    <a:pt x="4106557" y="38100"/>
                  </a:lnTo>
                  <a:lnTo>
                    <a:pt x="4092702" y="38100"/>
                  </a:lnTo>
                  <a:lnTo>
                    <a:pt x="4082605" y="38100"/>
                  </a:lnTo>
                  <a:lnTo>
                    <a:pt x="4068381" y="25400"/>
                  </a:lnTo>
                  <a:lnTo>
                    <a:pt x="4076408" y="25400"/>
                  </a:lnTo>
                  <a:lnTo>
                    <a:pt x="4092702" y="38100"/>
                  </a:lnTo>
                  <a:lnTo>
                    <a:pt x="4077957" y="25400"/>
                  </a:lnTo>
                  <a:lnTo>
                    <a:pt x="4063212" y="12700"/>
                  </a:lnTo>
                  <a:lnTo>
                    <a:pt x="4034764" y="12700"/>
                  </a:lnTo>
                  <a:lnTo>
                    <a:pt x="4034764" y="2552700"/>
                  </a:lnTo>
                  <a:lnTo>
                    <a:pt x="4026954" y="2565400"/>
                  </a:lnTo>
                  <a:lnTo>
                    <a:pt x="4022864" y="2565400"/>
                  </a:lnTo>
                  <a:lnTo>
                    <a:pt x="4015041" y="2565400"/>
                  </a:lnTo>
                  <a:lnTo>
                    <a:pt x="4026319" y="2554186"/>
                  </a:lnTo>
                  <a:lnTo>
                    <a:pt x="4030421" y="2552700"/>
                  </a:lnTo>
                  <a:lnTo>
                    <a:pt x="4034764" y="2552700"/>
                  </a:lnTo>
                  <a:lnTo>
                    <a:pt x="4034764" y="12700"/>
                  </a:lnTo>
                  <a:lnTo>
                    <a:pt x="4031983" y="12700"/>
                  </a:lnTo>
                  <a:lnTo>
                    <a:pt x="4000017" y="0"/>
                  </a:lnTo>
                  <a:lnTo>
                    <a:pt x="3993375" y="0"/>
                  </a:lnTo>
                  <a:lnTo>
                    <a:pt x="3993375" y="2560015"/>
                  </a:lnTo>
                  <a:lnTo>
                    <a:pt x="3977614" y="2565400"/>
                  </a:lnTo>
                  <a:lnTo>
                    <a:pt x="3831552" y="2565400"/>
                  </a:lnTo>
                  <a:lnTo>
                    <a:pt x="3834993" y="2562720"/>
                  </a:lnTo>
                  <a:lnTo>
                    <a:pt x="3969994" y="2562720"/>
                  </a:lnTo>
                  <a:lnTo>
                    <a:pt x="3993375" y="2560015"/>
                  </a:lnTo>
                  <a:lnTo>
                    <a:pt x="3993375" y="0"/>
                  </a:lnTo>
                  <a:lnTo>
                    <a:pt x="3332378" y="0"/>
                  </a:lnTo>
                  <a:lnTo>
                    <a:pt x="3332378" y="2562720"/>
                  </a:lnTo>
                  <a:lnTo>
                    <a:pt x="3325253" y="2565400"/>
                  </a:lnTo>
                  <a:lnTo>
                    <a:pt x="3306902" y="2565400"/>
                  </a:lnTo>
                  <a:lnTo>
                    <a:pt x="3306483" y="2562720"/>
                  </a:lnTo>
                  <a:lnTo>
                    <a:pt x="3332378" y="2562720"/>
                  </a:lnTo>
                  <a:lnTo>
                    <a:pt x="3332378" y="0"/>
                  </a:lnTo>
                  <a:lnTo>
                    <a:pt x="2920123" y="0"/>
                  </a:lnTo>
                  <a:lnTo>
                    <a:pt x="2920123" y="2565400"/>
                  </a:lnTo>
                  <a:lnTo>
                    <a:pt x="2879445" y="2565400"/>
                  </a:lnTo>
                  <a:lnTo>
                    <a:pt x="2877985" y="2562720"/>
                  </a:lnTo>
                  <a:lnTo>
                    <a:pt x="2919158" y="2562720"/>
                  </a:lnTo>
                  <a:lnTo>
                    <a:pt x="2920123" y="2565400"/>
                  </a:lnTo>
                  <a:lnTo>
                    <a:pt x="2920123" y="0"/>
                  </a:lnTo>
                  <a:lnTo>
                    <a:pt x="2727795" y="0"/>
                  </a:lnTo>
                  <a:lnTo>
                    <a:pt x="2727795" y="26949"/>
                  </a:lnTo>
                  <a:lnTo>
                    <a:pt x="2724137" y="26949"/>
                  </a:lnTo>
                  <a:lnTo>
                    <a:pt x="2727553" y="25400"/>
                  </a:lnTo>
                  <a:lnTo>
                    <a:pt x="2727795" y="26949"/>
                  </a:lnTo>
                  <a:lnTo>
                    <a:pt x="2727795" y="0"/>
                  </a:lnTo>
                  <a:lnTo>
                    <a:pt x="2487066" y="0"/>
                  </a:lnTo>
                  <a:lnTo>
                    <a:pt x="2487066" y="26949"/>
                  </a:lnTo>
                  <a:lnTo>
                    <a:pt x="2482202" y="26949"/>
                  </a:lnTo>
                  <a:lnTo>
                    <a:pt x="2483358" y="25400"/>
                  </a:lnTo>
                  <a:lnTo>
                    <a:pt x="2487066" y="26949"/>
                  </a:lnTo>
                  <a:lnTo>
                    <a:pt x="2487066" y="0"/>
                  </a:lnTo>
                  <a:lnTo>
                    <a:pt x="2371191" y="0"/>
                  </a:lnTo>
                  <a:lnTo>
                    <a:pt x="2371191" y="2562720"/>
                  </a:lnTo>
                  <a:lnTo>
                    <a:pt x="2368334" y="2565400"/>
                  </a:lnTo>
                  <a:lnTo>
                    <a:pt x="2341638" y="2565400"/>
                  </a:lnTo>
                  <a:lnTo>
                    <a:pt x="2342350" y="2562720"/>
                  </a:lnTo>
                  <a:lnTo>
                    <a:pt x="2371191" y="2562720"/>
                  </a:lnTo>
                  <a:lnTo>
                    <a:pt x="2371191" y="0"/>
                  </a:lnTo>
                  <a:lnTo>
                    <a:pt x="1804758" y="0"/>
                  </a:lnTo>
                  <a:lnTo>
                    <a:pt x="1804758" y="26949"/>
                  </a:lnTo>
                  <a:lnTo>
                    <a:pt x="1690268" y="26949"/>
                  </a:lnTo>
                  <a:lnTo>
                    <a:pt x="1694002" y="25400"/>
                  </a:lnTo>
                  <a:lnTo>
                    <a:pt x="1800923" y="25400"/>
                  </a:lnTo>
                  <a:lnTo>
                    <a:pt x="1804758" y="26949"/>
                  </a:lnTo>
                  <a:lnTo>
                    <a:pt x="1804758" y="0"/>
                  </a:lnTo>
                  <a:lnTo>
                    <a:pt x="1400657" y="0"/>
                  </a:lnTo>
                  <a:lnTo>
                    <a:pt x="1400657" y="2562720"/>
                  </a:lnTo>
                  <a:lnTo>
                    <a:pt x="1399844" y="2565400"/>
                  </a:lnTo>
                  <a:lnTo>
                    <a:pt x="1343863" y="2565400"/>
                  </a:lnTo>
                  <a:lnTo>
                    <a:pt x="1343050" y="2562720"/>
                  </a:lnTo>
                  <a:lnTo>
                    <a:pt x="1400657" y="2562720"/>
                  </a:lnTo>
                  <a:lnTo>
                    <a:pt x="1400657" y="0"/>
                  </a:lnTo>
                  <a:lnTo>
                    <a:pt x="974140" y="0"/>
                  </a:lnTo>
                  <a:lnTo>
                    <a:pt x="923251" y="12700"/>
                  </a:lnTo>
                  <a:lnTo>
                    <a:pt x="428421" y="12700"/>
                  </a:lnTo>
                  <a:lnTo>
                    <a:pt x="409079" y="0"/>
                  </a:lnTo>
                  <a:lnTo>
                    <a:pt x="263321" y="0"/>
                  </a:lnTo>
                  <a:lnTo>
                    <a:pt x="227114" y="12700"/>
                  </a:lnTo>
                  <a:lnTo>
                    <a:pt x="188341" y="12700"/>
                  </a:lnTo>
                  <a:lnTo>
                    <a:pt x="151295" y="25400"/>
                  </a:lnTo>
                  <a:lnTo>
                    <a:pt x="86537" y="63500"/>
                  </a:lnTo>
                  <a:lnTo>
                    <a:pt x="38671" y="127000"/>
                  </a:lnTo>
                  <a:lnTo>
                    <a:pt x="22301" y="165100"/>
                  </a:lnTo>
                  <a:lnTo>
                    <a:pt x="11417" y="203200"/>
                  </a:lnTo>
                  <a:lnTo>
                    <a:pt x="7620" y="241300"/>
                  </a:lnTo>
                  <a:lnTo>
                    <a:pt x="6375" y="304800"/>
                  </a:lnTo>
                  <a:lnTo>
                    <a:pt x="5765" y="342900"/>
                  </a:lnTo>
                  <a:lnTo>
                    <a:pt x="6273" y="330200"/>
                  </a:lnTo>
                  <a:lnTo>
                    <a:pt x="9029" y="330200"/>
                  </a:lnTo>
                  <a:lnTo>
                    <a:pt x="9728" y="342900"/>
                  </a:lnTo>
                  <a:lnTo>
                    <a:pt x="6502" y="355600"/>
                  </a:lnTo>
                  <a:lnTo>
                    <a:pt x="7315" y="381000"/>
                  </a:lnTo>
                  <a:lnTo>
                    <a:pt x="9067" y="406400"/>
                  </a:lnTo>
                  <a:lnTo>
                    <a:pt x="8674" y="431800"/>
                  </a:lnTo>
                  <a:lnTo>
                    <a:pt x="7569" y="419100"/>
                  </a:lnTo>
                  <a:lnTo>
                    <a:pt x="6794" y="419100"/>
                  </a:lnTo>
                  <a:lnTo>
                    <a:pt x="5626" y="406400"/>
                  </a:lnTo>
                  <a:lnTo>
                    <a:pt x="4394" y="457200"/>
                  </a:lnTo>
                  <a:lnTo>
                    <a:pt x="5029" y="571500"/>
                  </a:lnTo>
                  <a:lnTo>
                    <a:pt x="3568" y="622300"/>
                  </a:lnTo>
                  <a:lnTo>
                    <a:pt x="2705" y="612089"/>
                  </a:lnTo>
                  <a:lnTo>
                    <a:pt x="4724" y="673100"/>
                  </a:lnTo>
                  <a:lnTo>
                    <a:pt x="3886" y="723900"/>
                  </a:lnTo>
                  <a:lnTo>
                    <a:pt x="2806" y="787400"/>
                  </a:lnTo>
                  <a:lnTo>
                    <a:pt x="4178" y="825500"/>
                  </a:lnTo>
                  <a:lnTo>
                    <a:pt x="2362" y="825500"/>
                  </a:lnTo>
                  <a:lnTo>
                    <a:pt x="1485" y="838200"/>
                  </a:lnTo>
                  <a:lnTo>
                    <a:pt x="914" y="863600"/>
                  </a:lnTo>
                  <a:lnTo>
                    <a:pt x="38" y="876300"/>
                  </a:lnTo>
                  <a:lnTo>
                    <a:pt x="3822" y="927100"/>
                  </a:lnTo>
                  <a:lnTo>
                    <a:pt x="2908" y="977900"/>
                  </a:lnTo>
                  <a:lnTo>
                    <a:pt x="1358" y="1028700"/>
                  </a:lnTo>
                  <a:lnTo>
                    <a:pt x="3263" y="1079500"/>
                  </a:lnTo>
                  <a:lnTo>
                    <a:pt x="1511" y="1079500"/>
                  </a:lnTo>
                  <a:lnTo>
                    <a:pt x="1574" y="1104900"/>
                  </a:lnTo>
                  <a:lnTo>
                    <a:pt x="1663" y="1422400"/>
                  </a:lnTo>
                  <a:lnTo>
                    <a:pt x="1892" y="1485900"/>
                  </a:lnTo>
                  <a:lnTo>
                    <a:pt x="2247" y="1536700"/>
                  </a:lnTo>
                  <a:lnTo>
                    <a:pt x="2781" y="1587500"/>
                  </a:lnTo>
                  <a:lnTo>
                    <a:pt x="3543" y="1638300"/>
                  </a:lnTo>
                  <a:lnTo>
                    <a:pt x="4559" y="1701800"/>
                  </a:lnTo>
                  <a:lnTo>
                    <a:pt x="4495" y="1739900"/>
                  </a:lnTo>
                  <a:lnTo>
                    <a:pt x="3606" y="1803400"/>
                  </a:lnTo>
                  <a:lnTo>
                    <a:pt x="990" y="1905000"/>
                  </a:lnTo>
                  <a:lnTo>
                    <a:pt x="88" y="1955800"/>
                  </a:lnTo>
                  <a:lnTo>
                    <a:pt x="0" y="2006600"/>
                  </a:lnTo>
                  <a:lnTo>
                    <a:pt x="1143" y="2070100"/>
                  </a:lnTo>
                  <a:lnTo>
                    <a:pt x="2260" y="2082800"/>
                  </a:lnTo>
                  <a:lnTo>
                    <a:pt x="4673" y="2082800"/>
                  </a:lnTo>
                  <a:lnTo>
                    <a:pt x="5562" y="2095500"/>
                  </a:lnTo>
                  <a:lnTo>
                    <a:pt x="31648" y="2095500"/>
                  </a:lnTo>
                  <a:lnTo>
                    <a:pt x="31648" y="2108200"/>
                  </a:lnTo>
                  <a:lnTo>
                    <a:pt x="4953" y="2108200"/>
                  </a:lnTo>
                  <a:lnTo>
                    <a:pt x="3759" y="2108200"/>
                  </a:lnTo>
                  <a:lnTo>
                    <a:pt x="1257" y="2108200"/>
                  </a:lnTo>
                  <a:lnTo>
                    <a:pt x="2844" y="2146300"/>
                  </a:lnTo>
                  <a:lnTo>
                    <a:pt x="2400" y="2209800"/>
                  </a:lnTo>
                  <a:lnTo>
                    <a:pt x="1206" y="2260600"/>
                  </a:lnTo>
                  <a:lnTo>
                    <a:pt x="584" y="2324100"/>
                  </a:lnTo>
                  <a:lnTo>
                    <a:pt x="1612" y="2336800"/>
                  </a:lnTo>
                  <a:lnTo>
                    <a:pt x="2501" y="2336800"/>
                  </a:lnTo>
                  <a:lnTo>
                    <a:pt x="3530" y="2349500"/>
                  </a:lnTo>
                  <a:lnTo>
                    <a:pt x="5003" y="2349500"/>
                  </a:lnTo>
                  <a:lnTo>
                    <a:pt x="4559" y="2387600"/>
                  </a:lnTo>
                  <a:lnTo>
                    <a:pt x="16357" y="2438400"/>
                  </a:lnTo>
                  <a:lnTo>
                    <a:pt x="38417" y="2476500"/>
                  </a:lnTo>
                  <a:lnTo>
                    <a:pt x="68757" y="2514600"/>
                  </a:lnTo>
                  <a:lnTo>
                    <a:pt x="105397" y="2552700"/>
                  </a:lnTo>
                  <a:lnTo>
                    <a:pt x="146380" y="2578100"/>
                  </a:lnTo>
                  <a:lnTo>
                    <a:pt x="189712" y="2590800"/>
                  </a:lnTo>
                  <a:lnTo>
                    <a:pt x="1991525" y="2590800"/>
                  </a:lnTo>
                  <a:lnTo>
                    <a:pt x="2016772" y="2578100"/>
                  </a:lnTo>
                  <a:lnTo>
                    <a:pt x="2079942" y="2578100"/>
                  </a:lnTo>
                  <a:lnTo>
                    <a:pt x="2087181" y="2590800"/>
                  </a:lnTo>
                  <a:lnTo>
                    <a:pt x="2338933" y="2590800"/>
                  </a:lnTo>
                  <a:lnTo>
                    <a:pt x="2392222" y="2578100"/>
                  </a:lnTo>
                  <a:lnTo>
                    <a:pt x="2446909" y="2578100"/>
                  </a:lnTo>
                  <a:lnTo>
                    <a:pt x="2498814" y="2590800"/>
                  </a:lnTo>
                  <a:lnTo>
                    <a:pt x="2519108" y="2578100"/>
                  </a:lnTo>
                  <a:lnTo>
                    <a:pt x="3730155" y="2578100"/>
                  </a:lnTo>
                  <a:lnTo>
                    <a:pt x="3743147" y="2565400"/>
                  </a:lnTo>
                  <a:lnTo>
                    <a:pt x="3693299" y="2565400"/>
                  </a:lnTo>
                  <a:lnTo>
                    <a:pt x="3692207" y="2562720"/>
                  </a:lnTo>
                  <a:lnTo>
                    <a:pt x="3830548" y="2562720"/>
                  </a:lnTo>
                  <a:lnTo>
                    <a:pt x="3825925" y="2565400"/>
                  </a:lnTo>
                  <a:lnTo>
                    <a:pt x="3822344" y="2565400"/>
                  </a:lnTo>
                  <a:lnTo>
                    <a:pt x="3799941" y="2578100"/>
                  </a:lnTo>
                  <a:lnTo>
                    <a:pt x="4009110" y="2578100"/>
                  </a:lnTo>
                  <a:lnTo>
                    <a:pt x="4019016" y="2571026"/>
                  </a:lnTo>
                  <a:lnTo>
                    <a:pt x="4014178" y="2578100"/>
                  </a:lnTo>
                  <a:lnTo>
                    <a:pt x="4027309" y="2565400"/>
                  </a:lnTo>
                  <a:lnTo>
                    <a:pt x="4041190" y="2565400"/>
                  </a:lnTo>
                  <a:lnTo>
                    <a:pt x="4050665" y="2552700"/>
                  </a:lnTo>
                  <a:lnTo>
                    <a:pt x="4048328" y="2552700"/>
                  </a:lnTo>
                  <a:lnTo>
                    <a:pt x="4069575" y="2540000"/>
                  </a:lnTo>
                  <a:lnTo>
                    <a:pt x="4084472" y="2527338"/>
                  </a:lnTo>
                  <a:lnTo>
                    <a:pt x="4083634" y="2527643"/>
                  </a:lnTo>
                  <a:lnTo>
                    <a:pt x="4087520" y="2525179"/>
                  </a:lnTo>
                  <a:lnTo>
                    <a:pt x="4085425" y="2527300"/>
                  </a:lnTo>
                  <a:lnTo>
                    <a:pt x="4084586" y="2527300"/>
                  </a:lnTo>
                  <a:lnTo>
                    <a:pt x="4127309" y="2501900"/>
                  </a:lnTo>
                  <a:lnTo>
                    <a:pt x="4139755" y="2476500"/>
                  </a:lnTo>
                  <a:lnTo>
                    <a:pt x="4131157" y="2489200"/>
                  </a:lnTo>
                  <a:lnTo>
                    <a:pt x="4120781" y="2501900"/>
                  </a:lnTo>
                  <a:lnTo>
                    <a:pt x="4112552" y="2514600"/>
                  </a:lnTo>
                  <a:lnTo>
                    <a:pt x="4111180" y="2506510"/>
                  </a:lnTo>
                  <a:lnTo>
                    <a:pt x="4133951" y="2483739"/>
                  </a:lnTo>
                  <a:lnTo>
                    <a:pt x="4158856" y="2444673"/>
                  </a:lnTo>
                  <a:lnTo>
                    <a:pt x="4174731" y="2400465"/>
                  </a:lnTo>
                  <a:lnTo>
                    <a:pt x="4180319" y="2352395"/>
                  </a:lnTo>
                  <a:lnTo>
                    <a:pt x="4180319" y="1724596"/>
                  </a:lnTo>
                  <a:lnTo>
                    <a:pt x="4180421" y="1727200"/>
                  </a:lnTo>
                  <a:lnTo>
                    <a:pt x="4181348" y="1778000"/>
                  </a:lnTo>
                  <a:lnTo>
                    <a:pt x="4181398" y="1790700"/>
                  </a:lnTo>
                  <a:lnTo>
                    <a:pt x="4181487" y="1841500"/>
                  </a:lnTo>
                  <a:lnTo>
                    <a:pt x="4181271" y="1892300"/>
                  </a:lnTo>
                  <a:lnTo>
                    <a:pt x="4180865" y="1943100"/>
                  </a:lnTo>
                  <a:lnTo>
                    <a:pt x="4180802" y="1955800"/>
                  </a:lnTo>
                  <a:lnTo>
                    <a:pt x="4180687" y="2019300"/>
                  </a:lnTo>
                  <a:lnTo>
                    <a:pt x="4180776" y="2044700"/>
                  </a:lnTo>
                  <a:lnTo>
                    <a:pt x="4181703" y="2108200"/>
                  </a:lnTo>
                  <a:lnTo>
                    <a:pt x="4183672" y="2159000"/>
                  </a:lnTo>
                  <a:lnTo>
                    <a:pt x="4186974" y="2197100"/>
                  </a:lnTo>
                  <a:lnTo>
                    <a:pt x="4189209" y="2273300"/>
                  </a:lnTo>
                  <a:lnTo>
                    <a:pt x="4191889" y="2311400"/>
                  </a:lnTo>
                  <a:lnTo>
                    <a:pt x="4196740" y="2336800"/>
                  </a:lnTo>
                  <a:lnTo>
                    <a:pt x="4205528" y="2362200"/>
                  </a:lnTo>
                  <a:lnTo>
                    <a:pt x="4204639" y="2298700"/>
                  </a:lnTo>
                  <a:lnTo>
                    <a:pt x="4204017" y="2247900"/>
                  </a:lnTo>
                  <a:lnTo>
                    <a:pt x="4203636" y="2197100"/>
                  </a:lnTo>
                  <a:lnTo>
                    <a:pt x="4203522" y="2159000"/>
                  </a:lnTo>
                  <a:lnTo>
                    <a:pt x="4203623" y="2082800"/>
                  </a:lnTo>
                  <a:lnTo>
                    <a:pt x="4203814" y="2044700"/>
                  </a:lnTo>
                  <a:lnTo>
                    <a:pt x="4204271" y="1993900"/>
                  </a:lnTo>
                  <a:lnTo>
                    <a:pt x="4204881" y="1943100"/>
                  </a:lnTo>
                  <a:lnTo>
                    <a:pt x="4205655" y="1892300"/>
                  </a:lnTo>
                  <a:lnTo>
                    <a:pt x="4206570" y="1841500"/>
                  </a:lnTo>
                  <a:lnTo>
                    <a:pt x="4207611" y="1778000"/>
                  </a:lnTo>
                  <a:lnTo>
                    <a:pt x="4208754" y="1727200"/>
                  </a:lnTo>
                  <a:lnTo>
                    <a:pt x="4209999" y="1676400"/>
                  </a:lnTo>
                  <a:lnTo>
                    <a:pt x="4211332" y="1625600"/>
                  </a:lnTo>
                  <a:lnTo>
                    <a:pt x="4212717" y="1574800"/>
                  </a:lnTo>
                  <a:lnTo>
                    <a:pt x="4214165" y="1524000"/>
                  </a:lnTo>
                  <a:lnTo>
                    <a:pt x="4212831" y="1422400"/>
                  </a:lnTo>
                  <a:lnTo>
                    <a:pt x="4212298" y="1358900"/>
                  </a:lnTo>
                  <a:lnTo>
                    <a:pt x="4212183" y="1333500"/>
                  </a:lnTo>
                  <a:lnTo>
                    <a:pt x="4212196" y="1282700"/>
                  </a:lnTo>
                  <a:lnTo>
                    <a:pt x="4212310" y="1257300"/>
                  </a:lnTo>
                  <a:lnTo>
                    <a:pt x="4213174" y="1206500"/>
                  </a:lnTo>
                  <a:lnTo>
                    <a:pt x="4213237" y="1054100"/>
                  </a:lnTo>
                  <a:lnTo>
                    <a:pt x="4213504" y="1003300"/>
                  </a:lnTo>
                  <a:lnTo>
                    <a:pt x="4213872" y="952500"/>
                  </a:lnTo>
                  <a:lnTo>
                    <a:pt x="4214203" y="914400"/>
                  </a:lnTo>
                  <a:lnTo>
                    <a:pt x="4214825" y="850900"/>
                  </a:lnTo>
                  <a:lnTo>
                    <a:pt x="4215371" y="800100"/>
                  </a:lnTo>
                  <a:lnTo>
                    <a:pt x="4217136" y="647700"/>
                  </a:lnTo>
                  <a:lnTo>
                    <a:pt x="4218063" y="533400"/>
                  </a:lnTo>
                  <a:lnTo>
                    <a:pt x="4219524" y="355600"/>
                  </a:lnTo>
                  <a:lnTo>
                    <a:pt x="4219435" y="317500"/>
                  </a:lnTo>
                  <a:lnTo>
                    <a:pt x="4219943" y="292100"/>
                  </a:lnTo>
                  <a:close/>
                </a:path>
              </a:pathLst>
            </a:custGeom>
            <a:solidFill>
              <a:srgbClr val="FFFFFF"/>
            </a:solidFill>
          </p:spPr>
          <p:txBody>
            <a:bodyPr wrap="square" lIns="0" tIns="0" rIns="0" bIns="0" rtlCol="0"/>
            <a:lstStyle/>
            <a:p>
              <a:endParaRPr/>
            </a:p>
          </p:txBody>
        </p:sp>
        <p:sp>
          <p:nvSpPr>
            <p:cNvPr id="5" name="object 5"/>
            <p:cNvSpPr/>
            <p:nvPr/>
          </p:nvSpPr>
          <p:spPr>
            <a:xfrm>
              <a:off x="5327992" y="0"/>
              <a:ext cx="5328285" cy="610235"/>
            </a:xfrm>
            <a:custGeom>
              <a:avLst/>
              <a:gdLst/>
              <a:ahLst/>
              <a:cxnLst/>
              <a:rect l="l" t="t" r="r" b="b"/>
              <a:pathLst>
                <a:path w="5328284" h="610235">
                  <a:moveTo>
                    <a:pt x="0" y="0"/>
                  </a:moveTo>
                  <a:lnTo>
                    <a:pt x="5328005" y="0"/>
                  </a:lnTo>
                  <a:lnTo>
                    <a:pt x="5328005" y="609942"/>
                  </a:lnTo>
                  <a:lnTo>
                    <a:pt x="0" y="609942"/>
                  </a:lnTo>
                  <a:lnTo>
                    <a:pt x="0" y="0"/>
                  </a:lnTo>
                  <a:close/>
                </a:path>
              </a:pathLst>
            </a:custGeom>
            <a:solidFill>
              <a:srgbClr val="F591A1"/>
            </a:solidFill>
          </p:spPr>
          <p:txBody>
            <a:bodyPr wrap="square" lIns="0" tIns="0" rIns="0" bIns="0" rtlCol="0"/>
            <a:lstStyle/>
            <a:p>
              <a:endParaRPr/>
            </a:p>
          </p:txBody>
        </p:sp>
      </p:grpSp>
      <p:sp>
        <p:nvSpPr>
          <p:cNvPr id="8" name="object 8"/>
          <p:cNvSpPr txBox="1"/>
          <p:nvPr/>
        </p:nvSpPr>
        <p:spPr>
          <a:xfrm>
            <a:off x="6071716" y="4300129"/>
            <a:ext cx="3599334" cy="2567498"/>
          </a:xfrm>
          <a:prstGeom prst="rect">
            <a:avLst/>
          </a:prstGeom>
        </p:spPr>
        <p:txBody>
          <a:bodyPr vert="horz" wrap="square" lIns="0" tIns="12700" rIns="0" bIns="0" rtlCol="0">
            <a:spAutoFit/>
          </a:bodyPr>
          <a:lstStyle/>
          <a:p>
            <a:pPr marL="12700" marR="640080">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１．ひとり親になるまえに             </a:t>
            </a:r>
            <a:r>
              <a:rPr sz="1000" spc="1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endParaRPr lang="en-US" sz="1000" spc="14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marR="640080">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２．取り決めていますか？養育費のこと</a:t>
            </a:r>
            <a:endParaRPr 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82245">
              <a:lnSpc>
                <a:spcPct val="100000"/>
              </a:lnSpc>
              <a:spcBef>
                <a:spcPts val="550"/>
              </a:spcBef>
            </a:pP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（１）養育費ってどんなもの？</a:t>
            </a:r>
            <a:endParaRPr lang="ja-JP" altLang="en-US" sz="1000" dirty="0">
              <a:latin typeface="AR丸ゴシック体M" panose="020F0609000000000000" pitchFamily="49" charset="-128"/>
              <a:ea typeface="AR丸ゴシック体M" panose="020F0609000000000000" pitchFamily="49" charset="-128"/>
              <a:cs typeface="DJS 秀英角ゴシック金 StdN L"/>
            </a:endParaRPr>
          </a:p>
          <a:p>
            <a:pPr marL="12700" marR="5080" indent="165100">
              <a:lnSpc>
                <a:spcPct val="145800"/>
              </a:lnSpc>
            </a:pP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（２）養育費取決めまでの流れ</a:t>
            </a:r>
            <a:endParaRPr 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marR="640080">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３．ひとり親になったら                                 </a:t>
            </a:r>
            <a:r>
              <a:rPr sz="1000" spc="18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endParaRPr lang="en-US" sz="1000" spc="18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marR="640080">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４．お子さんが小さいとき                              </a:t>
            </a:r>
            <a:r>
              <a:rPr sz="1000" spc="7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endParaRPr lang="en-US" sz="1000" spc="75"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marR="640080">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５．お子さんが小学校～中学校に通われているとき </a:t>
            </a:r>
            <a:endParaRPr 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marR="640080">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６．お子さんが高校～大学に通われているとき </a:t>
            </a:r>
            <a:endParaRPr 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marR="640080">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７．就職に関する支援制度                              </a:t>
            </a:r>
            <a:endParaRPr 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marR="640080">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８．誰かに相談したいとき                              </a:t>
            </a:r>
            <a:r>
              <a:rPr sz="1000" spc="7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endParaRPr lang="en-US" sz="1000" spc="75"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marR="640080">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９．ひとり親のためのハローページ</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9" name="object 9"/>
          <p:cNvSpPr txBox="1"/>
          <p:nvPr/>
        </p:nvSpPr>
        <p:spPr>
          <a:xfrm>
            <a:off x="9119716" y="4302000"/>
            <a:ext cx="702945" cy="2584041"/>
          </a:xfrm>
          <a:prstGeom prst="rect">
            <a:avLst/>
          </a:prstGeom>
        </p:spPr>
        <p:txBody>
          <a:bodyPr vert="horz" wrap="square" lIns="0" tIns="82550" rIns="0" bIns="0" rtlCol="0">
            <a:spAutoFit/>
          </a:bodyPr>
          <a:lstStyle/>
          <a:p>
            <a:pPr marL="12700">
              <a:spcBef>
                <a:spcPts val="650"/>
              </a:spcBef>
            </a:pPr>
            <a:r>
              <a:rPr lang="en-US" altLang="ja-JP"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１</a:t>
            </a:r>
            <a:endParaRPr lang="en-US" altLang="ja-JP"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a:spcBef>
                <a:spcPts val="650"/>
              </a:spcBef>
            </a:pPr>
            <a:endParaRPr lang="ja-JP" altLang="en-US"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650"/>
              </a:spcBef>
              <a:tabLst>
                <a:tab pos="562610" algn="l"/>
              </a:tabLst>
            </a:pPr>
            <a:r>
              <a:rPr lang="en-US" altLang="ja-JP"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５</a:t>
            </a:r>
            <a:endParaRPr lang="ja-JP" altLang="en-US" sz="1000" dirty="0">
              <a:latin typeface="AR丸ゴシック体M" panose="020F0609000000000000" pitchFamily="49" charset="-128"/>
              <a:ea typeface="AR丸ゴシック体M" panose="020F0609000000000000" pitchFamily="49" charset="-128"/>
              <a:cs typeface="DJS 秀英角ゴシック金 StdN L"/>
            </a:endParaRPr>
          </a:p>
          <a:p>
            <a:pPr marL="13970">
              <a:lnSpc>
                <a:spcPct val="100000"/>
              </a:lnSpc>
              <a:spcBef>
                <a:spcPts val="550"/>
              </a:spcBef>
              <a:tabLst>
                <a:tab pos="564515" algn="l"/>
              </a:tabLst>
            </a:pPr>
            <a:r>
              <a:rPr lang="en-US" altLang="ja-JP"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７</a:t>
            </a:r>
            <a:endParaRPr lang="ja-JP" altLang="en-US"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650"/>
              </a:spcBef>
            </a:pPr>
            <a:r>
              <a:rPr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１３</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50"/>
              </a:spcBef>
            </a:pPr>
            <a:r>
              <a:rPr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１５</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50"/>
              </a:spcBef>
            </a:pPr>
            <a:r>
              <a:rPr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１７</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50"/>
              </a:spcBef>
            </a:pPr>
            <a:r>
              <a:rPr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１９</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50"/>
              </a:spcBef>
            </a:pPr>
            <a:r>
              <a:rPr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２３</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50"/>
              </a:spcBef>
            </a:pPr>
            <a:r>
              <a:rPr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２５</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550"/>
              </a:spcBef>
            </a:pPr>
            <a:r>
              <a:rPr sz="1000" spc="-2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spc="3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２７</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0" name="object 10"/>
          <p:cNvSpPr txBox="1">
            <a:spLocks noGrp="1"/>
          </p:cNvSpPr>
          <p:nvPr>
            <p:ph type="title"/>
          </p:nvPr>
        </p:nvSpPr>
        <p:spPr>
          <a:prstGeom prst="rect">
            <a:avLst/>
          </a:prstGeom>
        </p:spPr>
        <p:txBody>
          <a:bodyPr vert="horz" wrap="square" lIns="0" tIns="12700" rIns="0" bIns="0" rtlCol="0">
            <a:spAutoFit/>
          </a:bodyPr>
          <a:lstStyle/>
          <a:p>
            <a:pPr marL="1969135">
              <a:lnSpc>
                <a:spcPct val="100000"/>
              </a:lnSpc>
              <a:spcBef>
                <a:spcPts val="100"/>
              </a:spcBef>
            </a:pPr>
            <a:r>
              <a:rPr dirty="0">
                <a:latin typeface="AR丸ゴシック体E" panose="020F0909000000000000" pitchFamily="49" charset="-128"/>
                <a:ea typeface="AR丸ゴシック体E" panose="020F0909000000000000" pitchFamily="49" charset="-128"/>
              </a:rPr>
              <a:t>はじめに</a:t>
            </a:r>
          </a:p>
        </p:txBody>
      </p:sp>
      <p:sp>
        <p:nvSpPr>
          <p:cNvPr id="11" name="object 11"/>
          <p:cNvSpPr txBox="1"/>
          <p:nvPr/>
        </p:nvSpPr>
        <p:spPr>
          <a:xfrm>
            <a:off x="6197103" y="1057246"/>
            <a:ext cx="3526790" cy="2169825"/>
          </a:xfrm>
          <a:prstGeom prst="rect">
            <a:avLst/>
          </a:prstGeom>
        </p:spPr>
        <p:txBody>
          <a:bodyPr vert="horz" wrap="square" lIns="0" tIns="12700" rIns="0" bIns="0" rtlCol="0">
            <a:spAutoFit/>
          </a:bodyPr>
          <a:lstStyle/>
          <a:p>
            <a:pPr marL="12700" marR="26034" indent="152400">
              <a:lnSpc>
                <a:spcPct val="145800"/>
              </a:lnSpc>
              <a:spcBef>
                <a:spcPts val="100"/>
              </a:spcBef>
            </a:pPr>
            <a:r>
              <a:rPr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この冊子は</a:t>
            </a:r>
            <a:r>
              <a:rPr sz="1200" spc="-6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ひとり親家</a:t>
            </a:r>
            <a:r>
              <a:rPr sz="1200" spc="-204"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庭</a:t>
            </a:r>
            <a:r>
              <a:rPr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（母子家庭</a:t>
            </a:r>
            <a:r>
              <a:rPr sz="1200" spc="-6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父子家庭） </a:t>
            </a:r>
            <a:r>
              <a:rPr sz="12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の方が利用できる制度や窓口をわかりやすくお伝 </a:t>
            </a:r>
            <a:r>
              <a:rPr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えすることを目指して作成したものです。</a:t>
            </a:r>
            <a:endParaRPr sz="1200" dirty="0">
              <a:latin typeface="AR丸ゴシック体M" panose="020F0609000000000000" pitchFamily="49" charset="-128"/>
              <a:ea typeface="AR丸ゴシック体M" panose="020F0609000000000000" pitchFamily="49" charset="-128"/>
              <a:cs typeface="DJS 秀英角ゴシック金 StdN L"/>
            </a:endParaRPr>
          </a:p>
          <a:p>
            <a:pPr marL="12700" marR="5080" indent="152400">
              <a:lnSpc>
                <a:spcPct val="145800"/>
              </a:lnSpc>
            </a:pPr>
            <a:r>
              <a:rPr sz="1200" spc="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これらの制度や窓口</a:t>
            </a:r>
            <a:r>
              <a:rPr sz="12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a:t>
            </a:r>
            <a:r>
              <a:rPr sz="1200" spc="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ご利用</a:t>
            </a:r>
            <a:r>
              <a:rPr sz="1200" spc="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いた</a:t>
            </a:r>
            <a:r>
              <a:rPr sz="12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だくこと</a:t>
            </a:r>
            <a:r>
              <a:rPr sz="12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で</a:t>
            </a:r>
            <a:r>
              <a:rPr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2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皆様の負担の軽</a:t>
            </a:r>
            <a:r>
              <a:rPr sz="12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減</a:t>
            </a:r>
            <a:r>
              <a:rPr sz="1200" spc="1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やお</a:t>
            </a:r>
            <a:r>
              <a:rPr sz="12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子様の</a:t>
            </a:r>
            <a:r>
              <a:rPr sz="12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健</a:t>
            </a:r>
            <a:r>
              <a:rPr sz="12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やかな</a:t>
            </a:r>
            <a:r>
              <a:rPr sz="12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成長</a:t>
            </a:r>
            <a:r>
              <a:rPr sz="12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に少し </a:t>
            </a:r>
            <a:r>
              <a:rPr sz="1200" spc="-3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でも</a:t>
            </a:r>
            <a:r>
              <a:rPr sz="12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役立</a:t>
            </a:r>
            <a:r>
              <a:rPr sz="1200" spc="-2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つことがで</a:t>
            </a:r>
            <a:r>
              <a:rPr sz="12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きれば幸いです</a:t>
            </a:r>
            <a:r>
              <a:rPr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lang="en-US" sz="1200" dirty="0">
              <a:latin typeface="AR丸ゴシック体M" panose="020F0609000000000000" pitchFamily="49" charset="-128"/>
              <a:ea typeface="AR丸ゴシック体M" panose="020F0609000000000000" pitchFamily="49" charset="-128"/>
              <a:cs typeface="DJS 秀英角ゴシック金 StdN L"/>
            </a:endParaRPr>
          </a:p>
          <a:p>
            <a:pPr marL="12700" marR="5080" indent="152400">
              <a:lnSpc>
                <a:spcPct val="145800"/>
              </a:lnSpc>
            </a:pPr>
            <a:endParaRPr lang="en-US"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endParaRPr>
          </a:p>
          <a:p>
            <a:pPr marL="12700" marR="5080" indent="152400">
              <a:lnSpc>
                <a:spcPct val="145800"/>
              </a:lnSpc>
            </a:pPr>
            <a:r>
              <a:rPr lang="ja-JP" altLang="en-US"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岡山県</a:t>
            </a:r>
            <a:r>
              <a:rPr lang="ja-JP" altLang="en-US"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子ども・</a:t>
            </a:r>
            <a:r>
              <a:rPr sz="12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福祉部子ども家庭課</a:t>
            </a:r>
            <a:endParaRPr sz="1200" dirty="0">
              <a:latin typeface="AR丸ゴシック体M" panose="020F0609000000000000" pitchFamily="49" charset="-128"/>
              <a:ea typeface="AR丸ゴシック体M" panose="020F0609000000000000" pitchFamily="49" charset="-128"/>
              <a:cs typeface="DJS 秀英角ゴシック金 StdN L"/>
            </a:endParaRPr>
          </a:p>
        </p:txBody>
      </p:sp>
      <p:grpSp>
        <p:nvGrpSpPr>
          <p:cNvPr id="12" name="object 12"/>
          <p:cNvGrpSpPr/>
          <p:nvPr/>
        </p:nvGrpSpPr>
        <p:grpSpPr>
          <a:xfrm>
            <a:off x="5614377" y="747696"/>
            <a:ext cx="4566285" cy="3459479"/>
            <a:chOff x="5614377" y="747696"/>
            <a:chExt cx="4566285" cy="3459479"/>
          </a:xfrm>
        </p:grpSpPr>
        <p:sp>
          <p:nvSpPr>
            <p:cNvPr id="13" name="object 13"/>
            <p:cNvSpPr/>
            <p:nvPr/>
          </p:nvSpPr>
          <p:spPr>
            <a:xfrm>
              <a:off x="5943600" y="4203707"/>
              <a:ext cx="3924300" cy="0"/>
            </a:xfrm>
            <a:custGeom>
              <a:avLst/>
              <a:gdLst/>
              <a:ahLst/>
              <a:cxnLst/>
              <a:rect l="l" t="t" r="r" b="b"/>
              <a:pathLst>
                <a:path w="3924300">
                  <a:moveTo>
                    <a:pt x="0" y="0"/>
                  </a:moveTo>
                  <a:lnTo>
                    <a:pt x="3924300" y="0"/>
                  </a:lnTo>
                </a:path>
              </a:pathLst>
            </a:custGeom>
            <a:ln w="6350">
              <a:solidFill>
                <a:srgbClr val="231F20"/>
              </a:solidFill>
            </a:ln>
          </p:spPr>
          <p:txBody>
            <a:bodyPr wrap="square" lIns="0" tIns="0" rIns="0" bIns="0" rtlCol="0"/>
            <a:lstStyle/>
            <a:p>
              <a:endParaRPr/>
            </a:p>
          </p:txBody>
        </p:sp>
        <p:pic>
          <p:nvPicPr>
            <p:cNvPr id="14" name="object 14"/>
            <p:cNvPicPr/>
            <p:nvPr/>
          </p:nvPicPr>
          <p:blipFill>
            <a:blip r:embed="rId2" cstate="print"/>
            <a:stretch>
              <a:fillRect/>
            </a:stretch>
          </p:blipFill>
          <p:spPr>
            <a:xfrm>
              <a:off x="10019934" y="2727869"/>
              <a:ext cx="156566" cy="467440"/>
            </a:xfrm>
            <a:prstGeom prst="rect">
              <a:avLst/>
            </a:prstGeom>
          </p:spPr>
        </p:pic>
        <p:pic>
          <p:nvPicPr>
            <p:cNvPr id="15" name="object 15"/>
            <p:cNvPicPr/>
            <p:nvPr/>
          </p:nvPicPr>
          <p:blipFill>
            <a:blip r:embed="rId3" cstate="print"/>
            <a:stretch>
              <a:fillRect/>
            </a:stretch>
          </p:blipFill>
          <p:spPr>
            <a:xfrm>
              <a:off x="10083285" y="2715982"/>
              <a:ext cx="67821" cy="105144"/>
            </a:xfrm>
            <a:prstGeom prst="rect">
              <a:avLst/>
            </a:prstGeom>
          </p:spPr>
        </p:pic>
        <p:pic>
          <p:nvPicPr>
            <p:cNvPr id="16" name="object 16"/>
            <p:cNvPicPr/>
            <p:nvPr/>
          </p:nvPicPr>
          <p:blipFill>
            <a:blip r:embed="rId4" cstate="print"/>
            <a:stretch>
              <a:fillRect/>
            </a:stretch>
          </p:blipFill>
          <p:spPr>
            <a:xfrm>
              <a:off x="10035888" y="2839678"/>
              <a:ext cx="20548" cy="20853"/>
            </a:xfrm>
            <a:prstGeom prst="rect">
              <a:avLst/>
            </a:prstGeom>
          </p:spPr>
        </p:pic>
        <p:pic>
          <p:nvPicPr>
            <p:cNvPr id="17" name="object 17"/>
            <p:cNvPicPr/>
            <p:nvPr/>
          </p:nvPicPr>
          <p:blipFill>
            <a:blip r:embed="rId5" cstate="print"/>
            <a:stretch>
              <a:fillRect/>
            </a:stretch>
          </p:blipFill>
          <p:spPr>
            <a:xfrm>
              <a:off x="10161422" y="2833383"/>
              <a:ext cx="18785" cy="19062"/>
            </a:xfrm>
            <a:prstGeom prst="rect">
              <a:avLst/>
            </a:prstGeom>
          </p:spPr>
        </p:pic>
        <p:pic>
          <p:nvPicPr>
            <p:cNvPr id="18" name="object 18"/>
            <p:cNvPicPr/>
            <p:nvPr/>
          </p:nvPicPr>
          <p:blipFill>
            <a:blip r:embed="rId6" cstate="print"/>
            <a:stretch>
              <a:fillRect/>
            </a:stretch>
          </p:blipFill>
          <p:spPr>
            <a:xfrm>
              <a:off x="9474782" y="2890893"/>
              <a:ext cx="693567" cy="595381"/>
            </a:xfrm>
            <a:prstGeom prst="rect">
              <a:avLst/>
            </a:prstGeom>
          </p:spPr>
        </p:pic>
        <p:pic>
          <p:nvPicPr>
            <p:cNvPr id="19" name="object 19"/>
            <p:cNvPicPr/>
            <p:nvPr/>
          </p:nvPicPr>
          <p:blipFill>
            <a:blip r:embed="rId7" cstate="print"/>
            <a:stretch>
              <a:fillRect/>
            </a:stretch>
          </p:blipFill>
          <p:spPr>
            <a:xfrm>
              <a:off x="9862417" y="3162006"/>
              <a:ext cx="189720" cy="235520"/>
            </a:xfrm>
            <a:prstGeom prst="rect">
              <a:avLst/>
            </a:prstGeom>
          </p:spPr>
        </p:pic>
        <p:pic>
          <p:nvPicPr>
            <p:cNvPr id="20" name="object 20"/>
            <p:cNvPicPr/>
            <p:nvPr/>
          </p:nvPicPr>
          <p:blipFill>
            <a:blip r:embed="rId8" cstate="print"/>
            <a:stretch>
              <a:fillRect/>
            </a:stretch>
          </p:blipFill>
          <p:spPr>
            <a:xfrm>
              <a:off x="9914665" y="3209570"/>
              <a:ext cx="86740" cy="81381"/>
            </a:xfrm>
            <a:prstGeom prst="rect">
              <a:avLst/>
            </a:prstGeom>
          </p:spPr>
        </p:pic>
        <p:pic>
          <p:nvPicPr>
            <p:cNvPr id="21" name="object 21"/>
            <p:cNvPicPr/>
            <p:nvPr/>
          </p:nvPicPr>
          <p:blipFill>
            <a:blip r:embed="rId9" cstate="print"/>
            <a:stretch>
              <a:fillRect/>
            </a:stretch>
          </p:blipFill>
          <p:spPr>
            <a:xfrm>
              <a:off x="5775341" y="747696"/>
              <a:ext cx="357397" cy="306129"/>
            </a:xfrm>
            <a:prstGeom prst="rect">
              <a:avLst/>
            </a:prstGeom>
          </p:spPr>
        </p:pic>
        <p:pic>
          <p:nvPicPr>
            <p:cNvPr id="22" name="object 22"/>
            <p:cNvPicPr/>
            <p:nvPr/>
          </p:nvPicPr>
          <p:blipFill>
            <a:blip r:embed="rId10" cstate="print"/>
            <a:stretch>
              <a:fillRect/>
            </a:stretch>
          </p:blipFill>
          <p:spPr>
            <a:xfrm>
              <a:off x="5844786" y="843795"/>
              <a:ext cx="70963" cy="84228"/>
            </a:xfrm>
            <a:prstGeom prst="rect">
              <a:avLst/>
            </a:prstGeom>
          </p:spPr>
        </p:pic>
        <p:pic>
          <p:nvPicPr>
            <p:cNvPr id="23" name="object 23"/>
            <p:cNvPicPr/>
            <p:nvPr/>
          </p:nvPicPr>
          <p:blipFill>
            <a:blip r:embed="rId11" cstate="print"/>
            <a:stretch>
              <a:fillRect/>
            </a:stretch>
          </p:blipFill>
          <p:spPr>
            <a:xfrm>
              <a:off x="5614377" y="982430"/>
              <a:ext cx="317271" cy="396585"/>
            </a:xfrm>
            <a:prstGeom prst="rect">
              <a:avLst/>
            </a:prstGeom>
          </p:spPr>
        </p:pic>
        <p:pic>
          <p:nvPicPr>
            <p:cNvPr id="24" name="object 24"/>
            <p:cNvPicPr/>
            <p:nvPr/>
          </p:nvPicPr>
          <p:blipFill>
            <a:blip r:embed="rId12" cstate="print"/>
            <a:stretch>
              <a:fillRect/>
            </a:stretch>
          </p:blipFill>
          <p:spPr>
            <a:xfrm>
              <a:off x="8245522" y="3993123"/>
              <a:ext cx="115247" cy="113791"/>
            </a:xfrm>
            <a:prstGeom prst="rect">
              <a:avLst/>
            </a:prstGeom>
          </p:spPr>
        </p:pic>
        <p:pic>
          <p:nvPicPr>
            <p:cNvPr id="25" name="object 25"/>
            <p:cNvPicPr/>
            <p:nvPr/>
          </p:nvPicPr>
          <p:blipFill>
            <a:blip r:embed="rId13" cstate="print"/>
            <a:stretch>
              <a:fillRect/>
            </a:stretch>
          </p:blipFill>
          <p:spPr>
            <a:xfrm>
              <a:off x="7503712" y="3993123"/>
              <a:ext cx="115247" cy="113791"/>
            </a:xfrm>
            <a:prstGeom prst="rect">
              <a:avLst/>
            </a:prstGeom>
          </p:spPr>
        </p:pic>
      </p:grpSp>
      <p:sp>
        <p:nvSpPr>
          <p:cNvPr id="26" name="object 26"/>
          <p:cNvSpPr txBox="1"/>
          <p:nvPr/>
        </p:nvSpPr>
        <p:spPr>
          <a:xfrm>
            <a:off x="7670513" y="3945330"/>
            <a:ext cx="482600" cy="197490"/>
          </a:xfrm>
          <a:prstGeom prst="rect">
            <a:avLst/>
          </a:prstGeom>
        </p:spPr>
        <p:txBody>
          <a:bodyPr vert="horz" wrap="square" lIns="0" tIns="12700" rIns="0" bIns="0" rtlCol="0">
            <a:spAutoFit/>
          </a:bodyPr>
          <a:lstStyle/>
          <a:p>
            <a:pPr marL="12700">
              <a:lnSpc>
                <a:spcPct val="100000"/>
              </a:lnSpc>
              <a:spcBef>
                <a:spcPts val="100"/>
              </a:spcBef>
              <a:tabLst>
                <a:tab pos="316865" algn="l"/>
              </a:tabLst>
            </a:pPr>
            <a:r>
              <a:rPr sz="12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目	次</a:t>
            </a:r>
            <a:endParaRPr sz="1200" dirty="0">
              <a:latin typeface="AR丸ゴシック体M" panose="020F0609000000000000" pitchFamily="49" charset="-128"/>
              <a:ea typeface="AR丸ゴシック体M" panose="020F0609000000000000" pitchFamily="49" charset="-128"/>
              <a:cs typeface="DJS 秀英角ゴシック金 StdN 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グラフィックス 87">
            <a:extLst>
              <a:ext uri="{FF2B5EF4-FFF2-40B4-BE49-F238E27FC236}">
                <a16:creationId xmlns:a16="http://schemas.microsoft.com/office/drawing/2014/main" id="{84589E45-DCEE-42BA-8D4A-419F9D2BB37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20283" y="4461391"/>
            <a:ext cx="4591682" cy="2505710"/>
          </a:xfrm>
          <a:prstGeom prst="rect">
            <a:avLst/>
          </a:prstGeom>
        </p:spPr>
      </p:pic>
      <p:pic>
        <p:nvPicPr>
          <p:cNvPr id="90" name="グラフィックス 89">
            <a:extLst>
              <a:ext uri="{FF2B5EF4-FFF2-40B4-BE49-F238E27FC236}">
                <a16:creationId xmlns:a16="http://schemas.microsoft.com/office/drawing/2014/main" id="{EACB31CA-678E-4664-A637-8A0DA836A9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08257" y="4682233"/>
            <a:ext cx="3259848" cy="997130"/>
          </a:xfrm>
          <a:prstGeom prst="rect">
            <a:avLst/>
          </a:prstGeom>
        </p:spPr>
      </p:pic>
      <p:pic>
        <p:nvPicPr>
          <p:cNvPr id="92" name="グラフィックス 91">
            <a:extLst>
              <a:ext uri="{FF2B5EF4-FFF2-40B4-BE49-F238E27FC236}">
                <a16:creationId xmlns:a16="http://schemas.microsoft.com/office/drawing/2014/main" id="{670F56E1-B890-4E35-A208-2911191B6EE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616259" y="4086225"/>
            <a:ext cx="988604" cy="367558"/>
          </a:xfrm>
          <a:prstGeom prst="rect">
            <a:avLst/>
          </a:prstGeom>
        </p:spPr>
      </p:pic>
      <p:pic>
        <p:nvPicPr>
          <p:cNvPr id="86" name="図 85">
            <a:extLst>
              <a:ext uri="{FF2B5EF4-FFF2-40B4-BE49-F238E27FC236}">
                <a16:creationId xmlns:a16="http://schemas.microsoft.com/office/drawing/2014/main" id="{8D943D1D-3344-4653-AB00-6AC1EACBFB5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33445" y="4636202"/>
            <a:ext cx="1101353" cy="1278823"/>
          </a:xfrm>
          <a:prstGeom prst="rect">
            <a:avLst/>
          </a:prstGeom>
        </p:spPr>
      </p:pic>
      <p:pic>
        <p:nvPicPr>
          <p:cNvPr id="2" name="object 2"/>
          <p:cNvPicPr/>
          <p:nvPr/>
        </p:nvPicPr>
        <p:blipFill>
          <a:blip r:embed="rId9" cstate="print"/>
          <a:stretch>
            <a:fillRect/>
          </a:stretch>
        </p:blipFill>
        <p:spPr>
          <a:xfrm>
            <a:off x="5582105" y="839770"/>
            <a:ext cx="4714158" cy="2932136"/>
          </a:xfrm>
          <a:prstGeom prst="rect">
            <a:avLst/>
          </a:prstGeom>
        </p:spPr>
      </p:pic>
      <p:grpSp>
        <p:nvGrpSpPr>
          <p:cNvPr id="3" name="object 3"/>
          <p:cNvGrpSpPr/>
          <p:nvPr/>
        </p:nvGrpSpPr>
        <p:grpSpPr>
          <a:xfrm>
            <a:off x="4227573" y="800300"/>
            <a:ext cx="675640" cy="466725"/>
            <a:chOff x="4227573" y="800300"/>
            <a:chExt cx="675640" cy="466725"/>
          </a:xfrm>
        </p:grpSpPr>
        <p:pic>
          <p:nvPicPr>
            <p:cNvPr id="4" name="object 4"/>
            <p:cNvPicPr/>
            <p:nvPr/>
          </p:nvPicPr>
          <p:blipFill>
            <a:blip r:embed="rId10" cstate="print"/>
            <a:stretch>
              <a:fillRect/>
            </a:stretch>
          </p:blipFill>
          <p:spPr>
            <a:xfrm>
              <a:off x="4227573" y="800300"/>
              <a:ext cx="675643" cy="466616"/>
            </a:xfrm>
            <a:prstGeom prst="rect">
              <a:avLst/>
            </a:prstGeom>
          </p:spPr>
        </p:pic>
        <p:sp>
          <p:nvSpPr>
            <p:cNvPr id="5" name="object 5"/>
            <p:cNvSpPr/>
            <p:nvPr/>
          </p:nvSpPr>
          <p:spPr>
            <a:xfrm>
              <a:off x="4496493" y="1127398"/>
              <a:ext cx="24765" cy="26670"/>
            </a:xfrm>
            <a:custGeom>
              <a:avLst/>
              <a:gdLst/>
              <a:ahLst/>
              <a:cxnLst/>
              <a:rect l="l" t="t" r="r" b="b"/>
              <a:pathLst>
                <a:path w="24764" h="26669">
                  <a:moveTo>
                    <a:pt x="13500" y="0"/>
                  </a:moveTo>
                  <a:lnTo>
                    <a:pt x="2971" y="3365"/>
                  </a:lnTo>
                  <a:lnTo>
                    <a:pt x="0" y="10439"/>
                  </a:lnTo>
                  <a:lnTo>
                    <a:pt x="4241" y="23583"/>
                  </a:lnTo>
                  <a:lnTo>
                    <a:pt x="9829" y="26314"/>
                  </a:lnTo>
                  <a:lnTo>
                    <a:pt x="16205" y="24384"/>
                  </a:lnTo>
                  <a:lnTo>
                    <a:pt x="21310" y="22809"/>
                  </a:lnTo>
                  <a:lnTo>
                    <a:pt x="24726" y="15405"/>
                  </a:lnTo>
                  <a:lnTo>
                    <a:pt x="21920" y="4724"/>
                  </a:lnTo>
                  <a:lnTo>
                    <a:pt x="13500" y="0"/>
                  </a:lnTo>
                  <a:close/>
                </a:path>
              </a:pathLst>
            </a:custGeom>
            <a:solidFill>
              <a:srgbClr val="231F20"/>
            </a:solidFill>
          </p:spPr>
          <p:txBody>
            <a:bodyPr wrap="square" lIns="0" tIns="0" rIns="0" bIns="0" rtlCol="0"/>
            <a:lstStyle/>
            <a:p>
              <a:endParaRPr/>
            </a:p>
          </p:txBody>
        </p:sp>
        <p:pic>
          <p:nvPicPr>
            <p:cNvPr id="6" name="object 6"/>
            <p:cNvPicPr/>
            <p:nvPr/>
          </p:nvPicPr>
          <p:blipFill>
            <a:blip r:embed="rId11" cstate="print"/>
            <a:stretch>
              <a:fillRect/>
            </a:stretch>
          </p:blipFill>
          <p:spPr>
            <a:xfrm>
              <a:off x="4430609" y="1133742"/>
              <a:ext cx="47625" cy="55168"/>
            </a:xfrm>
            <a:prstGeom prst="rect">
              <a:avLst/>
            </a:prstGeom>
          </p:spPr>
        </p:pic>
        <p:pic>
          <p:nvPicPr>
            <p:cNvPr id="7" name="object 7"/>
            <p:cNvPicPr/>
            <p:nvPr/>
          </p:nvPicPr>
          <p:blipFill>
            <a:blip r:embed="rId12" cstate="print"/>
            <a:stretch>
              <a:fillRect/>
            </a:stretch>
          </p:blipFill>
          <p:spPr>
            <a:xfrm>
              <a:off x="4640435" y="858214"/>
              <a:ext cx="189977" cy="272599"/>
            </a:xfrm>
            <a:prstGeom prst="rect">
              <a:avLst/>
            </a:prstGeom>
          </p:spPr>
        </p:pic>
      </p:grpSp>
      <p:grpSp>
        <p:nvGrpSpPr>
          <p:cNvPr id="8" name="object 8"/>
          <p:cNvGrpSpPr/>
          <p:nvPr/>
        </p:nvGrpSpPr>
        <p:grpSpPr>
          <a:xfrm>
            <a:off x="613390" y="1388285"/>
            <a:ext cx="63500" cy="59055"/>
            <a:chOff x="613390" y="1388285"/>
            <a:chExt cx="63500" cy="59055"/>
          </a:xfrm>
        </p:grpSpPr>
        <p:pic>
          <p:nvPicPr>
            <p:cNvPr id="9" name="object 9"/>
            <p:cNvPicPr/>
            <p:nvPr/>
          </p:nvPicPr>
          <p:blipFill>
            <a:blip r:embed="rId13" cstate="print"/>
            <a:stretch>
              <a:fillRect/>
            </a:stretch>
          </p:blipFill>
          <p:spPr>
            <a:xfrm>
              <a:off x="648949" y="1388285"/>
              <a:ext cx="27495" cy="16548"/>
            </a:xfrm>
            <a:prstGeom prst="rect">
              <a:avLst/>
            </a:prstGeom>
          </p:spPr>
        </p:pic>
        <p:pic>
          <p:nvPicPr>
            <p:cNvPr id="10" name="object 10"/>
            <p:cNvPicPr/>
            <p:nvPr/>
          </p:nvPicPr>
          <p:blipFill>
            <a:blip r:embed="rId14" cstate="print"/>
            <a:stretch>
              <a:fillRect/>
            </a:stretch>
          </p:blipFill>
          <p:spPr>
            <a:xfrm>
              <a:off x="613390" y="1427576"/>
              <a:ext cx="11912" cy="19430"/>
            </a:xfrm>
            <a:prstGeom prst="rect">
              <a:avLst/>
            </a:prstGeom>
          </p:spPr>
        </p:pic>
      </p:grpSp>
      <p:grpSp>
        <p:nvGrpSpPr>
          <p:cNvPr id="11" name="object 11"/>
          <p:cNvGrpSpPr/>
          <p:nvPr/>
        </p:nvGrpSpPr>
        <p:grpSpPr>
          <a:xfrm>
            <a:off x="313201" y="1012263"/>
            <a:ext cx="575310" cy="626110"/>
            <a:chOff x="313201" y="1012263"/>
            <a:chExt cx="575310" cy="626110"/>
          </a:xfrm>
        </p:grpSpPr>
        <p:pic>
          <p:nvPicPr>
            <p:cNvPr id="12" name="object 12"/>
            <p:cNvPicPr/>
            <p:nvPr/>
          </p:nvPicPr>
          <p:blipFill>
            <a:blip r:embed="rId15" cstate="print"/>
            <a:stretch>
              <a:fillRect/>
            </a:stretch>
          </p:blipFill>
          <p:spPr>
            <a:xfrm>
              <a:off x="658142" y="1012263"/>
              <a:ext cx="230030" cy="230936"/>
            </a:xfrm>
            <a:prstGeom prst="rect">
              <a:avLst/>
            </a:prstGeom>
          </p:spPr>
        </p:pic>
        <p:pic>
          <p:nvPicPr>
            <p:cNvPr id="13" name="object 13"/>
            <p:cNvPicPr/>
            <p:nvPr/>
          </p:nvPicPr>
          <p:blipFill>
            <a:blip r:embed="rId16" cstate="print"/>
            <a:stretch>
              <a:fillRect/>
            </a:stretch>
          </p:blipFill>
          <p:spPr>
            <a:xfrm>
              <a:off x="313201" y="1025208"/>
              <a:ext cx="508786" cy="612724"/>
            </a:xfrm>
            <a:prstGeom prst="rect">
              <a:avLst/>
            </a:prstGeom>
          </p:spPr>
        </p:pic>
      </p:grpSp>
      <p:sp>
        <p:nvSpPr>
          <p:cNvPr id="14" name="object 14"/>
          <p:cNvSpPr txBox="1"/>
          <p:nvPr/>
        </p:nvSpPr>
        <p:spPr>
          <a:xfrm>
            <a:off x="930535" y="982565"/>
            <a:ext cx="3403600" cy="569595"/>
          </a:xfrm>
          <a:prstGeom prst="rect">
            <a:avLst/>
          </a:prstGeom>
        </p:spPr>
        <p:txBody>
          <a:bodyPr vert="horz" wrap="square" lIns="0" tIns="71120" rIns="0" bIns="0" rtlCol="0">
            <a:spAutoFit/>
          </a:bodyPr>
          <a:lstStyle/>
          <a:p>
            <a:pPr marL="12700">
              <a:lnSpc>
                <a:spcPct val="100000"/>
              </a:lnSpc>
              <a:spcBef>
                <a:spcPts val="560"/>
              </a:spcBef>
            </a:pPr>
            <a:r>
              <a:rPr sz="1400" dirty="0">
                <a:solidFill>
                  <a:srgbClr val="613520"/>
                </a:solidFill>
                <a:latin typeface="TBUD丸ゴシック Std H" panose="020F0800000000000000" pitchFamily="34" charset="-128"/>
                <a:ea typeface="TBUD丸ゴシック Std H" panose="020F0800000000000000" pitchFamily="34" charset="-128"/>
                <a:cs typeface="SimSun"/>
              </a:rPr>
              <a:t>「ひとり親」になろうとしているあなたに</a:t>
            </a:r>
            <a:endParaRPr sz="1400" dirty="0">
              <a:latin typeface="TBUD丸ゴシック Std H" panose="020F0800000000000000" pitchFamily="34" charset="-128"/>
              <a:ea typeface="TBUD丸ゴシック Std H" panose="020F0800000000000000" pitchFamily="34" charset="-128"/>
              <a:cs typeface="SimSun"/>
            </a:endParaRPr>
          </a:p>
          <a:p>
            <a:pPr marL="101600">
              <a:lnSpc>
                <a:spcPct val="100000"/>
              </a:lnSpc>
              <a:spcBef>
                <a:spcPts val="464"/>
              </a:spcBef>
            </a:pPr>
            <a:r>
              <a:rPr sz="1400" dirty="0">
                <a:solidFill>
                  <a:srgbClr val="613520"/>
                </a:solidFill>
                <a:latin typeface="TBUD丸ゴシック Std H" panose="020F0800000000000000" pitchFamily="34" charset="-128"/>
                <a:ea typeface="TBUD丸ゴシック Std H" panose="020F0800000000000000" pitchFamily="34" charset="-128"/>
                <a:cs typeface="小塚ゴシック Pro R"/>
              </a:rPr>
              <a:t>～</a:t>
            </a:r>
            <a:r>
              <a:rPr sz="2100" baseline="1984" dirty="0">
                <a:solidFill>
                  <a:srgbClr val="613520"/>
                </a:solidFill>
                <a:latin typeface="TBUD丸ゴシック Std H" panose="020F0800000000000000" pitchFamily="34" charset="-128"/>
                <a:ea typeface="TBUD丸ゴシック Std H" panose="020F0800000000000000" pitchFamily="34" charset="-128"/>
                <a:cs typeface="SimSun"/>
              </a:rPr>
              <a:t>あなたは決してひとりではない</a:t>
            </a:r>
            <a:r>
              <a:rPr sz="1400" dirty="0">
                <a:solidFill>
                  <a:srgbClr val="613520"/>
                </a:solidFill>
                <a:latin typeface="TBUD丸ゴシック Std H" panose="020F0800000000000000" pitchFamily="34" charset="-128"/>
                <a:ea typeface="TBUD丸ゴシック Std H" panose="020F0800000000000000" pitchFamily="34" charset="-128"/>
                <a:cs typeface="小塚ゴシック Pro R"/>
              </a:rPr>
              <a:t>～</a:t>
            </a:r>
            <a:endParaRPr sz="1400" dirty="0">
              <a:latin typeface="TBUD丸ゴシック Std H" panose="020F0800000000000000" pitchFamily="34" charset="-128"/>
              <a:ea typeface="TBUD丸ゴシック Std H" panose="020F0800000000000000" pitchFamily="34" charset="-128"/>
              <a:cs typeface="小塚ゴシック Pro R"/>
            </a:endParaRPr>
          </a:p>
        </p:txBody>
      </p:sp>
      <p:sp>
        <p:nvSpPr>
          <p:cNvPr id="15" name="object 15"/>
          <p:cNvSpPr txBox="1"/>
          <p:nvPr/>
        </p:nvSpPr>
        <p:spPr>
          <a:xfrm>
            <a:off x="431800" y="1672656"/>
            <a:ext cx="4617085" cy="2247900"/>
          </a:xfrm>
          <a:prstGeom prst="rect">
            <a:avLst/>
          </a:prstGeom>
        </p:spPr>
        <p:txBody>
          <a:bodyPr vert="horz" wrap="square" lIns="0" tIns="82550" rIns="0" bIns="0" rtlCol="0">
            <a:spAutoFit/>
          </a:bodyPr>
          <a:lstStyle/>
          <a:p>
            <a:pPr marL="139700">
              <a:lnSpc>
                <a:spcPct val="100000"/>
              </a:lnSpc>
              <a:spcBef>
                <a:spcPts val="650"/>
              </a:spcBef>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ひとり親家庭になる理由は、人によってさまざまです。</a:t>
            </a:r>
            <a:endParaRPr sz="1000" dirty="0">
              <a:latin typeface="AR丸ゴシック体M" panose="020F0609000000000000" pitchFamily="49" charset="-128"/>
              <a:ea typeface="AR丸ゴシック体M" panose="020F0609000000000000" pitchFamily="49" charset="-128"/>
              <a:cs typeface="TBちび丸ゴシックPlusK Pro R"/>
            </a:endParaRPr>
          </a:p>
          <a:p>
            <a:pPr marL="12700" marR="8890" indent="127000" algn="just">
              <a:lnSpc>
                <a:spcPct val="145800"/>
              </a:lnSpc>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パートナーとうまくいかず、離婚を考える時。結婚をせずに子どもを産もうと 決めた時。暴力を振るうパートナーから逃れた時。愛するパートナーに先立たれ てしまった時。</a:t>
            </a:r>
            <a:endParaRPr sz="1000" dirty="0">
              <a:latin typeface="AR丸ゴシック体M" panose="020F0609000000000000" pitchFamily="49" charset="-128"/>
              <a:ea typeface="AR丸ゴシック体M" panose="020F0609000000000000" pitchFamily="49" charset="-128"/>
              <a:cs typeface="TBちび丸ゴシックPlusK Pro R"/>
            </a:endParaRPr>
          </a:p>
          <a:p>
            <a:pPr marL="12700" marR="5080" indent="127000" algn="just">
              <a:lnSpc>
                <a:spcPct val="145800"/>
              </a:lnSpc>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あなたは人生に突然立ちはだかった壁の前で、あるいはぽっかりと穴が開いて しまったような喪失感の中で、先の見えない不安やお子さんをひとりで育ててい </a:t>
            </a:r>
            <a:r>
              <a:rPr sz="10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かなければならないという責任に押しつぶされそうになっているかもしれませ </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ん。</a:t>
            </a:r>
            <a:endParaRPr sz="1000" dirty="0">
              <a:latin typeface="AR丸ゴシック体M" panose="020F0609000000000000" pitchFamily="49" charset="-128"/>
              <a:ea typeface="AR丸ゴシック体M" panose="020F0609000000000000" pitchFamily="49" charset="-128"/>
              <a:cs typeface="TBちび丸ゴシックPlusK Pro R"/>
            </a:endParaRPr>
          </a:p>
          <a:p>
            <a:pPr marL="12700" marR="10160" indent="127000">
              <a:lnSpc>
                <a:spcPct val="145800"/>
              </a:lnSpc>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特に、ひとり親になったばかりの頃は、これまで直面することのなかった課題 に戸惑い、心身ともに大きなストレスを抱えていることでしょう。</a:t>
            </a:r>
            <a:endParaRPr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6" name="object 16"/>
          <p:cNvSpPr txBox="1"/>
          <p:nvPr/>
        </p:nvSpPr>
        <p:spPr>
          <a:xfrm>
            <a:off x="431800" y="4117406"/>
            <a:ext cx="4615180" cy="886012"/>
          </a:xfrm>
          <a:prstGeom prst="rect">
            <a:avLst/>
          </a:prstGeom>
        </p:spPr>
        <p:txBody>
          <a:bodyPr vert="horz" wrap="square" lIns="0" tIns="12700" rIns="0" bIns="0" rtlCol="0">
            <a:spAutoFit/>
          </a:bodyPr>
          <a:lstStyle/>
          <a:p>
            <a:pPr marL="12700" marR="5080" indent="127000" algn="just">
              <a:lnSpc>
                <a:spcPct val="145800"/>
              </a:lnSpc>
              <a:spcBef>
                <a:spcPts val="100"/>
              </a:spcBef>
            </a:pPr>
            <a:r>
              <a:rPr sz="10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ひとりで子育てと生活を担うこと</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0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とても大変なことで</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a:t>
            </a:r>
            <a:r>
              <a:rPr sz="10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しか</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し、</a:t>
            </a:r>
            <a:r>
              <a:rPr sz="1000" spc="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だか</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ら といって、ひとりで何でも頑張らなければいけない訳ではありません。あなたが あなたらしく生きていくために、周囲の助けを借りることは、何ら恥ずかしいこ とではないのです。</a:t>
            </a:r>
            <a:endParaRPr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7" name="object 17"/>
          <p:cNvSpPr txBox="1"/>
          <p:nvPr/>
        </p:nvSpPr>
        <p:spPr>
          <a:xfrm>
            <a:off x="431800" y="5228656"/>
            <a:ext cx="4614545" cy="886012"/>
          </a:xfrm>
          <a:prstGeom prst="rect">
            <a:avLst/>
          </a:prstGeom>
        </p:spPr>
        <p:txBody>
          <a:bodyPr vert="horz" wrap="square" lIns="0" tIns="12700" rIns="0" bIns="0" rtlCol="0">
            <a:spAutoFit/>
          </a:bodyPr>
          <a:lstStyle/>
          <a:p>
            <a:pPr marL="12700" marR="5080" indent="127000" algn="just">
              <a:lnSpc>
                <a:spcPct val="1458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自分の気持ちや悩みを打ち明けられる人が周りにいない方や、近しい人に頼る のは気が引けるという方もいらっしゃるかもしれませんが、そんな場合でも、ひ とりで頑張りすぎず、この冊子に掲載している相談窓口に気軽に連絡してみてく ださい。きっとあなたの力になれるものが見つかるはずです。</a:t>
            </a:r>
            <a:endParaRPr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8" name="object 18"/>
          <p:cNvSpPr txBox="1"/>
          <p:nvPr/>
        </p:nvSpPr>
        <p:spPr>
          <a:xfrm>
            <a:off x="595700" y="6263643"/>
            <a:ext cx="4356100" cy="725904"/>
          </a:xfrm>
          <a:prstGeom prst="rect">
            <a:avLst/>
          </a:prstGeom>
        </p:spPr>
        <p:txBody>
          <a:bodyPr vert="horz" wrap="square" lIns="0" tIns="89535" rIns="0" bIns="0" rtlCol="0">
            <a:spAutoFit/>
          </a:bodyPr>
          <a:lstStyle/>
          <a:p>
            <a:pPr marL="12700">
              <a:lnSpc>
                <a:spcPct val="100000"/>
              </a:lnSpc>
              <a:spcBef>
                <a:spcPts val="705"/>
              </a:spcBef>
            </a:pPr>
            <a:r>
              <a:rPr sz="1100" b="1" dirty="0">
                <a:solidFill>
                  <a:srgbClr val="F591A1"/>
                </a:solidFill>
                <a:latin typeface="AR丸ゴシック体M" panose="020F0609000000000000" pitchFamily="49" charset="-128"/>
                <a:ea typeface="AR丸ゴシック体M" panose="020F0609000000000000" pitchFamily="49" charset="-128"/>
                <a:cs typeface="TBちび丸ゴシックPlusK Pro R"/>
              </a:rPr>
              <a:t>私たちは、いつでもあなたの助けになりたいと思っています。</a:t>
            </a:r>
            <a:endParaRPr sz="1100" b="1" dirty="0">
              <a:latin typeface="AR丸ゴシック体M" panose="020F0609000000000000" pitchFamily="49" charset="-128"/>
              <a:ea typeface="AR丸ゴシック体M" panose="020F0609000000000000" pitchFamily="49" charset="-128"/>
              <a:cs typeface="TBちび丸ゴシックPlusK Pro R"/>
            </a:endParaRPr>
          </a:p>
          <a:p>
            <a:pPr marL="12700" marR="5080">
              <a:lnSpc>
                <a:spcPct val="145800"/>
              </a:lnSpc>
            </a:pPr>
            <a:r>
              <a:rPr sz="1100" b="1" dirty="0">
                <a:solidFill>
                  <a:srgbClr val="F591A1"/>
                </a:solidFill>
                <a:latin typeface="AR丸ゴシック体M" panose="020F0609000000000000" pitchFamily="49" charset="-128"/>
                <a:ea typeface="AR丸ゴシック体M" panose="020F0609000000000000" pitchFamily="49" charset="-128"/>
                <a:cs typeface="TBちび丸ゴシックPlusK Pro R"/>
              </a:rPr>
              <a:t>そして、あなたとお子さんの明るい笑顔を守りたいと願っています。 どうかためらわず、その手を伸ばしてみてください。</a:t>
            </a:r>
            <a:endParaRPr sz="11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19" name="object 19"/>
          <p:cNvSpPr txBox="1"/>
          <p:nvPr/>
        </p:nvSpPr>
        <p:spPr>
          <a:xfrm>
            <a:off x="5726409" y="1023827"/>
            <a:ext cx="3073400" cy="197490"/>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FFFFFF"/>
                </a:solidFill>
                <a:latin typeface="AR丸ゴシック体M" panose="020F0609000000000000" pitchFamily="49" charset="-128"/>
                <a:ea typeface="AR丸ゴシック体M" panose="020F0609000000000000" pitchFamily="49" charset="-128"/>
                <a:cs typeface="TBちび丸ゴシックPlusK Pro R"/>
              </a:rPr>
              <a:t>ひとり親になるまえに、考えておきたいこと</a:t>
            </a:r>
            <a:endParaRPr sz="12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20" name="object 20"/>
          <p:cNvSpPr txBox="1"/>
          <p:nvPr/>
        </p:nvSpPr>
        <p:spPr>
          <a:xfrm>
            <a:off x="380255" y="173825"/>
            <a:ext cx="231140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１．ひとり親になるまえに</a:t>
            </a:r>
            <a:endParaRPr sz="15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21" name="object 21"/>
          <p:cNvSpPr txBox="1"/>
          <p:nvPr/>
        </p:nvSpPr>
        <p:spPr>
          <a:xfrm>
            <a:off x="6096000" y="1380667"/>
            <a:ext cx="2311400" cy="711200"/>
          </a:xfrm>
          <a:prstGeom prst="rect">
            <a:avLst/>
          </a:prstGeom>
        </p:spPr>
        <p:txBody>
          <a:bodyPr vert="horz" wrap="square" lIns="0" tIns="88900" rIns="0" bIns="0" rtlCol="0">
            <a:spAutoFit/>
          </a:bodyPr>
          <a:lstStyle/>
          <a:p>
            <a:pPr marL="12700">
              <a:lnSpc>
                <a:spcPct val="100000"/>
              </a:lnSpc>
              <a:spcBef>
                <a:spcPts val="700"/>
              </a:spcBef>
            </a:pPr>
            <a:r>
              <a:rPr sz="1000" dirty="0">
                <a:solidFill>
                  <a:srgbClr val="231F20"/>
                </a:solidFill>
                <a:latin typeface="AR丸ゴシック体M" panose="020F0609000000000000" pitchFamily="49" charset="-128"/>
                <a:ea typeface="AR丸ゴシック体M" panose="020F0609000000000000" pitchFamily="49" charset="-128"/>
                <a:cs typeface="VDL ラインＧアール R"/>
              </a:rPr>
              <a:t>□当面の生活費は確保されていますか？</a:t>
            </a:r>
            <a:endParaRPr sz="1000" dirty="0">
              <a:latin typeface="AR丸ゴシック体M" panose="020F0609000000000000" pitchFamily="49" charset="-128"/>
              <a:ea typeface="AR丸ゴシック体M" panose="020F0609000000000000" pitchFamily="49" charset="-128"/>
              <a:cs typeface="VDL ラインＧアール R"/>
            </a:endParaRPr>
          </a:p>
          <a:p>
            <a:pPr marL="12700">
              <a:lnSpc>
                <a:spcPct val="100000"/>
              </a:lnSpc>
              <a:spcBef>
                <a:spcPts val="600"/>
              </a:spcBef>
            </a:pPr>
            <a:r>
              <a:rPr sz="1000" dirty="0">
                <a:solidFill>
                  <a:srgbClr val="231F20"/>
                </a:solidFill>
                <a:latin typeface="AR丸ゴシック体M" panose="020F0609000000000000" pitchFamily="49" charset="-128"/>
                <a:ea typeface="AR丸ゴシック体M" panose="020F0609000000000000" pitchFamily="49" charset="-128"/>
                <a:cs typeface="VDL ラインＧアール R"/>
              </a:rPr>
              <a:t>□住むところはありますか？</a:t>
            </a:r>
            <a:endParaRPr sz="1000" dirty="0">
              <a:latin typeface="AR丸ゴシック体M" panose="020F0609000000000000" pitchFamily="49" charset="-128"/>
              <a:ea typeface="AR丸ゴシック体M" panose="020F0609000000000000" pitchFamily="49" charset="-128"/>
              <a:cs typeface="VDL ラインＧアール R"/>
            </a:endParaRPr>
          </a:p>
          <a:p>
            <a:pPr marL="12700">
              <a:lnSpc>
                <a:spcPct val="100000"/>
              </a:lnSpc>
              <a:spcBef>
                <a:spcPts val="600"/>
              </a:spcBef>
            </a:pPr>
            <a:r>
              <a:rPr sz="1000" dirty="0">
                <a:solidFill>
                  <a:srgbClr val="231F20"/>
                </a:solidFill>
                <a:latin typeface="AR丸ゴシック体M" panose="020F0609000000000000" pitchFamily="49" charset="-128"/>
                <a:ea typeface="AR丸ゴシック体M" panose="020F0609000000000000" pitchFamily="49" charset="-128"/>
                <a:cs typeface="VDL ラインＧアール R"/>
              </a:rPr>
              <a:t>□頼れる家族・友人はいますか？</a:t>
            </a:r>
            <a:endParaRPr sz="1000" dirty="0">
              <a:latin typeface="AR丸ゴシック体M" panose="020F0609000000000000" pitchFamily="49" charset="-128"/>
              <a:ea typeface="AR丸ゴシック体M" panose="020F0609000000000000" pitchFamily="49" charset="-128"/>
              <a:cs typeface="VDL ラインＧアール R"/>
            </a:endParaRPr>
          </a:p>
        </p:txBody>
      </p:sp>
      <p:sp>
        <p:nvSpPr>
          <p:cNvPr id="22" name="object 22"/>
          <p:cNvSpPr txBox="1"/>
          <p:nvPr/>
        </p:nvSpPr>
        <p:spPr>
          <a:xfrm>
            <a:off x="6096000" y="2218867"/>
            <a:ext cx="3200400" cy="1270000"/>
          </a:xfrm>
          <a:prstGeom prst="rect">
            <a:avLst/>
          </a:prstGeom>
        </p:spPr>
        <p:txBody>
          <a:bodyPr vert="horz" wrap="square" lIns="0" tIns="88900" rIns="0" bIns="0" rtlCol="0">
            <a:spAutoFit/>
          </a:bodyPr>
          <a:lstStyle/>
          <a:p>
            <a:pPr marL="12700">
              <a:lnSpc>
                <a:spcPct val="100000"/>
              </a:lnSpc>
              <a:spcBef>
                <a:spcPts val="700"/>
              </a:spcBef>
            </a:pPr>
            <a:r>
              <a:rPr sz="1000" b="1" dirty="0">
                <a:solidFill>
                  <a:srgbClr val="F591A1"/>
                </a:solidFill>
                <a:latin typeface="AR丸ゴシック体M" panose="020F0609000000000000" pitchFamily="49" charset="-128"/>
                <a:ea typeface="AR丸ゴシック体M" panose="020F0609000000000000" pitchFamily="49" charset="-128"/>
                <a:cs typeface="VDL ラインＧアール R"/>
              </a:rPr>
              <a:t>離婚などの場合</a:t>
            </a:r>
            <a:endParaRPr sz="1000" b="1" dirty="0">
              <a:latin typeface="AR丸ゴシック体M" panose="020F0609000000000000" pitchFamily="49" charset="-128"/>
              <a:ea typeface="AR丸ゴシック体M" panose="020F0609000000000000" pitchFamily="49" charset="-128"/>
              <a:cs typeface="VDL ラインＧアール R"/>
            </a:endParaRPr>
          </a:p>
          <a:p>
            <a:pPr marL="12700">
              <a:lnSpc>
                <a:spcPct val="100000"/>
              </a:lnSpc>
              <a:spcBef>
                <a:spcPts val="600"/>
              </a:spcBef>
            </a:pPr>
            <a:r>
              <a:rPr sz="1000" dirty="0">
                <a:solidFill>
                  <a:srgbClr val="231F20"/>
                </a:solidFill>
                <a:latin typeface="AR丸ゴシック体M" panose="020F0609000000000000" pitchFamily="49" charset="-128"/>
                <a:ea typeface="AR丸ゴシック体M" panose="020F0609000000000000" pitchFamily="49" charset="-128"/>
                <a:cs typeface="VDL ラインＧアール R"/>
              </a:rPr>
              <a:t>□あなたとパートナーの選択について、</a:t>
            </a:r>
            <a:endParaRPr sz="1000" dirty="0">
              <a:latin typeface="AR丸ゴシック体M" panose="020F0609000000000000" pitchFamily="49" charset="-128"/>
              <a:ea typeface="AR丸ゴシック体M" panose="020F0609000000000000" pitchFamily="49" charset="-128"/>
              <a:cs typeface="VDL ラインＧアール R"/>
            </a:endParaRPr>
          </a:p>
          <a:p>
            <a:pPr marL="139700">
              <a:lnSpc>
                <a:spcPct val="100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VDL ラインＧアール R"/>
              </a:rPr>
              <a:t>お子さんの気持ちになって考えてみましたか？</a:t>
            </a:r>
            <a:endParaRPr sz="1000" dirty="0">
              <a:latin typeface="AR丸ゴシック体M" panose="020F0609000000000000" pitchFamily="49" charset="-128"/>
              <a:ea typeface="AR丸ゴシック体M" panose="020F0609000000000000" pitchFamily="49" charset="-128"/>
              <a:cs typeface="VDL ラインＧアール R"/>
            </a:endParaRPr>
          </a:p>
          <a:p>
            <a:pPr marL="139700" marR="5080" indent="-127000">
              <a:lnSpc>
                <a:spcPct val="108300"/>
              </a:lnSpc>
              <a:spcBef>
                <a:spcPts val="500"/>
              </a:spcBef>
            </a:pPr>
            <a:r>
              <a:rPr sz="1000" dirty="0">
                <a:solidFill>
                  <a:srgbClr val="231F20"/>
                </a:solidFill>
                <a:latin typeface="AR丸ゴシック体M" panose="020F0609000000000000" pitchFamily="49" charset="-128"/>
                <a:ea typeface="AR丸ゴシック体M" panose="020F0609000000000000" pitchFamily="49" charset="-128"/>
                <a:cs typeface="VDL ラインＧアール R"/>
              </a:rPr>
              <a:t>□お子さんの養育について、パートナーと納得いくまで 話し合いましたか？</a:t>
            </a:r>
            <a:endParaRPr sz="1000" dirty="0">
              <a:latin typeface="AR丸ゴシック体M" panose="020F0609000000000000" pitchFamily="49" charset="-128"/>
              <a:ea typeface="AR丸ゴシック体M" panose="020F0609000000000000" pitchFamily="49" charset="-128"/>
              <a:cs typeface="VDL ラインＧアール R"/>
            </a:endParaRPr>
          </a:p>
          <a:p>
            <a:pPr marL="12700">
              <a:lnSpc>
                <a:spcPct val="100000"/>
              </a:lnSpc>
              <a:spcBef>
                <a:spcPts val="600"/>
              </a:spcBef>
            </a:pPr>
            <a:r>
              <a:rPr sz="1000" dirty="0">
                <a:solidFill>
                  <a:srgbClr val="231F20"/>
                </a:solidFill>
                <a:latin typeface="AR丸ゴシック体M" panose="020F0609000000000000" pitchFamily="49" charset="-128"/>
                <a:ea typeface="AR丸ゴシック体M" panose="020F0609000000000000" pitchFamily="49" charset="-128"/>
                <a:cs typeface="VDL ラインＧアール R"/>
              </a:rPr>
              <a:t>□養育費や面会交流について、取決めを行いましたか？</a:t>
            </a:r>
            <a:endParaRPr sz="1000" dirty="0">
              <a:latin typeface="AR丸ゴシック体M" panose="020F0609000000000000" pitchFamily="49" charset="-128"/>
              <a:ea typeface="AR丸ゴシック体M" panose="020F0609000000000000" pitchFamily="49" charset="-128"/>
              <a:cs typeface="VDL ラインＧアール R"/>
            </a:endParaRPr>
          </a:p>
        </p:txBody>
      </p:sp>
      <p:sp>
        <p:nvSpPr>
          <p:cNvPr id="23" name="object 23"/>
          <p:cNvSpPr txBox="1"/>
          <p:nvPr/>
        </p:nvSpPr>
        <p:spPr>
          <a:xfrm>
            <a:off x="6071361" y="3790111"/>
            <a:ext cx="3117850" cy="166712"/>
          </a:xfrm>
          <a:prstGeom prst="rect">
            <a:avLst/>
          </a:prstGeom>
        </p:spPr>
        <p:txBody>
          <a:bodyPr vert="horz" wrap="square" lIns="0" tIns="12700" rIns="0" bIns="0" rtlCol="0">
            <a:spAutoFit/>
          </a:bodyPr>
          <a:lstStyle/>
          <a:p>
            <a:pPr marL="12700">
              <a:lnSpc>
                <a:spcPct val="100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不安なことがあれば、相談してみましょう</a:t>
            </a:r>
            <a:r>
              <a:rPr sz="1000" spc="-5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000" dirty="0">
                <a:solidFill>
                  <a:srgbClr val="231F20"/>
                </a:solidFill>
                <a:latin typeface="ＭＳ 明朝" panose="02020609040205080304" pitchFamily="17" charset="-128"/>
                <a:ea typeface="ＭＳ 明朝" panose="02020609040205080304" pitchFamily="17" charset="-128"/>
                <a:cs typeface="TBちび丸ゴシックPlusK Pro R"/>
              </a:rPr>
              <a:t>P25</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24" name="object 24"/>
          <p:cNvSpPr/>
          <p:nvPr/>
        </p:nvSpPr>
        <p:spPr>
          <a:xfrm>
            <a:off x="6112234" y="1921969"/>
            <a:ext cx="121285" cy="104139"/>
          </a:xfrm>
          <a:custGeom>
            <a:avLst/>
            <a:gdLst/>
            <a:ahLst/>
            <a:cxnLst/>
            <a:rect l="l" t="t" r="r" b="b"/>
            <a:pathLst>
              <a:path w="121285" h="104139">
                <a:moveTo>
                  <a:pt x="0" y="66573"/>
                </a:moveTo>
                <a:lnTo>
                  <a:pt x="37553" y="104140"/>
                </a:lnTo>
                <a:lnTo>
                  <a:pt x="55005" y="57135"/>
                </a:lnTo>
                <a:lnTo>
                  <a:pt x="69535" y="30619"/>
                </a:lnTo>
                <a:lnTo>
                  <a:pt x="88985" y="14828"/>
                </a:lnTo>
                <a:lnTo>
                  <a:pt x="121196" y="0"/>
                </a:lnTo>
              </a:path>
            </a:pathLst>
          </a:custGeom>
          <a:ln w="25400">
            <a:solidFill>
              <a:srgbClr val="F591A1"/>
            </a:solidFill>
          </a:ln>
        </p:spPr>
        <p:txBody>
          <a:bodyPr wrap="square" lIns="0" tIns="0" rIns="0" bIns="0" rtlCol="0"/>
          <a:lstStyle/>
          <a:p>
            <a:endParaRPr/>
          </a:p>
        </p:txBody>
      </p:sp>
      <p:sp>
        <p:nvSpPr>
          <p:cNvPr id="25" name="object 25"/>
          <p:cNvSpPr/>
          <p:nvPr/>
        </p:nvSpPr>
        <p:spPr>
          <a:xfrm>
            <a:off x="6112234" y="2535241"/>
            <a:ext cx="121285" cy="104139"/>
          </a:xfrm>
          <a:custGeom>
            <a:avLst/>
            <a:gdLst/>
            <a:ahLst/>
            <a:cxnLst/>
            <a:rect l="l" t="t" r="r" b="b"/>
            <a:pathLst>
              <a:path w="121285" h="104139">
                <a:moveTo>
                  <a:pt x="0" y="66573"/>
                </a:moveTo>
                <a:lnTo>
                  <a:pt x="37553" y="104140"/>
                </a:lnTo>
                <a:lnTo>
                  <a:pt x="55005" y="57135"/>
                </a:lnTo>
                <a:lnTo>
                  <a:pt x="69535" y="30619"/>
                </a:lnTo>
                <a:lnTo>
                  <a:pt x="88985" y="14828"/>
                </a:lnTo>
                <a:lnTo>
                  <a:pt x="121196" y="0"/>
                </a:lnTo>
              </a:path>
            </a:pathLst>
          </a:custGeom>
          <a:ln w="25400">
            <a:solidFill>
              <a:srgbClr val="F591A1"/>
            </a:solidFill>
          </a:ln>
        </p:spPr>
        <p:txBody>
          <a:bodyPr wrap="square" lIns="0" tIns="0" rIns="0" bIns="0" rtlCol="0"/>
          <a:lstStyle/>
          <a:p>
            <a:endParaRPr/>
          </a:p>
        </p:txBody>
      </p:sp>
      <p:sp>
        <p:nvSpPr>
          <p:cNvPr id="26" name="object 26"/>
          <p:cNvSpPr/>
          <p:nvPr/>
        </p:nvSpPr>
        <p:spPr>
          <a:xfrm>
            <a:off x="6124934" y="2929283"/>
            <a:ext cx="121285" cy="104139"/>
          </a:xfrm>
          <a:custGeom>
            <a:avLst/>
            <a:gdLst/>
            <a:ahLst/>
            <a:cxnLst/>
            <a:rect l="l" t="t" r="r" b="b"/>
            <a:pathLst>
              <a:path w="121285" h="104139">
                <a:moveTo>
                  <a:pt x="0" y="66573"/>
                </a:moveTo>
                <a:lnTo>
                  <a:pt x="37553" y="104140"/>
                </a:lnTo>
                <a:lnTo>
                  <a:pt x="55005" y="57135"/>
                </a:lnTo>
                <a:lnTo>
                  <a:pt x="69535" y="30619"/>
                </a:lnTo>
                <a:lnTo>
                  <a:pt x="88985" y="14828"/>
                </a:lnTo>
                <a:lnTo>
                  <a:pt x="121196" y="0"/>
                </a:lnTo>
              </a:path>
            </a:pathLst>
          </a:custGeom>
          <a:ln w="25400">
            <a:solidFill>
              <a:srgbClr val="F591A1"/>
            </a:solidFill>
          </a:ln>
        </p:spPr>
        <p:txBody>
          <a:bodyPr wrap="square" lIns="0" tIns="0" rIns="0" bIns="0" rtlCol="0"/>
          <a:lstStyle/>
          <a:p>
            <a:endParaRPr/>
          </a:p>
        </p:txBody>
      </p:sp>
      <p:sp>
        <p:nvSpPr>
          <p:cNvPr id="27" name="object 27"/>
          <p:cNvSpPr/>
          <p:nvPr/>
        </p:nvSpPr>
        <p:spPr>
          <a:xfrm>
            <a:off x="6124934" y="3323212"/>
            <a:ext cx="121285" cy="104139"/>
          </a:xfrm>
          <a:custGeom>
            <a:avLst/>
            <a:gdLst/>
            <a:ahLst/>
            <a:cxnLst/>
            <a:rect l="l" t="t" r="r" b="b"/>
            <a:pathLst>
              <a:path w="121285" h="104139">
                <a:moveTo>
                  <a:pt x="0" y="66560"/>
                </a:moveTo>
                <a:lnTo>
                  <a:pt x="37553" y="104127"/>
                </a:lnTo>
                <a:lnTo>
                  <a:pt x="55005" y="57123"/>
                </a:lnTo>
                <a:lnTo>
                  <a:pt x="69535" y="30608"/>
                </a:lnTo>
                <a:lnTo>
                  <a:pt x="88985" y="14821"/>
                </a:lnTo>
                <a:lnTo>
                  <a:pt x="121196" y="0"/>
                </a:lnTo>
              </a:path>
            </a:pathLst>
          </a:custGeom>
          <a:ln w="25400">
            <a:solidFill>
              <a:srgbClr val="F591A1"/>
            </a:solidFill>
          </a:ln>
        </p:spPr>
        <p:txBody>
          <a:bodyPr wrap="square" lIns="0" tIns="0" rIns="0" bIns="0" rtlCol="0"/>
          <a:lstStyle/>
          <a:p>
            <a:endParaRPr/>
          </a:p>
        </p:txBody>
      </p:sp>
      <p:sp>
        <p:nvSpPr>
          <p:cNvPr id="28" name="object 28"/>
          <p:cNvSpPr/>
          <p:nvPr/>
        </p:nvSpPr>
        <p:spPr>
          <a:xfrm>
            <a:off x="6112234" y="1696817"/>
            <a:ext cx="121285" cy="104139"/>
          </a:xfrm>
          <a:custGeom>
            <a:avLst/>
            <a:gdLst/>
            <a:ahLst/>
            <a:cxnLst/>
            <a:rect l="l" t="t" r="r" b="b"/>
            <a:pathLst>
              <a:path w="121285" h="104139">
                <a:moveTo>
                  <a:pt x="0" y="66573"/>
                </a:moveTo>
                <a:lnTo>
                  <a:pt x="37553" y="104140"/>
                </a:lnTo>
                <a:lnTo>
                  <a:pt x="55005" y="57135"/>
                </a:lnTo>
                <a:lnTo>
                  <a:pt x="69535" y="30619"/>
                </a:lnTo>
                <a:lnTo>
                  <a:pt x="88985" y="14828"/>
                </a:lnTo>
                <a:lnTo>
                  <a:pt x="121196" y="0"/>
                </a:lnTo>
              </a:path>
            </a:pathLst>
          </a:custGeom>
          <a:ln w="25400">
            <a:solidFill>
              <a:srgbClr val="F591A1"/>
            </a:solidFill>
          </a:ln>
        </p:spPr>
        <p:txBody>
          <a:bodyPr wrap="square" lIns="0" tIns="0" rIns="0" bIns="0" rtlCol="0"/>
          <a:lstStyle/>
          <a:p>
            <a:endParaRPr/>
          </a:p>
        </p:txBody>
      </p:sp>
      <p:sp>
        <p:nvSpPr>
          <p:cNvPr id="29" name="object 29"/>
          <p:cNvSpPr/>
          <p:nvPr/>
        </p:nvSpPr>
        <p:spPr>
          <a:xfrm>
            <a:off x="6112234" y="1466507"/>
            <a:ext cx="121285" cy="104139"/>
          </a:xfrm>
          <a:custGeom>
            <a:avLst/>
            <a:gdLst/>
            <a:ahLst/>
            <a:cxnLst/>
            <a:rect l="l" t="t" r="r" b="b"/>
            <a:pathLst>
              <a:path w="121285" h="104140">
                <a:moveTo>
                  <a:pt x="0" y="66573"/>
                </a:moveTo>
                <a:lnTo>
                  <a:pt x="37553" y="104140"/>
                </a:lnTo>
                <a:lnTo>
                  <a:pt x="55005" y="57135"/>
                </a:lnTo>
                <a:lnTo>
                  <a:pt x="69535" y="30619"/>
                </a:lnTo>
                <a:lnTo>
                  <a:pt x="88985" y="14828"/>
                </a:lnTo>
                <a:lnTo>
                  <a:pt x="121196" y="0"/>
                </a:lnTo>
              </a:path>
            </a:pathLst>
          </a:custGeom>
          <a:ln w="25400">
            <a:solidFill>
              <a:srgbClr val="F591A1"/>
            </a:solidFill>
          </a:ln>
        </p:spPr>
        <p:txBody>
          <a:bodyPr wrap="square" lIns="0" tIns="0" rIns="0" bIns="0" rtlCol="0"/>
          <a:lstStyle/>
          <a:p>
            <a:endParaRPr/>
          </a:p>
        </p:txBody>
      </p:sp>
      <p:sp>
        <p:nvSpPr>
          <p:cNvPr id="73" name="object 73"/>
          <p:cNvSpPr txBox="1"/>
          <p:nvPr/>
        </p:nvSpPr>
        <p:spPr>
          <a:xfrm>
            <a:off x="5631941" y="4224381"/>
            <a:ext cx="697455" cy="197490"/>
          </a:xfrm>
          <a:prstGeom prst="rect">
            <a:avLst/>
          </a:prstGeom>
        </p:spPr>
        <p:txBody>
          <a:bodyPr vert="horz" wrap="square" lIns="0" tIns="12700" rIns="0" bIns="0" rtlCol="0">
            <a:spAutoFit/>
          </a:bodyPr>
          <a:lstStyle/>
          <a:p>
            <a:pPr marL="12700">
              <a:lnSpc>
                <a:spcPct val="100000"/>
              </a:lnSpc>
              <a:spcBef>
                <a:spcPts val="100"/>
              </a:spcBef>
            </a:pPr>
            <a:r>
              <a:rPr sz="1200" b="1" spc="1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Pick</a:t>
            </a:r>
            <a:r>
              <a:rPr sz="1200" b="1" spc="2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 </a:t>
            </a:r>
            <a:r>
              <a:rPr sz="1200" b="1" spc="-120" dirty="0">
                <a:solidFill>
                  <a:srgbClr val="231F20"/>
                </a:solidFill>
                <a:latin typeface="HG丸ｺﾞｼｯｸM-PRO" panose="020F0600000000000000" pitchFamily="50" charset="-128"/>
                <a:ea typeface="HG丸ｺﾞｼｯｸM-PRO" panose="020F0600000000000000" pitchFamily="50" charset="-128"/>
                <a:cs typeface="TBちび丸ゴシックPlusK Pro R"/>
              </a:rPr>
              <a:t>ＵＰ</a:t>
            </a:r>
            <a:endParaRPr sz="1200" b="1" dirty="0">
              <a:latin typeface="HG丸ｺﾞｼｯｸM-PRO" panose="020F0600000000000000" pitchFamily="50" charset="-128"/>
              <a:ea typeface="HG丸ｺﾞｼｯｸM-PRO" panose="020F0600000000000000" pitchFamily="50" charset="-128"/>
              <a:cs typeface="TBちび丸ゴシックPlusK Pro R"/>
            </a:endParaRPr>
          </a:p>
        </p:txBody>
      </p:sp>
      <p:sp>
        <p:nvSpPr>
          <p:cNvPr id="74" name="object 74"/>
          <p:cNvSpPr txBox="1"/>
          <p:nvPr/>
        </p:nvSpPr>
        <p:spPr>
          <a:xfrm>
            <a:off x="5924092" y="5777683"/>
            <a:ext cx="3746958" cy="880110"/>
          </a:xfrm>
          <a:prstGeom prst="rect">
            <a:avLst/>
          </a:prstGeom>
        </p:spPr>
        <p:txBody>
          <a:bodyPr vert="horz" wrap="square" lIns="0" tIns="101600" rIns="0" bIns="0" rtlCol="0">
            <a:spAutoFit/>
          </a:bodyPr>
          <a:lstStyle/>
          <a:p>
            <a:pPr marL="165735" indent="-153035">
              <a:lnSpc>
                <a:spcPct val="100000"/>
              </a:lnSpc>
              <a:spcBef>
                <a:spcPts val="800"/>
              </a:spcBef>
              <a:buClr>
                <a:srgbClr val="F591A1"/>
              </a:buClr>
              <a:buSzPct val="91666"/>
              <a:buChar char="●"/>
              <a:tabLst>
                <a:tab pos="165735" algn="l"/>
              </a:tabLst>
            </a:pPr>
            <a:r>
              <a:rPr sz="12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a:t>
            </a:r>
            <a:r>
              <a:rPr lang="ja-JP" altLang="en-US" sz="12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ひとり親家庭支援センター</a:t>
            </a:r>
            <a:endParaRPr sz="1200" dirty="0">
              <a:latin typeface="AR丸ゴシック体M" panose="020F0609000000000000" pitchFamily="49" charset="-128"/>
              <a:ea typeface="AR丸ゴシック体M" panose="020F0609000000000000" pitchFamily="49" charset="-128"/>
              <a:cs typeface="TBちび丸ゴシックPlusK Pro R"/>
            </a:endParaRPr>
          </a:p>
          <a:p>
            <a:pPr marL="415290" marR="5080" indent="-254000">
              <a:lnSpc>
                <a:spcPct val="116700"/>
              </a:lnSpc>
              <a:spcBef>
                <a:spcPts val="385"/>
              </a:spcBef>
            </a:pP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岡山市</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中</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区</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古京町</a:t>
            </a:r>
            <a:r>
              <a:rPr lang="en-US" altLang="ja-JP"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1-1-17</a:t>
            </a:r>
            <a:r>
              <a:rPr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岡山県備前県民局古京庁舎</a:t>
            </a:r>
            <a:r>
              <a:rPr lang="en-US" altLang="ja-JP"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3</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階</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000" spc="-2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電話番号：０８６－２</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０１</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７２６０</a:t>
            </a:r>
            <a:endParaRPr sz="1000" dirty="0">
              <a:latin typeface="AR丸ゴシック体M" panose="020F0609000000000000" pitchFamily="49" charset="-128"/>
              <a:ea typeface="AR丸ゴシック体M" panose="020F0609000000000000" pitchFamily="49" charset="-128"/>
              <a:cs typeface="TBちび丸ゴシックPlusK Pro R"/>
            </a:endParaRPr>
          </a:p>
          <a:p>
            <a:pPr marL="415290">
              <a:lnSpc>
                <a:spcPct val="100000"/>
              </a:lnSpc>
              <a:spcBef>
                <a:spcPts val="200"/>
              </a:spcBef>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まずはお問い合わせください。</a:t>
            </a:r>
            <a:endParaRPr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75" name="object 75"/>
          <p:cNvSpPr txBox="1"/>
          <p:nvPr/>
        </p:nvSpPr>
        <p:spPr>
          <a:xfrm>
            <a:off x="6002893" y="4801548"/>
            <a:ext cx="2565400" cy="698909"/>
          </a:xfrm>
          <a:prstGeom prst="rect">
            <a:avLst/>
          </a:prstGeom>
        </p:spPr>
        <p:txBody>
          <a:bodyPr vert="horz" wrap="square" lIns="0" tIns="82550" rIns="0" bIns="0" rtlCol="0">
            <a:spAutoFit/>
          </a:bodyPr>
          <a:lstStyle/>
          <a:p>
            <a:pPr marL="76200">
              <a:lnSpc>
                <a:spcPct val="100000"/>
              </a:lnSpc>
              <a:spcBef>
                <a:spcPts val="650"/>
              </a:spcBef>
            </a:pPr>
            <a:r>
              <a:rPr lang="ja-JP" altLang="en-US" sz="10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「岡山県ひとり親</a:t>
            </a:r>
            <a:r>
              <a:rPr lang="ja-JP" altLang="en-US" sz="1000" b="1" dirty="0">
                <a:latin typeface="AR丸ゴシック体M" panose="020F0609000000000000" pitchFamily="49" charset="-128"/>
                <a:ea typeface="AR丸ゴシック体M" panose="020F0609000000000000" pitchFamily="49" charset="-128"/>
                <a:cs typeface="TBちび丸ゴシックPlusK Pro R"/>
              </a:rPr>
              <a:t>家庭</a:t>
            </a:r>
            <a:r>
              <a:rPr lang="ja-JP" altLang="en-US" sz="1000" b="1" dirty="0">
                <a:solidFill>
                  <a:srgbClr val="231F20"/>
                </a:solidFill>
                <a:latin typeface="AR丸ゴシック体M" panose="020F0609000000000000" pitchFamily="49" charset="-128"/>
                <a:ea typeface="AR丸ゴシック体M" panose="020F0609000000000000" pitchFamily="49" charset="-128"/>
                <a:cs typeface="TBちび丸ゴシックPlusK Pro R"/>
              </a:rPr>
              <a:t>支援センター」では、離婚しようか悩まれている方、就職に関する悩み事を抱えている方と一緒に困りごとを考えながら、相談に応じています。</a:t>
            </a:r>
            <a:endParaRPr sz="1000" b="1" dirty="0">
              <a:latin typeface="AR丸ゴシック体M" panose="020F0609000000000000" pitchFamily="49" charset="-128"/>
              <a:ea typeface="AR丸ゴシック体M" panose="020F0609000000000000" pitchFamily="49" charset="-128"/>
              <a:cs typeface="TBちび丸ゴシックPlusK Pro R"/>
            </a:endParaRPr>
          </a:p>
        </p:txBody>
      </p:sp>
      <p:sp>
        <p:nvSpPr>
          <p:cNvPr id="79" name="object 79"/>
          <p:cNvSpPr txBox="1"/>
          <p:nvPr/>
        </p:nvSpPr>
        <p:spPr>
          <a:xfrm>
            <a:off x="340252" y="7159690"/>
            <a:ext cx="889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a:t>
            </a:r>
            <a:endParaRPr sz="900">
              <a:latin typeface="AR丸ゴシック体M" panose="020F0609000000000000" pitchFamily="49" charset="-128"/>
              <a:ea typeface="AR丸ゴシック体M" panose="020F0609000000000000" pitchFamily="49" charset="-128"/>
              <a:cs typeface="Arial"/>
            </a:endParaRPr>
          </a:p>
        </p:txBody>
      </p:sp>
      <p:sp>
        <p:nvSpPr>
          <p:cNvPr id="80" name="object 80"/>
          <p:cNvSpPr txBox="1"/>
          <p:nvPr/>
        </p:nvSpPr>
        <p:spPr>
          <a:xfrm>
            <a:off x="10227449" y="7159690"/>
            <a:ext cx="889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2</a:t>
            </a:r>
            <a:endParaRPr sz="900" dirty="0">
              <a:latin typeface="AR丸ゴシック体M" panose="020F0609000000000000" pitchFamily="49" charset="-128"/>
              <a:ea typeface="AR丸ゴシック体M" panose="020F0609000000000000" pitchFamily="49" charset="-128"/>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09942"/>
            <a:ext cx="10656570" cy="6950075"/>
          </a:xfrm>
          <a:custGeom>
            <a:avLst/>
            <a:gdLst/>
            <a:ahLst/>
            <a:cxnLst/>
            <a:rect l="l" t="t" r="r" b="b"/>
            <a:pathLst>
              <a:path w="10656570" h="6950075">
                <a:moveTo>
                  <a:pt x="0" y="6950062"/>
                </a:moveTo>
                <a:lnTo>
                  <a:pt x="10655998" y="6950062"/>
                </a:lnTo>
                <a:lnTo>
                  <a:pt x="10655998" y="0"/>
                </a:lnTo>
                <a:lnTo>
                  <a:pt x="0" y="0"/>
                </a:lnTo>
                <a:lnTo>
                  <a:pt x="0" y="6950062"/>
                </a:lnTo>
                <a:close/>
              </a:path>
            </a:pathLst>
          </a:custGeom>
          <a:solidFill>
            <a:srgbClr val="F7F0DD"/>
          </a:solidFill>
        </p:spPr>
        <p:txBody>
          <a:bodyPr wrap="square" lIns="0" tIns="0" rIns="0" bIns="0" rtlCol="0"/>
          <a:lstStyle/>
          <a:p>
            <a:endParaRPr lang="ja-JP" altLang="en-US"/>
          </a:p>
        </p:txBody>
      </p:sp>
      <p:sp>
        <p:nvSpPr>
          <p:cNvPr id="3" name="object 3"/>
          <p:cNvSpPr/>
          <p:nvPr/>
        </p:nvSpPr>
        <p:spPr>
          <a:xfrm>
            <a:off x="8035479" y="5715751"/>
            <a:ext cx="2151380" cy="1326515"/>
          </a:xfrm>
          <a:custGeom>
            <a:avLst/>
            <a:gdLst/>
            <a:ahLst/>
            <a:cxnLst/>
            <a:rect l="l" t="t" r="r" b="b"/>
            <a:pathLst>
              <a:path w="2151379" h="1326515">
                <a:moveTo>
                  <a:pt x="1425054" y="0"/>
                </a:moveTo>
                <a:lnTo>
                  <a:pt x="1378029" y="3731"/>
                </a:lnTo>
                <a:lnTo>
                  <a:pt x="1333203" y="14563"/>
                </a:lnTo>
                <a:lnTo>
                  <a:pt x="1291083" y="31950"/>
                </a:lnTo>
                <a:lnTo>
                  <a:pt x="1252178" y="55345"/>
                </a:lnTo>
                <a:lnTo>
                  <a:pt x="1216994" y="84205"/>
                </a:lnTo>
                <a:lnTo>
                  <a:pt x="1186040" y="117983"/>
                </a:lnTo>
                <a:lnTo>
                  <a:pt x="1151923" y="101268"/>
                </a:lnTo>
                <a:lnTo>
                  <a:pt x="1115737" y="88926"/>
                </a:lnTo>
                <a:lnTo>
                  <a:pt x="1077778" y="81283"/>
                </a:lnTo>
                <a:lnTo>
                  <a:pt x="1038339" y="78663"/>
                </a:lnTo>
                <a:lnTo>
                  <a:pt x="983086" y="83829"/>
                </a:lnTo>
                <a:lnTo>
                  <a:pt x="931010" y="98731"/>
                </a:lnTo>
                <a:lnTo>
                  <a:pt x="882950" y="122474"/>
                </a:lnTo>
                <a:lnTo>
                  <a:pt x="839749" y="154165"/>
                </a:lnTo>
                <a:lnTo>
                  <a:pt x="808526" y="113601"/>
                </a:lnTo>
                <a:lnTo>
                  <a:pt x="771726" y="78742"/>
                </a:lnTo>
                <a:lnTo>
                  <a:pt x="730048" y="50333"/>
                </a:lnTo>
                <a:lnTo>
                  <a:pt x="684193" y="29118"/>
                </a:lnTo>
                <a:lnTo>
                  <a:pt x="634861" y="15842"/>
                </a:lnTo>
                <a:lnTo>
                  <a:pt x="582752" y="11252"/>
                </a:lnTo>
                <a:lnTo>
                  <a:pt x="535781" y="14973"/>
                </a:lnTo>
                <a:lnTo>
                  <a:pt x="491004" y="25774"/>
                </a:lnTo>
                <a:lnTo>
                  <a:pt x="448925" y="43116"/>
                </a:lnTo>
                <a:lnTo>
                  <a:pt x="410051" y="66456"/>
                </a:lnTo>
                <a:lnTo>
                  <a:pt x="374888" y="95254"/>
                </a:lnTo>
                <a:lnTo>
                  <a:pt x="343941" y="128968"/>
                </a:lnTo>
                <a:lnTo>
                  <a:pt x="300690" y="144757"/>
                </a:lnTo>
                <a:lnTo>
                  <a:pt x="260568" y="166795"/>
                </a:lnTo>
                <a:lnTo>
                  <a:pt x="224097" y="194528"/>
                </a:lnTo>
                <a:lnTo>
                  <a:pt x="191801" y="227401"/>
                </a:lnTo>
                <a:lnTo>
                  <a:pt x="164203" y="264860"/>
                </a:lnTo>
                <a:lnTo>
                  <a:pt x="141827" y="306350"/>
                </a:lnTo>
                <a:lnTo>
                  <a:pt x="125197" y="351318"/>
                </a:lnTo>
                <a:lnTo>
                  <a:pt x="114835" y="399207"/>
                </a:lnTo>
                <a:lnTo>
                  <a:pt x="111264" y="449465"/>
                </a:lnTo>
                <a:lnTo>
                  <a:pt x="111512" y="462695"/>
                </a:lnTo>
                <a:lnTo>
                  <a:pt x="112245" y="475788"/>
                </a:lnTo>
                <a:lnTo>
                  <a:pt x="113450" y="488740"/>
                </a:lnTo>
                <a:lnTo>
                  <a:pt x="115112" y="501548"/>
                </a:lnTo>
                <a:lnTo>
                  <a:pt x="82200" y="534483"/>
                </a:lnTo>
                <a:lnTo>
                  <a:pt x="54054" y="572137"/>
                </a:lnTo>
                <a:lnTo>
                  <a:pt x="31219" y="613937"/>
                </a:lnTo>
                <a:lnTo>
                  <a:pt x="14237" y="659309"/>
                </a:lnTo>
                <a:lnTo>
                  <a:pt x="3649" y="707682"/>
                </a:lnTo>
                <a:lnTo>
                  <a:pt x="0" y="758482"/>
                </a:lnTo>
                <a:lnTo>
                  <a:pt x="3389" y="807465"/>
                </a:lnTo>
                <a:lnTo>
                  <a:pt x="13233" y="854216"/>
                </a:lnTo>
                <a:lnTo>
                  <a:pt x="29050" y="898223"/>
                </a:lnTo>
                <a:lnTo>
                  <a:pt x="50356" y="938973"/>
                </a:lnTo>
                <a:lnTo>
                  <a:pt x="76668" y="975952"/>
                </a:lnTo>
                <a:lnTo>
                  <a:pt x="107501" y="1008649"/>
                </a:lnTo>
                <a:lnTo>
                  <a:pt x="142372" y="1036551"/>
                </a:lnTo>
                <a:lnTo>
                  <a:pt x="180798" y="1059145"/>
                </a:lnTo>
                <a:lnTo>
                  <a:pt x="222296" y="1075918"/>
                </a:lnTo>
                <a:lnTo>
                  <a:pt x="266382" y="1086358"/>
                </a:lnTo>
                <a:lnTo>
                  <a:pt x="312572" y="1089952"/>
                </a:lnTo>
                <a:lnTo>
                  <a:pt x="331576" y="1089340"/>
                </a:lnTo>
                <a:lnTo>
                  <a:pt x="350278" y="1087534"/>
                </a:lnTo>
                <a:lnTo>
                  <a:pt x="368647" y="1084578"/>
                </a:lnTo>
                <a:lnTo>
                  <a:pt x="386651" y="1080516"/>
                </a:lnTo>
                <a:lnTo>
                  <a:pt x="406734" y="1125172"/>
                </a:lnTo>
                <a:lnTo>
                  <a:pt x="432626" y="1165846"/>
                </a:lnTo>
                <a:lnTo>
                  <a:pt x="463759" y="1201932"/>
                </a:lnTo>
                <a:lnTo>
                  <a:pt x="499564" y="1232820"/>
                </a:lnTo>
                <a:lnTo>
                  <a:pt x="539469" y="1257903"/>
                </a:lnTo>
                <a:lnTo>
                  <a:pt x="582908" y="1276572"/>
                </a:lnTo>
                <a:lnTo>
                  <a:pt x="629309" y="1288220"/>
                </a:lnTo>
                <a:lnTo>
                  <a:pt x="678103" y="1292237"/>
                </a:lnTo>
                <a:lnTo>
                  <a:pt x="724880" y="1288544"/>
                </a:lnTo>
                <a:lnTo>
                  <a:pt x="769486" y="1277823"/>
                </a:lnTo>
                <a:lnTo>
                  <a:pt x="811422" y="1260611"/>
                </a:lnTo>
                <a:lnTo>
                  <a:pt x="850186" y="1237445"/>
                </a:lnTo>
                <a:lnTo>
                  <a:pt x="885280" y="1208861"/>
                </a:lnTo>
                <a:lnTo>
                  <a:pt x="916203" y="1175397"/>
                </a:lnTo>
                <a:lnTo>
                  <a:pt x="951262" y="1203887"/>
                </a:lnTo>
                <a:lnTo>
                  <a:pt x="989980" y="1226985"/>
                </a:lnTo>
                <a:lnTo>
                  <a:pt x="1031860" y="1244151"/>
                </a:lnTo>
                <a:lnTo>
                  <a:pt x="1076403" y="1254846"/>
                </a:lnTo>
                <a:lnTo>
                  <a:pt x="1123111" y="1258531"/>
                </a:lnTo>
                <a:lnTo>
                  <a:pt x="1175492" y="1253887"/>
                </a:lnTo>
                <a:lnTo>
                  <a:pt x="1225055" y="1240459"/>
                </a:lnTo>
                <a:lnTo>
                  <a:pt x="1271092" y="1219010"/>
                </a:lnTo>
                <a:lnTo>
                  <a:pt x="1312895" y="1190300"/>
                </a:lnTo>
                <a:lnTo>
                  <a:pt x="1349756" y="1155090"/>
                </a:lnTo>
                <a:lnTo>
                  <a:pt x="1371903" y="1196288"/>
                </a:lnTo>
                <a:lnTo>
                  <a:pt x="1399926" y="1233035"/>
                </a:lnTo>
                <a:lnTo>
                  <a:pt x="1433168" y="1264643"/>
                </a:lnTo>
                <a:lnTo>
                  <a:pt x="1470973" y="1290425"/>
                </a:lnTo>
                <a:lnTo>
                  <a:pt x="1512683" y="1309691"/>
                </a:lnTo>
                <a:lnTo>
                  <a:pt x="1557641" y="1321756"/>
                </a:lnTo>
                <a:lnTo>
                  <a:pt x="1605191" y="1325930"/>
                </a:lnTo>
                <a:lnTo>
                  <a:pt x="1654280" y="1321478"/>
                </a:lnTo>
                <a:lnTo>
                  <a:pt x="1700585" y="1308625"/>
                </a:lnTo>
                <a:lnTo>
                  <a:pt x="1743376" y="1288131"/>
                </a:lnTo>
                <a:lnTo>
                  <a:pt x="1781927" y="1260754"/>
                </a:lnTo>
                <a:lnTo>
                  <a:pt x="1815509" y="1227252"/>
                </a:lnTo>
                <a:lnTo>
                  <a:pt x="1843395" y="1188385"/>
                </a:lnTo>
                <a:lnTo>
                  <a:pt x="1864857" y="1144909"/>
                </a:lnTo>
                <a:lnTo>
                  <a:pt x="1879168" y="1097584"/>
                </a:lnTo>
                <a:lnTo>
                  <a:pt x="1893585" y="1101548"/>
                </a:lnTo>
                <a:lnTo>
                  <a:pt x="1908375" y="1104438"/>
                </a:lnTo>
                <a:lnTo>
                  <a:pt x="1923502" y="1106205"/>
                </a:lnTo>
                <a:lnTo>
                  <a:pt x="1938934" y="1106805"/>
                </a:lnTo>
                <a:lnTo>
                  <a:pt x="1981643" y="1102183"/>
                </a:lnTo>
                <a:lnTo>
                  <a:pt x="2021419" y="1088928"/>
                </a:lnTo>
                <a:lnTo>
                  <a:pt x="2057411" y="1067954"/>
                </a:lnTo>
                <a:lnTo>
                  <a:pt x="2088769" y="1040174"/>
                </a:lnTo>
                <a:lnTo>
                  <a:pt x="2114639" y="1006503"/>
                </a:lnTo>
                <a:lnTo>
                  <a:pt x="2134173" y="967855"/>
                </a:lnTo>
                <a:lnTo>
                  <a:pt x="2146517" y="925144"/>
                </a:lnTo>
                <a:lnTo>
                  <a:pt x="2150821" y="879284"/>
                </a:lnTo>
                <a:lnTo>
                  <a:pt x="2146187" y="831776"/>
                </a:lnTo>
                <a:lnTo>
                  <a:pt x="2132926" y="787693"/>
                </a:lnTo>
                <a:lnTo>
                  <a:pt x="2111998" y="748052"/>
                </a:lnTo>
                <a:lnTo>
                  <a:pt x="2084362" y="713867"/>
                </a:lnTo>
                <a:lnTo>
                  <a:pt x="2110126" y="670234"/>
                </a:lnTo>
                <a:lnTo>
                  <a:pt x="2129350" y="622400"/>
                </a:lnTo>
                <a:lnTo>
                  <a:pt x="2141371" y="571058"/>
                </a:lnTo>
                <a:lnTo>
                  <a:pt x="2145525" y="516902"/>
                </a:lnTo>
                <a:lnTo>
                  <a:pt x="2142136" y="467922"/>
                </a:lnTo>
                <a:lnTo>
                  <a:pt x="2132293" y="421172"/>
                </a:lnTo>
                <a:lnTo>
                  <a:pt x="2116479" y="377166"/>
                </a:lnTo>
                <a:lnTo>
                  <a:pt x="2095176" y="336417"/>
                </a:lnTo>
                <a:lnTo>
                  <a:pt x="2068868" y="299437"/>
                </a:lnTo>
                <a:lnTo>
                  <a:pt x="2038038" y="266739"/>
                </a:lnTo>
                <a:lnTo>
                  <a:pt x="2003170" y="238836"/>
                </a:lnTo>
                <a:lnTo>
                  <a:pt x="1964747" y="216241"/>
                </a:lnTo>
                <a:lnTo>
                  <a:pt x="1923251" y="199467"/>
                </a:lnTo>
                <a:lnTo>
                  <a:pt x="1879167" y="189026"/>
                </a:lnTo>
                <a:lnTo>
                  <a:pt x="1832978" y="185432"/>
                </a:lnTo>
                <a:lnTo>
                  <a:pt x="1802251" y="187023"/>
                </a:lnTo>
                <a:lnTo>
                  <a:pt x="1772378" y="191690"/>
                </a:lnTo>
                <a:lnTo>
                  <a:pt x="1743493" y="199277"/>
                </a:lnTo>
                <a:lnTo>
                  <a:pt x="1715731" y="209626"/>
                </a:lnTo>
                <a:lnTo>
                  <a:pt x="1695501" y="165377"/>
                </a:lnTo>
                <a:lnTo>
                  <a:pt x="1669549" y="125088"/>
                </a:lnTo>
                <a:lnTo>
                  <a:pt x="1638435" y="89358"/>
                </a:lnTo>
                <a:lnTo>
                  <a:pt x="1602720" y="58783"/>
                </a:lnTo>
                <a:lnTo>
                  <a:pt x="1562965" y="33962"/>
                </a:lnTo>
                <a:lnTo>
                  <a:pt x="1519728" y="15493"/>
                </a:lnTo>
                <a:lnTo>
                  <a:pt x="1473571" y="3972"/>
                </a:lnTo>
                <a:lnTo>
                  <a:pt x="1425054" y="0"/>
                </a:lnTo>
                <a:close/>
              </a:path>
            </a:pathLst>
          </a:custGeom>
          <a:solidFill>
            <a:srgbClr val="FBB03B"/>
          </a:solidFill>
        </p:spPr>
        <p:txBody>
          <a:bodyPr wrap="square" lIns="0" tIns="0" rIns="0" bIns="0" rtlCol="0"/>
          <a:lstStyle/>
          <a:p>
            <a:endParaRPr/>
          </a:p>
        </p:txBody>
      </p:sp>
      <p:sp>
        <p:nvSpPr>
          <p:cNvPr id="4" name="object 4"/>
          <p:cNvSpPr/>
          <p:nvPr/>
        </p:nvSpPr>
        <p:spPr>
          <a:xfrm>
            <a:off x="2683945" y="5453904"/>
            <a:ext cx="2368550" cy="1186180"/>
          </a:xfrm>
          <a:custGeom>
            <a:avLst/>
            <a:gdLst/>
            <a:ahLst/>
            <a:cxnLst/>
            <a:rect l="l" t="t" r="r" b="b"/>
            <a:pathLst>
              <a:path w="2368550" h="1186179">
                <a:moveTo>
                  <a:pt x="1568958" y="0"/>
                </a:moveTo>
                <a:lnTo>
                  <a:pt x="1517191" y="3336"/>
                </a:lnTo>
                <a:lnTo>
                  <a:pt x="1467842" y="13021"/>
                </a:lnTo>
                <a:lnTo>
                  <a:pt x="1421469" y="28568"/>
                </a:lnTo>
                <a:lnTo>
                  <a:pt x="1378633" y="49492"/>
                </a:lnTo>
                <a:lnTo>
                  <a:pt x="1339895" y="75306"/>
                </a:lnTo>
                <a:lnTo>
                  <a:pt x="1305814" y="105524"/>
                </a:lnTo>
                <a:lnTo>
                  <a:pt x="1268241" y="90573"/>
                </a:lnTo>
                <a:lnTo>
                  <a:pt x="1228396" y="79535"/>
                </a:lnTo>
                <a:lnTo>
                  <a:pt x="1186600" y="72700"/>
                </a:lnTo>
                <a:lnTo>
                  <a:pt x="1143177" y="70357"/>
                </a:lnTo>
                <a:lnTo>
                  <a:pt x="1094267" y="73331"/>
                </a:lnTo>
                <a:lnTo>
                  <a:pt x="1047477" y="81981"/>
                </a:lnTo>
                <a:lnTo>
                  <a:pt x="1003280" y="95897"/>
                </a:lnTo>
                <a:lnTo>
                  <a:pt x="962149" y="114671"/>
                </a:lnTo>
                <a:lnTo>
                  <a:pt x="924560" y="137896"/>
                </a:lnTo>
                <a:lnTo>
                  <a:pt x="895482" y="106494"/>
                </a:lnTo>
                <a:lnTo>
                  <a:pt x="861815" y="78773"/>
                </a:lnTo>
                <a:lnTo>
                  <a:pt x="824042" y="55153"/>
                </a:lnTo>
                <a:lnTo>
                  <a:pt x="782649" y="36052"/>
                </a:lnTo>
                <a:lnTo>
                  <a:pt x="738120" y="21890"/>
                </a:lnTo>
                <a:lnTo>
                  <a:pt x="690939" y="13086"/>
                </a:lnTo>
                <a:lnTo>
                  <a:pt x="641591" y="10058"/>
                </a:lnTo>
                <a:lnTo>
                  <a:pt x="589875" y="13386"/>
                </a:lnTo>
                <a:lnTo>
                  <a:pt x="540574" y="23048"/>
                </a:lnTo>
                <a:lnTo>
                  <a:pt x="494244" y="38560"/>
                </a:lnTo>
                <a:lnTo>
                  <a:pt x="451444" y="59437"/>
                </a:lnTo>
                <a:lnTo>
                  <a:pt x="412731" y="85197"/>
                </a:lnTo>
                <a:lnTo>
                  <a:pt x="378663" y="115354"/>
                </a:lnTo>
                <a:lnTo>
                  <a:pt x="331044" y="129474"/>
                </a:lnTo>
                <a:lnTo>
                  <a:pt x="286870" y="149187"/>
                </a:lnTo>
                <a:lnTo>
                  <a:pt x="246716" y="173995"/>
                </a:lnTo>
                <a:lnTo>
                  <a:pt x="211159" y="203403"/>
                </a:lnTo>
                <a:lnTo>
                  <a:pt x="180775" y="236913"/>
                </a:lnTo>
                <a:lnTo>
                  <a:pt x="156140" y="274030"/>
                </a:lnTo>
                <a:lnTo>
                  <a:pt x="137830" y="314257"/>
                </a:lnTo>
                <a:lnTo>
                  <a:pt x="126422" y="357098"/>
                </a:lnTo>
                <a:lnTo>
                  <a:pt x="122491" y="402056"/>
                </a:lnTo>
                <a:lnTo>
                  <a:pt x="122765" y="413893"/>
                </a:lnTo>
                <a:lnTo>
                  <a:pt x="123575" y="425605"/>
                </a:lnTo>
                <a:lnTo>
                  <a:pt x="124907" y="437189"/>
                </a:lnTo>
                <a:lnTo>
                  <a:pt x="126745" y="448640"/>
                </a:lnTo>
                <a:lnTo>
                  <a:pt x="90506" y="478104"/>
                </a:lnTo>
                <a:lnTo>
                  <a:pt x="59516" y="511787"/>
                </a:lnTo>
                <a:lnTo>
                  <a:pt x="34374" y="549178"/>
                </a:lnTo>
                <a:lnTo>
                  <a:pt x="15675" y="589763"/>
                </a:lnTo>
                <a:lnTo>
                  <a:pt x="4018" y="633032"/>
                </a:lnTo>
                <a:lnTo>
                  <a:pt x="0" y="678472"/>
                </a:lnTo>
                <a:lnTo>
                  <a:pt x="3731" y="722290"/>
                </a:lnTo>
                <a:lnTo>
                  <a:pt x="14570" y="764112"/>
                </a:lnTo>
                <a:lnTo>
                  <a:pt x="31984" y="803478"/>
                </a:lnTo>
                <a:lnTo>
                  <a:pt x="55441" y="839931"/>
                </a:lnTo>
                <a:lnTo>
                  <a:pt x="84409" y="873012"/>
                </a:lnTo>
                <a:lnTo>
                  <a:pt x="118355" y="902261"/>
                </a:lnTo>
                <a:lnTo>
                  <a:pt x="156746" y="927221"/>
                </a:lnTo>
                <a:lnTo>
                  <a:pt x="199051" y="947432"/>
                </a:lnTo>
                <a:lnTo>
                  <a:pt x="244736" y="962437"/>
                </a:lnTo>
                <a:lnTo>
                  <a:pt x="293269" y="971776"/>
                </a:lnTo>
                <a:lnTo>
                  <a:pt x="344119" y="974991"/>
                </a:lnTo>
                <a:lnTo>
                  <a:pt x="365051" y="974443"/>
                </a:lnTo>
                <a:lnTo>
                  <a:pt x="385649" y="972826"/>
                </a:lnTo>
                <a:lnTo>
                  <a:pt x="405878" y="970180"/>
                </a:lnTo>
                <a:lnTo>
                  <a:pt x="425704" y="966546"/>
                </a:lnTo>
                <a:lnTo>
                  <a:pt x="447810" y="1006490"/>
                </a:lnTo>
                <a:lnTo>
                  <a:pt x="476316" y="1042873"/>
                </a:lnTo>
                <a:lnTo>
                  <a:pt x="510593" y="1075151"/>
                </a:lnTo>
                <a:lnTo>
                  <a:pt x="550014" y="1102780"/>
                </a:lnTo>
                <a:lnTo>
                  <a:pt x="593951" y="1125216"/>
                </a:lnTo>
                <a:lnTo>
                  <a:pt x="641777" y="1141916"/>
                </a:lnTo>
                <a:lnTo>
                  <a:pt x="692863" y="1152334"/>
                </a:lnTo>
                <a:lnTo>
                  <a:pt x="746582" y="1155928"/>
                </a:lnTo>
                <a:lnTo>
                  <a:pt x="798079" y="1152625"/>
                </a:lnTo>
                <a:lnTo>
                  <a:pt x="847188" y="1143034"/>
                </a:lnTo>
                <a:lnTo>
                  <a:pt x="893357" y="1127637"/>
                </a:lnTo>
                <a:lnTo>
                  <a:pt x="936035" y="1106914"/>
                </a:lnTo>
                <a:lnTo>
                  <a:pt x="974669" y="1081344"/>
                </a:lnTo>
                <a:lnTo>
                  <a:pt x="1008710" y="1051407"/>
                </a:lnTo>
                <a:lnTo>
                  <a:pt x="1047313" y="1076892"/>
                </a:lnTo>
                <a:lnTo>
                  <a:pt x="1089941" y="1097552"/>
                </a:lnTo>
                <a:lnTo>
                  <a:pt x="1136048" y="1112905"/>
                </a:lnTo>
                <a:lnTo>
                  <a:pt x="1185086" y="1122470"/>
                </a:lnTo>
                <a:lnTo>
                  <a:pt x="1236510" y="1125766"/>
                </a:lnTo>
                <a:lnTo>
                  <a:pt x="1294187" y="1121612"/>
                </a:lnTo>
                <a:lnTo>
                  <a:pt x="1348759" y="1109604"/>
                </a:lnTo>
                <a:lnTo>
                  <a:pt x="1399449" y="1090422"/>
                </a:lnTo>
                <a:lnTo>
                  <a:pt x="1445481" y="1064747"/>
                </a:lnTo>
                <a:lnTo>
                  <a:pt x="1486077" y="1033259"/>
                </a:lnTo>
                <a:lnTo>
                  <a:pt x="1510450" y="1070112"/>
                </a:lnTo>
                <a:lnTo>
                  <a:pt x="1541296" y="1102983"/>
                </a:lnTo>
                <a:lnTo>
                  <a:pt x="1577890" y="1131257"/>
                </a:lnTo>
                <a:lnTo>
                  <a:pt x="1619509" y="1154318"/>
                </a:lnTo>
                <a:lnTo>
                  <a:pt x="1665427" y="1171552"/>
                </a:lnTo>
                <a:lnTo>
                  <a:pt x="1714922" y="1182344"/>
                </a:lnTo>
                <a:lnTo>
                  <a:pt x="1767268" y="1186078"/>
                </a:lnTo>
                <a:lnTo>
                  <a:pt x="1821325" y="1182094"/>
                </a:lnTo>
                <a:lnTo>
                  <a:pt x="1872312" y="1170595"/>
                </a:lnTo>
                <a:lnTo>
                  <a:pt x="1919427" y="1152260"/>
                </a:lnTo>
                <a:lnTo>
                  <a:pt x="1961870" y="1127767"/>
                </a:lnTo>
                <a:lnTo>
                  <a:pt x="1998841" y="1097796"/>
                </a:lnTo>
                <a:lnTo>
                  <a:pt x="2029540" y="1063025"/>
                </a:lnTo>
                <a:lnTo>
                  <a:pt x="2053166" y="1024133"/>
                </a:lnTo>
                <a:lnTo>
                  <a:pt x="2068918" y="981798"/>
                </a:lnTo>
                <a:lnTo>
                  <a:pt x="2084797" y="985353"/>
                </a:lnTo>
                <a:lnTo>
                  <a:pt x="2101086" y="987948"/>
                </a:lnTo>
                <a:lnTo>
                  <a:pt x="2117744" y="989539"/>
                </a:lnTo>
                <a:lnTo>
                  <a:pt x="2134730" y="990079"/>
                </a:lnTo>
                <a:lnTo>
                  <a:pt x="2188225" y="984703"/>
                </a:lnTo>
                <a:lnTo>
                  <a:pt x="2237332" y="969392"/>
                </a:lnTo>
                <a:lnTo>
                  <a:pt x="2280649" y="945365"/>
                </a:lnTo>
                <a:lnTo>
                  <a:pt x="2316778" y="913844"/>
                </a:lnTo>
                <a:lnTo>
                  <a:pt x="2344317" y="876052"/>
                </a:lnTo>
                <a:lnTo>
                  <a:pt x="2361868" y="833209"/>
                </a:lnTo>
                <a:lnTo>
                  <a:pt x="2368029" y="786536"/>
                </a:lnTo>
                <a:lnTo>
                  <a:pt x="2362928" y="744035"/>
                </a:lnTo>
                <a:lnTo>
                  <a:pt x="2348326" y="704597"/>
                </a:lnTo>
                <a:lnTo>
                  <a:pt x="2325279" y="669134"/>
                </a:lnTo>
                <a:lnTo>
                  <a:pt x="2294839" y="638556"/>
                </a:lnTo>
                <a:lnTo>
                  <a:pt x="2323211" y="599523"/>
                </a:lnTo>
                <a:lnTo>
                  <a:pt x="2344383" y="556734"/>
                </a:lnTo>
                <a:lnTo>
                  <a:pt x="2357623" y="510809"/>
                </a:lnTo>
                <a:lnTo>
                  <a:pt x="2362200" y="462368"/>
                </a:lnTo>
                <a:lnTo>
                  <a:pt x="2358468" y="418550"/>
                </a:lnTo>
                <a:lnTo>
                  <a:pt x="2347630" y="376728"/>
                </a:lnTo>
                <a:lnTo>
                  <a:pt x="2330217" y="337362"/>
                </a:lnTo>
                <a:lnTo>
                  <a:pt x="2306761" y="300909"/>
                </a:lnTo>
                <a:lnTo>
                  <a:pt x="2277794" y="267828"/>
                </a:lnTo>
                <a:lnTo>
                  <a:pt x="2243849" y="238579"/>
                </a:lnTo>
                <a:lnTo>
                  <a:pt x="2205458" y="213619"/>
                </a:lnTo>
                <a:lnTo>
                  <a:pt x="2163154" y="193408"/>
                </a:lnTo>
                <a:lnTo>
                  <a:pt x="2117468" y="178403"/>
                </a:lnTo>
                <a:lnTo>
                  <a:pt x="2068933" y="169064"/>
                </a:lnTo>
                <a:lnTo>
                  <a:pt x="2018080" y="165849"/>
                </a:lnTo>
                <a:lnTo>
                  <a:pt x="1984250" y="167275"/>
                </a:lnTo>
                <a:lnTo>
                  <a:pt x="1951361" y="171456"/>
                </a:lnTo>
                <a:lnTo>
                  <a:pt x="1919557" y="178247"/>
                </a:lnTo>
                <a:lnTo>
                  <a:pt x="1888985" y="187502"/>
                </a:lnTo>
                <a:lnTo>
                  <a:pt x="1866717" y="147920"/>
                </a:lnTo>
                <a:lnTo>
                  <a:pt x="1838148" y="111881"/>
                </a:lnTo>
                <a:lnTo>
                  <a:pt x="1803896" y="79921"/>
                </a:lnTo>
                <a:lnTo>
                  <a:pt x="1764576" y="52574"/>
                </a:lnTo>
                <a:lnTo>
                  <a:pt x="1720805" y="30374"/>
                </a:lnTo>
                <a:lnTo>
                  <a:pt x="1673201" y="13856"/>
                </a:lnTo>
                <a:lnTo>
                  <a:pt x="1622379" y="3553"/>
                </a:lnTo>
                <a:lnTo>
                  <a:pt x="1568958" y="0"/>
                </a:lnTo>
                <a:close/>
              </a:path>
            </a:pathLst>
          </a:custGeom>
          <a:solidFill>
            <a:srgbClr val="FBB03B"/>
          </a:solidFill>
        </p:spPr>
        <p:txBody>
          <a:bodyPr wrap="square" lIns="0" tIns="0" rIns="0" bIns="0" rtlCol="0"/>
          <a:lstStyle/>
          <a:p>
            <a:endParaRPr/>
          </a:p>
        </p:txBody>
      </p:sp>
      <p:sp>
        <p:nvSpPr>
          <p:cNvPr id="5" name="object 5"/>
          <p:cNvSpPr/>
          <p:nvPr/>
        </p:nvSpPr>
        <p:spPr>
          <a:xfrm>
            <a:off x="516484" y="5849725"/>
            <a:ext cx="2057400" cy="1186180"/>
          </a:xfrm>
          <a:custGeom>
            <a:avLst/>
            <a:gdLst/>
            <a:ahLst/>
            <a:cxnLst/>
            <a:rect l="l" t="t" r="r" b="b"/>
            <a:pathLst>
              <a:path w="2057400" h="1186179">
                <a:moveTo>
                  <a:pt x="1363141" y="0"/>
                </a:moveTo>
                <a:lnTo>
                  <a:pt x="1309405" y="4782"/>
                </a:lnTo>
                <a:lnTo>
                  <a:pt x="1258834" y="18567"/>
                </a:lnTo>
                <a:lnTo>
                  <a:pt x="1212269" y="40514"/>
                </a:lnTo>
                <a:lnTo>
                  <a:pt x="1170550" y="69780"/>
                </a:lnTo>
                <a:lnTo>
                  <a:pt x="1134516" y="105524"/>
                </a:lnTo>
                <a:lnTo>
                  <a:pt x="1101876" y="90580"/>
                </a:lnTo>
                <a:lnTo>
                  <a:pt x="1067257" y="79546"/>
                </a:lnTo>
                <a:lnTo>
                  <a:pt x="1030942" y="72713"/>
                </a:lnTo>
                <a:lnTo>
                  <a:pt x="993216" y="70370"/>
                </a:lnTo>
                <a:lnTo>
                  <a:pt x="940372" y="74988"/>
                </a:lnTo>
                <a:lnTo>
                  <a:pt x="890563" y="88312"/>
                </a:lnTo>
                <a:lnTo>
                  <a:pt x="844595" y="109547"/>
                </a:lnTo>
                <a:lnTo>
                  <a:pt x="803275" y="137896"/>
                </a:lnTo>
                <a:lnTo>
                  <a:pt x="773399" y="101611"/>
                </a:lnTo>
                <a:lnTo>
                  <a:pt x="738193" y="70429"/>
                </a:lnTo>
                <a:lnTo>
                  <a:pt x="698323" y="45016"/>
                </a:lnTo>
                <a:lnTo>
                  <a:pt x="654459" y="26039"/>
                </a:lnTo>
                <a:lnTo>
                  <a:pt x="607267" y="14164"/>
                </a:lnTo>
                <a:lnTo>
                  <a:pt x="557415" y="10058"/>
                </a:lnTo>
                <a:lnTo>
                  <a:pt x="503738" y="14827"/>
                </a:lnTo>
                <a:lnTo>
                  <a:pt x="453220" y="28579"/>
                </a:lnTo>
                <a:lnTo>
                  <a:pt x="406698" y="50476"/>
                </a:lnTo>
                <a:lnTo>
                  <a:pt x="365010" y="79684"/>
                </a:lnTo>
                <a:lnTo>
                  <a:pt x="328993" y="115366"/>
                </a:lnTo>
                <a:lnTo>
                  <a:pt x="282649" y="131655"/>
                </a:lnTo>
                <a:lnTo>
                  <a:pt x="240171" y="154941"/>
                </a:lnTo>
                <a:lnTo>
                  <a:pt x="202271" y="184519"/>
                </a:lnTo>
                <a:lnTo>
                  <a:pt x="169664" y="219683"/>
                </a:lnTo>
                <a:lnTo>
                  <a:pt x="143061" y="259724"/>
                </a:lnTo>
                <a:lnTo>
                  <a:pt x="123176" y="303938"/>
                </a:lnTo>
                <a:lnTo>
                  <a:pt x="110722" y="351618"/>
                </a:lnTo>
                <a:lnTo>
                  <a:pt x="106413" y="402056"/>
                </a:lnTo>
                <a:lnTo>
                  <a:pt x="106651" y="413892"/>
                </a:lnTo>
                <a:lnTo>
                  <a:pt x="107356" y="425605"/>
                </a:lnTo>
                <a:lnTo>
                  <a:pt x="108513" y="437189"/>
                </a:lnTo>
                <a:lnTo>
                  <a:pt x="110108" y="448640"/>
                </a:lnTo>
                <a:lnTo>
                  <a:pt x="72859" y="484520"/>
                </a:lnTo>
                <a:lnTo>
                  <a:pt x="42327" y="526328"/>
                </a:lnTo>
                <a:lnTo>
                  <a:pt x="19409" y="573181"/>
                </a:lnTo>
                <a:lnTo>
                  <a:pt x="5001" y="624194"/>
                </a:lnTo>
                <a:lnTo>
                  <a:pt x="0" y="678484"/>
                </a:lnTo>
                <a:lnTo>
                  <a:pt x="3913" y="726579"/>
                </a:lnTo>
                <a:lnTo>
                  <a:pt x="15242" y="772202"/>
                </a:lnTo>
                <a:lnTo>
                  <a:pt x="33371" y="814745"/>
                </a:lnTo>
                <a:lnTo>
                  <a:pt x="57686" y="853596"/>
                </a:lnTo>
                <a:lnTo>
                  <a:pt x="87569" y="888145"/>
                </a:lnTo>
                <a:lnTo>
                  <a:pt x="122407" y="917782"/>
                </a:lnTo>
                <a:lnTo>
                  <a:pt x="161582" y="941895"/>
                </a:lnTo>
                <a:lnTo>
                  <a:pt x="204480" y="959875"/>
                </a:lnTo>
                <a:lnTo>
                  <a:pt x="250486" y="971110"/>
                </a:lnTo>
                <a:lnTo>
                  <a:pt x="298983" y="974991"/>
                </a:lnTo>
                <a:lnTo>
                  <a:pt x="317164" y="974443"/>
                </a:lnTo>
                <a:lnTo>
                  <a:pt x="335054" y="972826"/>
                </a:lnTo>
                <a:lnTo>
                  <a:pt x="352625" y="970180"/>
                </a:lnTo>
                <a:lnTo>
                  <a:pt x="369849" y="966546"/>
                </a:lnTo>
                <a:lnTo>
                  <a:pt x="392270" y="1011922"/>
                </a:lnTo>
                <a:lnTo>
                  <a:pt x="421849" y="1052543"/>
                </a:lnTo>
                <a:lnTo>
                  <a:pt x="457773" y="1087598"/>
                </a:lnTo>
                <a:lnTo>
                  <a:pt x="499227" y="1116276"/>
                </a:lnTo>
                <a:lnTo>
                  <a:pt x="545398" y="1137764"/>
                </a:lnTo>
                <a:lnTo>
                  <a:pt x="595474" y="1151252"/>
                </a:lnTo>
                <a:lnTo>
                  <a:pt x="648639" y="1155928"/>
                </a:lnTo>
                <a:lnTo>
                  <a:pt x="702101" y="1151195"/>
                </a:lnTo>
                <a:lnTo>
                  <a:pt x="752433" y="1137550"/>
                </a:lnTo>
                <a:lnTo>
                  <a:pt x="798810" y="1115820"/>
                </a:lnTo>
                <a:lnTo>
                  <a:pt x="840404" y="1086834"/>
                </a:lnTo>
                <a:lnTo>
                  <a:pt x="876388" y="1051420"/>
                </a:lnTo>
                <a:lnTo>
                  <a:pt x="918882" y="1082541"/>
                </a:lnTo>
                <a:lnTo>
                  <a:pt x="966650" y="1105935"/>
                </a:lnTo>
                <a:lnTo>
                  <a:pt x="1018767" y="1120661"/>
                </a:lnTo>
                <a:lnTo>
                  <a:pt x="1074305" y="1125778"/>
                </a:lnTo>
                <a:lnTo>
                  <a:pt x="1124418" y="1121624"/>
                </a:lnTo>
                <a:lnTo>
                  <a:pt x="1171831" y="1109616"/>
                </a:lnTo>
                <a:lnTo>
                  <a:pt x="1215872" y="1090432"/>
                </a:lnTo>
                <a:lnTo>
                  <a:pt x="1255864" y="1064753"/>
                </a:lnTo>
                <a:lnTo>
                  <a:pt x="1291132" y="1033259"/>
                </a:lnTo>
                <a:lnTo>
                  <a:pt x="1316400" y="1075883"/>
                </a:lnTo>
                <a:lnTo>
                  <a:pt x="1349180" y="1112948"/>
                </a:lnTo>
                <a:lnTo>
                  <a:pt x="1388475" y="1143477"/>
                </a:lnTo>
                <a:lnTo>
                  <a:pt x="1433283" y="1166493"/>
                </a:lnTo>
                <a:lnTo>
                  <a:pt x="1482605" y="1181019"/>
                </a:lnTo>
                <a:lnTo>
                  <a:pt x="1535442" y="1186078"/>
                </a:lnTo>
                <a:lnTo>
                  <a:pt x="1582408" y="1182095"/>
                </a:lnTo>
                <a:lnTo>
                  <a:pt x="1626705" y="1170597"/>
                </a:lnTo>
                <a:lnTo>
                  <a:pt x="1667639" y="1152264"/>
                </a:lnTo>
                <a:lnTo>
                  <a:pt x="1704514" y="1127774"/>
                </a:lnTo>
                <a:lnTo>
                  <a:pt x="1736635" y="1097805"/>
                </a:lnTo>
                <a:lnTo>
                  <a:pt x="1763306" y="1063036"/>
                </a:lnTo>
                <a:lnTo>
                  <a:pt x="1783833" y="1024145"/>
                </a:lnTo>
                <a:lnTo>
                  <a:pt x="1797519" y="981811"/>
                </a:lnTo>
                <a:lnTo>
                  <a:pt x="1811318" y="985359"/>
                </a:lnTo>
                <a:lnTo>
                  <a:pt x="1825469" y="987950"/>
                </a:lnTo>
                <a:lnTo>
                  <a:pt x="1839939" y="989539"/>
                </a:lnTo>
                <a:lnTo>
                  <a:pt x="1854695" y="990079"/>
                </a:lnTo>
                <a:lnTo>
                  <a:pt x="1901173" y="984703"/>
                </a:lnTo>
                <a:lnTo>
                  <a:pt x="1943839" y="969392"/>
                </a:lnTo>
                <a:lnTo>
                  <a:pt x="1981476" y="945365"/>
                </a:lnTo>
                <a:lnTo>
                  <a:pt x="2012867" y="913844"/>
                </a:lnTo>
                <a:lnTo>
                  <a:pt x="2036796" y="876052"/>
                </a:lnTo>
                <a:lnTo>
                  <a:pt x="2052046" y="833209"/>
                </a:lnTo>
                <a:lnTo>
                  <a:pt x="2057400" y="786536"/>
                </a:lnTo>
                <a:lnTo>
                  <a:pt x="2052966" y="744037"/>
                </a:lnTo>
                <a:lnTo>
                  <a:pt x="2040278" y="704603"/>
                </a:lnTo>
                <a:lnTo>
                  <a:pt x="2020254" y="669144"/>
                </a:lnTo>
                <a:lnTo>
                  <a:pt x="1993811" y="638568"/>
                </a:lnTo>
                <a:lnTo>
                  <a:pt x="2018460" y="599534"/>
                </a:lnTo>
                <a:lnTo>
                  <a:pt x="2036854" y="556742"/>
                </a:lnTo>
                <a:lnTo>
                  <a:pt x="2048357" y="510817"/>
                </a:lnTo>
                <a:lnTo>
                  <a:pt x="2052332" y="462381"/>
                </a:lnTo>
                <a:lnTo>
                  <a:pt x="2048419" y="414283"/>
                </a:lnTo>
                <a:lnTo>
                  <a:pt x="2037090" y="368655"/>
                </a:lnTo>
                <a:lnTo>
                  <a:pt x="2018960" y="326109"/>
                </a:lnTo>
                <a:lnTo>
                  <a:pt x="1994646" y="287255"/>
                </a:lnTo>
                <a:lnTo>
                  <a:pt x="1964763" y="252703"/>
                </a:lnTo>
                <a:lnTo>
                  <a:pt x="1929925" y="223063"/>
                </a:lnTo>
                <a:lnTo>
                  <a:pt x="1890750" y="198948"/>
                </a:lnTo>
                <a:lnTo>
                  <a:pt x="1847851" y="180967"/>
                </a:lnTo>
                <a:lnTo>
                  <a:pt x="1801846" y="169730"/>
                </a:lnTo>
                <a:lnTo>
                  <a:pt x="1753349" y="165849"/>
                </a:lnTo>
                <a:lnTo>
                  <a:pt x="1723957" y="167275"/>
                </a:lnTo>
                <a:lnTo>
                  <a:pt x="1695380" y="171456"/>
                </a:lnTo>
                <a:lnTo>
                  <a:pt x="1667745" y="178247"/>
                </a:lnTo>
                <a:lnTo>
                  <a:pt x="1641182" y="187502"/>
                </a:lnTo>
                <a:lnTo>
                  <a:pt x="1618613" y="142546"/>
                </a:lnTo>
                <a:lnTo>
                  <a:pt x="1588993" y="102316"/>
                </a:lnTo>
                <a:lnTo>
                  <a:pt x="1553123" y="67611"/>
                </a:lnTo>
                <a:lnTo>
                  <a:pt x="1511803" y="39228"/>
                </a:lnTo>
                <a:lnTo>
                  <a:pt x="1465833" y="17967"/>
                </a:lnTo>
                <a:lnTo>
                  <a:pt x="1416012" y="4624"/>
                </a:lnTo>
                <a:lnTo>
                  <a:pt x="1363141" y="0"/>
                </a:lnTo>
                <a:close/>
              </a:path>
            </a:pathLst>
          </a:custGeom>
          <a:solidFill>
            <a:srgbClr val="FBB03B"/>
          </a:solidFill>
        </p:spPr>
        <p:txBody>
          <a:bodyPr wrap="square" lIns="0" tIns="0" rIns="0" bIns="0" rtlCol="0"/>
          <a:lstStyle/>
          <a:p>
            <a:endParaRPr/>
          </a:p>
        </p:txBody>
      </p:sp>
      <p:sp>
        <p:nvSpPr>
          <p:cNvPr id="6" name="object 6"/>
          <p:cNvSpPr/>
          <p:nvPr/>
        </p:nvSpPr>
        <p:spPr>
          <a:xfrm>
            <a:off x="6170104" y="1131288"/>
            <a:ext cx="3869690" cy="1334135"/>
          </a:xfrm>
          <a:custGeom>
            <a:avLst/>
            <a:gdLst/>
            <a:ahLst/>
            <a:cxnLst/>
            <a:rect l="l" t="t" r="r" b="b"/>
            <a:pathLst>
              <a:path w="3869690" h="1334135">
                <a:moveTo>
                  <a:pt x="2563596" y="0"/>
                </a:moveTo>
                <a:lnTo>
                  <a:pt x="2506811" y="1681"/>
                </a:lnTo>
                <a:lnTo>
                  <a:pt x="2451648" y="6617"/>
                </a:lnTo>
                <a:lnTo>
                  <a:pt x="2398376" y="14645"/>
                </a:lnTo>
                <a:lnTo>
                  <a:pt x="2347268" y="25603"/>
                </a:lnTo>
                <a:lnTo>
                  <a:pt x="2298592" y="39329"/>
                </a:lnTo>
                <a:lnTo>
                  <a:pt x="2252621" y="55661"/>
                </a:lnTo>
                <a:lnTo>
                  <a:pt x="2209624" y="74436"/>
                </a:lnTo>
                <a:lnTo>
                  <a:pt x="2169873" y="95493"/>
                </a:lnTo>
                <a:lnTo>
                  <a:pt x="2133638" y="118668"/>
                </a:lnTo>
                <a:lnTo>
                  <a:pt x="2084837" y="104875"/>
                </a:lnTo>
                <a:lnTo>
                  <a:pt x="2033592" y="93857"/>
                </a:lnTo>
                <a:lnTo>
                  <a:pt x="1980174" y="85781"/>
                </a:lnTo>
                <a:lnTo>
                  <a:pt x="1924854" y="80813"/>
                </a:lnTo>
                <a:lnTo>
                  <a:pt x="1867903" y="79121"/>
                </a:lnTo>
                <a:lnTo>
                  <a:pt x="1810496" y="80838"/>
                </a:lnTo>
                <a:lnTo>
                  <a:pt x="1754746" y="85879"/>
                </a:lnTo>
                <a:lnTo>
                  <a:pt x="1700933" y="94076"/>
                </a:lnTo>
                <a:lnTo>
                  <a:pt x="1649338" y="105261"/>
                </a:lnTo>
                <a:lnTo>
                  <a:pt x="1600243" y="119266"/>
                </a:lnTo>
                <a:lnTo>
                  <a:pt x="1553929" y="135924"/>
                </a:lnTo>
                <a:lnTo>
                  <a:pt x="1510677" y="155067"/>
                </a:lnTo>
                <a:lnTo>
                  <a:pt x="1478242" y="129939"/>
                </a:lnTo>
                <a:lnTo>
                  <a:pt x="1442016" y="106769"/>
                </a:lnTo>
                <a:lnTo>
                  <a:pt x="1402270" y="85719"/>
                </a:lnTo>
                <a:lnTo>
                  <a:pt x="1359277" y="66950"/>
                </a:lnTo>
                <a:lnTo>
                  <a:pt x="1313308" y="50625"/>
                </a:lnTo>
                <a:lnTo>
                  <a:pt x="1264634" y="36905"/>
                </a:lnTo>
                <a:lnTo>
                  <a:pt x="1213527" y="25952"/>
                </a:lnTo>
                <a:lnTo>
                  <a:pt x="1160258" y="17928"/>
                </a:lnTo>
                <a:lnTo>
                  <a:pt x="1105099" y="12995"/>
                </a:lnTo>
                <a:lnTo>
                  <a:pt x="1048321" y="11315"/>
                </a:lnTo>
                <a:lnTo>
                  <a:pt x="991594" y="12992"/>
                </a:lnTo>
                <a:lnTo>
                  <a:pt x="936486" y="17916"/>
                </a:lnTo>
                <a:lnTo>
                  <a:pt x="883267" y="25925"/>
                </a:lnTo>
                <a:lnTo>
                  <a:pt x="832206" y="36858"/>
                </a:lnTo>
                <a:lnTo>
                  <a:pt x="783573" y="50552"/>
                </a:lnTo>
                <a:lnTo>
                  <a:pt x="737638" y="66847"/>
                </a:lnTo>
                <a:lnTo>
                  <a:pt x="694670" y="85581"/>
                </a:lnTo>
                <a:lnTo>
                  <a:pt x="654941" y="106591"/>
                </a:lnTo>
                <a:lnTo>
                  <a:pt x="618718" y="129717"/>
                </a:lnTo>
                <a:lnTo>
                  <a:pt x="559870" y="141017"/>
                </a:lnTo>
                <a:lnTo>
                  <a:pt x="504054" y="155932"/>
                </a:lnTo>
                <a:lnTo>
                  <a:pt x="451670" y="174226"/>
                </a:lnTo>
                <a:lnTo>
                  <a:pt x="403113" y="195664"/>
                </a:lnTo>
                <a:lnTo>
                  <a:pt x="358782" y="220011"/>
                </a:lnTo>
                <a:lnTo>
                  <a:pt x="319073" y="247032"/>
                </a:lnTo>
                <a:lnTo>
                  <a:pt x="284383" y="276491"/>
                </a:lnTo>
                <a:lnTo>
                  <a:pt x="255110" y="308152"/>
                </a:lnTo>
                <a:lnTo>
                  <a:pt x="231650" y="341781"/>
                </a:lnTo>
                <a:lnTo>
                  <a:pt x="214402" y="377142"/>
                </a:lnTo>
                <a:lnTo>
                  <a:pt x="203761" y="414000"/>
                </a:lnTo>
                <a:lnTo>
                  <a:pt x="200126" y="452120"/>
                </a:lnTo>
                <a:lnTo>
                  <a:pt x="200574" y="465425"/>
                </a:lnTo>
                <a:lnTo>
                  <a:pt x="201901" y="478594"/>
                </a:lnTo>
                <a:lnTo>
                  <a:pt x="204080" y="491623"/>
                </a:lnTo>
                <a:lnTo>
                  <a:pt x="207086" y="504507"/>
                </a:lnTo>
                <a:lnTo>
                  <a:pt x="155830" y="532602"/>
                </a:lnTo>
                <a:lnTo>
                  <a:pt x="110775" y="564241"/>
                </a:lnTo>
                <a:lnTo>
                  <a:pt x="72534" y="599063"/>
                </a:lnTo>
                <a:lnTo>
                  <a:pt x="41721" y="636706"/>
                </a:lnTo>
                <a:lnTo>
                  <a:pt x="18952" y="676807"/>
                </a:lnTo>
                <a:lnTo>
                  <a:pt x="4840" y="719006"/>
                </a:lnTo>
                <a:lnTo>
                  <a:pt x="0" y="762939"/>
                </a:lnTo>
                <a:lnTo>
                  <a:pt x="3299" y="799273"/>
                </a:lnTo>
                <a:lnTo>
                  <a:pt x="28665" y="868335"/>
                </a:lnTo>
                <a:lnTo>
                  <a:pt x="50045" y="900658"/>
                </a:lnTo>
                <a:lnTo>
                  <a:pt x="76766" y="931236"/>
                </a:lnTo>
                <a:lnTo>
                  <a:pt x="108486" y="959868"/>
                </a:lnTo>
                <a:lnTo>
                  <a:pt x="144860" y="986349"/>
                </a:lnTo>
                <a:lnTo>
                  <a:pt x="185546" y="1010476"/>
                </a:lnTo>
                <a:lnTo>
                  <a:pt x="230201" y="1032046"/>
                </a:lnTo>
                <a:lnTo>
                  <a:pt x="278481" y="1050856"/>
                </a:lnTo>
                <a:lnTo>
                  <a:pt x="330045" y="1066701"/>
                </a:lnTo>
                <a:lnTo>
                  <a:pt x="384548" y="1079380"/>
                </a:lnTo>
                <a:lnTo>
                  <a:pt x="441648" y="1088688"/>
                </a:lnTo>
                <a:lnTo>
                  <a:pt x="501002" y="1094421"/>
                </a:lnTo>
                <a:lnTo>
                  <a:pt x="562267" y="1096378"/>
                </a:lnTo>
                <a:lnTo>
                  <a:pt x="596469" y="1095762"/>
                </a:lnTo>
                <a:lnTo>
                  <a:pt x="630121" y="1093944"/>
                </a:lnTo>
                <a:lnTo>
                  <a:pt x="663170" y="1090972"/>
                </a:lnTo>
                <a:lnTo>
                  <a:pt x="695566" y="1086891"/>
                </a:lnTo>
                <a:lnTo>
                  <a:pt x="718434" y="1117248"/>
                </a:lnTo>
                <a:lnTo>
                  <a:pt x="746101" y="1145916"/>
                </a:lnTo>
                <a:lnTo>
                  <a:pt x="778264" y="1172714"/>
                </a:lnTo>
                <a:lnTo>
                  <a:pt x="814617" y="1197462"/>
                </a:lnTo>
                <a:lnTo>
                  <a:pt x="854859" y="1219977"/>
                </a:lnTo>
                <a:lnTo>
                  <a:pt x="898683" y="1240078"/>
                </a:lnTo>
                <a:lnTo>
                  <a:pt x="945788" y="1257585"/>
                </a:lnTo>
                <a:lnTo>
                  <a:pt x="995868" y="1272315"/>
                </a:lnTo>
                <a:lnTo>
                  <a:pt x="1048621" y="1284087"/>
                </a:lnTo>
                <a:lnTo>
                  <a:pt x="1103741" y="1292720"/>
                </a:lnTo>
                <a:lnTo>
                  <a:pt x="1160927" y="1298033"/>
                </a:lnTo>
                <a:lnTo>
                  <a:pt x="1219873" y="1299845"/>
                </a:lnTo>
                <a:lnTo>
                  <a:pt x="1276358" y="1298180"/>
                </a:lnTo>
                <a:lnTo>
                  <a:pt x="1331242" y="1293294"/>
                </a:lnTo>
                <a:lnTo>
                  <a:pt x="1384258" y="1285345"/>
                </a:lnTo>
                <a:lnTo>
                  <a:pt x="1435140" y="1274495"/>
                </a:lnTo>
                <a:lnTo>
                  <a:pt x="1483619" y="1260902"/>
                </a:lnTo>
                <a:lnTo>
                  <a:pt x="1529430" y="1244727"/>
                </a:lnTo>
                <a:lnTo>
                  <a:pt x="1572305" y="1226129"/>
                </a:lnTo>
                <a:lnTo>
                  <a:pt x="1611977" y="1205269"/>
                </a:lnTo>
                <a:lnTo>
                  <a:pt x="1648180" y="1182306"/>
                </a:lnTo>
                <a:lnTo>
                  <a:pt x="1686788" y="1200823"/>
                </a:lnTo>
                <a:lnTo>
                  <a:pt x="1728095" y="1217301"/>
                </a:lnTo>
                <a:lnTo>
                  <a:pt x="1771882" y="1231606"/>
                </a:lnTo>
                <a:lnTo>
                  <a:pt x="1817933" y="1243607"/>
                </a:lnTo>
                <a:lnTo>
                  <a:pt x="1866029" y="1253172"/>
                </a:lnTo>
                <a:lnTo>
                  <a:pt x="1915951" y="1260168"/>
                </a:lnTo>
                <a:lnTo>
                  <a:pt x="1967482" y="1264462"/>
                </a:lnTo>
                <a:lnTo>
                  <a:pt x="2020404" y="1265923"/>
                </a:lnTo>
                <a:lnTo>
                  <a:pt x="2079824" y="1264079"/>
                </a:lnTo>
                <a:lnTo>
                  <a:pt x="2137452" y="1258673"/>
                </a:lnTo>
                <a:lnTo>
                  <a:pt x="2192978" y="1249892"/>
                </a:lnTo>
                <a:lnTo>
                  <a:pt x="2246090" y="1237922"/>
                </a:lnTo>
                <a:lnTo>
                  <a:pt x="2296478" y="1222951"/>
                </a:lnTo>
                <a:lnTo>
                  <a:pt x="2343831" y="1205165"/>
                </a:lnTo>
                <a:lnTo>
                  <a:pt x="2387838" y="1184752"/>
                </a:lnTo>
                <a:lnTo>
                  <a:pt x="2428189" y="1161897"/>
                </a:lnTo>
                <a:lnTo>
                  <a:pt x="2454899" y="1191345"/>
                </a:lnTo>
                <a:lnTo>
                  <a:pt x="2486966" y="1218700"/>
                </a:lnTo>
                <a:lnTo>
                  <a:pt x="2523985" y="1243726"/>
                </a:lnTo>
                <a:lnTo>
                  <a:pt x="2565548" y="1266184"/>
                </a:lnTo>
                <a:lnTo>
                  <a:pt x="2611251" y="1285838"/>
                </a:lnTo>
                <a:lnTo>
                  <a:pt x="2660688" y="1302450"/>
                </a:lnTo>
                <a:lnTo>
                  <a:pt x="2713452" y="1315784"/>
                </a:lnTo>
                <a:lnTo>
                  <a:pt x="2769137" y="1325602"/>
                </a:lnTo>
                <a:lnTo>
                  <a:pt x="2827338" y="1331667"/>
                </a:lnTo>
                <a:lnTo>
                  <a:pt x="2887649" y="1333741"/>
                </a:lnTo>
                <a:lnTo>
                  <a:pt x="2947022" y="1331731"/>
                </a:lnTo>
                <a:lnTo>
                  <a:pt x="3004360" y="1325853"/>
                </a:lnTo>
                <a:lnTo>
                  <a:pt x="3059275" y="1316332"/>
                </a:lnTo>
                <a:lnTo>
                  <a:pt x="3111379" y="1303395"/>
                </a:lnTo>
                <a:lnTo>
                  <a:pt x="3160286" y="1287267"/>
                </a:lnTo>
                <a:lnTo>
                  <a:pt x="3205607" y="1268175"/>
                </a:lnTo>
                <a:lnTo>
                  <a:pt x="3246954" y="1246345"/>
                </a:lnTo>
                <a:lnTo>
                  <a:pt x="3283942" y="1222003"/>
                </a:lnTo>
                <a:lnTo>
                  <a:pt x="3316181" y="1195375"/>
                </a:lnTo>
                <a:lnTo>
                  <a:pt x="3343285" y="1166687"/>
                </a:lnTo>
                <a:lnTo>
                  <a:pt x="3380536" y="1104036"/>
                </a:lnTo>
                <a:lnTo>
                  <a:pt x="3406473" y="1108035"/>
                </a:lnTo>
                <a:lnTo>
                  <a:pt x="3433084" y="1110953"/>
                </a:lnTo>
                <a:lnTo>
                  <a:pt x="3460298" y="1112739"/>
                </a:lnTo>
                <a:lnTo>
                  <a:pt x="3488042" y="1113345"/>
                </a:lnTo>
                <a:lnTo>
                  <a:pt x="3544378" y="1110864"/>
                </a:lnTo>
                <a:lnTo>
                  <a:pt x="3598147" y="1103655"/>
                </a:lnTo>
                <a:lnTo>
                  <a:pt x="3648759" y="1092074"/>
                </a:lnTo>
                <a:lnTo>
                  <a:pt x="3695624" y="1076473"/>
                </a:lnTo>
                <a:lnTo>
                  <a:pt x="3738153" y="1057208"/>
                </a:lnTo>
                <a:lnTo>
                  <a:pt x="3775756" y="1034631"/>
                </a:lnTo>
                <a:lnTo>
                  <a:pt x="3807845" y="1009097"/>
                </a:lnTo>
                <a:lnTo>
                  <a:pt x="3833829" y="980959"/>
                </a:lnTo>
                <a:lnTo>
                  <a:pt x="3865125" y="918290"/>
                </a:lnTo>
                <a:lnTo>
                  <a:pt x="3869258" y="884466"/>
                </a:lnTo>
                <a:lnTo>
                  <a:pt x="3860922" y="836665"/>
                </a:lnTo>
                <a:lnTo>
                  <a:pt x="3837063" y="792318"/>
                </a:lnTo>
                <a:lnTo>
                  <a:pt x="3799403" y="752442"/>
                </a:lnTo>
                <a:lnTo>
                  <a:pt x="3749662" y="718058"/>
                </a:lnTo>
                <a:lnTo>
                  <a:pt x="3787654" y="683304"/>
                </a:lnTo>
                <a:lnTo>
                  <a:pt x="3818269" y="645759"/>
                </a:lnTo>
                <a:lnTo>
                  <a:pt x="3840896" y="605778"/>
                </a:lnTo>
                <a:lnTo>
                  <a:pt x="3854921" y="563719"/>
                </a:lnTo>
                <a:lnTo>
                  <a:pt x="3859733" y="519938"/>
                </a:lnTo>
                <a:lnTo>
                  <a:pt x="3856433" y="483606"/>
                </a:lnTo>
                <a:lnTo>
                  <a:pt x="3831067" y="414548"/>
                </a:lnTo>
                <a:lnTo>
                  <a:pt x="3809687" y="382227"/>
                </a:lnTo>
                <a:lnTo>
                  <a:pt x="3782965" y="351649"/>
                </a:lnTo>
                <a:lnTo>
                  <a:pt x="3751246" y="323019"/>
                </a:lnTo>
                <a:lnTo>
                  <a:pt x="3714871" y="296539"/>
                </a:lnTo>
                <a:lnTo>
                  <a:pt x="3674185" y="272412"/>
                </a:lnTo>
                <a:lnTo>
                  <a:pt x="3629529" y="250842"/>
                </a:lnTo>
                <a:lnTo>
                  <a:pt x="3581247" y="232033"/>
                </a:lnTo>
                <a:lnTo>
                  <a:pt x="3529682" y="216188"/>
                </a:lnTo>
                <a:lnTo>
                  <a:pt x="3475178" y="203510"/>
                </a:lnTo>
                <a:lnTo>
                  <a:pt x="3418076" y="194202"/>
                </a:lnTo>
                <a:lnTo>
                  <a:pt x="3358720" y="188468"/>
                </a:lnTo>
                <a:lnTo>
                  <a:pt x="3297453" y="186512"/>
                </a:lnTo>
                <a:lnTo>
                  <a:pt x="3242177" y="188114"/>
                </a:lnTo>
                <a:lnTo>
                  <a:pt x="3188433" y="192812"/>
                </a:lnTo>
                <a:lnTo>
                  <a:pt x="3136465" y="200447"/>
                </a:lnTo>
                <a:lnTo>
                  <a:pt x="3086519" y="210858"/>
                </a:lnTo>
                <a:lnTo>
                  <a:pt x="3063454" y="180769"/>
                </a:lnTo>
                <a:lnTo>
                  <a:pt x="3035664" y="152363"/>
                </a:lnTo>
                <a:lnTo>
                  <a:pt x="3003448" y="125817"/>
                </a:lnTo>
                <a:lnTo>
                  <a:pt x="2967103" y="101310"/>
                </a:lnTo>
                <a:lnTo>
                  <a:pt x="2926930" y="79019"/>
                </a:lnTo>
                <a:lnTo>
                  <a:pt x="2883227" y="59123"/>
                </a:lnTo>
                <a:lnTo>
                  <a:pt x="2836291" y="41799"/>
                </a:lnTo>
                <a:lnTo>
                  <a:pt x="2786423" y="27226"/>
                </a:lnTo>
                <a:lnTo>
                  <a:pt x="2733921" y="15581"/>
                </a:lnTo>
                <a:lnTo>
                  <a:pt x="2679083" y="7043"/>
                </a:lnTo>
                <a:lnTo>
                  <a:pt x="2622209" y="1790"/>
                </a:lnTo>
                <a:lnTo>
                  <a:pt x="2563596" y="0"/>
                </a:lnTo>
                <a:close/>
              </a:path>
            </a:pathLst>
          </a:custGeom>
          <a:solidFill>
            <a:srgbClr val="FBB03B"/>
          </a:solidFill>
        </p:spPr>
        <p:txBody>
          <a:bodyPr wrap="square" lIns="0" tIns="0" rIns="0" bIns="0" rtlCol="0"/>
          <a:lstStyle/>
          <a:p>
            <a:endParaRPr/>
          </a:p>
        </p:txBody>
      </p:sp>
      <p:sp>
        <p:nvSpPr>
          <p:cNvPr id="7" name="object 7"/>
          <p:cNvSpPr/>
          <p:nvPr/>
        </p:nvSpPr>
        <p:spPr>
          <a:xfrm>
            <a:off x="1134543" y="1180353"/>
            <a:ext cx="3641090" cy="1271270"/>
          </a:xfrm>
          <a:custGeom>
            <a:avLst/>
            <a:gdLst/>
            <a:ahLst/>
            <a:cxnLst/>
            <a:rect l="l" t="t" r="r" b="b"/>
            <a:pathLst>
              <a:path w="3641090" h="1271270">
                <a:moveTo>
                  <a:pt x="2412149" y="0"/>
                </a:moveTo>
                <a:lnTo>
                  <a:pt x="2358719" y="1601"/>
                </a:lnTo>
                <a:lnTo>
                  <a:pt x="2306814" y="6303"/>
                </a:lnTo>
                <a:lnTo>
                  <a:pt x="2256689" y="13952"/>
                </a:lnTo>
                <a:lnTo>
                  <a:pt x="2208598" y="24391"/>
                </a:lnTo>
                <a:lnTo>
                  <a:pt x="2162796" y="37468"/>
                </a:lnTo>
                <a:lnTo>
                  <a:pt x="2119540" y="53027"/>
                </a:lnTo>
                <a:lnTo>
                  <a:pt x="2079083" y="70914"/>
                </a:lnTo>
                <a:lnTo>
                  <a:pt x="2041681" y="90975"/>
                </a:lnTo>
                <a:lnTo>
                  <a:pt x="2007590" y="113055"/>
                </a:lnTo>
                <a:lnTo>
                  <a:pt x="1961678" y="99914"/>
                </a:lnTo>
                <a:lnTo>
                  <a:pt x="1913463" y="89416"/>
                </a:lnTo>
                <a:lnTo>
                  <a:pt x="1863201" y="81721"/>
                </a:lnTo>
                <a:lnTo>
                  <a:pt x="1811146" y="76987"/>
                </a:lnTo>
                <a:lnTo>
                  <a:pt x="1757553" y="75374"/>
                </a:lnTo>
                <a:lnTo>
                  <a:pt x="1703541" y="77011"/>
                </a:lnTo>
                <a:lnTo>
                  <a:pt x="1651086" y="81814"/>
                </a:lnTo>
                <a:lnTo>
                  <a:pt x="1600452" y="89624"/>
                </a:lnTo>
                <a:lnTo>
                  <a:pt x="1551905" y="100281"/>
                </a:lnTo>
                <a:lnTo>
                  <a:pt x="1505709" y="113626"/>
                </a:lnTo>
                <a:lnTo>
                  <a:pt x="1462131" y="129498"/>
                </a:lnTo>
                <a:lnTo>
                  <a:pt x="1421434" y="147739"/>
                </a:lnTo>
                <a:lnTo>
                  <a:pt x="1387302" y="121250"/>
                </a:lnTo>
                <a:lnTo>
                  <a:pt x="1348801" y="97084"/>
                </a:lnTo>
                <a:lnTo>
                  <a:pt x="1306282" y="75454"/>
                </a:lnTo>
                <a:lnTo>
                  <a:pt x="1260093" y="56571"/>
                </a:lnTo>
                <a:lnTo>
                  <a:pt x="1210588" y="40647"/>
                </a:lnTo>
                <a:lnTo>
                  <a:pt x="1158114" y="27893"/>
                </a:lnTo>
                <a:lnTo>
                  <a:pt x="1103024" y="18521"/>
                </a:lnTo>
                <a:lnTo>
                  <a:pt x="1045668" y="12742"/>
                </a:lnTo>
                <a:lnTo>
                  <a:pt x="986396" y="10769"/>
                </a:lnTo>
                <a:lnTo>
                  <a:pt x="933021" y="12367"/>
                </a:lnTo>
                <a:lnTo>
                  <a:pt x="881170" y="17059"/>
                </a:lnTo>
                <a:lnTo>
                  <a:pt x="831095" y="24690"/>
                </a:lnTo>
                <a:lnTo>
                  <a:pt x="783051" y="35106"/>
                </a:lnTo>
                <a:lnTo>
                  <a:pt x="737290" y="48154"/>
                </a:lnTo>
                <a:lnTo>
                  <a:pt x="694068" y="63680"/>
                </a:lnTo>
                <a:lnTo>
                  <a:pt x="653638" y="81529"/>
                </a:lnTo>
                <a:lnTo>
                  <a:pt x="616253" y="101548"/>
                </a:lnTo>
                <a:lnTo>
                  <a:pt x="582168" y="123583"/>
                </a:lnTo>
                <a:lnTo>
                  <a:pt x="526799" y="134352"/>
                </a:lnTo>
                <a:lnTo>
                  <a:pt x="474284" y="148564"/>
                </a:lnTo>
                <a:lnTo>
                  <a:pt x="424996" y="165995"/>
                </a:lnTo>
                <a:lnTo>
                  <a:pt x="379310" y="186420"/>
                </a:lnTo>
                <a:lnTo>
                  <a:pt x="337598" y="209617"/>
                </a:lnTo>
                <a:lnTo>
                  <a:pt x="300235" y="235361"/>
                </a:lnTo>
                <a:lnTo>
                  <a:pt x="267595" y="263427"/>
                </a:lnTo>
                <a:lnTo>
                  <a:pt x="240051" y="293592"/>
                </a:lnTo>
                <a:lnTo>
                  <a:pt x="217977" y="325632"/>
                </a:lnTo>
                <a:lnTo>
                  <a:pt x="191736" y="394439"/>
                </a:lnTo>
                <a:lnTo>
                  <a:pt x="188315" y="430758"/>
                </a:lnTo>
                <a:lnTo>
                  <a:pt x="188737" y="443438"/>
                </a:lnTo>
                <a:lnTo>
                  <a:pt x="189985" y="455985"/>
                </a:lnTo>
                <a:lnTo>
                  <a:pt x="192033" y="468397"/>
                </a:lnTo>
                <a:lnTo>
                  <a:pt x="194856" y="480669"/>
                </a:lnTo>
                <a:lnTo>
                  <a:pt x="146629" y="507439"/>
                </a:lnTo>
                <a:lnTo>
                  <a:pt x="104235" y="537585"/>
                </a:lnTo>
                <a:lnTo>
                  <a:pt x="68252" y="570764"/>
                </a:lnTo>
                <a:lnTo>
                  <a:pt x="39259" y="606630"/>
                </a:lnTo>
                <a:lnTo>
                  <a:pt x="17834" y="644840"/>
                </a:lnTo>
                <a:lnTo>
                  <a:pt x="4554" y="685047"/>
                </a:lnTo>
                <a:lnTo>
                  <a:pt x="0" y="726909"/>
                </a:lnTo>
                <a:lnTo>
                  <a:pt x="3104" y="761527"/>
                </a:lnTo>
                <a:lnTo>
                  <a:pt x="26971" y="827327"/>
                </a:lnTo>
                <a:lnTo>
                  <a:pt x="72232" y="887257"/>
                </a:lnTo>
                <a:lnTo>
                  <a:pt x="102078" y="914537"/>
                </a:lnTo>
                <a:lnTo>
                  <a:pt x="136304" y="939767"/>
                </a:lnTo>
                <a:lnTo>
                  <a:pt x="174587" y="962755"/>
                </a:lnTo>
                <a:lnTo>
                  <a:pt x="216605" y="983306"/>
                </a:lnTo>
                <a:lnTo>
                  <a:pt x="262035" y="1001228"/>
                </a:lnTo>
                <a:lnTo>
                  <a:pt x="310555" y="1016325"/>
                </a:lnTo>
                <a:lnTo>
                  <a:pt x="361840" y="1028405"/>
                </a:lnTo>
                <a:lnTo>
                  <a:pt x="415570" y="1037273"/>
                </a:lnTo>
                <a:lnTo>
                  <a:pt x="471420" y="1042736"/>
                </a:lnTo>
                <a:lnTo>
                  <a:pt x="529069" y="1044600"/>
                </a:lnTo>
                <a:lnTo>
                  <a:pt x="561243" y="1044010"/>
                </a:lnTo>
                <a:lnTo>
                  <a:pt x="592904" y="1042273"/>
                </a:lnTo>
                <a:lnTo>
                  <a:pt x="624000" y="1039435"/>
                </a:lnTo>
                <a:lnTo>
                  <a:pt x="654481" y="1035545"/>
                </a:lnTo>
                <a:lnTo>
                  <a:pt x="678183" y="1067024"/>
                </a:lnTo>
                <a:lnTo>
                  <a:pt x="707228" y="1096569"/>
                </a:lnTo>
                <a:lnTo>
                  <a:pt x="741245" y="1123955"/>
                </a:lnTo>
                <a:lnTo>
                  <a:pt x="779862" y="1148960"/>
                </a:lnTo>
                <a:lnTo>
                  <a:pt x="822709" y="1171358"/>
                </a:lnTo>
                <a:lnTo>
                  <a:pt x="869413" y="1190925"/>
                </a:lnTo>
                <a:lnTo>
                  <a:pt x="919605" y="1207437"/>
                </a:lnTo>
                <a:lnTo>
                  <a:pt x="972912" y="1220670"/>
                </a:lnTo>
                <a:lnTo>
                  <a:pt x="1028963" y="1230400"/>
                </a:lnTo>
                <a:lnTo>
                  <a:pt x="1087387" y="1236402"/>
                </a:lnTo>
                <a:lnTo>
                  <a:pt x="1147813" y="1238453"/>
                </a:lnTo>
                <a:lnTo>
                  <a:pt x="1207508" y="1236450"/>
                </a:lnTo>
                <a:lnTo>
                  <a:pt x="1265256" y="1230586"/>
                </a:lnTo>
                <a:lnTo>
                  <a:pt x="1320697" y="1221079"/>
                </a:lnTo>
                <a:lnTo>
                  <a:pt x="1373476" y="1208144"/>
                </a:lnTo>
                <a:lnTo>
                  <a:pt x="1423234" y="1192000"/>
                </a:lnTo>
                <a:lnTo>
                  <a:pt x="1469614" y="1172862"/>
                </a:lnTo>
                <a:lnTo>
                  <a:pt x="1512258" y="1150949"/>
                </a:lnTo>
                <a:lnTo>
                  <a:pt x="1550809" y="1126477"/>
                </a:lnTo>
                <a:lnTo>
                  <a:pt x="1592538" y="1146485"/>
                </a:lnTo>
                <a:lnTo>
                  <a:pt x="1637545" y="1163931"/>
                </a:lnTo>
                <a:lnTo>
                  <a:pt x="1685523" y="1178627"/>
                </a:lnTo>
                <a:lnTo>
                  <a:pt x="1736167" y="1190383"/>
                </a:lnTo>
                <a:lnTo>
                  <a:pt x="1789171" y="1199014"/>
                </a:lnTo>
                <a:lnTo>
                  <a:pt x="1844230" y="1204330"/>
                </a:lnTo>
                <a:lnTo>
                  <a:pt x="1901037" y="1206144"/>
                </a:lnTo>
                <a:lnTo>
                  <a:pt x="1956954" y="1204387"/>
                </a:lnTo>
                <a:lnTo>
                  <a:pt x="2011183" y="1199235"/>
                </a:lnTo>
                <a:lnTo>
                  <a:pt x="2063430" y="1190867"/>
                </a:lnTo>
                <a:lnTo>
                  <a:pt x="2113405" y="1179461"/>
                </a:lnTo>
                <a:lnTo>
                  <a:pt x="2160814" y="1165195"/>
                </a:lnTo>
                <a:lnTo>
                  <a:pt x="2205366" y="1148247"/>
                </a:lnTo>
                <a:lnTo>
                  <a:pt x="2246769" y="1128796"/>
                </a:lnTo>
                <a:lnTo>
                  <a:pt x="2284730" y="1107020"/>
                </a:lnTo>
                <a:lnTo>
                  <a:pt x="2309863" y="1135075"/>
                </a:lnTo>
                <a:lnTo>
                  <a:pt x="2340037" y="1161136"/>
                </a:lnTo>
                <a:lnTo>
                  <a:pt x="2374869" y="1184979"/>
                </a:lnTo>
                <a:lnTo>
                  <a:pt x="2413977" y="1206377"/>
                </a:lnTo>
                <a:lnTo>
                  <a:pt x="2456980" y="1225103"/>
                </a:lnTo>
                <a:lnTo>
                  <a:pt x="2503495" y="1240932"/>
                </a:lnTo>
                <a:lnTo>
                  <a:pt x="2553142" y="1253638"/>
                </a:lnTo>
                <a:lnTo>
                  <a:pt x="2605538" y="1262993"/>
                </a:lnTo>
                <a:lnTo>
                  <a:pt x="2660301" y="1268772"/>
                </a:lnTo>
                <a:lnTo>
                  <a:pt x="2717050" y="1270749"/>
                </a:lnTo>
                <a:lnTo>
                  <a:pt x="2777908" y="1268474"/>
                </a:lnTo>
                <a:lnTo>
                  <a:pt x="2836446" y="1261836"/>
                </a:lnTo>
                <a:lnTo>
                  <a:pt x="2892191" y="1251114"/>
                </a:lnTo>
                <a:lnTo>
                  <a:pt x="2944669" y="1236588"/>
                </a:lnTo>
                <a:lnTo>
                  <a:pt x="2993408" y="1218538"/>
                </a:lnTo>
                <a:lnTo>
                  <a:pt x="3037934" y="1197244"/>
                </a:lnTo>
                <a:lnTo>
                  <a:pt x="3077775" y="1172986"/>
                </a:lnTo>
                <a:lnTo>
                  <a:pt x="3112456" y="1146042"/>
                </a:lnTo>
                <a:lnTo>
                  <a:pt x="3141506" y="1116694"/>
                </a:lnTo>
                <a:lnTo>
                  <a:pt x="3164450" y="1085221"/>
                </a:lnTo>
                <a:lnTo>
                  <a:pt x="3180816" y="1051902"/>
                </a:lnTo>
                <a:lnTo>
                  <a:pt x="3205223" y="1055702"/>
                </a:lnTo>
                <a:lnTo>
                  <a:pt x="3230262" y="1058476"/>
                </a:lnTo>
                <a:lnTo>
                  <a:pt x="3255870" y="1060177"/>
                </a:lnTo>
                <a:lnTo>
                  <a:pt x="3281984" y="1060754"/>
                </a:lnTo>
                <a:lnTo>
                  <a:pt x="3340164" y="1057900"/>
                </a:lnTo>
                <a:lnTo>
                  <a:pt x="3395356" y="1049638"/>
                </a:lnTo>
                <a:lnTo>
                  <a:pt x="3446820" y="1036415"/>
                </a:lnTo>
                <a:lnTo>
                  <a:pt x="3493819" y="1018682"/>
                </a:lnTo>
                <a:lnTo>
                  <a:pt x="3535613" y="996886"/>
                </a:lnTo>
                <a:lnTo>
                  <a:pt x="3571464" y="971477"/>
                </a:lnTo>
                <a:lnTo>
                  <a:pt x="3600634" y="942903"/>
                </a:lnTo>
                <a:lnTo>
                  <a:pt x="3622384" y="911614"/>
                </a:lnTo>
                <a:lnTo>
                  <a:pt x="3640670" y="842683"/>
                </a:lnTo>
                <a:lnTo>
                  <a:pt x="3632826" y="797141"/>
                </a:lnTo>
                <a:lnTo>
                  <a:pt x="3610375" y="754891"/>
                </a:lnTo>
                <a:lnTo>
                  <a:pt x="3574941" y="716903"/>
                </a:lnTo>
                <a:lnTo>
                  <a:pt x="3528148" y="684149"/>
                </a:lnTo>
                <a:lnTo>
                  <a:pt x="3563892" y="651037"/>
                </a:lnTo>
                <a:lnTo>
                  <a:pt x="3592696" y="615265"/>
                </a:lnTo>
                <a:lnTo>
                  <a:pt x="3613983" y="577171"/>
                </a:lnTo>
                <a:lnTo>
                  <a:pt x="3627178" y="537095"/>
                </a:lnTo>
                <a:lnTo>
                  <a:pt x="3631704" y="495376"/>
                </a:lnTo>
                <a:lnTo>
                  <a:pt x="3628600" y="460761"/>
                </a:lnTo>
                <a:lnTo>
                  <a:pt x="3604734" y="394963"/>
                </a:lnTo>
                <a:lnTo>
                  <a:pt x="3559475" y="335033"/>
                </a:lnTo>
                <a:lnTo>
                  <a:pt x="3529630" y="307754"/>
                </a:lnTo>
                <a:lnTo>
                  <a:pt x="3495404" y="282523"/>
                </a:lnTo>
                <a:lnTo>
                  <a:pt x="3457122" y="259535"/>
                </a:lnTo>
                <a:lnTo>
                  <a:pt x="3415104" y="238983"/>
                </a:lnTo>
                <a:lnTo>
                  <a:pt x="3369674" y="221060"/>
                </a:lnTo>
                <a:lnTo>
                  <a:pt x="3321155" y="205962"/>
                </a:lnTo>
                <a:lnTo>
                  <a:pt x="3269868" y="193882"/>
                </a:lnTo>
                <a:lnTo>
                  <a:pt x="3216138" y="185013"/>
                </a:lnTo>
                <a:lnTo>
                  <a:pt x="3160286" y="179549"/>
                </a:lnTo>
                <a:lnTo>
                  <a:pt x="3102635" y="177685"/>
                </a:lnTo>
                <a:lnTo>
                  <a:pt x="3050628" y="179212"/>
                </a:lnTo>
                <a:lnTo>
                  <a:pt x="3000065" y="183691"/>
                </a:lnTo>
                <a:lnTo>
                  <a:pt x="2951171" y="190967"/>
                </a:lnTo>
                <a:lnTo>
                  <a:pt x="2904172" y="200888"/>
                </a:lnTo>
                <a:lnTo>
                  <a:pt x="2880272" y="169697"/>
                </a:lnTo>
                <a:lnTo>
                  <a:pt x="2851112" y="140430"/>
                </a:lnTo>
                <a:lnTo>
                  <a:pt x="2817057" y="113308"/>
                </a:lnTo>
                <a:lnTo>
                  <a:pt x="2778471" y="88551"/>
                </a:lnTo>
                <a:lnTo>
                  <a:pt x="2735720" y="66380"/>
                </a:lnTo>
                <a:lnTo>
                  <a:pt x="2689167" y="47016"/>
                </a:lnTo>
                <a:lnTo>
                  <a:pt x="2639178" y="30678"/>
                </a:lnTo>
                <a:lnTo>
                  <a:pt x="2586117" y="17587"/>
                </a:lnTo>
                <a:lnTo>
                  <a:pt x="2530349" y="7963"/>
                </a:lnTo>
                <a:lnTo>
                  <a:pt x="2472238" y="2027"/>
                </a:lnTo>
                <a:lnTo>
                  <a:pt x="2412149" y="0"/>
                </a:lnTo>
                <a:close/>
              </a:path>
            </a:pathLst>
          </a:custGeom>
          <a:solidFill>
            <a:srgbClr val="FBB03B"/>
          </a:solidFill>
        </p:spPr>
        <p:txBody>
          <a:bodyPr wrap="square" lIns="0" tIns="0" rIns="0" bIns="0" rtlCol="0"/>
          <a:lstStyle/>
          <a:p>
            <a:endParaRPr/>
          </a:p>
        </p:txBody>
      </p:sp>
      <p:sp>
        <p:nvSpPr>
          <p:cNvPr id="8" name="object 8"/>
          <p:cNvSpPr/>
          <p:nvPr/>
        </p:nvSpPr>
        <p:spPr>
          <a:xfrm>
            <a:off x="791844" y="3509657"/>
            <a:ext cx="1441450" cy="455295"/>
          </a:xfrm>
          <a:custGeom>
            <a:avLst/>
            <a:gdLst/>
            <a:ahLst/>
            <a:cxnLst/>
            <a:rect l="l" t="t" r="r" b="b"/>
            <a:pathLst>
              <a:path w="1441450" h="455295">
                <a:moveTo>
                  <a:pt x="0" y="454875"/>
                </a:moveTo>
                <a:lnTo>
                  <a:pt x="1441246" y="454875"/>
                </a:lnTo>
                <a:lnTo>
                  <a:pt x="1441246" y="0"/>
                </a:lnTo>
                <a:lnTo>
                  <a:pt x="0" y="0"/>
                </a:lnTo>
                <a:lnTo>
                  <a:pt x="0" y="454875"/>
                </a:lnTo>
                <a:close/>
              </a:path>
            </a:pathLst>
          </a:custGeom>
          <a:solidFill>
            <a:srgbClr val="FBB03B"/>
          </a:solidFill>
        </p:spPr>
        <p:txBody>
          <a:bodyPr wrap="square" lIns="0" tIns="0" rIns="0" bIns="0" rtlCol="0"/>
          <a:lstStyle/>
          <a:p>
            <a:endParaRPr/>
          </a:p>
        </p:txBody>
      </p:sp>
      <p:sp>
        <p:nvSpPr>
          <p:cNvPr id="9" name="object 9"/>
          <p:cNvSpPr/>
          <p:nvPr/>
        </p:nvSpPr>
        <p:spPr>
          <a:xfrm>
            <a:off x="3145599" y="3509657"/>
            <a:ext cx="960755" cy="455295"/>
          </a:xfrm>
          <a:custGeom>
            <a:avLst/>
            <a:gdLst/>
            <a:ahLst/>
            <a:cxnLst/>
            <a:rect l="l" t="t" r="r" b="b"/>
            <a:pathLst>
              <a:path w="960754" h="455295">
                <a:moveTo>
                  <a:pt x="0" y="454875"/>
                </a:moveTo>
                <a:lnTo>
                  <a:pt x="960742" y="454875"/>
                </a:lnTo>
                <a:lnTo>
                  <a:pt x="960742" y="0"/>
                </a:lnTo>
                <a:lnTo>
                  <a:pt x="0" y="0"/>
                </a:lnTo>
                <a:lnTo>
                  <a:pt x="0" y="454875"/>
                </a:lnTo>
                <a:close/>
              </a:path>
            </a:pathLst>
          </a:custGeom>
          <a:solidFill>
            <a:srgbClr val="FBB03B"/>
          </a:solidFill>
        </p:spPr>
        <p:txBody>
          <a:bodyPr wrap="square" lIns="0" tIns="0" rIns="0" bIns="0" rtlCol="0"/>
          <a:lstStyle/>
          <a:p>
            <a:endParaRPr/>
          </a:p>
        </p:txBody>
      </p:sp>
      <p:sp>
        <p:nvSpPr>
          <p:cNvPr id="10" name="object 10"/>
          <p:cNvSpPr/>
          <p:nvPr/>
        </p:nvSpPr>
        <p:spPr>
          <a:xfrm>
            <a:off x="5018849" y="3509657"/>
            <a:ext cx="1818005" cy="455295"/>
          </a:xfrm>
          <a:custGeom>
            <a:avLst/>
            <a:gdLst/>
            <a:ahLst/>
            <a:cxnLst/>
            <a:rect l="l" t="t" r="r" b="b"/>
            <a:pathLst>
              <a:path w="1818004" h="455295">
                <a:moveTo>
                  <a:pt x="0" y="454875"/>
                </a:moveTo>
                <a:lnTo>
                  <a:pt x="1817992" y="454875"/>
                </a:lnTo>
                <a:lnTo>
                  <a:pt x="1817992" y="0"/>
                </a:lnTo>
                <a:lnTo>
                  <a:pt x="0" y="0"/>
                </a:lnTo>
                <a:lnTo>
                  <a:pt x="0" y="454875"/>
                </a:lnTo>
                <a:close/>
              </a:path>
            </a:pathLst>
          </a:custGeom>
          <a:solidFill>
            <a:srgbClr val="FBB03B"/>
          </a:solidFill>
        </p:spPr>
        <p:txBody>
          <a:bodyPr wrap="square" lIns="0" tIns="0" rIns="0" bIns="0" rtlCol="0"/>
          <a:lstStyle/>
          <a:p>
            <a:endParaRPr/>
          </a:p>
        </p:txBody>
      </p:sp>
      <p:sp>
        <p:nvSpPr>
          <p:cNvPr id="11" name="object 11"/>
          <p:cNvSpPr/>
          <p:nvPr/>
        </p:nvSpPr>
        <p:spPr>
          <a:xfrm>
            <a:off x="7749349" y="3509657"/>
            <a:ext cx="2093595" cy="455295"/>
          </a:xfrm>
          <a:custGeom>
            <a:avLst/>
            <a:gdLst/>
            <a:ahLst/>
            <a:cxnLst/>
            <a:rect l="l" t="t" r="r" b="b"/>
            <a:pathLst>
              <a:path w="2093595" h="455295">
                <a:moveTo>
                  <a:pt x="0" y="454875"/>
                </a:moveTo>
                <a:lnTo>
                  <a:pt x="2093150" y="454875"/>
                </a:lnTo>
                <a:lnTo>
                  <a:pt x="2093150" y="0"/>
                </a:lnTo>
                <a:lnTo>
                  <a:pt x="0" y="0"/>
                </a:lnTo>
                <a:lnTo>
                  <a:pt x="0" y="454875"/>
                </a:lnTo>
                <a:close/>
              </a:path>
            </a:pathLst>
          </a:custGeom>
          <a:solidFill>
            <a:srgbClr val="FBB03B"/>
          </a:solidFill>
        </p:spPr>
        <p:txBody>
          <a:bodyPr wrap="square" lIns="0" tIns="0" rIns="0" bIns="0" rtlCol="0"/>
          <a:lstStyle/>
          <a:p>
            <a:endParaRPr/>
          </a:p>
        </p:txBody>
      </p:sp>
      <p:grpSp>
        <p:nvGrpSpPr>
          <p:cNvPr id="12" name="object 12"/>
          <p:cNvGrpSpPr/>
          <p:nvPr/>
        </p:nvGrpSpPr>
        <p:grpSpPr>
          <a:xfrm>
            <a:off x="415969" y="3160030"/>
            <a:ext cx="1586865" cy="1586865"/>
            <a:chOff x="415969" y="3160030"/>
            <a:chExt cx="1586865" cy="1586865"/>
          </a:xfrm>
        </p:grpSpPr>
        <p:sp>
          <p:nvSpPr>
            <p:cNvPr id="13" name="object 13"/>
            <p:cNvSpPr/>
            <p:nvPr/>
          </p:nvSpPr>
          <p:spPr>
            <a:xfrm>
              <a:off x="449999" y="3194060"/>
              <a:ext cx="1518920" cy="1518920"/>
            </a:xfrm>
            <a:custGeom>
              <a:avLst/>
              <a:gdLst/>
              <a:ahLst/>
              <a:cxnLst/>
              <a:rect l="l" t="t" r="r" b="b"/>
              <a:pathLst>
                <a:path w="1518920" h="1518920">
                  <a:moveTo>
                    <a:pt x="759256" y="0"/>
                  </a:moveTo>
                  <a:lnTo>
                    <a:pt x="711239" y="1493"/>
                  </a:lnTo>
                  <a:lnTo>
                    <a:pt x="664016" y="5915"/>
                  </a:lnTo>
                  <a:lnTo>
                    <a:pt x="617676" y="13176"/>
                  </a:lnTo>
                  <a:lnTo>
                    <a:pt x="572307" y="23188"/>
                  </a:lnTo>
                  <a:lnTo>
                    <a:pt x="527998" y="35860"/>
                  </a:lnTo>
                  <a:lnTo>
                    <a:pt x="484839" y="51106"/>
                  </a:lnTo>
                  <a:lnTo>
                    <a:pt x="442918" y="68834"/>
                  </a:lnTo>
                  <a:lnTo>
                    <a:pt x="402325" y="88957"/>
                  </a:lnTo>
                  <a:lnTo>
                    <a:pt x="363147" y="111386"/>
                  </a:lnTo>
                  <a:lnTo>
                    <a:pt x="325475" y="136032"/>
                  </a:lnTo>
                  <a:lnTo>
                    <a:pt x="289397" y="162805"/>
                  </a:lnTo>
                  <a:lnTo>
                    <a:pt x="255003" y="191616"/>
                  </a:lnTo>
                  <a:lnTo>
                    <a:pt x="222380" y="222378"/>
                  </a:lnTo>
                  <a:lnTo>
                    <a:pt x="191618" y="255001"/>
                  </a:lnTo>
                  <a:lnTo>
                    <a:pt x="162806" y="289395"/>
                  </a:lnTo>
                  <a:lnTo>
                    <a:pt x="136032" y="325472"/>
                  </a:lnTo>
                  <a:lnTo>
                    <a:pt x="111387" y="363144"/>
                  </a:lnTo>
                  <a:lnTo>
                    <a:pt x="88958" y="402320"/>
                  </a:lnTo>
                  <a:lnTo>
                    <a:pt x="68835" y="442913"/>
                  </a:lnTo>
                  <a:lnTo>
                    <a:pt x="51106" y="484833"/>
                  </a:lnTo>
                  <a:lnTo>
                    <a:pt x="35861" y="527991"/>
                  </a:lnTo>
                  <a:lnTo>
                    <a:pt x="23188" y="572299"/>
                  </a:lnTo>
                  <a:lnTo>
                    <a:pt x="13176" y="617667"/>
                  </a:lnTo>
                  <a:lnTo>
                    <a:pt x="5915" y="664006"/>
                  </a:lnTo>
                  <a:lnTo>
                    <a:pt x="1493" y="711228"/>
                  </a:lnTo>
                  <a:lnTo>
                    <a:pt x="0" y="759244"/>
                  </a:lnTo>
                  <a:lnTo>
                    <a:pt x="1493" y="807262"/>
                  </a:lnTo>
                  <a:lnTo>
                    <a:pt x="5915" y="854486"/>
                  </a:lnTo>
                  <a:lnTo>
                    <a:pt x="13176" y="900827"/>
                  </a:lnTo>
                  <a:lnTo>
                    <a:pt x="23188" y="946197"/>
                  </a:lnTo>
                  <a:lnTo>
                    <a:pt x="35861" y="990505"/>
                  </a:lnTo>
                  <a:lnTo>
                    <a:pt x="51106" y="1033664"/>
                  </a:lnTo>
                  <a:lnTo>
                    <a:pt x="68835" y="1075585"/>
                  </a:lnTo>
                  <a:lnTo>
                    <a:pt x="88958" y="1116178"/>
                  </a:lnTo>
                  <a:lnTo>
                    <a:pt x="111387" y="1155355"/>
                  </a:lnTo>
                  <a:lnTo>
                    <a:pt x="136032" y="1193026"/>
                  </a:lnTo>
                  <a:lnTo>
                    <a:pt x="162806" y="1229103"/>
                  </a:lnTo>
                  <a:lnTo>
                    <a:pt x="191618" y="1263497"/>
                  </a:lnTo>
                  <a:lnTo>
                    <a:pt x="222380" y="1296119"/>
                  </a:lnTo>
                  <a:lnTo>
                    <a:pt x="255003" y="1326879"/>
                  </a:lnTo>
                  <a:lnTo>
                    <a:pt x="289397" y="1355690"/>
                  </a:lnTo>
                  <a:lnTo>
                    <a:pt x="325475" y="1382463"/>
                  </a:lnTo>
                  <a:lnTo>
                    <a:pt x="363147" y="1407107"/>
                  </a:lnTo>
                  <a:lnTo>
                    <a:pt x="402325" y="1429535"/>
                  </a:lnTo>
                  <a:lnTo>
                    <a:pt x="442918" y="1449657"/>
                  </a:lnTo>
                  <a:lnTo>
                    <a:pt x="484839" y="1467385"/>
                  </a:lnTo>
                  <a:lnTo>
                    <a:pt x="527998" y="1482629"/>
                  </a:lnTo>
                  <a:lnTo>
                    <a:pt x="572307" y="1495301"/>
                  </a:lnTo>
                  <a:lnTo>
                    <a:pt x="617676" y="1505312"/>
                  </a:lnTo>
                  <a:lnTo>
                    <a:pt x="664016" y="1512572"/>
                  </a:lnTo>
                  <a:lnTo>
                    <a:pt x="711239" y="1516994"/>
                  </a:lnTo>
                  <a:lnTo>
                    <a:pt x="759256" y="1518488"/>
                  </a:lnTo>
                  <a:lnTo>
                    <a:pt x="807272" y="1516994"/>
                  </a:lnTo>
                  <a:lnTo>
                    <a:pt x="854494" y="1512572"/>
                  </a:lnTo>
                  <a:lnTo>
                    <a:pt x="900833" y="1505312"/>
                  </a:lnTo>
                  <a:lnTo>
                    <a:pt x="946201" y="1495301"/>
                  </a:lnTo>
                  <a:lnTo>
                    <a:pt x="990509" y="1482629"/>
                  </a:lnTo>
                  <a:lnTo>
                    <a:pt x="1033667" y="1467385"/>
                  </a:lnTo>
                  <a:lnTo>
                    <a:pt x="1075587" y="1449657"/>
                  </a:lnTo>
                  <a:lnTo>
                    <a:pt x="1116179" y="1429535"/>
                  </a:lnTo>
                  <a:lnTo>
                    <a:pt x="1155356" y="1407107"/>
                  </a:lnTo>
                  <a:lnTo>
                    <a:pt x="1193027" y="1382463"/>
                  </a:lnTo>
                  <a:lnTo>
                    <a:pt x="1229105" y="1355690"/>
                  </a:lnTo>
                  <a:lnTo>
                    <a:pt x="1263499" y="1326879"/>
                  </a:lnTo>
                  <a:lnTo>
                    <a:pt x="1296122" y="1296119"/>
                  </a:lnTo>
                  <a:lnTo>
                    <a:pt x="1326883" y="1263497"/>
                  </a:lnTo>
                  <a:lnTo>
                    <a:pt x="1355695" y="1229103"/>
                  </a:lnTo>
                  <a:lnTo>
                    <a:pt x="1382468" y="1193026"/>
                  </a:lnTo>
                  <a:lnTo>
                    <a:pt x="1407114" y="1155355"/>
                  </a:lnTo>
                  <a:lnTo>
                    <a:pt x="1429542" y="1116178"/>
                  </a:lnTo>
                  <a:lnTo>
                    <a:pt x="1449666" y="1075585"/>
                  </a:lnTo>
                  <a:lnTo>
                    <a:pt x="1467394" y="1033664"/>
                  </a:lnTo>
                  <a:lnTo>
                    <a:pt x="1482639" y="990505"/>
                  </a:lnTo>
                  <a:lnTo>
                    <a:pt x="1495312" y="946197"/>
                  </a:lnTo>
                  <a:lnTo>
                    <a:pt x="1505324" y="900827"/>
                  </a:lnTo>
                  <a:lnTo>
                    <a:pt x="1512585" y="854486"/>
                  </a:lnTo>
                  <a:lnTo>
                    <a:pt x="1517007" y="807262"/>
                  </a:lnTo>
                  <a:lnTo>
                    <a:pt x="1518500" y="759244"/>
                  </a:lnTo>
                  <a:lnTo>
                    <a:pt x="1517007" y="711228"/>
                  </a:lnTo>
                  <a:lnTo>
                    <a:pt x="1512585" y="664006"/>
                  </a:lnTo>
                  <a:lnTo>
                    <a:pt x="1505324" y="617667"/>
                  </a:lnTo>
                  <a:lnTo>
                    <a:pt x="1495312" y="572299"/>
                  </a:lnTo>
                  <a:lnTo>
                    <a:pt x="1482639" y="527991"/>
                  </a:lnTo>
                  <a:lnTo>
                    <a:pt x="1467394" y="484833"/>
                  </a:lnTo>
                  <a:lnTo>
                    <a:pt x="1449666" y="442913"/>
                  </a:lnTo>
                  <a:lnTo>
                    <a:pt x="1429542" y="402320"/>
                  </a:lnTo>
                  <a:lnTo>
                    <a:pt x="1407114" y="363144"/>
                  </a:lnTo>
                  <a:lnTo>
                    <a:pt x="1382468" y="325472"/>
                  </a:lnTo>
                  <a:lnTo>
                    <a:pt x="1355695" y="289395"/>
                  </a:lnTo>
                  <a:lnTo>
                    <a:pt x="1326883" y="255001"/>
                  </a:lnTo>
                  <a:lnTo>
                    <a:pt x="1296122" y="222378"/>
                  </a:lnTo>
                  <a:lnTo>
                    <a:pt x="1263499" y="191616"/>
                  </a:lnTo>
                  <a:lnTo>
                    <a:pt x="1229105" y="162805"/>
                  </a:lnTo>
                  <a:lnTo>
                    <a:pt x="1193027" y="136032"/>
                  </a:lnTo>
                  <a:lnTo>
                    <a:pt x="1155356" y="111386"/>
                  </a:lnTo>
                  <a:lnTo>
                    <a:pt x="1116179" y="88957"/>
                  </a:lnTo>
                  <a:lnTo>
                    <a:pt x="1075587" y="68834"/>
                  </a:lnTo>
                  <a:lnTo>
                    <a:pt x="1033667" y="51106"/>
                  </a:lnTo>
                  <a:lnTo>
                    <a:pt x="990509" y="35860"/>
                  </a:lnTo>
                  <a:lnTo>
                    <a:pt x="946201" y="23188"/>
                  </a:lnTo>
                  <a:lnTo>
                    <a:pt x="900833" y="13176"/>
                  </a:lnTo>
                  <a:lnTo>
                    <a:pt x="854494" y="5915"/>
                  </a:lnTo>
                  <a:lnTo>
                    <a:pt x="807272" y="1493"/>
                  </a:lnTo>
                  <a:lnTo>
                    <a:pt x="759256" y="0"/>
                  </a:lnTo>
                  <a:close/>
                </a:path>
              </a:pathLst>
            </a:custGeom>
            <a:solidFill>
              <a:srgbClr val="FCDFEB"/>
            </a:solidFill>
          </p:spPr>
          <p:txBody>
            <a:bodyPr wrap="square" lIns="0" tIns="0" rIns="0" bIns="0" rtlCol="0"/>
            <a:lstStyle/>
            <a:p>
              <a:endParaRPr/>
            </a:p>
          </p:txBody>
        </p:sp>
        <p:sp>
          <p:nvSpPr>
            <p:cNvPr id="14" name="object 14"/>
            <p:cNvSpPr/>
            <p:nvPr/>
          </p:nvSpPr>
          <p:spPr>
            <a:xfrm>
              <a:off x="449999" y="3194060"/>
              <a:ext cx="1518920" cy="1518920"/>
            </a:xfrm>
            <a:custGeom>
              <a:avLst/>
              <a:gdLst/>
              <a:ahLst/>
              <a:cxnLst/>
              <a:rect l="l" t="t" r="r" b="b"/>
              <a:pathLst>
                <a:path w="1518920" h="1518920">
                  <a:moveTo>
                    <a:pt x="1518500" y="759244"/>
                  </a:moveTo>
                  <a:lnTo>
                    <a:pt x="1517007" y="807262"/>
                  </a:lnTo>
                  <a:lnTo>
                    <a:pt x="1512585" y="854486"/>
                  </a:lnTo>
                  <a:lnTo>
                    <a:pt x="1505324" y="900827"/>
                  </a:lnTo>
                  <a:lnTo>
                    <a:pt x="1495312" y="946197"/>
                  </a:lnTo>
                  <a:lnTo>
                    <a:pt x="1482639" y="990505"/>
                  </a:lnTo>
                  <a:lnTo>
                    <a:pt x="1467394" y="1033664"/>
                  </a:lnTo>
                  <a:lnTo>
                    <a:pt x="1449666" y="1075585"/>
                  </a:lnTo>
                  <a:lnTo>
                    <a:pt x="1429542" y="1116178"/>
                  </a:lnTo>
                  <a:lnTo>
                    <a:pt x="1407114" y="1155355"/>
                  </a:lnTo>
                  <a:lnTo>
                    <a:pt x="1382468" y="1193026"/>
                  </a:lnTo>
                  <a:lnTo>
                    <a:pt x="1355695" y="1229103"/>
                  </a:lnTo>
                  <a:lnTo>
                    <a:pt x="1326883" y="1263497"/>
                  </a:lnTo>
                  <a:lnTo>
                    <a:pt x="1296122" y="1296119"/>
                  </a:lnTo>
                  <a:lnTo>
                    <a:pt x="1263499" y="1326879"/>
                  </a:lnTo>
                  <a:lnTo>
                    <a:pt x="1229105" y="1355690"/>
                  </a:lnTo>
                  <a:lnTo>
                    <a:pt x="1193027" y="1382463"/>
                  </a:lnTo>
                  <a:lnTo>
                    <a:pt x="1155356" y="1407107"/>
                  </a:lnTo>
                  <a:lnTo>
                    <a:pt x="1116179" y="1429535"/>
                  </a:lnTo>
                  <a:lnTo>
                    <a:pt x="1075587" y="1449657"/>
                  </a:lnTo>
                  <a:lnTo>
                    <a:pt x="1033667" y="1467385"/>
                  </a:lnTo>
                  <a:lnTo>
                    <a:pt x="990509" y="1482629"/>
                  </a:lnTo>
                  <a:lnTo>
                    <a:pt x="946201" y="1495301"/>
                  </a:lnTo>
                  <a:lnTo>
                    <a:pt x="900833" y="1505312"/>
                  </a:lnTo>
                  <a:lnTo>
                    <a:pt x="854494" y="1512572"/>
                  </a:lnTo>
                  <a:lnTo>
                    <a:pt x="807272" y="1516994"/>
                  </a:lnTo>
                  <a:lnTo>
                    <a:pt x="759256" y="1518488"/>
                  </a:lnTo>
                  <a:lnTo>
                    <a:pt x="711239" y="1516994"/>
                  </a:lnTo>
                  <a:lnTo>
                    <a:pt x="664016" y="1512572"/>
                  </a:lnTo>
                  <a:lnTo>
                    <a:pt x="617676" y="1505312"/>
                  </a:lnTo>
                  <a:lnTo>
                    <a:pt x="572307" y="1495301"/>
                  </a:lnTo>
                  <a:lnTo>
                    <a:pt x="527998" y="1482629"/>
                  </a:lnTo>
                  <a:lnTo>
                    <a:pt x="484839" y="1467385"/>
                  </a:lnTo>
                  <a:lnTo>
                    <a:pt x="442918" y="1449657"/>
                  </a:lnTo>
                  <a:lnTo>
                    <a:pt x="402325" y="1429535"/>
                  </a:lnTo>
                  <a:lnTo>
                    <a:pt x="363147" y="1407107"/>
                  </a:lnTo>
                  <a:lnTo>
                    <a:pt x="325475" y="1382463"/>
                  </a:lnTo>
                  <a:lnTo>
                    <a:pt x="289397" y="1355690"/>
                  </a:lnTo>
                  <a:lnTo>
                    <a:pt x="255003" y="1326879"/>
                  </a:lnTo>
                  <a:lnTo>
                    <a:pt x="222380" y="1296119"/>
                  </a:lnTo>
                  <a:lnTo>
                    <a:pt x="191618" y="1263497"/>
                  </a:lnTo>
                  <a:lnTo>
                    <a:pt x="162806" y="1229103"/>
                  </a:lnTo>
                  <a:lnTo>
                    <a:pt x="136032" y="1193026"/>
                  </a:lnTo>
                  <a:lnTo>
                    <a:pt x="111387" y="1155355"/>
                  </a:lnTo>
                  <a:lnTo>
                    <a:pt x="88958" y="1116178"/>
                  </a:lnTo>
                  <a:lnTo>
                    <a:pt x="68835" y="1075585"/>
                  </a:lnTo>
                  <a:lnTo>
                    <a:pt x="51106" y="1033664"/>
                  </a:lnTo>
                  <a:lnTo>
                    <a:pt x="35861" y="990505"/>
                  </a:lnTo>
                  <a:lnTo>
                    <a:pt x="23188" y="946197"/>
                  </a:lnTo>
                  <a:lnTo>
                    <a:pt x="13176" y="900827"/>
                  </a:lnTo>
                  <a:lnTo>
                    <a:pt x="5915" y="854486"/>
                  </a:lnTo>
                  <a:lnTo>
                    <a:pt x="1493" y="807262"/>
                  </a:lnTo>
                  <a:lnTo>
                    <a:pt x="0" y="759244"/>
                  </a:lnTo>
                  <a:lnTo>
                    <a:pt x="1493" y="711228"/>
                  </a:lnTo>
                  <a:lnTo>
                    <a:pt x="5915" y="664006"/>
                  </a:lnTo>
                  <a:lnTo>
                    <a:pt x="13176" y="617667"/>
                  </a:lnTo>
                  <a:lnTo>
                    <a:pt x="23188" y="572299"/>
                  </a:lnTo>
                  <a:lnTo>
                    <a:pt x="35861" y="527991"/>
                  </a:lnTo>
                  <a:lnTo>
                    <a:pt x="51106" y="484833"/>
                  </a:lnTo>
                  <a:lnTo>
                    <a:pt x="68835" y="442913"/>
                  </a:lnTo>
                  <a:lnTo>
                    <a:pt x="88958" y="402320"/>
                  </a:lnTo>
                  <a:lnTo>
                    <a:pt x="111387" y="363144"/>
                  </a:lnTo>
                  <a:lnTo>
                    <a:pt x="136032" y="325472"/>
                  </a:lnTo>
                  <a:lnTo>
                    <a:pt x="162806" y="289395"/>
                  </a:lnTo>
                  <a:lnTo>
                    <a:pt x="191618" y="255001"/>
                  </a:lnTo>
                  <a:lnTo>
                    <a:pt x="222380" y="222378"/>
                  </a:lnTo>
                  <a:lnTo>
                    <a:pt x="255003" y="191616"/>
                  </a:lnTo>
                  <a:lnTo>
                    <a:pt x="289397" y="162805"/>
                  </a:lnTo>
                  <a:lnTo>
                    <a:pt x="325475" y="136032"/>
                  </a:lnTo>
                  <a:lnTo>
                    <a:pt x="363147" y="111386"/>
                  </a:lnTo>
                  <a:lnTo>
                    <a:pt x="402325" y="88957"/>
                  </a:lnTo>
                  <a:lnTo>
                    <a:pt x="442918" y="68834"/>
                  </a:lnTo>
                  <a:lnTo>
                    <a:pt x="484839" y="51106"/>
                  </a:lnTo>
                  <a:lnTo>
                    <a:pt x="527998" y="35860"/>
                  </a:lnTo>
                  <a:lnTo>
                    <a:pt x="572307" y="23188"/>
                  </a:lnTo>
                  <a:lnTo>
                    <a:pt x="617676" y="13176"/>
                  </a:lnTo>
                  <a:lnTo>
                    <a:pt x="664016" y="5915"/>
                  </a:lnTo>
                  <a:lnTo>
                    <a:pt x="711239" y="1493"/>
                  </a:lnTo>
                  <a:lnTo>
                    <a:pt x="759256" y="0"/>
                  </a:lnTo>
                  <a:lnTo>
                    <a:pt x="807272" y="1493"/>
                  </a:lnTo>
                  <a:lnTo>
                    <a:pt x="854494" y="5915"/>
                  </a:lnTo>
                  <a:lnTo>
                    <a:pt x="900833" y="13176"/>
                  </a:lnTo>
                  <a:lnTo>
                    <a:pt x="946201" y="23188"/>
                  </a:lnTo>
                  <a:lnTo>
                    <a:pt x="990509" y="35860"/>
                  </a:lnTo>
                  <a:lnTo>
                    <a:pt x="1033667" y="51106"/>
                  </a:lnTo>
                  <a:lnTo>
                    <a:pt x="1075587" y="68834"/>
                  </a:lnTo>
                  <a:lnTo>
                    <a:pt x="1116179" y="88957"/>
                  </a:lnTo>
                  <a:lnTo>
                    <a:pt x="1155356" y="111386"/>
                  </a:lnTo>
                  <a:lnTo>
                    <a:pt x="1193027" y="136032"/>
                  </a:lnTo>
                  <a:lnTo>
                    <a:pt x="1229105" y="162805"/>
                  </a:lnTo>
                  <a:lnTo>
                    <a:pt x="1263499" y="191616"/>
                  </a:lnTo>
                  <a:lnTo>
                    <a:pt x="1296122" y="222378"/>
                  </a:lnTo>
                  <a:lnTo>
                    <a:pt x="1326883" y="255001"/>
                  </a:lnTo>
                  <a:lnTo>
                    <a:pt x="1355695" y="289395"/>
                  </a:lnTo>
                  <a:lnTo>
                    <a:pt x="1382468" y="325472"/>
                  </a:lnTo>
                  <a:lnTo>
                    <a:pt x="1407114" y="363144"/>
                  </a:lnTo>
                  <a:lnTo>
                    <a:pt x="1429542" y="402320"/>
                  </a:lnTo>
                  <a:lnTo>
                    <a:pt x="1449666" y="442913"/>
                  </a:lnTo>
                  <a:lnTo>
                    <a:pt x="1467394" y="484833"/>
                  </a:lnTo>
                  <a:lnTo>
                    <a:pt x="1482639" y="527991"/>
                  </a:lnTo>
                  <a:lnTo>
                    <a:pt x="1495312" y="572299"/>
                  </a:lnTo>
                  <a:lnTo>
                    <a:pt x="1505324" y="617667"/>
                  </a:lnTo>
                  <a:lnTo>
                    <a:pt x="1512585" y="664006"/>
                  </a:lnTo>
                  <a:lnTo>
                    <a:pt x="1517007" y="711228"/>
                  </a:lnTo>
                  <a:lnTo>
                    <a:pt x="1518500" y="759244"/>
                  </a:lnTo>
                  <a:close/>
                </a:path>
              </a:pathLst>
            </a:custGeom>
            <a:ln w="68059">
              <a:solidFill>
                <a:srgbClr val="FFFFFF"/>
              </a:solidFill>
            </a:ln>
          </p:spPr>
          <p:txBody>
            <a:bodyPr wrap="square" lIns="0" tIns="0" rIns="0" bIns="0" rtlCol="0"/>
            <a:lstStyle/>
            <a:p>
              <a:endParaRPr/>
            </a:p>
          </p:txBody>
        </p:sp>
      </p:grpSp>
      <p:grpSp>
        <p:nvGrpSpPr>
          <p:cNvPr id="15" name="object 15"/>
          <p:cNvGrpSpPr/>
          <p:nvPr/>
        </p:nvGrpSpPr>
        <p:grpSpPr>
          <a:xfrm>
            <a:off x="8645582" y="3160030"/>
            <a:ext cx="1586865" cy="1586865"/>
            <a:chOff x="8645582" y="3160030"/>
            <a:chExt cx="1586865" cy="1586865"/>
          </a:xfrm>
        </p:grpSpPr>
        <p:sp>
          <p:nvSpPr>
            <p:cNvPr id="16" name="object 16"/>
            <p:cNvSpPr/>
            <p:nvPr/>
          </p:nvSpPr>
          <p:spPr>
            <a:xfrm>
              <a:off x="8679612" y="3194060"/>
              <a:ext cx="1518920" cy="1518920"/>
            </a:xfrm>
            <a:custGeom>
              <a:avLst/>
              <a:gdLst/>
              <a:ahLst/>
              <a:cxnLst/>
              <a:rect l="l" t="t" r="r" b="b"/>
              <a:pathLst>
                <a:path w="1518920" h="1518920">
                  <a:moveTo>
                    <a:pt x="759244" y="0"/>
                  </a:moveTo>
                  <a:lnTo>
                    <a:pt x="711227" y="1493"/>
                  </a:lnTo>
                  <a:lnTo>
                    <a:pt x="664004" y="5915"/>
                  </a:lnTo>
                  <a:lnTo>
                    <a:pt x="617663" y="13176"/>
                  </a:lnTo>
                  <a:lnTo>
                    <a:pt x="572295" y="23188"/>
                  </a:lnTo>
                  <a:lnTo>
                    <a:pt x="527987" y="35860"/>
                  </a:lnTo>
                  <a:lnTo>
                    <a:pt x="484828" y="51106"/>
                  </a:lnTo>
                  <a:lnTo>
                    <a:pt x="442908" y="68834"/>
                  </a:lnTo>
                  <a:lnTo>
                    <a:pt x="402315" y="88957"/>
                  </a:lnTo>
                  <a:lnTo>
                    <a:pt x="363138" y="111386"/>
                  </a:lnTo>
                  <a:lnTo>
                    <a:pt x="325467" y="136032"/>
                  </a:lnTo>
                  <a:lnTo>
                    <a:pt x="289390" y="162805"/>
                  </a:lnTo>
                  <a:lnTo>
                    <a:pt x="254995" y="191616"/>
                  </a:lnTo>
                  <a:lnTo>
                    <a:pt x="222373" y="222378"/>
                  </a:lnTo>
                  <a:lnTo>
                    <a:pt x="191612" y="255001"/>
                  </a:lnTo>
                  <a:lnTo>
                    <a:pt x="162801" y="289395"/>
                  </a:lnTo>
                  <a:lnTo>
                    <a:pt x="136028" y="325472"/>
                  </a:lnTo>
                  <a:lnTo>
                    <a:pt x="111383" y="363144"/>
                  </a:lnTo>
                  <a:lnTo>
                    <a:pt x="88955" y="402320"/>
                  </a:lnTo>
                  <a:lnTo>
                    <a:pt x="68832" y="442913"/>
                  </a:lnTo>
                  <a:lnTo>
                    <a:pt x="51104" y="484833"/>
                  </a:lnTo>
                  <a:lnTo>
                    <a:pt x="35859" y="527991"/>
                  </a:lnTo>
                  <a:lnTo>
                    <a:pt x="23187" y="572299"/>
                  </a:lnTo>
                  <a:lnTo>
                    <a:pt x="13176" y="617667"/>
                  </a:lnTo>
                  <a:lnTo>
                    <a:pt x="5915" y="664006"/>
                  </a:lnTo>
                  <a:lnTo>
                    <a:pt x="1493" y="711228"/>
                  </a:lnTo>
                  <a:lnTo>
                    <a:pt x="0" y="759244"/>
                  </a:lnTo>
                  <a:lnTo>
                    <a:pt x="1493" y="807262"/>
                  </a:lnTo>
                  <a:lnTo>
                    <a:pt x="5915" y="854486"/>
                  </a:lnTo>
                  <a:lnTo>
                    <a:pt x="13176" y="900827"/>
                  </a:lnTo>
                  <a:lnTo>
                    <a:pt x="23187" y="946197"/>
                  </a:lnTo>
                  <a:lnTo>
                    <a:pt x="35859" y="990505"/>
                  </a:lnTo>
                  <a:lnTo>
                    <a:pt x="51104" y="1033664"/>
                  </a:lnTo>
                  <a:lnTo>
                    <a:pt x="68832" y="1075585"/>
                  </a:lnTo>
                  <a:lnTo>
                    <a:pt x="88955" y="1116178"/>
                  </a:lnTo>
                  <a:lnTo>
                    <a:pt x="111383" y="1155355"/>
                  </a:lnTo>
                  <a:lnTo>
                    <a:pt x="136028" y="1193026"/>
                  </a:lnTo>
                  <a:lnTo>
                    <a:pt x="162801" y="1229103"/>
                  </a:lnTo>
                  <a:lnTo>
                    <a:pt x="191612" y="1263497"/>
                  </a:lnTo>
                  <a:lnTo>
                    <a:pt x="222373" y="1296119"/>
                  </a:lnTo>
                  <a:lnTo>
                    <a:pt x="254995" y="1326879"/>
                  </a:lnTo>
                  <a:lnTo>
                    <a:pt x="289390" y="1355690"/>
                  </a:lnTo>
                  <a:lnTo>
                    <a:pt x="325467" y="1382463"/>
                  </a:lnTo>
                  <a:lnTo>
                    <a:pt x="363138" y="1407107"/>
                  </a:lnTo>
                  <a:lnTo>
                    <a:pt x="402315" y="1429535"/>
                  </a:lnTo>
                  <a:lnTo>
                    <a:pt x="442908" y="1449657"/>
                  </a:lnTo>
                  <a:lnTo>
                    <a:pt x="484828" y="1467385"/>
                  </a:lnTo>
                  <a:lnTo>
                    <a:pt x="527987" y="1482629"/>
                  </a:lnTo>
                  <a:lnTo>
                    <a:pt x="572295" y="1495301"/>
                  </a:lnTo>
                  <a:lnTo>
                    <a:pt x="617663" y="1505312"/>
                  </a:lnTo>
                  <a:lnTo>
                    <a:pt x="664004" y="1512572"/>
                  </a:lnTo>
                  <a:lnTo>
                    <a:pt x="711227" y="1516994"/>
                  </a:lnTo>
                  <a:lnTo>
                    <a:pt x="759244" y="1518488"/>
                  </a:lnTo>
                  <a:lnTo>
                    <a:pt x="807259" y="1516994"/>
                  </a:lnTo>
                  <a:lnTo>
                    <a:pt x="854481" y="1512572"/>
                  </a:lnTo>
                  <a:lnTo>
                    <a:pt x="900820" y="1505312"/>
                  </a:lnTo>
                  <a:lnTo>
                    <a:pt x="946188" y="1495301"/>
                  </a:lnTo>
                  <a:lnTo>
                    <a:pt x="990496" y="1482629"/>
                  </a:lnTo>
                  <a:lnTo>
                    <a:pt x="1033654" y="1467385"/>
                  </a:lnTo>
                  <a:lnTo>
                    <a:pt x="1075574" y="1449657"/>
                  </a:lnTo>
                  <a:lnTo>
                    <a:pt x="1116167" y="1429535"/>
                  </a:lnTo>
                  <a:lnTo>
                    <a:pt x="1155343" y="1407107"/>
                  </a:lnTo>
                  <a:lnTo>
                    <a:pt x="1193015" y="1382463"/>
                  </a:lnTo>
                  <a:lnTo>
                    <a:pt x="1229092" y="1355690"/>
                  </a:lnTo>
                  <a:lnTo>
                    <a:pt x="1263487" y="1326879"/>
                  </a:lnTo>
                  <a:lnTo>
                    <a:pt x="1296109" y="1296119"/>
                  </a:lnTo>
                  <a:lnTo>
                    <a:pt x="1326871" y="1263497"/>
                  </a:lnTo>
                  <a:lnTo>
                    <a:pt x="1355683" y="1229103"/>
                  </a:lnTo>
                  <a:lnTo>
                    <a:pt x="1382456" y="1193026"/>
                  </a:lnTo>
                  <a:lnTo>
                    <a:pt x="1407101" y="1155355"/>
                  </a:lnTo>
                  <a:lnTo>
                    <a:pt x="1429530" y="1116178"/>
                  </a:lnTo>
                  <a:lnTo>
                    <a:pt x="1449653" y="1075585"/>
                  </a:lnTo>
                  <a:lnTo>
                    <a:pt x="1467382" y="1033664"/>
                  </a:lnTo>
                  <a:lnTo>
                    <a:pt x="1482627" y="990505"/>
                  </a:lnTo>
                  <a:lnTo>
                    <a:pt x="1495300" y="946197"/>
                  </a:lnTo>
                  <a:lnTo>
                    <a:pt x="1505311" y="900827"/>
                  </a:lnTo>
                  <a:lnTo>
                    <a:pt x="1512572" y="854486"/>
                  </a:lnTo>
                  <a:lnTo>
                    <a:pt x="1516994" y="807262"/>
                  </a:lnTo>
                  <a:lnTo>
                    <a:pt x="1518488" y="759244"/>
                  </a:lnTo>
                  <a:lnTo>
                    <a:pt x="1516994" y="711228"/>
                  </a:lnTo>
                  <a:lnTo>
                    <a:pt x="1512572" y="664006"/>
                  </a:lnTo>
                  <a:lnTo>
                    <a:pt x="1505311" y="617667"/>
                  </a:lnTo>
                  <a:lnTo>
                    <a:pt x="1495300" y="572299"/>
                  </a:lnTo>
                  <a:lnTo>
                    <a:pt x="1482627" y="527991"/>
                  </a:lnTo>
                  <a:lnTo>
                    <a:pt x="1467382" y="484833"/>
                  </a:lnTo>
                  <a:lnTo>
                    <a:pt x="1449653" y="442913"/>
                  </a:lnTo>
                  <a:lnTo>
                    <a:pt x="1429530" y="402320"/>
                  </a:lnTo>
                  <a:lnTo>
                    <a:pt x="1407101" y="363144"/>
                  </a:lnTo>
                  <a:lnTo>
                    <a:pt x="1382456" y="325472"/>
                  </a:lnTo>
                  <a:lnTo>
                    <a:pt x="1355683" y="289395"/>
                  </a:lnTo>
                  <a:lnTo>
                    <a:pt x="1326871" y="255001"/>
                  </a:lnTo>
                  <a:lnTo>
                    <a:pt x="1296109" y="222378"/>
                  </a:lnTo>
                  <a:lnTo>
                    <a:pt x="1263487" y="191616"/>
                  </a:lnTo>
                  <a:lnTo>
                    <a:pt x="1229092" y="162805"/>
                  </a:lnTo>
                  <a:lnTo>
                    <a:pt x="1193015" y="136032"/>
                  </a:lnTo>
                  <a:lnTo>
                    <a:pt x="1155343" y="111386"/>
                  </a:lnTo>
                  <a:lnTo>
                    <a:pt x="1116167" y="88957"/>
                  </a:lnTo>
                  <a:lnTo>
                    <a:pt x="1075574" y="68834"/>
                  </a:lnTo>
                  <a:lnTo>
                    <a:pt x="1033654" y="51106"/>
                  </a:lnTo>
                  <a:lnTo>
                    <a:pt x="990496" y="35860"/>
                  </a:lnTo>
                  <a:lnTo>
                    <a:pt x="946188" y="23188"/>
                  </a:lnTo>
                  <a:lnTo>
                    <a:pt x="900820" y="13176"/>
                  </a:lnTo>
                  <a:lnTo>
                    <a:pt x="854481" y="5915"/>
                  </a:lnTo>
                  <a:lnTo>
                    <a:pt x="807259" y="1493"/>
                  </a:lnTo>
                  <a:lnTo>
                    <a:pt x="759244" y="0"/>
                  </a:lnTo>
                  <a:close/>
                </a:path>
              </a:pathLst>
            </a:custGeom>
            <a:solidFill>
              <a:srgbClr val="FCDFEB"/>
            </a:solidFill>
          </p:spPr>
          <p:txBody>
            <a:bodyPr wrap="square" lIns="0" tIns="0" rIns="0" bIns="0" rtlCol="0"/>
            <a:lstStyle/>
            <a:p>
              <a:endParaRPr/>
            </a:p>
          </p:txBody>
        </p:sp>
        <p:sp>
          <p:nvSpPr>
            <p:cNvPr id="17" name="object 17"/>
            <p:cNvSpPr/>
            <p:nvPr/>
          </p:nvSpPr>
          <p:spPr>
            <a:xfrm>
              <a:off x="8679612" y="3194060"/>
              <a:ext cx="1518920" cy="1518920"/>
            </a:xfrm>
            <a:custGeom>
              <a:avLst/>
              <a:gdLst/>
              <a:ahLst/>
              <a:cxnLst/>
              <a:rect l="l" t="t" r="r" b="b"/>
              <a:pathLst>
                <a:path w="1518920" h="1518920">
                  <a:moveTo>
                    <a:pt x="1518488" y="759244"/>
                  </a:moveTo>
                  <a:lnTo>
                    <a:pt x="1516994" y="807262"/>
                  </a:lnTo>
                  <a:lnTo>
                    <a:pt x="1512572" y="854486"/>
                  </a:lnTo>
                  <a:lnTo>
                    <a:pt x="1505311" y="900827"/>
                  </a:lnTo>
                  <a:lnTo>
                    <a:pt x="1495300" y="946197"/>
                  </a:lnTo>
                  <a:lnTo>
                    <a:pt x="1482627" y="990505"/>
                  </a:lnTo>
                  <a:lnTo>
                    <a:pt x="1467382" y="1033664"/>
                  </a:lnTo>
                  <a:lnTo>
                    <a:pt x="1449653" y="1075585"/>
                  </a:lnTo>
                  <a:lnTo>
                    <a:pt x="1429530" y="1116178"/>
                  </a:lnTo>
                  <a:lnTo>
                    <a:pt x="1407101" y="1155355"/>
                  </a:lnTo>
                  <a:lnTo>
                    <a:pt x="1382456" y="1193026"/>
                  </a:lnTo>
                  <a:lnTo>
                    <a:pt x="1355683" y="1229103"/>
                  </a:lnTo>
                  <a:lnTo>
                    <a:pt x="1326871" y="1263497"/>
                  </a:lnTo>
                  <a:lnTo>
                    <a:pt x="1296109" y="1296119"/>
                  </a:lnTo>
                  <a:lnTo>
                    <a:pt x="1263487" y="1326879"/>
                  </a:lnTo>
                  <a:lnTo>
                    <a:pt x="1229092" y="1355690"/>
                  </a:lnTo>
                  <a:lnTo>
                    <a:pt x="1193015" y="1382463"/>
                  </a:lnTo>
                  <a:lnTo>
                    <a:pt x="1155343" y="1407107"/>
                  </a:lnTo>
                  <a:lnTo>
                    <a:pt x="1116167" y="1429535"/>
                  </a:lnTo>
                  <a:lnTo>
                    <a:pt x="1075574" y="1449657"/>
                  </a:lnTo>
                  <a:lnTo>
                    <a:pt x="1033654" y="1467385"/>
                  </a:lnTo>
                  <a:lnTo>
                    <a:pt x="990496" y="1482629"/>
                  </a:lnTo>
                  <a:lnTo>
                    <a:pt x="946188" y="1495301"/>
                  </a:lnTo>
                  <a:lnTo>
                    <a:pt x="900820" y="1505312"/>
                  </a:lnTo>
                  <a:lnTo>
                    <a:pt x="854481" y="1512572"/>
                  </a:lnTo>
                  <a:lnTo>
                    <a:pt x="807259" y="1516994"/>
                  </a:lnTo>
                  <a:lnTo>
                    <a:pt x="759244" y="1518488"/>
                  </a:lnTo>
                  <a:lnTo>
                    <a:pt x="711227" y="1516994"/>
                  </a:lnTo>
                  <a:lnTo>
                    <a:pt x="664004" y="1512572"/>
                  </a:lnTo>
                  <a:lnTo>
                    <a:pt x="617663" y="1505312"/>
                  </a:lnTo>
                  <a:lnTo>
                    <a:pt x="572295" y="1495301"/>
                  </a:lnTo>
                  <a:lnTo>
                    <a:pt x="527987" y="1482629"/>
                  </a:lnTo>
                  <a:lnTo>
                    <a:pt x="484828" y="1467385"/>
                  </a:lnTo>
                  <a:lnTo>
                    <a:pt x="442908" y="1449657"/>
                  </a:lnTo>
                  <a:lnTo>
                    <a:pt x="402315" y="1429535"/>
                  </a:lnTo>
                  <a:lnTo>
                    <a:pt x="363138" y="1407107"/>
                  </a:lnTo>
                  <a:lnTo>
                    <a:pt x="325467" y="1382463"/>
                  </a:lnTo>
                  <a:lnTo>
                    <a:pt x="289390" y="1355690"/>
                  </a:lnTo>
                  <a:lnTo>
                    <a:pt x="254995" y="1326879"/>
                  </a:lnTo>
                  <a:lnTo>
                    <a:pt x="222373" y="1296119"/>
                  </a:lnTo>
                  <a:lnTo>
                    <a:pt x="191612" y="1263497"/>
                  </a:lnTo>
                  <a:lnTo>
                    <a:pt x="162801" y="1229103"/>
                  </a:lnTo>
                  <a:lnTo>
                    <a:pt x="136028" y="1193026"/>
                  </a:lnTo>
                  <a:lnTo>
                    <a:pt x="111383" y="1155355"/>
                  </a:lnTo>
                  <a:lnTo>
                    <a:pt x="88955" y="1116178"/>
                  </a:lnTo>
                  <a:lnTo>
                    <a:pt x="68832" y="1075585"/>
                  </a:lnTo>
                  <a:lnTo>
                    <a:pt x="51104" y="1033664"/>
                  </a:lnTo>
                  <a:lnTo>
                    <a:pt x="35859" y="990505"/>
                  </a:lnTo>
                  <a:lnTo>
                    <a:pt x="23187" y="946197"/>
                  </a:lnTo>
                  <a:lnTo>
                    <a:pt x="13176" y="900827"/>
                  </a:lnTo>
                  <a:lnTo>
                    <a:pt x="5915" y="854486"/>
                  </a:lnTo>
                  <a:lnTo>
                    <a:pt x="1493" y="807262"/>
                  </a:lnTo>
                  <a:lnTo>
                    <a:pt x="0" y="759244"/>
                  </a:lnTo>
                  <a:lnTo>
                    <a:pt x="1493" y="711228"/>
                  </a:lnTo>
                  <a:lnTo>
                    <a:pt x="5915" y="664006"/>
                  </a:lnTo>
                  <a:lnTo>
                    <a:pt x="13176" y="617667"/>
                  </a:lnTo>
                  <a:lnTo>
                    <a:pt x="23187" y="572299"/>
                  </a:lnTo>
                  <a:lnTo>
                    <a:pt x="35859" y="527991"/>
                  </a:lnTo>
                  <a:lnTo>
                    <a:pt x="51104" y="484833"/>
                  </a:lnTo>
                  <a:lnTo>
                    <a:pt x="68832" y="442913"/>
                  </a:lnTo>
                  <a:lnTo>
                    <a:pt x="88955" y="402320"/>
                  </a:lnTo>
                  <a:lnTo>
                    <a:pt x="111383" y="363144"/>
                  </a:lnTo>
                  <a:lnTo>
                    <a:pt x="136028" y="325472"/>
                  </a:lnTo>
                  <a:lnTo>
                    <a:pt x="162801" y="289395"/>
                  </a:lnTo>
                  <a:lnTo>
                    <a:pt x="191612" y="255001"/>
                  </a:lnTo>
                  <a:lnTo>
                    <a:pt x="222373" y="222378"/>
                  </a:lnTo>
                  <a:lnTo>
                    <a:pt x="254995" y="191616"/>
                  </a:lnTo>
                  <a:lnTo>
                    <a:pt x="289390" y="162805"/>
                  </a:lnTo>
                  <a:lnTo>
                    <a:pt x="325467" y="136032"/>
                  </a:lnTo>
                  <a:lnTo>
                    <a:pt x="363138" y="111386"/>
                  </a:lnTo>
                  <a:lnTo>
                    <a:pt x="402315" y="88957"/>
                  </a:lnTo>
                  <a:lnTo>
                    <a:pt x="442908" y="68834"/>
                  </a:lnTo>
                  <a:lnTo>
                    <a:pt x="484828" y="51106"/>
                  </a:lnTo>
                  <a:lnTo>
                    <a:pt x="527987" y="35860"/>
                  </a:lnTo>
                  <a:lnTo>
                    <a:pt x="572295" y="23188"/>
                  </a:lnTo>
                  <a:lnTo>
                    <a:pt x="617663" y="13176"/>
                  </a:lnTo>
                  <a:lnTo>
                    <a:pt x="664004" y="5915"/>
                  </a:lnTo>
                  <a:lnTo>
                    <a:pt x="711227" y="1493"/>
                  </a:lnTo>
                  <a:lnTo>
                    <a:pt x="759244" y="0"/>
                  </a:lnTo>
                  <a:lnTo>
                    <a:pt x="807259" y="1493"/>
                  </a:lnTo>
                  <a:lnTo>
                    <a:pt x="854481" y="5915"/>
                  </a:lnTo>
                  <a:lnTo>
                    <a:pt x="900820" y="13176"/>
                  </a:lnTo>
                  <a:lnTo>
                    <a:pt x="946188" y="23188"/>
                  </a:lnTo>
                  <a:lnTo>
                    <a:pt x="990496" y="35860"/>
                  </a:lnTo>
                  <a:lnTo>
                    <a:pt x="1033654" y="51106"/>
                  </a:lnTo>
                  <a:lnTo>
                    <a:pt x="1075574" y="68834"/>
                  </a:lnTo>
                  <a:lnTo>
                    <a:pt x="1116167" y="88957"/>
                  </a:lnTo>
                  <a:lnTo>
                    <a:pt x="1155343" y="111386"/>
                  </a:lnTo>
                  <a:lnTo>
                    <a:pt x="1193015" y="136032"/>
                  </a:lnTo>
                  <a:lnTo>
                    <a:pt x="1229092" y="162805"/>
                  </a:lnTo>
                  <a:lnTo>
                    <a:pt x="1263487" y="191616"/>
                  </a:lnTo>
                  <a:lnTo>
                    <a:pt x="1296109" y="222378"/>
                  </a:lnTo>
                  <a:lnTo>
                    <a:pt x="1326871" y="255001"/>
                  </a:lnTo>
                  <a:lnTo>
                    <a:pt x="1355683" y="289395"/>
                  </a:lnTo>
                  <a:lnTo>
                    <a:pt x="1382456" y="325472"/>
                  </a:lnTo>
                  <a:lnTo>
                    <a:pt x="1407101" y="363144"/>
                  </a:lnTo>
                  <a:lnTo>
                    <a:pt x="1429530" y="402320"/>
                  </a:lnTo>
                  <a:lnTo>
                    <a:pt x="1449653" y="442913"/>
                  </a:lnTo>
                  <a:lnTo>
                    <a:pt x="1467382" y="484833"/>
                  </a:lnTo>
                  <a:lnTo>
                    <a:pt x="1482627" y="527991"/>
                  </a:lnTo>
                  <a:lnTo>
                    <a:pt x="1495300" y="572299"/>
                  </a:lnTo>
                  <a:lnTo>
                    <a:pt x="1505311" y="617667"/>
                  </a:lnTo>
                  <a:lnTo>
                    <a:pt x="1512572" y="664006"/>
                  </a:lnTo>
                  <a:lnTo>
                    <a:pt x="1516994" y="711228"/>
                  </a:lnTo>
                  <a:lnTo>
                    <a:pt x="1518488" y="759244"/>
                  </a:lnTo>
                  <a:close/>
                </a:path>
              </a:pathLst>
            </a:custGeom>
            <a:ln w="68059">
              <a:solidFill>
                <a:srgbClr val="FFFFFF"/>
              </a:solidFill>
            </a:ln>
          </p:spPr>
          <p:txBody>
            <a:bodyPr wrap="square" lIns="0" tIns="0" rIns="0" bIns="0" rtlCol="0"/>
            <a:lstStyle/>
            <a:p>
              <a:endParaRPr/>
            </a:p>
          </p:txBody>
        </p:sp>
      </p:grpSp>
      <p:grpSp>
        <p:nvGrpSpPr>
          <p:cNvPr id="18" name="object 18"/>
          <p:cNvGrpSpPr/>
          <p:nvPr/>
        </p:nvGrpSpPr>
        <p:grpSpPr>
          <a:xfrm>
            <a:off x="4097883" y="3437483"/>
            <a:ext cx="929640" cy="609600"/>
            <a:chOff x="4097883" y="3437483"/>
            <a:chExt cx="929640" cy="609600"/>
          </a:xfrm>
        </p:grpSpPr>
        <p:sp>
          <p:nvSpPr>
            <p:cNvPr id="19" name="object 19"/>
            <p:cNvSpPr/>
            <p:nvPr/>
          </p:nvSpPr>
          <p:spPr>
            <a:xfrm>
              <a:off x="4106341" y="3445941"/>
              <a:ext cx="913130" cy="593090"/>
            </a:xfrm>
            <a:custGeom>
              <a:avLst/>
              <a:gdLst/>
              <a:ahLst/>
              <a:cxnLst/>
              <a:rect l="l" t="t" r="r" b="b"/>
              <a:pathLst>
                <a:path w="913129" h="593089">
                  <a:moveTo>
                    <a:pt x="912507" y="0"/>
                  </a:moveTo>
                  <a:lnTo>
                    <a:pt x="0" y="0"/>
                  </a:lnTo>
                  <a:lnTo>
                    <a:pt x="0" y="592670"/>
                  </a:lnTo>
                  <a:lnTo>
                    <a:pt x="912507" y="592670"/>
                  </a:lnTo>
                  <a:lnTo>
                    <a:pt x="912507" y="0"/>
                  </a:lnTo>
                  <a:close/>
                </a:path>
              </a:pathLst>
            </a:custGeom>
            <a:solidFill>
              <a:srgbClr val="FFFFFF"/>
            </a:solidFill>
          </p:spPr>
          <p:txBody>
            <a:bodyPr wrap="square" lIns="0" tIns="0" rIns="0" bIns="0" rtlCol="0"/>
            <a:lstStyle/>
            <a:p>
              <a:endParaRPr/>
            </a:p>
          </p:txBody>
        </p:sp>
        <p:sp>
          <p:nvSpPr>
            <p:cNvPr id="20" name="object 20"/>
            <p:cNvSpPr/>
            <p:nvPr/>
          </p:nvSpPr>
          <p:spPr>
            <a:xfrm>
              <a:off x="4106341" y="3445941"/>
              <a:ext cx="913130" cy="593090"/>
            </a:xfrm>
            <a:custGeom>
              <a:avLst/>
              <a:gdLst/>
              <a:ahLst/>
              <a:cxnLst/>
              <a:rect l="l" t="t" r="r" b="b"/>
              <a:pathLst>
                <a:path w="913129" h="593089">
                  <a:moveTo>
                    <a:pt x="912507" y="592670"/>
                  </a:moveTo>
                  <a:lnTo>
                    <a:pt x="0" y="592670"/>
                  </a:lnTo>
                  <a:lnTo>
                    <a:pt x="0" y="0"/>
                  </a:lnTo>
                  <a:lnTo>
                    <a:pt x="912507" y="0"/>
                  </a:lnTo>
                  <a:lnTo>
                    <a:pt x="912507" y="592670"/>
                  </a:lnTo>
                  <a:close/>
                </a:path>
              </a:pathLst>
            </a:custGeom>
            <a:ln w="16916">
              <a:solidFill>
                <a:srgbClr val="613520"/>
              </a:solidFill>
            </a:ln>
          </p:spPr>
          <p:txBody>
            <a:bodyPr wrap="square" lIns="0" tIns="0" rIns="0" bIns="0" rtlCol="0"/>
            <a:lstStyle/>
            <a:p>
              <a:endParaRPr/>
            </a:p>
          </p:txBody>
        </p:sp>
      </p:grpSp>
      <p:grpSp>
        <p:nvGrpSpPr>
          <p:cNvPr id="21" name="object 21"/>
          <p:cNvGrpSpPr/>
          <p:nvPr/>
        </p:nvGrpSpPr>
        <p:grpSpPr>
          <a:xfrm>
            <a:off x="2224633" y="3437483"/>
            <a:ext cx="929640" cy="609600"/>
            <a:chOff x="2224633" y="3437483"/>
            <a:chExt cx="929640" cy="609600"/>
          </a:xfrm>
        </p:grpSpPr>
        <p:sp>
          <p:nvSpPr>
            <p:cNvPr id="22" name="object 22"/>
            <p:cNvSpPr/>
            <p:nvPr/>
          </p:nvSpPr>
          <p:spPr>
            <a:xfrm>
              <a:off x="2233091" y="3445941"/>
              <a:ext cx="913130" cy="593090"/>
            </a:xfrm>
            <a:custGeom>
              <a:avLst/>
              <a:gdLst/>
              <a:ahLst/>
              <a:cxnLst/>
              <a:rect l="l" t="t" r="r" b="b"/>
              <a:pathLst>
                <a:path w="913130" h="593089">
                  <a:moveTo>
                    <a:pt x="912507" y="0"/>
                  </a:moveTo>
                  <a:lnTo>
                    <a:pt x="0" y="0"/>
                  </a:lnTo>
                  <a:lnTo>
                    <a:pt x="0" y="592670"/>
                  </a:lnTo>
                  <a:lnTo>
                    <a:pt x="912507" y="592670"/>
                  </a:lnTo>
                  <a:lnTo>
                    <a:pt x="912507" y="0"/>
                  </a:lnTo>
                  <a:close/>
                </a:path>
              </a:pathLst>
            </a:custGeom>
            <a:solidFill>
              <a:srgbClr val="FFFFFF"/>
            </a:solidFill>
          </p:spPr>
          <p:txBody>
            <a:bodyPr wrap="square" lIns="0" tIns="0" rIns="0" bIns="0" rtlCol="0"/>
            <a:lstStyle/>
            <a:p>
              <a:endParaRPr/>
            </a:p>
          </p:txBody>
        </p:sp>
        <p:sp>
          <p:nvSpPr>
            <p:cNvPr id="23" name="object 23"/>
            <p:cNvSpPr/>
            <p:nvPr/>
          </p:nvSpPr>
          <p:spPr>
            <a:xfrm>
              <a:off x="2233091" y="3445941"/>
              <a:ext cx="913130" cy="593090"/>
            </a:xfrm>
            <a:custGeom>
              <a:avLst/>
              <a:gdLst/>
              <a:ahLst/>
              <a:cxnLst/>
              <a:rect l="l" t="t" r="r" b="b"/>
              <a:pathLst>
                <a:path w="913130" h="593089">
                  <a:moveTo>
                    <a:pt x="912507" y="592670"/>
                  </a:moveTo>
                  <a:lnTo>
                    <a:pt x="0" y="592670"/>
                  </a:lnTo>
                  <a:lnTo>
                    <a:pt x="0" y="0"/>
                  </a:lnTo>
                  <a:lnTo>
                    <a:pt x="912507" y="0"/>
                  </a:lnTo>
                  <a:lnTo>
                    <a:pt x="912507" y="592670"/>
                  </a:lnTo>
                  <a:close/>
                </a:path>
              </a:pathLst>
            </a:custGeom>
            <a:ln w="16916">
              <a:solidFill>
                <a:srgbClr val="613520"/>
              </a:solidFill>
            </a:ln>
          </p:spPr>
          <p:txBody>
            <a:bodyPr wrap="square" lIns="0" tIns="0" rIns="0" bIns="0" rtlCol="0"/>
            <a:lstStyle/>
            <a:p>
              <a:endParaRPr/>
            </a:p>
          </p:txBody>
        </p:sp>
      </p:grpSp>
      <p:grpSp>
        <p:nvGrpSpPr>
          <p:cNvPr id="24" name="object 24"/>
          <p:cNvGrpSpPr/>
          <p:nvPr/>
        </p:nvGrpSpPr>
        <p:grpSpPr>
          <a:xfrm>
            <a:off x="6828383" y="3439604"/>
            <a:ext cx="929640" cy="609600"/>
            <a:chOff x="6828383" y="3439604"/>
            <a:chExt cx="929640" cy="609600"/>
          </a:xfrm>
        </p:grpSpPr>
        <p:sp>
          <p:nvSpPr>
            <p:cNvPr id="25" name="object 25"/>
            <p:cNvSpPr/>
            <p:nvPr/>
          </p:nvSpPr>
          <p:spPr>
            <a:xfrm>
              <a:off x="6836842" y="3448062"/>
              <a:ext cx="913130" cy="593090"/>
            </a:xfrm>
            <a:custGeom>
              <a:avLst/>
              <a:gdLst/>
              <a:ahLst/>
              <a:cxnLst/>
              <a:rect l="l" t="t" r="r" b="b"/>
              <a:pathLst>
                <a:path w="913129" h="593089">
                  <a:moveTo>
                    <a:pt x="912507" y="0"/>
                  </a:moveTo>
                  <a:lnTo>
                    <a:pt x="0" y="0"/>
                  </a:lnTo>
                  <a:lnTo>
                    <a:pt x="0" y="592670"/>
                  </a:lnTo>
                  <a:lnTo>
                    <a:pt x="912507" y="592670"/>
                  </a:lnTo>
                  <a:lnTo>
                    <a:pt x="912507" y="0"/>
                  </a:lnTo>
                  <a:close/>
                </a:path>
              </a:pathLst>
            </a:custGeom>
            <a:solidFill>
              <a:srgbClr val="FFFFFF"/>
            </a:solidFill>
          </p:spPr>
          <p:txBody>
            <a:bodyPr wrap="square" lIns="0" tIns="0" rIns="0" bIns="0" rtlCol="0"/>
            <a:lstStyle/>
            <a:p>
              <a:endParaRPr/>
            </a:p>
          </p:txBody>
        </p:sp>
        <p:sp>
          <p:nvSpPr>
            <p:cNvPr id="26" name="object 26"/>
            <p:cNvSpPr/>
            <p:nvPr/>
          </p:nvSpPr>
          <p:spPr>
            <a:xfrm>
              <a:off x="6836842" y="3448062"/>
              <a:ext cx="913130" cy="593090"/>
            </a:xfrm>
            <a:custGeom>
              <a:avLst/>
              <a:gdLst/>
              <a:ahLst/>
              <a:cxnLst/>
              <a:rect l="l" t="t" r="r" b="b"/>
              <a:pathLst>
                <a:path w="913129" h="593089">
                  <a:moveTo>
                    <a:pt x="912507" y="592670"/>
                  </a:moveTo>
                  <a:lnTo>
                    <a:pt x="0" y="592670"/>
                  </a:lnTo>
                  <a:lnTo>
                    <a:pt x="0" y="0"/>
                  </a:lnTo>
                  <a:lnTo>
                    <a:pt x="912507" y="0"/>
                  </a:lnTo>
                  <a:lnTo>
                    <a:pt x="912507" y="592670"/>
                  </a:lnTo>
                  <a:close/>
                </a:path>
              </a:pathLst>
            </a:custGeom>
            <a:ln w="16916">
              <a:solidFill>
                <a:srgbClr val="613520"/>
              </a:solidFill>
            </a:ln>
          </p:spPr>
          <p:txBody>
            <a:bodyPr wrap="square" lIns="0" tIns="0" rIns="0" bIns="0" rtlCol="0"/>
            <a:lstStyle/>
            <a:p>
              <a:endParaRPr/>
            </a:p>
          </p:txBody>
        </p:sp>
      </p:grpSp>
      <p:sp>
        <p:nvSpPr>
          <p:cNvPr id="27" name="object 27"/>
          <p:cNvSpPr/>
          <p:nvPr/>
        </p:nvSpPr>
        <p:spPr>
          <a:xfrm>
            <a:off x="567284" y="5798925"/>
            <a:ext cx="2057400" cy="1186180"/>
          </a:xfrm>
          <a:custGeom>
            <a:avLst/>
            <a:gdLst/>
            <a:ahLst/>
            <a:cxnLst/>
            <a:rect l="l" t="t" r="r" b="b"/>
            <a:pathLst>
              <a:path w="2057400" h="1186179">
                <a:moveTo>
                  <a:pt x="1363141" y="0"/>
                </a:moveTo>
                <a:lnTo>
                  <a:pt x="1309405" y="4782"/>
                </a:lnTo>
                <a:lnTo>
                  <a:pt x="1258834" y="18567"/>
                </a:lnTo>
                <a:lnTo>
                  <a:pt x="1212269" y="40514"/>
                </a:lnTo>
                <a:lnTo>
                  <a:pt x="1170550" y="69780"/>
                </a:lnTo>
                <a:lnTo>
                  <a:pt x="1134516" y="105524"/>
                </a:lnTo>
                <a:lnTo>
                  <a:pt x="1101876" y="90580"/>
                </a:lnTo>
                <a:lnTo>
                  <a:pt x="1067257" y="79546"/>
                </a:lnTo>
                <a:lnTo>
                  <a:pt x="1030942" y="72713"/>
                </a:lnTo>
                <a:lnTo>
                  <a:pt x="993216" y="70370"/>
                </a:lnTo>
                <a:lnTo>
                  <a:pt x="940372" y="74988"/>
                </a:lnTo>
                <a:lnTo>
                  <a:pt x="890563" y="88312"/>
                </a:lnTo>
                <a:lnTo>
                  <a:pt x="844595" y="109547"/>
                </a:lnTo>
                <a:lnTo>
                  <a:pt x="803275" y="137896"/>
                </a:lnTo>
                <a:lnTo>
                  <a:pt x="773399" y="101611"/>
                </a:lnTo>
                <a:lnTo>
                  <a:pt x="738193" y="70429"/>
                </a:lnTo>
                <a:lnTo>
                  <a:pt x="698323" y="45016"/>
                </a:lnTo>
                <a:lnTo>
                  <a:pt x="654459" y="26039"/>
                </a:lnTo>
                <a:lnTo>
                  <a:pt x="607267" y="14164"/>
                </a:lnTo>
                <a:lnTo>
                  <a:pt x="557415" y="10058"/>
                </a:lnTo>
                <a:lnTo>
                  <a:pt x="503738" y="14827"/>
                </a:lnTo>
                <a:lnTo>
                  <a:pt x="453220" y="28579"/>
                </a:lnTo>
                <a:lnTo>
                  <a:pt x="406698" y="50476"/>
                </a:lnTo>
                <a:lnTo>
                  <a:pt x="365010" y="79684"/>
                </a:lnTo>
                <a:lnTo>
                  <a:pt x="328993" y="115366"/>
                </a:lnTo>
                <a:lnTo>
                  <a:pt x="282649" y="131655"/>
                </a:lnTo>
                <a:lnTo>
                  <a:pt x="240171" y="154941"/>
                </a:lnTo>
                <a:lnTo>
                  <a:pt x="202271" y="184519"/>
                </a:lnTo>
                <a:lnTo>
                  <a:pt x="169664" y="219683"/>
                </a:lnTo>
                <a:lnTo>
                  <a:pt x="143061" y="259724"/>
                </a:lnTo>
                <a:lnTo>
                  <a:pt x="123176" y="303938"/>
                </a:lnTo>
                <a:lnTo>
                  <a:pt x="110722" y="351618"/>
                </a:lnTo>
                <a:lnTo>
                  <a:pt x="106413" y="402056"/>
                </a:lnTo>
                <a:lnTo>
                  <a:pt x="106651" y="413892"/>
                </a:lnTo>
                <a:lnTo>
                  <a:pt x="107356" y="425605"/>
                </a:lnTo>
                <a:lnTo>
                  <a:pt x="108513" y="437189"/>
                </a:lnTo>
                <a:lnTo>
                  <a:pt x="110108" y="448640"/>
                </a:lnTo>
                <a:lnTo>
                  <a:pt x="72859" y="484520"/>
                </a:lnTo>
                <a:lnTo>
                  <a:pt x="42327" y="526328"/>
                </a:lnTo>
                <a:lnTo>
                  <a:pt x="19409" y="573181"/>
                </a:lnTo>
                <a:lnTo>
                  <a:pt x="5001" y="624194"/>
                </a:lnTo>
                <a:lnTo>
                  <a:pt x="0" y="678484"/>
                </a:lnTo>
                <a:lnTo>
                  <a:pt x="3913" y="726579"/>
                </a:lnTo>
                <a:lnTo>
                  <a:pt x="15242" y="772202"/>
                </a:lnTo>
                <a:lnTo>
                  <a:pt x="33371" y="814745"/>
                </a:lnTo>
                <a:lnTo>
                  <a:pt x="57686" y="853596"/>
                </a:lnTo>
                <a:lnTo>
                  <a:pt x="87569" y="888145"/>
                </a:lnTo>
                <a:lnTo>
                  <a:pt x="122407" y="917782"/>
                </a:lnTo>
                <a:lnTo>
                  <a:pt x="161582" y="941895"/>
                </a:lnTo>
                <a:lnTo>
                  <a:pt x="204480" y="959875"/>
                </a:lnTo>
                <a:lnTo>
                  <a:pt x="250486" y="971110"/>
                </a:lnTo>
                <a:lnTo>
                  <a:pt x="298983" y="974991"/>
                </a:lnTo>
                <a:lnTo>
                  <a:pt x="317164" y="974443"/>
                </a:lnTo>
                <a:lnTo>
                  <a:pt x="335054" y="972826"/>
                </a:lnTo>
                <a:lnTo>
                  <a:pt x="352625" y="970180"/>
                </a:lnTo>
                <a:lnTo>
                  <a:pt x="369849" y="966546"/>
                </a:lnTo>
                <a:lnTo>
                  <a:pt x="392270" y="1011922"/>
                </a:lnTo>
                <a:lnTo>
                  <a:pt x="421849" y="1052543"/>
                </a:lnTo>
                <a:lnTo>
                  <a:pt x="457773" y="1087598"/>
                </a:lnTo>
                <a:lnTo>
                  <a:pt x="499227" y="1116276"/>
                </a:lnTo>
                <a:lnTo>
                  <a:pt x="545398" y="1137764"/>
                </a:lnTo>
                <a:lnTo>
                  <a:pt x="595474" y="1151252"/>
                </a:lnTo>
                <a:lnTo>
                  <a:pt x="648639" y="1155928"/>
                </a:lnTo>
                <a:lnTo>
                  <a:pt x="702101" y="1151195"/>
                </a:lnTo>
                <a:lnTo>
                  <a:pt x="752433" y="1137550"/>
                </a:lnTo>
                <a:lnTo>
                  <a:pt x="798810" y="1115820"/>
                </a:lnTo>
                <a:lnTo>
                  <a:pt x="840404" y="1086834"/>
                </a:lnTo>
                <a:lnTo>
                  <a:pt x="876388" y="1051420"/>
                </a:lnTo>
                <a:lnTo>
                  <a:pt x="918882" y="1082541"/>
                </a:lnTo>
                <a:lnTo>
                  <a:pt x="966650" y="1105935"/>
                </a:lnTo>
                <a:lnTo>
                  <a:pt x="1018767" y="1120661"/>
                </a:lnTo>
                <a:lnTo>
                  <a:pt x="1074305" y="1125778"/>
                </a:lnTo>
                <a:lnTo>
                  <a:pt x="1124418" y="1121624"/>
                </a:lnTo>
                <a:lnTo>
                  <a:pt x="1171831" y="1109616"/>
                </a:lnTo>
                <a:lnTo>
                  <a:pt x="1215872" y="1090432"/>
                </a:lnTo>
                <a:lnTo>
                  <a:pt x="1255864" y="1064753"/>
                </a:lnTo>
                <a:lnTo>
                  <a:pt x="1291132" y="1033259"/>
                </a:lnTo>
                <a:lnTo>
                  <a:pt x="1316400" y="1075883"/>
                </a:lnTo>
                <a:lnTo>
                  <a:pt x="1349180" y="1112948"/>
                </a:lnTo>
                <a:lnTo>
                  <a:pt x="1388475" y="1143477"/>
                </a:lnTo>
                <a:lnTo>
                  <a:pt x="1433283" y="1166493"/>
                </a:lnTo>
                <a:lnTo>
                  <a:pt x="1482605" y="1181019"/>
                </a:lnTo>
                <a:lnTo>
                  <a:pt x="1535442" y="1186078"/>
                </a:lnTo>
                <a:lnTo>
                  <a:pt x="1582408" y="1182095"/>
                </a:lnTo>
                <a:lnTo>
                  <a:pt x="1626705" y="1170597"/>
                </a:lnTo>
                <a:lnTo>
                  <a:pt x="1667639" y="1152264"/>
                </a:lnTo>
                <a:lnTo>
                  <a:pt x="1704514" y="1127774"/>
                </a:lnTo>
                <a:lnTo>
                  <a:pt x="1736635" y="1097805"/>
                </a:lnTo>
                <a:lnTo>
                  <a:pt x="1763306" y="1063036"/>
                </a:lnTo>
                <a:lnTo>
                  <a:pt x="1783833" y="1024145"/>
                </a:lnTo>
                <a:lnTo>
                  <a:pt x="1797519" y="981811"/>
                </a:lnTo>
                <a:lnTo>
                  <a:pt x="1811318" y="985359"/>
                </a:lnTo>
                <a:lnTo>
                  <a:pt x="1825469" y="987950"/>
                </a:lnTo>
                <a:lnTo>
                  <a:pt x="1839939" y="989539"/>
                </a:lnTo>
                <a:lnTo>
                  <a:pt x="1854695" y="990079"/>
                </a:lnTo>
                <a:lnTo>
                  <a:pt x="1901173" y="984703"/>
                </a:lnTo>
                <a:lnTo>
                  <a:pt x="1943839" y="969392"/>
                </a:lnTo>
                <a:lnTo>
                  <a:pt x="1981476" y="945365"/>
                </a:lnTo>
                <a:lnTo>
                  <a:pt x="2012867" y="913844"/>
                </a:lnTo>
                <a:lnTo>
                  <a:pt x="2036796" y="876052"/>
                </a:lnTo>
                <a:lnTo>
                  <a:pt x="2052046" y="833209"/>
                </a:lnTo>
                <a:lnTo>
                  <a:pt x="2057400" y="786536"/>
                </a:lnTo>
                <a:lnTo>
                  <a:pt x="2052966" y="744037"/>
                </a:lnTo>
                <a:lnTo>
                  <a:pt x="2040278" y="704603"/>
                </a:lnTo>
                <a:lnTo>
                  <a:pt x="2020254" y="669144"/>
                </a:lnTo>
                <a:lnTo>
                  <a:pt x="1993811" y="638568"/>
                </a:lnTo>
                <a:lnTo>
                  <a:pt x="2018460" y="599534"/>
                </a:lnTo>
                <a:lnTo>
                  <a:pt x="2036854" y="556742"/>
                </a:lnTo>
                <a:lnTo>
                  <a:pt x="2048357" y="510817"/>
                </a:lnTo>
                <a:lnTo>
                  <a:pt x="2052332" y="462381"/>
                </a:lnTo>
                <a:lnTo>
                  <a:pt x="2048419" y="414283"/>
                </a:lnTo>
                <a:lnTo>
                  <a:pt x="2037090" y="368655"/>
                </a:lnTo>
                <a:lnTo>
                  <a:pt x="2018960" y="326109"/>
                </a:lnTo>
                <a:lnTo>
                  <a:pt x="1994646" y="287255"/>
                </a:lnTo>
                <a:lnTo>
                  <a:pt x="1964763" y="252703"/>
                </a:lnTo>
                <a:lnTo>
                  <a:pt x="1929925" y="223063"/>
                </a:lnTo>
                <a:lnTo>
                  <a:pt x="1890750" y="198948"/>
                </a:lnTo>
                <a:lnTo>
                  <a:pt x="1847851" y="180967"/>
                </a:lnTo>
                <a:lnTo>
                  <a:pt x="1801846" y="169730"/>
                </a:lnTo>
                <a:lnTo>
                  <a:pt x="1753349" y="165849"/>
                </a:lnTo>
                <a:lnTo>
                  <a:pt x="1723957" y="167275"/>
                </a:lnTo>
                <a:lnTo>
                  <a:pt x="1695380" y="171456"/>
                </a:lnTo>
                <a:lnTo>
                  <a:pt x="1667745" y="178247"/>
                </a:lnTo>
                <a:lnTo>
                  <a:pt x="1641182" y="187502"/>
                </a:lnTo>
                <a:lnTo>
                  <a:pt x="1618613" y="142546"/>
                </a:lnTo>
                <a:lnTo>
                  <a:pt x="1588993" y="102316"/>
                </a:lnTo>
                <a:lnTo>
                  <a:pt x="1553123" y="67611"/>
                </a:lnTo>
                <a:lnTo>
                  <a:pt x="1511803" y="39228"/>
                </a:lnTo>
                <a:lnTo>
                  <a:pt x="1465833" y="17967"/>
                </a:lnTo>
                <a:lnTo>
                  <a:pt x="1416012" y="4624"/>
                </a:lnTo>
                <a:lnTo>
                  <a:pt x="1363141" y="0"/>
                </a:lnTo>
                <a:close/>
              </a:path>
            </a:pathLst>
          </a:custGeom>
          <a:solidFill>
            <a:srgbClr val="FFFFFF"/>
          </a:solidFill>
        </p:spPr>
        <p:txBody>
          <a:bodyPr wrap="square" lIns="0" tIns="0" rIns="0" bIns="0" rtlCol="0"/>
          <a:lstStyle/>
          <a:p>
            <a:endParaRPr/>
          </a:p>
        </p:txBody>
      </p:sp>
      <p:grpSp>
        <p:nvGrpSpPr>
          <p:cNvPr id="28" name="object 28"/>
          <p:cNvGrpSpPr/>
          <p:nvPr/>
        </p:nvGrpSpPr>
        <p:grpSpPr>
          <a:xfrm>
            <a:off x="7993434" y="5670792"/>
            <a:ext cx="2151380" cy="1460500"/>
            <a:chOff x="7993434" y="5670792"/>
            <a:chExt cx="2151380" cy="1460500"/>
          </a:xfrm>
        </p:grpSpPr>
        <p:sp>
          <p:nvSpPr>
            <p:cNvPr id="29" name="object 29"/>
            <p:cNvSpPr/>
            <p:nvPr/>
          </p:nvSpPr>
          <p:spPr>
            <a:xfrm>
              <a:off x="7993434" y="5670792"/>
              <a:ext cx="2151380" cy="1326515"/>
            </a:xfrm>
            <a:custGeom>
              <a:avLst/>
              <a:gdLst/>
              <a:ahLst/>
              <a:cxnLst/>
              <a:rect l="l" t="t" r="r" b="b"/>
              <a:pathLst>
                <a:path w="2151379" h="1326515">
                  <a:moveTo>
                    <a:pt x="1425054" y="0"/>
                  </a:moveTo>
                  <a:lnTo>
                    <a:pt x="1378029" y="3730"/>
                  </a:lnTo>
                  <a:lnTo>
                    <a:pt x="1333203" y="14560"/>
                  </a:lnTo>
                  <a:lnTo>
                    <a:pt x="1291083" y="31943"/>
                  </a:lnTo>
                  <a:lnTo>
                    <a:pt x="1252178" y="55336"/>
                  </a:lnTo>
                  <a:lnTo>
                    <a:pt x="1216994" y="84193"/>
                  </a:lnTo>
                  <a:lnTo>
                    <a:pt x="1186040" y="117970"/>
                  </a:lnTo>
                  <a:lnTo>
                    <a:pt x="1151922" y="101257"/>
                  </a:lnTo>
                  <a:lnTo>
                    <a:pt x="1115736" y="88920"/>
                  </a:lnTo>
                  <a:lnTo>
                    <a:pt x="1077773" y="81281"/>
                  </a:lnTo>
                  <a:lnTo>
                    <a:pt x="1038326" y="78663"/>
                  </a:lnTo>
                  <a:lnTo>
                    <a:pt x="983076" y="83826"/>
                  </a:lnTo>
                  <a:lnTo>
                    <a:pt x="931003" y="98721"/>
                  </a:lnTo>
                  <a:lnTo>
                    <a:pt x="882948" y="122463"/>
                  </a:lnTo>
                  <a:lnTo>
                    <a:pt x="839749" y="154165"/>
                  </a:lnTo>
                  <a:lnTo>
                    <a:pt x="808522" y="113601"/>
                  </a:lnTo>
                  <a:lnTo>
                    <a:pt x="771720" y="78742"/>
                  </a:lnTo>
                  <a:lnTo>
                    <a:pt x="730043" y="50333"/>
                  </a:lnTo>
                  <a:lnTo>
                    <a:pt x="684190" y="29118"/>
                  </a:lnTo>
                  <a:lnTo>
                    <a:pt x="634860" y="15842"/>
                  </a:lnTo>
                  <a:lnTo>
                    <a:pt x="582752" y="11252"/>
                  </a:lnTo>
                  <a:lnTo>
                    <a:pt x="535776" y="14973"/>
                  </a:lnTo>
                  <a:lnTo>
                    <a:pt x="490996" y="25774"/>
                  </a:lnTo>
                  <a:lnTo>
                    <a:pt x="448916" y="43114"/>
                  </a:lnTo>
                  <a:lnTo>
                    <a:pt x="410043" y="66452"/>
                  </a:lnTo>
                  <a:lnTo>
                    <a:pt x="374883" y="95247"/>
                  </a:lnTo>
                  <a:lnTo>
                    <a:pt x="343941" y="128955"/>
                  </a:lnTo>
                  <a:lnTo>
                    <a:pt x="300690" y="144748"/>
                  </a:lnTo>
                  <a:lnTo>
                    <a:pt x="260568" y="166788"/>
                  </a:lnTo>
                  <a:lnTo>
                    <a:pt x="224097" y="194522"/>
                  </a:lnTo>
                  <a:lnTo>
                    <a:pt x="191801" y="227395"/>
                  </a:lnTo>
                  <a:lnTo>
                    <a:pt x="164203" y="264854"/>
                  </a:lnTo>
                  <a:lnTo>
                    <a:pt x="141827" y="306344"/>
                  </a:lnTo>
                  <a:lnTo>
                    <a:pt x="125197" y="351312"/>
                  </a:lnTo>
                  <a:lnTo>
                    <a:pt x="114835" y="399204"/>
                  </a:lnTo>
                  <a:lnTo>
                    <a:pt x="111264" y="449465"/>
                  </a:lnTo>
                  <a:lnTo>
                    <a:pt x="111510" y="462695"/>
                  </a:lnTo>
                  <a:lnTo>
                    <a:pt x="112241" y="475786"/>
                  </a:lnTo>
                  <a:lnTo>
                    <a:pt x="113445" y="488734"/>
                  </a:lnTo>
                  <a:lnTo>
                    <a:pt x="115112" y="501535"/>
                  </a:lnTo>
                  <a:lnTo>
                    <a:pt x="82200" y="534476"/>
                  </a:lnTo>
                  <a:lnTo>
                    <a:pt x="54054" y="572133"/>
                  </a:lnTo>
                  <a:lnTo>
                    <a:pt x="31219" y="613935"/>
                  </a:lnTo>
                  <a:lnTo>
                    <a:pt x="14237" y="659309"/>
                  </a:lnTo>
                  <a:lnTo>
                    <a:pt x="3649" y="707682"/>
                  </a:lnTo>
                  <a:lnTo>
                    <a:pt x="0" y="758482"/>
                  </a:lnTo>
                  <a:lnTo>
                    <a:pt x="3389" y="807465"/>
                  </a:lnTo>
                  <a:lnTo>
                    <a:pt x="13233" y="854216"/>
                  </a:lnTo>
                  <a:lnTo>
                    <a:pt x="29050" y="898223"/>
                  </a:lnTo>
                  <a:lnTo>
                    <a:pt x="50356" y="938973"/>
                  </a:lnTo>
                  <a:lnTo>
                    <a:pt x="76668" y="975952"/>
                  </a:lnTo>
                  <a:lnTo>
                    <a:pt x="107501" y="1008649"/>
                  </a:lnTo>
                  <a:lnTo>
                    <a:pt x="142372" y="1036551"/>
                  </a:lnTo>
                  <a:lnTo>
                    <a:pt x="180798" y="1059145"/>
                  </a:lnTo>
                  <a:lnTo>
                    <a:pt x="222296" y="1075918"/>
                  </a:lnTo>
                  <a:lnTo>
                    <a:pt x="266382" y="1086358"/>
                  </a:lnTo>
                  <a:lnTo>
                    <a:pt x="312572" y="1089952"/>
                  </a:lnTo>
                  <a:lnTo>
                    <a:pt x="331576" y="1089340"/>
                  </a:lnTo>
                  <a:lnTo>
                    <a:pt x="350278" y="1087534"/>
                  </a:lnTo>
                  <a:lnTo>
                    <a:pt x="368647" y="1084578"/>
                  </a:lnTo>
                  <a:lnTo>
                    <a:pt x="386651" y="1080515"/>
                  </a:lnTo>
                  <a:lnTo>
                    <a:pt x="406734" y="1125171"/>
                  </a:lnTo>
                  <a:lnTo>
                    <a:pt x="432626" y="1165844"/>
                  </a:lnTo>
                  <a:lnTo>
                    <a:pt x="463759" y="1201928"/>
                  </a:lnTo>
                  <a:lnTo>
                    <a:pt x="499564" y="1232814"/>
                  </a:lnTo>
                  <a:lnTo>
                    <a:pt x="539469" y="1257894"/>
                  </a:lnTo>
                  <a:lnTo>
                    <a:pt x="582908" y="1276561"/>
                  </a:lnTo>
                  <a:lnTo>
                    <a:pt x="629309" y="1288207"/>
                  </a:lnTo>
                  <a:lnTo>
                    <a:pt x="678103" y="1292224"/>
                  </a:lnTo>
                  <a:lnTo>
                    <a:pt x="724880" y="1288532"/>
                  </a:lnTo>
                  <a:lnTo>
                    <a:pt x="769486" y="1277814"/>
                  </a:lnTo>
                  <a:lnTo>
                    <a:pt x="811422" y="1260605"/>
                  </a:lnTo>
                  <a:lnTo>
                    <a:pt x="850186" y="1237441"/>
                  </a:lnTo>
                  <a:lnTo>
                    <a:pt x="885280" y="1208860"/>
                  </a:lnTo>
                  <a:lnTo>
                    <a:pt x="916203" y="1175397"/>
                  </a:lnTo>
                  <a:lnTo>
                    <a:pt x="951260" y="1203886"/>
                  </a:lnTo>
                  <a:lnTo>
                    <a:pt x="989976" y="1226980"/>
                  </a:lnTo>
                  <a:lnTo>
                    <a:pt x="1031852" y="1244143"/>
                  </a:lnTo>
                  <a:lnTo>
                    <a:pt x="1076392" y="1254835"/>
                  </a:lnTo>
                  <a:lnTo>
                    <a:pt x="1123099" y="1258519"/>
                  </a:lnTo>
                  <a:lnTo>
                    <a:pt x="1175485" y="1253875"/>
                  </a:lnTo>
                  <a:lnTo>
                    <a:pt x="1225052" y="1240451"/>
                  </a:lnTo>
                  <a:lnTo>
                    <a:pt x="1271091" y="1219006"/>
                  </a:lnTo>
                  <a:lnTo>
                    <a:pt x="1312895" y="1190299"/>
                  </a:lnTo>
                  <a:lnTo>
                    <a:pt x="1349756" y="1155090"/>
                  </a:lnTo>
                  <a:lnTo>
                    <a:pt x="1371898" y="1196288"/>
                  </a:lnTo>
                  <a:lnTo>
                    <a:pt x="1399918" y="1233035"/>
                  </a:lnTo>
                  <a:lnTo>
                    <a:pt x="1433159" y="1264643"/>
                  </a:lnTo>
                  <a:lnTo>
                    <a:pt x="1470963" y="1290425"/>
                  </a:lnTo>
                  <a:lnTo>
                    <a:pt x="1512675" y="1309691"/>
                  </a:lnTo>
                  <a:lnTo>
                    <a:pt x="1557636" y="1321756"/>
                  </a:lnTo>
                  <a:lnTo>
                    <a:pt x="1605191" y="1325930"/>
                  </a:lnTo>
                  <a:lnTo>
                    <a:pt x="1654280" y="1321478"/>
                  </a:lnTo>
                  <a:lnTo>
                    <a:pt x="1700583" y="1308625"/>
                  </a:lnTo>
                  <a:lnTo>
                    <a:pt x="1743372" y="1288131"/>
                  </a:lnTo>
                  <a:lnTo>
                    <a:pt x="1781921" y="1260754"/>
                  </a:lnTo>
                  <a:lnTo>
                    <a:pt x="1815501" y="1227252"/>
                  </a:lnTo>
                  <a:lnTo>
                    <a:pt x="1843385" y="1188385"/>
                  </a:lnTo>
                  <a:lnTo>
                    <a:pt x="1864845" y="1144909"/>
                  </a:lnTo>
                  <a:lnTo>
                    <a:pt x="1879155" y="1097584"/>
                  </a:lnTo>
                  <a:lnTo>
                    <a:pt x="1893580" y="1101543"/>
                  </a:lnTo>
                  <a:lnTo>
                    <a:pt x="1908373" y="1104433"/>
                  </a:lnTo>
                  <a:lnTo>
                    <a:pt x="1923502" y="1106203"/>
                  </a:lnTo>
                  <a:lnTo>
                    <a:pt x="1938934" y="1106804"/>
                  </a:lnTo>
                  <a:lnTo>
                    <a:pt x="1981639" y="1102183"/>
                  </a:lnTo>
                  <a:lnTo>
                    <a:pt x="2021413" y="1088926"/>
                  </a:lnTo>
                  <a:lnTo>
                    <a:pt x="2057406" y="1067950"/>
                  </a:lnTo>
                  <a:lnTo>
                    <a:pt x="2088764" y="1040169"/>
                  </a:lnTo>
                  <a:lnTo>
                    <a:pt x="2114636" y="1006497"/>
                  </a:lnTo>
                  <a:lnTo>
                    <a:pt x="2134171" y="967850"/>
                  </a:lnTo>
                  <a:lnTo>
                    <a:pt x="2146516" y="925140"/>
                  </a:lnTo>
                  <a:lnTo>
                    <a:pt x="2150821" y="879284"/>
                  </a:lnTo>
                  <a:lnTo>
                    <a:pt x="2146187" y="831769"/>
                  </a:lnTo>
                  <a:lnTo>
                    <a:pt x="2132926" y="787684"/>
                  </a:lnTo>
                  <a:lnTo>
                    <a:pt x="2111998" y="748044"/>
                  </a:lnTo>
                  <a:lnTo>
                    <a:pt x="2084362" y="713866"/>
                  </a:lnTo>
                  <a:lnTo>
                    <a:pt x="2110126" y="670232"/>
                  </a:lnTo>
                  <a:lnTo>
                    <a:pt x="2129350" y="622395"/>
                  </a:lnTo>
                  <a:lnTo>
                    <a:pt x="2141371" y="571052"/>
                  </a:lnTo>
                  <a:lnTo>
                    <a:pt x="2145525" y="516902"/>
                  </a:lnTo>
                  <a:lnTo>
                    <a:pt x="2142136" y="467915"/>
                  </a:lnTo>
                  <a:lnTo>
                    <a:pt x="2132293" y="421161"/>
                  </a:lnTo>
                  <a:lnTo>
                    <a:pt x="2116479" y="377151"/>
                  </a:lnTo>
                  <a:lnTo>
                    <a:pt x="2095176" y="336398"/>
                  </a:lnTo>
                  <a:lnTo>
                    <a:pt x="2068868" y="299416"/>
                  </a:lnTo>
                  <a:lnTo>
                    <a:pt x="2038038" y="266716"/>
                  </a:lnTo>
                  <a:lnTo>
                    <a:pt x="2003170" y="238812"/>
                  </a:lnTo>
                  <a:lnTo>
                    <a:pt x="1964747" y="216216"/>
                  </a:lnTo>
                  <a:lnTo>
                    <a:pt x="1923251" y="199442"/>
                  </a:lnTo>
                  <a:lnTo>
                    <a:pt x="1879167" y="189001"/>
                  </a:lnTo>
                  <a:lnTo>
                    <a:pt x="1832978" y="185407"/>
                  </a:lnTo>
                  <a:lnTo>
                    <a:pt x="1802246" y="187001"/>
                  </a:lnTo>
                  <a:lnTo>
                    <a:pt x="1772373" y="191677"/>
                  </a:lnTo>
                  <a:lnTo>
                    <a:pt x="1743492" y="199273"/>
                  </a:lnTo>
                  <a:lnTo>
                    <a:pt x="1715731" y="209626"/>
                  </a:lnTo>
                  <a:lnTo>
                    <a:pt x="1695497" y="165377"/>
                  </a:lnTo>
                  <a:lnTo>
                    <a:pt x="1669542" y="125088"/>
                  </a:lnTo>
                  <a:lnTo>
                    <a:pt x="1638426" y="89358"/>
                  </a:lnTo>
                  <a:lnTo>
                    <a:pt x="1602711" y="58783"/>
                  </a:lnTo>
                  <a:lnTo>
                    <a:pt x="1562956" y="33962"/>
                  </a:lnTo>
                  <a:lnTo>
                    <a:pt x="1519721" y="15493"/>
                  </a:lnTo>
                  <a:lnTo>
                    <a:pt x="1473567" y="3972"/>
                  </a:lnTo>
                  <a:lnTo>
                    <a:pt x="1425054" y="0"/>
                  </a:lnTo>
                  <a:close/>
                </a:path>
              </a:pathLst>
            </a:custGeom>
            <a:solidFill>
              <a:srgbClr val="FFFFFF"/>
            </a:solidFill>
          </p:spPr>
          <p:txBody>
            <a:bodyPr wrap="square" lIns="0" tIns="0" rIns="0" bIns="0" rtlCol="0"/>
            <a:lstStyle/>
            <a:p>
              <a:endParaRPr/>
            </a:p>
          </p:txBody>
        </p:sp>
        <p:sp>
          <p:nvSpPr>
            <p:cNvPr id="30" name="object 30"/>
            <p:cNvSpPr/>
            <p:nvPr/>
          </p:nvSpPr>
          <p:spPr>
            <a:xfrm>
              <a:off x="9204325" y="6597657"/>
              <a:ext cx="527050" cy="527050"/>
            </a:xfrm>
            <a:custGeom>
              <a:avLst/>
              <a:gdLst/>
              <a:ahLst/>
              <a:cxnLst/>
              <a:rect l="l" t="t" r="r" b="b"/>
              <a:pathLst>
                <a:path w="527050" h="527050">
                  <a:moveTo>
                    <a:pt x="263525" y="0"/>
                  </a:moveTo>
                  <a:lnTo>
                    <a:pt x="216155" y="4245"/>
                  </a:lnTo>
                  <a:lnTo>
                    <a:pt x="171572" y="16486"/>
                  </a:lnTo>
                  <a:lnTo>
                    <a:pt x="130518" y="35978"/>
                  </a:lnTo>
                  <a:lnTo>
                    <a:pt x="93738" y="61977"/>
                  </a:lnTo>
                  <a:lnTo>
                    <a:pt x="61977" y="93738"/>
                  </a:lnTo>
                  <a:lnTo>
                    <a:pt x="35978" y="130518"/>
                  </a:lnTo>
                  <a:lnTo>
                    <a:pt x="16486" y="171572"/>
                  </a:lnTo>
                  <a:lnTo>
                    <a:pt x="4245" y="216155"/>
                  </a:lnTo>
                  <a:lnTo>
                    <a:pt x="0" y="263524"/>
                  </a:lnTo>
                  <a:lnTo>
                    <a:pt x="4245" y="310894"/>
                  </a:lnTo>
                  <a:lnTo>
                    <a:pt x="16486" y="355477"/>
                  </a:lnTo>
                  <a:lnTo>
                    <a:pt x="35978" y="396531"/>
                  </a:lnTo>
                  <a:lnTo>
                    <a:pt x="61977" y="433311"/>
                  </a:lnTo>
                  <a:lnTo>
                    <a:pt x="93738" y="465072"/>
                  </a:lnTo>
                  <a:lnTo>
                    <a:pt x="130518" y="491071"/>
                  </a:lnTo>
                  <a:lnTo>
                    <a:pt x="171572" y="510563"/>
                  </a:lnTo>
                  <a:lnTo>
                    <a:pt x="216155" y="522804"/>
                  </a:lnTo>
                  <a:lnTo>
                    <a:pt x="263525" y="527049"/>
                  </a:lnTo>
                  <a:lnTo>
                    <a:pt x="310894" y="522804"/>
                  </a:lnTo>
                  <a:lnTo>
                    <a:pt x="355477" y="510563"/>
                  </a:lnTo>
                  <a:lnTo>
                    <a:pt x="396531" y="491071"/>
                  </a:lnTo>
                  <a:lnTo>
                    <a:pt x="433311" y="465072"/>
                  </a:lnTo>
                  <a:lnTo>
                    <a:pt x="465072" y="433311"/>
                  </a:lnTo>
                  <a:lnTo>
                    <a:pt x="491071" y="396531"/>
                  </a:lnTo>
                  <a:lnTo>
                    <a:pt x="510563" y="355477"/>
                  </a:lnTo>
                  <a:lnTo>
                    <a:pt x="522804" y="310894"/>
                  </a:lnTo>
                  <a:lnTo>
                    <a:pt x="527050" y="263524"/>
                  </a:lnTo>
                  <a:lnTo>
                    <a:pt x="522804" y="216155"/>
                  </a:lnTo>
                  <a:lnTo>
                    <a:pt x="510563" y="171572"/>
                  </a:lnTo>
                  <a:lnTo>
                    <a:pt x="491071" y="130518"/>
                  </a:lnTo>
                  <a:lnTo>
                    <a:pt x="465072" y="93738"/>
                  </a:lnTo>
                  <a:lnTo>
                    <a:pt x="433311" y="61977"/>
                  </a:lnTo>
                  <a:lnTo>
                    <a:pt x="396531" y="35978"/>
                  </a:lnTo>
                  <a:lnTo>
                    <a:pt x="355477" y="16486"/>
                  </a:lnTo>
                  <a:lnTo>
                    <a:pt x="310894" y="4245"/>
                  </a:lnTo>
                  <a:lnTo>
                    <a:pt x="263525" y="0"/>
                  </a:lnTo>
                  <a:close/>
                </a:path>
              </a:pathLst>
            </a:custGeom>
            <a:solidFill>
              <a:srgbClr val="FCDFEB"/>
            </a:solidFill>
          </p:spPr>
          <p:txBody>
            <a:bodyPr wrap="square" lIns="0" tIns="0" rIns="0" bIns="0" rtlCol="0"/>
            <a:lstStyle/>
            <a:p>
              <a:endParaRPr/>
            </a:p>
          </p:txBody>
        </p:sp>
        <p:sp>
          <p:nvSpPr>
            <p:cNvPr id="31" name="object 31"/>
            <p:cNvSpPr/>
            <p:nvPr/>
          </p:nvSpPr>
          <p:spPr>
            <a:xfrm>
              <a:off x="9204325" y="6597657"/>
              <a:ext cx="527050" cy="527050"/>
            </a:xfrm>
            <a:custGeom>
              <a:avLst/>
              <a:gdLst/>
              <a:ahLst/>
              <a:cxnLst/>
              <a:rect l="l" t="t" r="r" b="b"/>
              <a:pathLst>
                <a:path w="527050" h="527050">
                  <a:moveTo>
                    <a:pt x="527050" y="263524"/>
                  </a:moveTo>
                  <a:lnTo>
                    <a:pt x="522804" y="310894"/>
                  </a:lnTo>
                  <a:lnTo>
                    <a:pt x="510563" y="355477"/>
                  </a:lnTo>
                  <a:lnTo>
                    <a:pt x="491071" y="396531"/>
                  </a:lnTo>
                  <a:lnTo>
                    <a:pt x="465072" y="433311"/>
                  </a:lnTo>
                  <a:lnTo>
                    <a:pt x="433311" y="465072"/>
                  </a:lnTo>
                  <a:lnTo>
                    <a:pt x="396531" y="491071"/>
                  </a:lnTo>
                  <a:lnTo>
                    <a:pt x="355477" y="510563"/>
                  </a:lnTo>
                  <a:lnTo>
                    <a:pt x="310894" y="522804"/>
                  </a:lnTo>
                  <a:lnTo>
                    <a:pt x="263525" y="527049"/>
                  </a:lnTo>
                  <a:lnTo>
                    <a:pt x="216155" y="522804"/>
                  </a:lnTo>
                  <a:lnTo>
                    <a:pt x="171572" y="510563"/>
                  </a:lnTo>
                  <a:lnTo>
                    <a:pt x="130518" y="491071"/>
                  </a:lnTo>
                  <a:lnTo>
                    <a:pt x="93738" y="465072"/>
                  </a:lnTo>
                  <a:lnTo>
                    <a:pt x="61977" y="433311"/>
                  </a:lnTo>
                  <a:lnTo>
                    <a:pt x="35978" y="396531"/>
                  </a:lnTo>
                  <a:lnTo>
                    <a:pt x="16486" y="355477"/>
                  </a:lnTo>
                  <a:lnTo>
                    <a:pt x="4245" y="310894"/>
                  </a:lnTo>
                  <a:lnTo>
                    <a:pt x="0" y="263524"/>
                  </a:lnTo>
                  <a:lnTo>
                    <a:pt x="4245" y="216155"/>
                  </a:lnTo>
                  <a:lnTo>
                    <a:pt x="16486" y="171572"/>
                  </a:lnTo>
                  <a:lnTo>
                    <a:pt x="35978" y="130518"/>
                  </a:lnTo>
                  <a:lnTo>
                    <a:pt x="61977" y="93738"/>
                  </a:lnTo>
                  <a:lnTo>
                    <a:pt x="93738" y="61977"/>
                  </a:lnTo>
                  <a:lnTo>
                    <a:pt x="130518" y="35978"/>
                  </a:lnTo>
                  <a:lnTo>
                    <a:pt x="171572" y="16486"/>
                  </a:lnTo>
                  <a:lnTo>
                    <a:pt x="216155" y="4245"/>
                  </a:lnTo>
                  <a:lnTo>
                    <a:pt x="263525" y="0"/>
                  </a:lnTo>
                  <a:lnTo>
                    <a:pt x="310894" y="4245"/>
                  </a:lnTo>
                  <a:lnTo>
                    <a:pt x="355477" y="16486"/>
                  </a:lnTo>
                  <a:lnTo>
                    <a:pt x="396531" y="35978"/>
                  </a:lnTo>
                  <a:lnTo>
                    <a:pt x="433311" y="61977"/>
                  </a:lnTo>
                  <a:lnTo>
                    <a:pt x="465072" y="93738"/>
                  </a:lnTo>
                  <a:lnTo>
                    <a:pt x="491071" y="130518"/>
                  </a:lnTo>
                  <a:lnTo>
                    <a:pt x="510563" y="171572"/>
                  </a:lnTo>
                  <a:lnTo>
                    <a:pt x="522804" y="216155"/>
                  </a:lnTo>
                  <a:lnTo>
                    <a:pt x="527050" y="263524"/>
                  </a:lnTo>
                  <a:close/>
                </a:path>
              </a:pathLst>
            </a:custGeom>
            <a:ln w="12700">
              <a:solidFill>
                <a:srgbClr val="FFFFFF"/>
              </a:solidFill>
            </a:ln>
          </p:spPr>
          <p:txBody>
            <a:bodyPr wrap="square" lIns="0" tIns="0" rIns="0" bIns="0" rtlCol="0"/>
            <a:lstStyle/>
            <a:p>
              <a:endParaRPr/>
            </a:p>
          </p:txBody>
        </p:sp>
      </p:grpSp>
      <p:sp>
        <p:nvSpPr>
          <p:cNvPr id="32" name="object 32"/>
          <p:cNvSpPr/>
          <p:nvPr/>
        </p:nvSpPr>
        <p:spPr>
          <a:xfrm>
            <a:off x="1134543" y="1116858"/>
            <a:ext cx="3641090" cy="1271270"/>
          </a:xfrm>
          <a:custGeom>
            <a:avLst/>
            <a:gdLst/>
            <a:ahLst/>
            <a:cxnLst/>
            <a:rect l="l" t="t" r="r" b="b"/>
            <a:pathLst>
              <a:path w="3641090" h="1271270">
                <a:moveTo>
                  <a:pt x="2412149" y="0"/>
                </a:moveTo>
                <a:lnTo>
                  <a:pt x="2358719" y="1601"/>
                </a:lnTo>
                <a:lnTo>
                  <a:pt x="2306814" y="6303"/>
                </a:lnTo>
                <a:lnTo>
                  <a:pt x="2256689" y="13952"/>
                </a:lnTo>
                <a:lnTo>
                  <a:pt x="2208598" y="24391"/>
                </a:lnTo>
                <a:lnTo>
                  <a:pt x="2162796" y="37468"/>
                </a:lnTo>
                <a:lnTo>
                  <a:pt x="2119540" y="53027"/>
                </a:lnTo>
                <a:lnTo>
                  <a:pt x="2079083" y="70914"/>
                </a:lnTo>
                <a:lnTo>
                  <a:pt x="2041681" y="90975"/>
                </a:lnTo>
                <a:lnTo>
                  <a:pt x="2007590" y="113055"/>
                </a:lnTo>
                <a:lnTo>
                  <a:pt x="1961678" y="99914"/>
                </a:lnTo>
                <a:lnTo>
                  <a:pt x="1913463" y="89416"/>
                </a:lnTo>
                <a:lnTo>
                  <a:pt x="1863201" y="81721"/>
                </a:lnTo>
                <a:lnTo>
                  <a:pt x="1811146" y="76987"/>
                </a:lnTo>
                <a:lnTo>
                  <a:pt x="1757553" y="75374"/>
                </a:lnTo>
                <a:lnTo>
                  <a:pt x="1703541" y="77011"/>
                </a:lnTo>
                <a:lnTo>
                  <a:pt x="1651086" y="81814"/>
                </a:lnTo>
                <a:lnTo>
                  <a:pt x="1600452" y="89624"/>
                </a:lnTo>
                <a:lnTo>
                  <a:pt x="1551905" y="100281"/>
                </a:lnTo>
                <a:lnTo>
                  <a:pt x="1505709" y="113626"/>
                </a:lnTo>
                <a:lnTo>
                  <a:pt x="1462131" y="129498"/>
                </a:lnTo>
                <a:lnTo>
                  <a:pt x="1421434" y="147739"/>
                </a:lnTo>
                <a:lnTo>
                  <a:pt x="1387302" y="121250"/>
                </a:lnTo>
                <a:lnTo>
                  <a:pt x="1348801" y="97084"/>
                </a:lnTo>
                <a:lnTo>
                  <a:pt x="1306282" y="75454"/>
                </a:lnTo>
                <a:lnTo>
                  <a:pt x="1260093" y="56571"/>
                </a:lnTo>
                <a:lnTo>
                  <a:pt x="1210588" y="40647"/>
                </a:lnTo>
                <a:lnTo>
                  <a:pt x="1158114" y="27893"/>
                </a:lnTo>
                <a:lnTo>
                  <a:pt x="1103024" y="18521"/>
                </a:lnTo>
                <a:lnTo>
                  <a:pt x="1045668" y="12742"/>
                </a:lnTo>
                <a:lnTo>
                  <a:pt x="986396" y="10769"/>
                </a:lnTo>
                <a:lnTo>
                  <a:pt x="933021" y="12367"/>
                </a:lnTo>
                <a:lnTo>
                  <a:pt x="881170" y="17059"/>
                </a:lnTo>
                <a:lnTo>
                  <a:pt x="831095" y="24690"/>
                </a:lnTo>
                <a:lnTo>
                  <a:pt x="783051" y="35106"/>
                </a:lnTo>
                <a:lnTo>
                  <a:pt x="737290" y="48154"/>
                </a:lnTo>
                <a:lnTo>
                  <a:pt x="694068" y="63680"/>
                </a:lnTo>
                <a:lnTo>
                  <a:pt x="653638" y="81529"/>
                </a:lnTo>
                <a:lnTo>
                  <a:pt x="616253" y="101548"/>
                </a:lnTo>
                <a:lnTo>
                  <a:pt x="582168" y="123583"/>
                </a:lnTo>
                <a:lnTo>
                  <a:pt x="526799" y="134352"/>
                </a:lnTo>
                <a:lnTo>
                  <a:pt x="474284" y="148564"/>
                </a:lnTo>
                <a:lnTo>
                  <a:pt x="424996" y="165995"/>
                </a:lnTo>
                <a:lnTo>
                  <a:pt x="379310" y="186420"/>
                </a:lnTo>
                <a:lnTo>
                  <a:pt x="337598" y="209617"/>
                </a:lnTo>
                <a:lnTo>
                  <a:pt x="300235" y="235361"/>
                </a:lnTo>
                <a:lnTo>
                  <a:pt x="267595" y="263427"/>
                </a:lnTo>
                <a:lnTo>
                  <a:pt x="240051" y="293592"/>
                </a:lnTo>
                <a:lnTo>
                  <a:pt x="217977" y="325632"/>
                </a:lnTo>
                <a:lnTo>
                  <a:pt x="191736" y="394439"/>
                </a:lnTo>
                <a:lnTo>
                  <a:pt x="188315" y="430758"/>
                </a:lnTo>
                <a:lnTo>
                  <a:pt x="188737" y="443438"/>
                </a:lnTo>
                <a:lnTo>
                  <a:pt x="189985" y="455985"/>
                </a:lnTo>
                <a:lnTo>
                  <a:pt x="192033" y="468397"/>
                </a:lnTo>
                <a:lnTo>
                  <a:pt x="194856" y="480669"/>
                </a:lnTo>
                <a:lnTo>
                  <a:pt x="146629" y="507439"/>
                </a:lnTo>
                <a:lnTo>
                  <a:pt x="104235" y="537585"/>
                </a:lnTo>
                <a:lnTo>
                  <a:pt x="68252" y="570764"/>
                </a:lnTo>
                <a:lnTo>
                  <a:pt x="39259" y="606630"/>
                </a:lnTo>
                <a:lnTo>
                  <a:pt x="17834" y="644840"/>
                </a:lnTo>
                <a:lnTo>
                  <a:pt x="4554" y="685047"/>
                </a:lnTo>
                <a:lnTo>
                  <a:pt x="0" y="726909"/>
                </a:lnTo>
                <a:lnTo>
                  <a:pt x="3104" y="761527"/>
                </a:lnTo>
                <a:lnTo>
                  <a:pt x="26971" y="827327"/>
                </a:lnTo>
                <a:lnTo>
                  <a:pt x="72232" y="887257"/>
                </a:lnTo>
                <a:lnTo>
                  <a:pt x="102078" y="914537"/>
                </a:lnTo>
                <a:lnTo>
                  <a:pt x="136304" y="939767"/>
                </a:lnTo>
                <a:lnTo>
                  <a:pt x="174587" y="962755"/>
                </a:lnTo>
                <a:lnTo>
                  <a:pt x="216605" y="983306"/>
                </a:lnTo>
                <a:lnTo>
                  <a:pt x="262035" y="1001228"/>
                </a:lnTo>
                <a:lnTo>
                  <a:pt x="310555" y="1016325"/>
                </a:lnTo>
                <a:lnTo>
                  <a:pt x="361840" y="1028405"/>
                </a:lnTo>
                <a:lnTo>
                  <a:pt x="415570" y="1037273"/>
                </a:lnTo>
                <a:lnTo>
                  <a:pt x="471420" y="1042736"/>
                </a:lnTo>
                <a:lnTo>
                  <a:pt x="529069" y="1044600"/>
                </a:lnTo>
                <a:lnTo>
                  <a:pt x="561243" y="1044010"/>
                </a:lnTo>
                <a:lnTo>
                  <a:pt x="592904" y="1042273"/>
                </a:lnTo>
                <a:lnTo>
                  <a:pt x="624000" y="1039435"/>
                </a:lnTo>
                <a:lnTo>
                  <a:pt x="654481" y="1035545"/>
                </a:lnTo>
                <a:lnTo>
                  <a:pt x="678183" y="1067024"/>
                </a:lnTo>
                <a:lnTo>
                  <a:pt x="707228" y="1096569"/>
                </a:lnTo>
                <a:lnTo>
                  <a:pt x="741245" y="1123955"/>
                </a:lnTo>
                <a:lnTo>
                  <a:pt x="779862" y="1148960"/>
                </a:lnTo>
                <a:lnTo>
                  <a:pt x="822709" y="1171358"/>
                </a:lnTo>
                <a:lnTo>
                  <a:pt x="869413" y="1190925"/>
                </a:lnTo>
                <a:lnTo>
                  <a:pt x="919605" y="1207437"/>
                </a:lnTo>
                <a:lnTo>
                  <a:pt x="972912" y="1220670"/>
                </a:lnTo>
                <a:lnTo>
                  <a:pt x="1028963" y="1230400"/>
                </a:lnTo>
                <a:lnTo>
                  <a:pt x="1087387" y="1236402"/>
                </a:lnTo>
                <a:lnTo>
                  <a:pt x="1147813" y="1238453"/>
                </a:lnTo>
                <a:lnTo>
                  <a:pt x="1207508" y="1236450"/>
                </a:lnTo>
                <a:lnTo>
                  <a:pt x="1265256" y="1230586"/>
                </a:lnTo>
                <a:lnTo>
                  <a:pt x="1320697" y="1221079"/>
                </a:lnTo>
                <a:lnTo>
                  <a:pt x="1373476" y="1208144"/>
                </a:lnTo>
                <a:lnTo>
                  <a:pt x="1423234" y="1192000"/>
                </a:lnTo>
                <a:lnTo>
                  <a:pt x="1469614" y="1172862"/>
                </a:lnTo>
                <a:lnTo>
                  <a:pt x="1512258" y="1150949"/>
                </a:lnTo>
                <a:lnTo>
                  <a:pt x="1550809" y="1126477"/>
                </a:lnTo>
                <a:lnTo>
                  <a:pt x="1592538" y="1146485"/>
                </a:lnTo>
                <a:lnTo>
                  <a:pt x="1637545" y="1163929"/>
                </a:lnTo>
                <a:lnTo>
                  <a:pt x="1685523" y="1178622"/>
                </a:lnTo>
                <a:lnTo>
                  <a:pt x="1736167" y="1190376"/>
                </a:lnTo>
                <a:lnTo>
                  <a:pt x="1789171" y="1199004"/>
                </a:lnTo>
                <a:lnTo>
                  <a:pt x="1844230" y="1204318"/>
                </a:lnTo>
                <a:lnTo>
                  <a:pt x="1901037" y="1206131"/>
                </a:lnTo>
                <a:lnTo>
                  <a:pt x="1956954" y="1204375"/>
                </a:lnTo>
                <a:lnTo>
                  <a:pt x="2011183" y="1199225"/>
                </a:lnTo>
                <a:lnTo>
                  <a:pt x="2063430" y="1190859"/>
                </a:lnTo>
                <a:lnTo>
                  <a:pt x="2113405" y="1179455"/>
                </a:lnTo>
                <a:lnTo>
                  <a:pt x="2160814" y="1165191"/>
                </a:lnTo>
                <a:lnTo>
                  <a:pt x="2205366" y="1148245"/>
                </a:lnTo>
                <a:lnTo>
                  <a:pt x="2246769" y="1128796"/>
                </a:lnTo>
                <a:lnTo>
                  <a:pt x="2284730" y="1107020"/>
                </a:lnTo>
                <a:lnTo>
                  <a:pt x="2309863" y="1135075"/>
                </a:lnTo>
                <a:lnTo>
                  <a:pt x="2340037" y="1161136"/>
                </a:lnTo>
                <a:lnTo>
                  <a:pt x="2374869" y="1184979"/>
                </a:lnTo>
                <a:lnTo>
                  <a:pt x="2413977" y="1206377"/>
                </a:lnTo>
                <a:lnTo>
                  <a:pt x="2456980" y="1225103"/>
                </a:lnTo>
                <a:lnTo>
                  <a:pt x="2503495" y="1240932"/>
                </a:lnTo>
                <a:lnTo>
                  <a:pt x="2553142" y="1253638"/>
                </a:lnTo>
                <a:lnTo>
                  <a:pt x="2605538" y="1262993"/>
                </a:lnTo>
                <a:lnTo>
                  <a:pt x="2660301" y="1268772"/>
                </a:lnTo>
                <a:lnTo>
                  <a:pt x="2717050" y="1270749"/>
                </a:lnTo>
                <a:lnTo>
                  <a:pt x="2777908" y="1268474"/>
                </a:lnTo>
                <a:lnTo>
                  <a:pt x="2836446" y="1261836"/>
                </a:lnTo>
                <a:lnTo>
                  <a:pt x="2892191" y="1251114"/>
                </a:lnTo>
                <a:lnTo>
                  <a:pt x="2944669" y="1236588"/>
                </a:lnTo>
                <a:lnTo>
                  <a:pt x="2993408" y="1218538"/>
                </a:lnTo>
                <a:lnTo>
                  <a:pt x="3037934" y="1197244"/>
                </a:lnTo>
                <a:lnTo>
                  <a:pt x="3077775" y="1172986"/>
                </a:lnTo>
                <a:lnTo>
                  <a:pt x="3112456" y="1146042"/>
                </a:lnTo>
                <a:lnTo>
                  <a:pt x="3141506" y="1116694"/>
                </a:lnTo>
                <a:lnTo>
                  <a:pt x="3164450" y="1085221"/>
                </a:lnTo>
                <a:lnTo>
                  <a:pt x="3180816" y="1051902"/>
                </a:lnTo>
                <a:lnTo>
                  <a:pt x="3205223" y="1055702"/>
                </a:lnTo>
                <a:lnTo>
                  <a:pt x="3230262" y="1058476"/>
                </a:lnTo>
                <a:lnTo>
                  <a:pt x="3255870" y="1060177"/>
                </a:lnTo>
                <a:lnTo>
                  <a:pt x="3281984" y="1060754"/>
                </a:lnTo>
                <a:lnTo>
                  <a:pt x="3340164" y="1057900"/>
                </a:lnTo>
                <a:lnTo>
                  <a:pt x="3395356" y="1049637"/>
                </a:lnTo>
                <a:lnTo>
                  <a:pt x="3446820" y="1036413"/>
                </a:lnTo>
                <a:lnTo>
                  <a:pt x="3493819" y="1018678"/>
                </a:lnTo>
                <a:lnTo>
                  <a:pt x="3535613" y="996881"/>
                </a:lnTo>
                <a:lnTo>
                  <a:pt x="3571464" y="971471"/>
                </a:lnTo>
                <a:lnTo>
                  <a:pt x="3600634" y="942898"/>
                </a:lnTo>
                <a:lnTo>
                  <a:pt x="3622384" y="911609"/>
                </a:lnTo>
                <a:lnTo>
                  <a:pt x="3640670" y="842683"/>
                </a:lnTo>
                <a:lnTo>
                  <a:pt x="3632826" y="797141"/>
                </a:lnTo>
                <a:lnTo>
                  <a:pt x="3610375" y="754891"/>
                </a:lnTo>
                <a:lnTo>
                  <a:pt x="3574941" y="716903"/>
                </a:lnTo>
                <a:lnTo>
                  <a:pt x="3528148" y="684149"/>
                </a:lnTo>
                <a:lnTo>
                  <a:pt x="3563892" y="651035"/>
                </a:lnTo>
                <a:lnTo>
                  <a:pt x="3592696" y="615261"/>
                </a:lnTo>
                <a:lnTo>
                  <a:pt x="3613983" y="577166"/>
                </a:lnTo>
                <a:lnTo>
                  <a:pt x="3627178" y="537090"/>
                </a:lnTo>
                <a:lnTo>
                  <a:pt x="3631704" y="495376"/>
                </a:lnTo>
                <a:lnTo>
                  <a:pt x="3628600" y="460761"/>
                </a:lnTo>
                <a:lnTo>
                  <a:pt x="3604734" y="394963"/>
                </a:lnTo>
                <a:lnTo>
                  <a:pt x="3559475" y="335033"/>
                </a:lnTo>
                <a:lnTo>
                  <a:pt x="3529630" y="307754"/>
                </a:lnTo>
                <a:lnTo>
                  <a:pt x="3495404" y="282523"/>
                </a:lnTo>
                <a:lnTo>
                  <a:pt x="3457122" y="259535"/>
                </a:lnTo>
                <a:lnTo>
                  <a:pt x="3415104" y="238983"/>
                </a:lnTo>
                <a:lnTo>
                  <a:pt x="3369674" y="221060"/>
                </a:lnTo>
                <a:lnTo>
                  <a:pt x="3321155" y="205962"/>
                </a:lnTo>
                <a:lnTo>
                  <a:pt x="3269868" y="193882"/>
                </a:lnTo>
                <a:lnTo>
                  <a:pt x="3216138" y="185013"/>
                </a:lnTo>
                <a:lnTo>
                  <a:pt x="3160286" y="179549"/>
                </a:lnTo>
                <a:lnTo>
                  <a:pt x="3102635" y="177685"/>
                </a:lnTo>
                <a:lnTo>
                  <a:pt x="3050628" y="179212"/>
                </a:lnTo>
                <a:lnTo>
                  <a:pt x="3000065" y="183691"/>
                </a:lnTo>
                <a:lnTo>
                  <a:pt x="2951171" y="190967"/>
                </a:lnTo>
                <a:lnTo>
                  <a:pt x="2904172" y="200888"/>
                </a:lnTo>
                <a:lnTo>
                  <a:pt x="2880272" y="169697"/>
                </a:lnTo>
                <a:lnTo>
                  <a:pt x="2851112" y="140430"/>
                </a:lnTo>
                <a:lnTo>
                  <a:pt x="2817057" y="113308"/>
                </a:lnTo>
                <a:lnTo>
                  <a:pt x="2778471" y="88551"/>
                </a:lnTo>
                <a:lnTo>
                  <a:pt x="2735720" y="66380"/>
                </a:lnTo>
                <a:lnTo>
                  <a:pt x="2689167" y="47016"/>
                </a:lnTo>
                <a:lnTo>
                  <a:pt x="2639178" y="30678"/>
                </a:lnTo>
                <a:lnTo>
                  <a:pt x="2586117" y="17587"/>
                </a:lnTo>
                <a:lnTo>
                  <a:pt x="2530349" y="7963"/>
                </a:lnTo>
                <a:lnTo>
                  <a:pt x="2472238" y="2027"/>
                </a:lnTo>
                <a:lnTo>
                  <a:pt x="2412149" y="0"/>
                </a:lnTo>
                <a:close/>
              </a:path>
            </a:pathLst>
          </a:custGeom>
          <a:solidFill>
            <a:srgbClr val="FFFFFF"/>
          </a:solidFill>
        </p:spPr>
        <p:txBody>
          <a:bodyPr wrap="square" lIns="0" tIns="0" rIns="0" bIns="0" rtlCol="0"/>
          <a:lstStyle/>
          <a:p>
            <a:endParaRPr/>
          </a:p>
        </p:txBody>
      </p:sp>
      <p:sp>
        <p:nvSpPr>
          <p:cNvPr id="33" name="object 33"/>
          <p:cNvSpPr/>
          <p:nvPr/>
        </p:nvSpPr>
        <p:spPr>
          <a:xfrm>
            <a:off x="2683945" y="5422154"/>
            <a:ext cx="2368550" cy="1186180"/>
          </a:xfrm>
          <a:custGeom>
            <a:avLst/>
            <a:gdLst/>
            <a:ahLst/>
            <a:cxnLst/>
            <a:rect l="l" t="t" r="r" b="b"/>
            <a:pathLst>
              <a:path w="2368550" h="1186179">
                <a:moveTo>
                  <a:pt x="1568958" y="0"/>
                </a:moveTo>
                <a:lnTo>
                  <a:pt x="1517191" y="3336"/>
                </a:lnTo>
                <a:lnTo>
                  <a:pt x="1467842" y="13021"/>
                </a:lnTo>
                <a:lnTo>
                  <a:pt x="1421469" y="28568"/>
                </a:lnTo>
                <a:lnTo>
                  <a:pt x="1378633" y="49492"/>
                </a:lnTo>
                <a:lnTo>
                  <a:pt x="1339895" y="75306"/>
                </a:lnTo>
                <a:lnTo>
                  <a:pt x="1305814" y="105524"/>
                </a:lnTo>
                <a:lnTo>
                  <a:pt x="1268241" y="90573"/>
                </a:lnTo>
                <a:lnTo>
                  <a:pt x="1228396" y="79535"/>
                </a:lnTo>
                <a:lnTo>
                  <a:pt x="1186600" y="72700"/>
                </a:lnTo>
                <a:lnTo>
                  <a:pt x="1143177" y="70357"/>
                </a:lnTo>
                <a:lnTo>
                  <a:pt x="1094267" y="73331"/>
                </a:lnTo>
                <a:lnTo>
                  <a:pt x="1047477" y="81981"/>
                </a:lnTo>
                <a:lnTo>
                  <a:pt x="1003280" y="95897"/>
                </a:lnTo>
                <a:lnTo>
                  <a:pt x="962149" y="114671"/>
                </a:lnTo>
                <a:lnTo>
                  <a:pt x="924560" y="137896"/>
                </a:lnTo>
                <a:lnTo>
                  <a:pt x="895482" y="106494"/>
                </a:lnTo>
                <a:lnTo>
                  <a:pt x="861815" y="78773"/>
                </a:lnTo>
                <a:lnTo>
                  <a:pt x="824042" y="55153"/>
                </a:lnTo>
                <a:lnTo>
                  <a:pt x="782649" y="36052"/>
                </a:lnTo>
                <a:lnTo>
                  <a:pt x="738120" y="21890"/>
                </a:lnTo>
                <a:lnTo>
                  <a:pt x="690939" y="13086"/>
                </a:lnTo>
                <a:lnTo>
                  <a:pt x="641591" y="10058"/>
                </a:lnTo>
                <a:lnTo>
                  <a:pt x="589875" y="13386"/>
                </a:lnTo>
                <a:lnTo>
                  <a:pt x="540574" y="23048"/>
                </a:lnTo>
                <a:lnTo>
                  <a:pt x="494244" y="38560"/>
                </a:lnTo>
                <a:lnTo>
                  <a:pt x="451444" y="59437"/>
                </a:lnTo>
                <a:lnTo>
                  <a:pt x="412731" y="85197"/>
                </a:lnTo>
                <a:lnTo>
                  <a:pt x="378663" y="115354"/>
                </a:lnTo>
                <a:lnTo>
                  <a:pt x="331044" y="129474"/>
                </a:lnTo>
                <a:lnTo>
                  <a:pt x="286870" y="149187"/>
                </a:lnTo>
                <a:lnTo>
                  <a:pt x="246716" y="173995"/>
                </a:lnTo>
                <a:lnTo>
                  <a:pt x="211159" y="203403"/>
                </a:lnTo>
                <a:lnTo>
                  <a:pt x="180775" y="236913"/>
                </a:lnTo>
                <a:lnTo>
                  <a:pt x="156140" y="274030"/>
                </a:lnTo>
                <a:lnTo>
                  <a:pt x="137830" y="314257"/>
                </a:lnTo>
                <a:lnTo>
                  <a:pt x="126422" y="357098"/>
                </a:lnTo>
                <a:lnTo>
                  <a:pt x="122491" y="402056"/>
                </a:lnTo>
                <a:lnTo>
                  <a:pt x="122765" y="413893"/>
                </a:lnTo>
                <a:lnTo>
                  <a:pt x="123575" y="425605"/>
                </a:lnTo>
                <a:lnTo>
                  <a:pt x="124907" y="437189"/>
                </a:lnTo>
                <a:lnTo>
                  <a:pt x="126745" y="448640"/>
                </a:lnTo>
                <a:lnTo>
                  <a:pt x="90506" y="478104"/>
                </a:lnTo>
                <a:lnTo>
                  <a:pt x="59516" y="511787"/>
                </a:lnTo>
                <a:lnTo>
                  <a:pt x="34374" y="549178"/>
                </a:lnTo>
                <a:lnTo>
                  <a:pt x="15675" y="589763"/>
                </a:lnTo>
                <a:lnTo>
                  <a:pt x="4018" y="633032"/>
                </a:lnTo>
                <a:lnTo>
                  <a:pt x="0" y="678472"/>
                </a:lnTo>
                <a:lnTo>
                  <a:pt x="3731" y="722290"/>
                </a:lnTo>
                <a:lnTo>
                  <a:pt x="14570" y="764112"/>
                </a:lnTo>
                <a:lnTo>
                  <a:pt x="31984" y="803478"/>
                </a:lnTo>
                <a:lnTo>
                  <a:pt x="55441" y="839931"/>
                </a:lnTo>
                <a:lnTo>
                  <a:pt x="84409" y="873012"/>
                </a:lnTo>
                <a:lnTo>
                  <a:pt x="118355" y="902261"/>
                </a:lnTo>
                <a:lnTo>
                  <a:pt x="156746" y="927221"/>
                </a:lnTo>
                <a:lnTo>
                  <a:pt x="199051" y="947432"/>
                </a:lnTo>
                <a:lnTo>
                  <a:pt x="244736" y="962437"/>
                </a:lnTo>
                <a:lnTo>
                  <a:pt x="293269" y="971776"/>
                </a:lnTo>
                <a:lnTo>
                  <a:pt x="344119" y="974991"/>
                </a:lnTo>
                <a:lnTo>
                  <a:pt x="365051" y="974443"/>
                </a:lnTo>
                <a:lnTo>
                  <a:pt x="385649" y="972826"/>
                </a:lnTo>
                <a:lnTo>
                  <a:pt x="405878" y="970180"/>
                </a:lnTo>
                <a:lnTo>
                  <a:pt x="425704" y="966546"/>
                </a:lnTo>
                <a:lnTo>
                  <a:pt x="447810" y="1006490"/>
                </a:lnTo>
                <a:lnTo>
                  <a:pt x="476316" y="1042873"/>
                </a:lnTo>
                <a:lnTo>
                  <a:pt x="510593" y="1075151"/>
                </a:lnTo>
                <a:lnTo>
                  <a:pt x="550014" y="1102780"/>
                </a:lnTo>
                <a:lnTo>
                  <a:pt x="593951" y="1125216"/>
                </a:lnTo>
                <a:lnTo>
                  <a:pt x="641777" y="1141916"/>
                </a:lnTo>
                <a:lnTo>
                  <a:pt x="692863" y="1152334"/>
                </a:lnTo>
                <a:lnTo>
                  <a:pt x="746582" y="1155928"/>
                </a:lnTo>
                <a:lnTo>
                  <a:pt x="798079" y="1152625"/>
                </a:lnTo>
                <a:lnTo>
                  <a:pt x="847188" y="1143034"/>
                </a:lnTo>
                <a:lnTo>
                  <a:pt x="893357" y="1127637"/>
                </a:lnTo>
                <a:lnTo>
                  <a:pt x="936035" y="1106914"/>
                </a:lnTo>
                <a:lnTo>
                  <a:pt x="974669" y="1081344"/>
                </a:lnTo>
                <a:lnTo>
                  <a:pt x="1008710" y="1051407"/>
                </a:lnTo>
                <a:lnTo>
                  <a:pt x="1047313" y="1076892"/>
                </a:lnTo>
                <a:lnTo>
                  <a:pt x="1089941" y="1097552"/>
                </a:lnTo>
                <a:lnTo>
                  <a:pt x="1136048" y="1112905"/>
                </a:lnTo>
                <a:lnTo>
                  <a:pt x="1185086" y="1122470"/>
                </a:lnTo>
                <a:lnTo>
                  <a:pt x="1236510" y="1125766"/>
                </a:lnTo>
                <a:lnTo>
                  <a:pt x="1294187" y="1121612"/>
                </a:lnTo>
                <a:lnTo>
                  <a:pt x="1348759" y="1109604"/>
                </a:lnTo>
                <a:lnTo>
                  <a:pt x="1399449" y="1090422"/>
                </a:lnTo>
                <a:lnTo>
                  <a:pt x="1445481" y="1064747"/>
                </a:lnTo>
                <a:lnTo>
                  <a:pt x="1486077" y="1033259"/>
                </a:lnTo>
                <a:lnTo>
                  <a:pt x="1510450" y="1070112"/>
                </a:lnTo>
                <a:lnTo>
                  <a:pt x="1541296" y="1102983"/>
                </a:lnTo>
                <a:lnTo>
                  <a:pt x="1577890" y="1131257"/>
                </a:lnTo>
                <a:lnTo>
                  <a:pt x="1619509" y="1154318"/>
                </a:lnTo>
                <a:lnTo>
                  <a:pt x="1665427" y="1171552"/>
                </a:lnTo>
                <a:lnTo>
                  <a:pt x="1714922" y="1182344"/>
                </a:lnTo>
                <a:lnTo>
                  <a:pt x="1767268" y="1186078"/>
                </a:lnTo>
                <a:lnTo>
                  <a:pt x="1821325" y="1182094"/>
                </a:lnTo>
                <a:lnTo>
                  <a:pt x="1872312" y="1170595"/>
                </a:lnTo>
                <a:lnTo>
                  <a:pt x="1919427" y="1152260"/>
                </a:lnTo>
                <a:lnTo>
                  <a:pt x="1961870" y="1127767"/>
                </a:lnTo>
                <a:lnTo>
                  <a:pt x="1998841" y="1097796"/>
                </a:lnTo>
                <a:lnTo>
                  <a:pt x="2029540" y="1063025"/>
                </a:lnTo>
                <a:lnTo>
                  <a:pt x="2053166" y="1024133"/>
                </a:lnTo>
                <a:lnTo>
                  <a:pt x="2068918" y="981798"/>
                </a:lnTo>
                <a:lnTo>
                  <a:pt x="2084797" y="985353"/>
                </a:lnTo>
                <a:lnTo>
                  <a:pt x="2101086" y="987948"/>
                </a:lnTo>
                <a:lnTo>
                  <a:pt x="2117744" y="989539"/>
                </a:lnTo>
                <a:lnTo>
                  <a:pt x="2134730" y="990079"/>
                </a:lnTo>
                <a:lnTo>
                  <a:pt x="2188225" y="984703"/>
                </a:lnTo>
                <a:lnTo>
                  <a:pt x="2237332" y="969392"/>
                </a:lnTo>
                <a:lnTo>
                  <a:pt x="2280649" y="945365"/>
                </a:lnTo>
                <a:lnTo>
                  <a:pt x="2316778" y="913844"/>
                </a:lnTo>
                <a:lnTo>
                  <a:pt x="2344317" y="876052"/>
                </a:lnTo>
                <a:lnTo>
                  <a:pt x="2361868" y="833209"/>
                </a:lnTo>
                <a:lnTo>
                  <a:pt x="2368029" y="786536"/>
                </a:lnTo>
                <a:lnTo>
                  <a:pt x="2362928" y="744035"/>
                </a:lnTo>
                <a:lnTo>
                  <a:pt x="2348326" y="704597"/>
                </a:lnTo>
                <a:lnTo>
                  <a:pt x="2325279" y="669134"/>
                </a:lnTo>
                <a:lnTo>
                  <a:pt x="2294839" y="638556"/>
                </a:lnTo>
                <a:lnTo>
                  <a:pt x="2323211" y="599523"/>
                </a:lnTo>
                <a:lnTo>
                  <a:pt x="2344383" y="556734"/>
                </a:lnTo>
                <a:lnTo>
                  <a:pt x="2357623" y="510809"/>
                </a:lnTo>
                <a:lnTo>
                  <a:pt x="2362200" y="462368"/>
                </a:lnTo>
                <a:lnTo>
                  <a:pt x="2358468" y="418550"/>
                </a:lnTo>
                <a:lnTo>
                  <a:pt x="2347630" y="376728"/>
                </a:lnTo>
                <a:lnTo>
                  <a:pt x="2330217" y="337362"/>
                </a:lnTo>
                <a:lnTo>
                  <a:pt x="2306761" y="300909"/>
                </a:lnTo>
                <a:lnTo>
                  <a:pt x="2277794" y="267828"/>
                </a:lnTo>
                <a:lnTo>
                  <a:pt x="2243849" y="238579"/>
                </a:lnTo>
                <a:lnTo>
                  <a:pt x="2205458" y="213619"/>
                </a:lnTo>
                <a:lnTo>
                  <a:pt x="2163154" y="193408"/>
                </a:lnTo>
                <a:lnTo>
                  <a:pt x="2117468" y="178403"/>
                </a:lnTo>
                <a:lnTo>
                  <a:pt x="2068933" y="169064"/>
                </a:lnTo>
                <a:lnTo>
                  <a:pt x="2018080" y="165849"/>
                </a:lnTo>
                <a:lnTo>
                  <a:pt x="1984250" y="167275"/>
                </a:lnTo>
                <a:lnTo>
                  <a:pt x="1951361" y="171456"/>
                </a:lnTo>
                <a:lnTo>
                  <a:pt x="1919557" y="178247"/>
                </a:lnTo>
                <a:lnTo>
                  <a:pt x="1888985" y="187502"/>
                </a:lnTo>
                <a:lnTo>
                  <a:pt x="1866717" y="147920"/>
                </a:lnTo>
                <a:lnTo>
                  <a:pt x="1838148" y="111881"/>
                </a:lnTo>
                <a:lnTo>
                  <a:pt x="1803896" y="79921"/>
                </a:lnTo>
                <a:lnTo>
                  <a:pt x="1764576" y="52574"/>
                </a:lnTo>
                <a:lnTo>
                  <a:pt x="1720805" y="30374"/>
                </a:lnTo>
                <a:lnTo>
                  <a:pt x="1673201" y="13856"/>
                </a:lnTo>
                <a:lnTo>
                  <a:pt x="1622379" y="3553"/>
                </a:lnTo>
                <a:lnTo>
                  <a:pt x="1568958" y="0"/>
                </a:lnTo>
                <a:close/>
              </a:path>
            </a:pathLst>
          </a:custGeom>
          <a:solidFill>
            <a:srgbClr val="FFFFFF"/>
          </a:solidFill>
        </p:spPr>
        <p:txBody>
          <a:bodyPr wrap="square" lIns="0" tIns="0" rIns="0" bIns="0" rtlCol="0"/>
          <a:lstStyle/>
          <a:p>
            <a:endParaRPr/>
          </a:p>
        </p:txBody>
      </p:sp>
      <p:sp>
        <p:nvSpPr>
          <p:cNvPr id="34" name="object 34"/>
          <p:cNvSpPr/>
          <p:nvPr/>
        </p:nvSpPr>
        <p:spPr>
          <a:xfrm>
            <a:off x="6144704" y="1088444"/>
            <a:ext cx="3869690" cy="1334135"/>
          </a:xfrm>
          <a:custGeom>
            <a:avLst/>
            <a:gdLst/>
            <a:ahLst/>
            <a:cxnLst/>
            <a:rect l="l" t="t" r="r" b="b"/>
            <a:pathLst>
              <a:path w="3869690" h="1334135">
                <a:moveTo>
                  <a:pt x="2563596" y="0"/>
                </a:moveTo>
                <a:lnTo>
                  <a:pt x="2506811" y="1681"/>
                </a:lnTo>
                <a:lnTo>
                  <a:pt x="2451648" y="6617"/>
                </a:lnTo>
                <a:lnTo>
                  <a:pt x="2398376" y="14645"/>
                </a:lnTo>
                <a:lnTo>
                  <a:pt x="2347268" y="25604"/>
                </a:lnTo>
                <a:lnTo>
                  <a:pt x="2298592" y="39332"/>
                </a:lnTo>
                <a:lnTo>
                  <a:pt x="2252621" y="55665"/>
                </a:lnTo>
                <a:lnTo>
                  <a:pt x="2209624" y="74442"/>
                </a:lnTo>
                <a:lnTo>
                  <a:pt x="2169873" y="95502"/>
                </a:lnTo>
                <a:lnTo>
                  <a:pt x="2133638" y="118681"/>
                </a:lnTo>
                <a:lnTo>
                  <a:pt x="2084837" y="104881"/>
                </a:lnTo>
                <a:lnTo>
                  <a:pt x="2033592" y="93860"/>
                </a:lnTo>
                <a:lnTo>
                  <a:pt x="1980174" y="85782"/>
                </a:lnTo>
                <a:lnTo>
                  <a:pt x="1924854" y="80813"/>
                </a:lnTo>
                <a:lnTo>
                  <a:pt x="1867903" y="79121"/>
                </a:lnTo>
                <a:lnTo>
                  <a:pt x="1810496" y="80838"/>
                </a:lnTo>
                <a:lnTo>
                  <a:pt x="1754746" y="85879"/>
                </a:lnTo>
                <a:lnTo>
                  <a:pt x="1700933" y="94076"/>
                </a:lnTo>
                <a:lnTo>
                  <a:pt x="1649338" y="105261"/>
                </a:lnTo>
                <a:lnTo>
                  <a:pt x="1600243" y="119266"/>
                </a:lnTo>
                <a:lnTo>
                  <a:pt x="1553929" y="135924"/>
                </a:lnTo>
                <a:lnTo>
                  <a:pt x="1510677" y="155067"/>
                </a:lnTo>
                <a:lnTo>
                  <a:pt x="1478242" y="129939"/>
                </a:lnTo>
                <a:lnTo>
                  <a:pt x="1442016" y="106769"/>
                </a:lnTo>
                <a:lnTo>
                  <a:pt x="1402270" y="85719"/>
                </a:lnTo>
                <a:lnTo>
                  <a:pt x="1359277" y="66950"/>
                </a:lnTo>
                <a:lnTo>
                  <a:pt x="1313308" y="50625"/>
                </a:lnTo>
                <a:lnTo>
                  <a:pt x="1264634" y="36905"/>
                </a:lnTo>
                <a:lnTo>
                  <a:pt x="1213527" y="25952"/>
                </a:lnTo>
                <a:lnTo>
                  <a:pt x="1160258" y="17928"/>
                </a:lnTo>
                <a:lnTo>
                  <a:pt x="1105099" y="12995"/>
                </a:lnTo>
                <a:lnTo>
                  <a:pt x="1048321" y="11315"/>
                </a:lnTo>
                <a:lnTo>
                  <a:pt x="991594" y="12992"/>
                </a:lnTo>
                <a:lnTo>
                  <a:pt x="936486" y="17916"/>
                </a:lnTo>
                <a:lnTo>
                  <a:pt x="883267" y="25925"/>
                </a:lnTo>
                <a:lnTo>
                  <a:pt x="832206" y="36858"/>
                </a:lnTo>
                <a:lnTo>
                  <a:pt x="783573" y="50552"/>
                </a:lnTo>
                <a:lnTo>
                  <a:pt x="737638" y="66847"/>
                </a:lnTo>
                <a:lnTo>
                  <a:pt x="694670" y="85581"/>
                </a:lnTo>
                <a:lnTo>
                  <a:pt x="654941" y="106591"/>
                </a:lnTo>
                <a:lnTo>
                  <a:pt x="618718" y="129717"/>
                </a:lnTo>
                <a:lnTo>
                  <a:pt x="559870" y="141017"/>
                </a:lnTo>
                <a:lnTo>
                  <a:pt x="504054" y="155932"/>
                </a:lnTo>
                <a:lnTo>
                  <a:pt x="451670" y="174226"/>
                </a:lnTo>
                <a:lnTo>
                  <a:pt x="403113" y="195664"/>
                </a:lnTo>
                <a:lnTo>
                  <a:pt x="358782" y="220011"/>
                </a:lnTo>
                <a:lnTo>
                  <a:pt x="319073" y="247032"/>
                </a:lnTo>
                <a:lnTo>
                  <a:pt x="284383" y="276491"/>
                </a:lnTo>
                <a:lnTo>
                  <a:pt x="255110" y="308152"/>
                </a:lnTo>
                <a:lnTo>
                  <a:pt x="231650" y="341781"/>
                </a:lnTo>
                <a:lnTo>
                  <a:pt x="214402" y="377142"/>
                </a:lnTo>
                <a:lnTo>
                  <a:pt x="203761" y="414000"/>
                </a:lnTo>
                <a:lnTo>
                  <a:pt x="200126" y="452120"/>
                </a:lnTo>
                <a:lnTo>
                  <a:pt x="200574" y="465425"/>
                </a:lnTo>
                <a:lnTo>
                  <a:pt x="201901" y="478594"/>
                </a:lnTo>
                <a:lnTo>
                  <a:pt x="204080" y="491623"/>
                </a:lnTo>
                <a:lnTo>
                  <a:pt x="207086" y="504507"/>
                </a:lnTo>
                <a:lnTo>
                  <a:pt x="155830" y="532602"/>
                </a:lnTo>
                <a:lnTo>
                  <a:pt x="110775" y="564241"/>
                </a:lnTo>
                <a:lnTo>
                  <a:pt x="72534" y="599063"/>
                </a:lnTo>
                <a:lnTo>
                  <a:pt x="41721" y="636706"/>
                </a:lnTo>
                <a:lnTo>
                  <a:pt x="18952" y="676807"/>
                </a:lnTo>
                <a:lnTo>
                  <a:pt x="4840" y="719006"/>
                </a:lnTo>
                <a:lnTo>
                  <a:pt x="0" y="762939"/>
                </a:lnTo>
                <a:lnTo>
                  <a:pt x="3299" y="799273"/>
                </a:lnTo>
                <a:lnTo>
                  <a:pt x="28665" y="868335"/>
                </a:lnTo>
                <a:lnTo>
                  <a:pt x="50045" y="900658"/>
                </a:lnTo>
                <a:lnTo>
                  <a:pt x="76766" y="931236"/>
                </a:lnTo>
                <a:lnTo>
                  <a:pt x="108486" y="959868"/>
                </a:lnTo>
                <a:lnTo>
                  <a:pt x="144860" y="986349"/>
                </a:lnTo>
                <a:lnTo>
                  <a:pt x="185546" y="1010476"/>
                </a:lnTo>
                <a:lnTo>
                  <a:pt x="230201" y="1032046"/>
                </a:lnTo>
                <a:lnTo>
                  <a:pt x="278481" y="1050856"/>
                </a:lnTo>
                <a:lnTo>
                  <a:pt x="330045" y="1066701"/>
                </a:lnTo>
                <a:lnTo>
                  <a:pt x="384548" y="1079380"/>
                </a:lnTo>
                <a:lnTo>
                  <a:pt x="441648" y="1088688"/>
                </a:lnTo>
                <a:lnTo>
                  <a:pt x="501002" y="1094421"/>
                </a:lnTo>
                <a:lnTo>
                  <a:pt x="562267" y="1096378"/>
                </a:lnTo>
                <a:lnTo>
                  <a:pt x="596469" y="1095762"/>
                </a:lnTo>
                <a:lnTo>
                  <a:pt x="630121" y="1093944"/>
                </a:lnTo>
                <a:lnTo>
                  <a:pt x="663170" y="1090972"/>
                </a:lnTo>
                <a:lnTo>
                  <a:pt x="695566" y="1086891"/>
                </a:lnTo>
                <a:lnTo>
                  <a:pt x="718434" y="1117248"/>
                </a:lnTo>
                <a:lnTo>
                  <a:pt x="746101" y="1145916"/>
                </a:lnTo>
                <a:lnTo>
                  <a:pt x="778264" y="1172714"/>
                </a:lnTo>
                <a:lnTo>
                  <a:pt x="814617" y="1197462"/>
                </a:lnTo>
                <a:lnTo>
                  <a:pt x="854859" y="1219977"/>
                </a:lnTo>
                <a:lnTo>
                  <a:pt x="898683" y="1240078"/>
                </a:lnTo>
                <a:lnTo>
                  <a:pt x="945788" y="1257585"/>
                </a:lnTo>
                <a:lnTo>
                  <a:pt x="995868" y="1272315"/>
                </a:lnTo>
                <a:lnTo>
                  <a:pt x="1048621" y="1284087"/>
                </a:lnTo>
                <a:lnTo>
                  <a:pt x="1103741" y="1292720"/>
                </a:lnTo>
                <a:lnTo>
                  <a:pt x="1160927" y="1298033"/>
                </a:lnTo>
                <a:lnTo>
                  <a:pt x="1219873" y="1299845"/>
                </a:lnTo>
                <a:lnTo>
                  <a:pt x="1276358" y="1298180"/>
                </a:lnTo>
                <a:lnTo>
                  <a:pt x="1331242" y="1293294"/>
                </a:lnTo>
                <a:lnTo>
                  <a:pt x="1384258" y="1285345"/>
                </a:lnTo>
                <a:lnTo>
                  <a:pt x="1435140" y="1274495"/>
                </a:lnTo>
                <a:lnTo>
                  <a:pt x="1483619" y="1260902"/>
                </a:lnTo>
                <a:lnTo>
                  <a:pt x="1529430" y="1244727"/>
                </a:lnTo>
                <a:lnTo>
                  <a:pt x="1572305" y="1226129"/>
                </a:lnTo>
                <a:lnTo>
                  <a:pt x="1611977" y="1205269"/>
                </a:lnTo>
                <a:lnTo>
                  <a:pt x="1648180" y="1182306"/>
                </a:lnTo>
                <a:lnTo>
                  <a:pt x="1686788" y="1200827"/>
                </a:lnTo>
                <a:lnTo>
                  <a:pt x="1728095" y="1217306"/>
                </a:lnTo>
                <a:lnTo>
                  <a:pt x="1771882" y="1231612"/>
                </a:lnTo>
                <a:lnTo>
                  <a:pt x="1817933" y="1243612"/>
                </a:lnTo>
                <a:lnTo>
                  <a:pt x="1866029" y="1253175"/>
                </a:lnTo>
                <a:lnTo>
                  <a:pt x="1915951" y="1260169"/>
                </a:lnTo>
                <a:lnTo>
                  <a:pt x="1967482" y="1264462"/>
                </a:lnTo>
                <a:lnTo>
                  <a:pt x="2020404" y="1265923"/>
                </a:lnTo>
                <a:lnTo>
                  <a:pt x="2079824" y="1264079"/>
                </a:lnTo>
                <a:lnTo>
                  <a:pt x="2137452" y="1258673"/>
                </a:lnTo>
                <a:lnTo>
                  <a:pt x="2192978" y="1249892"/>
                </a:lnTo>
                <a:lnTo>
                  <a:pt x="2246090" y="1237922"/>
                </a:lnTo>
                <a:lnTo>
                  <a:pt x="2296478" y="1222951"/>
                </a:lnTo>
                <a:lnTo>
                  <a:pt x="2343831" y="1205165"/>
                </a:lnTo>
                <a:lnTo>
                  <a:pt x="2387838" y="1184752"/>
                </a:lnTo>
                <a:lnTo>
                  <a:pt x="2428189" y="1161897"/>
                </a:lnTo>
                <a:lnTo>
                  <a:pt x="2454899" y="1191345"/>
                </a:lnTo>
                <a:lnTo>
                  <a:pt x="2486966" y="1218700"/>
                </a:lnTo>
                <a:lnTo>
                  <a:pt x="2523985" y="1243726"/>
                </a:lnTo>
                <a:lnTo>
                  <a:pt x="2565548" y="1266184"/>
                </a:lnTo>
                <a:lnTo>
                  <a:pt x="2611251" y="1285838"/>
                </a:lnTo>
                <a:lnTo>
                  <a:pt x="2660688" y="1302450"/>
                </a:lnTo>
                <a:lnTo>
                  <a:pt x="2713452" y="1315784"/>
                </a:lnTo>
                <a:lnTo>
                  <a:pt x="2769137" y="1325602"/>
                </a:lnTo>
                <a:lnTo>
                  <a:pt x="2827338" y="1331667"/>
                </a:lnTo>
                <a:lnTo>
                  <a:pt x="2887649" y="1333741"/>
                </a:lnTo>
                <a:lnTo>
                  <a:pt x="2947022" y="1331731"/>
                </a:lnTo>
                <a:lnTo>
                  <a:pt x="3004360" y="1325853"/>
                </a:lnTo>
                <a:lnTo>
                  <a:pt x="3059275" y="1316332"/>
                </a:lnTo>
                <a:lnTo>
                  <a:pt x="3111379" y="1303395"/>
                </a:lnTo>
                <a:lnTo>
                  <a:pt x="3160286" y="1287267"/>
                </a:lnTo>
                <a:lnTo>
                  <a:pt x="3205607" y="1268175"/>
                </a:lnTo>
                <a:lnTo>
                  <a:pt x="3246954" y="1246345"/>
                </a:lnTo>
                <a:lnTo>
                  <a:pt x="3283942" y="1222003"/>
                </a:lnTo>
                <a:lnTo>
                  <a:pt x="3316181" y="1195375"/>
                </a:lnTo>
                <a:lnTo>
                  <a:pt x="3343285" y="1166687"/>
                </a:lnTo>
                <a:lnTo>
                  <a:pt x="3380536" y="1104036"/>
                </a:lnTo>
                <a:lnTo>
                  <a:pt x="3406473" y="1108035"/>
                </a:lnTo>
                <a:lnTo>
                  <a:pt x="3433084" y="1110953"/>
                </a:lnTo>
                <a:lnTo>
                  <a:pt x="3460298" y="1112739"/>
                </a:lnTo>
                <a:lnTo>
                  <a:pt x="3488042" y="1113345"/>
                </a:lnTo>
                <a:lnTo>
                  <a:pt x="3544378" y="1110864"/>
                </a:lnTo>
                <a:lnTo>
                  <a:pt x="3598147" y="1103655"/>
                </a:lnTo>
                <a:lnTo>
                  <a:pt x="3648759" y="1092074"/>
                </a:lnTo>
                <a:lnTo>
                  <a:pt x="3695624" y="1076473"/>
                </a:lnTo>
                <a:lnTo>
                  <a:pt x="3738153" y="1057208"/>
                </a:lnTo>
                <a:lnTo>
                  <a:pt x="3775756" y="1034631"/>
                </a:lnTo>
                <a:lnTo>
                  <a:pt x="3807845" y="1009097"/>
                </a:lnTo>
                <a:lnTo>
                  <a:pt x="3833829" y="980959"/>
                </a:lnTo>
                <a:lnTo>
                  <a:pt x="3865125" y="918290"/>
                </a:lnTo>
                <a:lnTo>
                  <a:pt x="3869258" y="884466"/>
                </a:lnTo>
                <a:lnTo>
                  <a:pt x="3860922" y="836671"/>
                </a:lnTo>
                <a:lnTo>
                  <a:pt x="3837063" y="792322"/>
                </a:lnTo>
                <a:lnTo>
                  <a:pt x="3799403" y="752444"/>
                </a:lnTo>
                <a:lnTo>
                  <a:pt x="3749662" y="718058"/>
                </a:lnTo>
                <a:lnTo>
                  <a:pt x="3787654" y="683304"/>
                </a:lnTo>
                <a:lnTo>
                  <a:pt x="3818269" y="645759"/>
                </a:lnTo>
                <a:lnTo>
                  <a:pt x="3840896" y="605778"/>
                </a:lnTo>
                <a:lnTo>
                  <a:pt x="3854921" y="563719"/>
                </a:lnTo>
                <a:lnTo>
                  <a:pt x="3859733" y="519938"/>
                </a:lnTo>
                <a:lnTo>
                  <a:pt x="3856433" y="483606"/>
                </a:lnTo>
                <a:lnTo>
                  <a:pt x="3831067" y="414548"/>
                </a:lnTo>
                <a:lnTo>
                  <a:pt x="3809687" y="382227"/>
                </a:lnTo>
                <a:lnTo>
                  <a:pt x="3782965" y="351649"/>
                </a:lnTo>
                <a:lnTo>
                  <a:pt x="3751246" y="323019"/>
                </a:lnTo>
                <a:lnTo>
                  <a:pt x="3714871" y="296539"/>
                </a:lnTo>
                <a:lnTo>
                  <a:pt x="3674185" y="272412"/>
                </a:lnTo>
                <a:lnTo>
                  <a:pt x="3629529" y="250842"/>
                </a:lnTo>
                <a:lnTo>
                  <a:pt x="3581247" y="232033"/>
                </a:lnTo>
                <a:lnTo>
                  <a:pt x="3529682" y="216188"/>
                </a:lnTo>
                <a:lnTo>
                  <a:pt x="3475178" y="203510"/>
                </a:lnTo>
                <a:lnTo>
                  <a:pt x="3418076" y="194202"/>
                </a:lnTo>
                <a:lnTo>
                  <a:pt x="3358720" y="188468"/>
                </a:lnTo>
                <a:lnTo>
                  <a:pt x="3297453" y="186512"/>
                </a:lnTo>
                <a:lnTo>
                  <a:pt x="3242177" y="188114"/>
                </a:lnTo>
                <a:lnTo>
                  <a:pt x="3188433" y="192812"/>
                </a:lnTo>
                <a:lnTo>
                  <a:pt x="3136465" y="200447"/>
                </a:lnTo>
                <a:lnTo>
                  <a:pt x="3086519" y="210858"/>
                </a:lnTo>
                <a:lnTo>
                  <a:pt x="3063454" y="180769"/>
                </a:lnTo>
                <a:lnTo>
                  <a:pt x="3035664" y="152363"/>
                </a:lnTo>
                <a:lnTo>
                  <a:pt x="3003448" y="125817"/>
                </a:lnTo>
                <a:lnTo>
                  <a:pt x="2967103" y="101310"/>
                </a:lnTo>
                <a:lnTo>
                  <a:pt x="2926930" y="79019"/>
                </a:lnTo>
                <a:lnTo>
                  <a:pt x="2883227" y="59123"/>
                </a:lnTo>
                <a:lnTo>
                  <a:pt x="2836291" y="41799"/>
                </a:lnTo>
                <a:lnTo>
                  <a:pt x="2786423" y="27226"/>
                </a:lnTo>
                <a:lnTo>
                  <a:pt x="2733921" y="15581"/>
                </a:lnTo>
                <a:lnTo>
                  <a:pt x="2679083" y="7043"/>
                </a:lnTo>
                <a:lnTo>
                  <a:pt x="2622209" y="1790"/>
                </a:lnTo>
                <a:lnTo>
                  <a:pt x="2563596" y="0"/>
                </a:lnTo>
                <a:close/>
              </a:path>
            </a:pathLst>
          </a:custGeom>
          <a:solidFill>
            <a:srgbClr val="FFFFFF"/>
          </a:solidFill>
        </p:spPr>
        <p:txBody>
          <a:bodyPr wrap="square" lIns="0" tIns="0" rIns="0" bIns="0" rtlCol="0"/>
          <a:lstStyle/>
          <a:p>
            <a:endParaRPr/>
          </a:p>
        </p:txBody>
      </p:sp>
      <p:sp>
        <p:nvSpPr>
          <p:cNvPr id="35" name="object 35"/>
          <p:cNvSpPr/>
          <p:nvPr/>
        </p:nvSpPr>
        <p:spPr>
          <a:xfrm>
            <a:off x="0" y="0"/>
            <a:ext cx="10656570" cy="610235"/>
          </a:xfrm>
          <a:custGeom>
            <a:avLst/>
            <a:gdLst/>
            <a:ahLst/>
            <a:cxnLst/>
            <a:rect l="l" t="t" r="r" b="b"/>
            <a:pathLst>
              <a:path w="10656570" h="610235">
                <a:moveTo>
                  <a:pt x="10655998" y="0"/>
                </a:moveTo>
                <a:lnTo>
                  <a:pt x="0" y="0"/>
                </a:lnTo>
                <a:lnTo>
                  <a:pt x="0" y="609942"/>
                </a:lnTo>
                <a:lnTo>
                  <a:pt x="10655998" y="609942"/>
                </a:lnTo>
                <a:lnTo>
                  <a:pt x="10655998" y="0"/>
                </a:lnTo>
                <a:close/>
              </a:path>
            </a:pathLst>
          </a:custGeom>
          <a:solidFill>
            <a:srgbClr val="F591A1"/>
          </a:solidFill>
        </p:spPr>
        <p:txBody>
          <a:bodyPr wrap="square" lIns="0" tIns="0" rIns="0" bIns="0" rtlCol="0"/>
          <a:lstStyle/>
          <a:p>
            <a:endParaRPr/>
          </a:p>
        </p:txBody>
      </p:sp>
      <p:sp>
        <p:nvSpPr>
          <p:cNvPr id="36" name="object 36"/>
          <p:cNvSpPr txBox="1"/>
          <p:nvPr/>
        </p:nvSpPr>
        <p:spPr>
          <a:xfrm>
            <a:off x="430001" y="750585"/>
            <a:ext cx="459740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お子さんが大人になるまでの生活について、想像してみましょう。</a:t>
            </a:r>
            <a:endParaRPr sz="12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37" name="object 37"/>
          <p:cNvSpPr txBox="1"/>
          <p:nvPr/>
        </p:nvSpPr>
        <p:spPr>
          <a:xfrm>
            <a:off x="8217867" y="6071649"/>
            <a:ext cx="1803400" cy="434093"/>
          </a:xfrm>
          <a:prstGeom prst="rect">
            <a:avLst/>
          </a:prstGeom>
        </p:spPr>
        <p:txBody>
          <a:bodyPr vert="horz" wrap="square" lIns="0" tIns="10160" rIns="0" bIns="0" rtlCol="0">
            <a:spAutoFit/>
          </a:bodyPr>
          <a:lstStyle/>
          <a:p>
            <a:pPr marL="12700" marR="5080">
              <a:lnSpc>
                <a:spcPct val="101200"/>
              </a:lnSpc>
              <a:spcBef>
                <a:spcPts val="80"/>
              </a:spcBef>
            </a:pPr>
            <a:r>
              <a:rPr sz="1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子どもが大学に行き </a:t>
            </a:r>
            <a:r>
              <a:rPr sz="14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たいと言ったら……？</a:t>
            </a:r>
            <a:endParaRPr sz="14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38" name="object 38"/>
          <p:cNvSpPr txBox="1"/>
          <p:nvPr/>
        </p:nvSpPr>
        <p:spPr>
          <a:xfrm>
            <a:off x="979283" y="3369835"/>
            <a:ext cx="48260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613520"/>
                </a:solidFill>
                <a:latin typeface="AR丸ゴシック体E" panose="020F0909000000000000" pitchFamily="49" charset="-128"/>
                <a:ea typeface="AR丸ゴシック体E" panose="020F0909000000000000" pitchFamily="49" charset="-128"/>
                <a:cs typeface="DJS 秀英角ゴシック金 StdN L"/>
              </a:rPr>
              <a:t>誕生</a:t>
            </a:r>
            <a:endParaRPr sz="18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39" name="object 39"/>
          <p:cNvSpPr txBox="1"/>
          <p:nvPr/>
        </p:nvSpPr>
        <p:spPr>
          <a:xfrm>
            <a:off x="9411651" y="3749769"/>
            <a:ext cx="48260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613520"/>
                </a:solidFill>
                <a:latin typeface="AR丸ゴシック体E" panose="020F0909000000000000" pitchFamily="49" charset="-128"/>
                <a:ea typeface="AR丸ゴシック体E" panose="020F0909000000000000" pitchFamily="49" charset="-128"/>
                <a:cs typeface="DJS 秀英角ゴシック金 StdN L"/>
              </a:rPr>
              <a:t>成人</a:t>
            </a:r>
            <a:endParaRPr sz="18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40" name="object 40"/>
          <p:cNvSpPr txBox="1"/>
          <p:nvPr/>
        </p:nvSpPr>
        <p:spPr>
          <a:xfrm>
            <a:off x="2300852" y="3542358"/>
            <a:ext cx="802640" cy="373380"/>
          </a:xfrm>
          <a:prstGeom prst="rect">
            <a:avLst/>
          </a:prstGeom>
        </p:spPr>
        <p:txBody>
          <a:bodyPr vert="horz" wrap="square" lIns="0" tIns="12700" rIns="0" bIns="0" rtlCol="0">
            <a:spAutoFit/>
          </a:bodyPr>
          <a:lstStyle/>
          <a:p>
            <a:pPr algn="ctr">
              <a:lnSpc>
                <a:spcPts val="1370"/>
              </a:lnSpc>
              <a:spcBef>
                <a:spcPts val="100"/>
              </a:spcBef>
            </a:pPr>
            <a:r>
              <a:rPr sz="120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乳幼児期</a:t>
            </a:r>
            <a:endParaRPr sz="1200" dirty="0">
              <a:latin typeface="AR丸ゴシック体M" panose="020F0609000000000000" pitchFamily="49" charset="-128"/>
              <a:ea typeface="AR丸ゴシック体M" panose="020F0609000000000000" pitchFamily="49" charset="-128"/>
              <a:cs typeface="DJS 秀英角ゴシック金 StdN L"/>
            </a:endParaRPr>
          </a:p>
          <a:p>
            <a:pPr algn="ctr">
              <a:lnSpc>
                <a:spcPts val="1370"/>
              </a:lnSpc>
            </a:pPr>
            <a:r>
              <a:rPr sz="1200" spc="-1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a:t>
            </a:r>
            <a:r>
              <a:rPr sz="1200" spc="-10" dirty="0">
                <a:solidFill>
                  <a:srgbClr val="613520"/>
                </a:solidFill>
                <a:latin typeface="ＭＳ 明朝" panose="02020609040205080304" pitchFamily="17" charset="-128"/>
                <a:ea typeface="ＭＳ 明朝" panose="02020609040205080304" pitchFamily="17" charset="-128"/>
                <a:cs typeface="DJS 秀英角ゴシック金 StdN L"/>
              </a:rPr>
              <a:t>P15</a:t>
            </a:r>
            <a:r>
              <a:rPr sz="1200" spc="-6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 </a:t>
            </a:r>
            <a:r>
              <a:rPr sz="120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a:t>
            </a:r>
            <a:endParaRPr sz="12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1" name="object 41"/>
          <p:cNvSpPr txBox="1"/>
          <p:nvPr/>
        </p:nvSpPr>
        <p:spPr>
          <a:xfrm>
            <a:off x="4150683" y="3550741"/>
            <a:ext cx="802640" cy="373380"/>
          </a:xfrm>
          <a:prstGeom prst="rect">
            <a:avLst/>
          </a:prstGeom>
        </p:spPr>
        <p:txBody>
          <a:bodyPr vert="horz" wrap="square" lIns="0" tIns="12700" rIns="0" bIns="0" rtlCol="0">
            <a:spAutoFit/>
          </a:bodyPr>
          <a:lstStyle/>
          <a:p>
            <a:pPr marL="20320">
              <a:lnSpc>
                <a:spcPts val="1370"/>
              </a:lnSpc>
              <a:spcBef>
                <a:spcPts val="100"/>
              </a:spcBef>
            </a:pPr>
            <a:r>
              <a:rPr sz="120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小・中学校</a:t>
            </a:r>
            <a:endParaRPr sz="1200" dirty="0">
              <a:latin typeface="AR丸ゴシック体M" panose="020F0609000000000000" pitchFamily="49" charset="-128"/>
              <a:ea typeface="AR丸ゴシック体M" panose="020F0609000000000000" pitchFamily="49" charset="-128"/>
              <a:cs typeface="DJS 秀英角ゴシック金 StdN L"/>
            </a:endParaRPr>
          </a:p>
          <a:p>
            <a:pPr marL="12700">
              <a:lnSpc>
                <a:spcPts val="1370"/>
              </a:lnSpc>
            </a:pPr>
            <a:r>
              <a:rPr sz="1200" spc="-1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a:t>
            </a:r>
            <a:r>
              <a:rPr sz="1200" spc="-10" dirty="0">
                <a:solidFill>
                  <a:srgbClr val="613520"/>
                </a:solidFill>
                <a:latin typeface="ＭＳ 明朝" panose="02020609040205080304" pitchFamily="17" charset="-128"/>
                <a:ea typeface="ＭＳ 明朝" panose="02020609040205080304" pitchFamily="17" charset="-128"/>
                <a:cs typeface="DJS 秀英角ゴシック金 StdN L"/>
              </a:rPr>
              <a:t>P17</a:t>
            </a:r>
            <a:r>
              <a:rPr sz="1200" spc="-60" dirty="0">
                <a:solidFill>
                  <a:srgbClr val="613520"/>
                </a:solidFill>
                <a:latin typeface="ＭＳ 明朝" panose="02020609040205080304" pitchFamily="17" charset="-128"/>
                <a:ea typeface="ＭＳ 明朝" panose="02020609040205080304" pitchFamily="17" charset="-128"/>
                <a:cs typeface="DJS 秀英角ゴシック金 StdN L"/>
              </a:rPr>
              <a:t> </a:t>
            </a:r>
            <a:r>
              <a:rPr sz="120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a:t>
            </a:r>
            <a:endParaRPr sz="12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2" name="object 42"/>
          <p:cNvSpPr txBox="1"/>
          <p:nvPr/>
        </p:nvSpPr>
        <p:spPr>
          <a:xfrm>
            <a:off x="6893731" y="3546473"/>
            <a:ext cx="802640" cy="373380"/>
          </a:xfrm>
          <a:prstGeom prst="rect">
            <a:avLst/>
          </a:prstGeom>
        </p:spPr>
        <p:txBody>
          <a:bodyPr vert="horz" wrap="square" lIns="0" tIns="12700" rIns="0" bIns="0" rtlCol="0">
            <a:spAutoFit/>
          </a:bodyPr>
          <a:lstStyle/>
          <a:p>
            <a:pPr marL="20320">
              <a:lnSpc>
                <a:spcPts val="1370"/>
              </a:lnSpc>
              <a:spcBef>
                <a:spcPts val="100"/>
              </a:spcBef>
            </a:pPr>
            <a:r>
              <a:rPr sz="120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高校・大学</a:t>
            </a:r>
            <a:endParaRPr sz="1200" dirty="0">
              <a:latin typeface="AR丸ゴシック体M" panose="020F0609000000000000" pitchFamily="49" charset="-128"/>
              <a:ea typeface="AR丸ゴシック体M" panose="020F0609000000000000" pitchFamily="49" charset="-128"/>
              <a:cs typeface="DJS 秀英角ゴシック金 StdN L"/>
            </a:endParaRPr>
          </a:p>
          <a:p>
            <a:pPr marL="12700">
              <a:lnSpc>
                <a:spcPts val="1370"/>
              </a:lnSpc>
            </a:pPr>
            <a:r>
              <a:rPr sz="1200" spc="2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a:t>
            </a:r>
            <a:r>
              <a:rPr sz="1200" spc="20" dirty="0">
                <a:solidFill>
                  <a:srgbClr val="613520"/>
                </a:solidFill>
                <a:latin typeface="ＭＳ 明朝" panose="02020609040205080304" pitchFamily="17" charset="-128"/>
                <a:ea typeface="ＭＳ 明朝" panose="02020609040205080304" pitchFamily="17" charset="-128"/>
                <a:cs typeface="DJS 秀英角ゴシック金 StdN L"/>
              </a:rPr>
              <a:t>P</a:t>
            </a:r>
            <a:r>
              <a:rPr sz="1200" spc="-40" dirty="0">
                <a:solidFill>
                  <a:srgbClr val="613520"/>
                </a:solidFill>
                <a:latin typeface="ＭＳ 明朝" panose="02020609040205080304" pitchFamily="17" charset="-128"/>
                <a:ea typeface="ＭＳ 明朝" panose="02020609040205080304" pitchFamily="17" charset="-128"/>
                <a:cs typeface="DJS 秀英角ゴシック金 StdN L"/>
              </a:rPr>
              <a:t>19</a:t>
            </a:r>
            <a:r>
              <a:rPr sz="1200" spc="-6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 </a:t>
            </a:r>
            <a:r>
              <a:rPr sz="1200" dirty="0">
                <a:solidFill>
                  <a:srgbClr val="613520"/>
                </a:solidFill>
                <a:latin typeface="AR丸ゴシック体M" panose="020F0609000000000000" pitchFamily="49" charset="-128"/>
                <a:ea typeface="AR丸ゴシック体M" panose="020F0609000000000000" pitchFamily="49" charset="-128"/>
                <a:cs typeface="DJS 秀英角ゴシック金 StdN L"/>
              </a:rPr>
              <a:t>～）</a:t>
            </a:r>
            <a:endParaRPr sz="1200" dirty="0">
              <a:latin typeface="AR丸ゴシック体M" panose="020F0609000000000000" pitchFamily="49" charset="-128"/>
              <a:ea typeface="AR丸ゴシック体M" panose="020F0609000000000000" pitchFamily="49" charset="-128"/>
              <a:cs typeface="DJS 秀英角ゴシック金 StdN L"/>
            </a:endParaRPr>
          </a:p>
        </p:txBody>
      </p:sp>
      <p:grpSp>
        <p:nvGrpSpPr>
          <p:cNvPr id="43" name="object 43"/>
          <p:cNvGrpSpPr/>
          <p:nvPr/>
        </p:nvGrpSpPr>
        <p:grpSpPr>
          <a:xfrm>
            <a:off x="1605489" y="6578607"/>
            <a:ext cx="539750" cy="539750"/>
            <a:chOff x="1605489" y="6578607"/>
            <a:chExt cx="539750" cy="539750"/>
          </a:xfrm>
        </p:grpSpPr>
        <p:sp>
          <p:nvSpPr>
            <p:cNvPr id="44" name="object 44"/>
            <p:cNvSpPr/>
            <p:nvPr/>
          </p:nvSpPr>
          <p:spPr>
            <a:xfrm>
              <a:off x="1611839" y="6584957"/>
              <a:ext cx="527050" cy="527050"/>
            </a:xfrm>
            <a:custGeom>
              <a:avLst/>
              <a:gdLst/>
              <a:ahLst/>
              <a:cxnLst/>
              <a:rect l="l" t="t" r="r" b="b"/>
              <a:pathLst>
                <a:path w="527050" h="527050">
                  <a:moveTo>
                    <a:pt x="263525" y="0"/>
                  </a:moveTo>
                  <a:lnTo>
                    <a:pt x="216155" y="4245"/>
                  </a:lnTo>
                  <a:lnTo>
                    <a:pt x="171572" y="16486"/>
                  </a:lnTo>
                  <a:lnTo>
                    <a:pt x="130518" y="35978"/>
                  </a:lnTo>
                  <a:lnTo>
                    <a:pt x="93738" y="61977"/>
                  </a:lnTo>
                  <a:lnTo>
                    <a:pt x="61977" y="93738"/>
                  </a:lnTo>
                  <a:lnTo>
                    <a:pt x="35978" y="130518"/>
                  </a:lnTo>
                  <a:lnTo>
                    <a:pt x="16486" y="171572"/>
                  </a:lnTo>
                  <a:lnTo>
                    <a:pt x="4245" y="216155"/>
                  </a:lnTo>
                  <a:lnTo>
                    <a:pt x="0" y="263524"/>
                  </a:lnTo>
                  <a:lnTo>
                    <a:pt x="4245" y="310894"/>
                  </a:lnTo>
                  <a:lnTo>
                    <a:pt x="16486" y="355477"/>
                  </a:lnTo>
                  <a:lnTo>
                    <a:pt x="35978" y="396531"/>
                  </a:lnTo>
                  <a:lnTo>
                    <a:pt x="61977" y="433311"/>
                  </a:lnTo>
                  <a:lnTo>
                    <a:pt x="93738" y="465072"/>
                  </a:lnTo>
                  <a:lnTo>
                    <a:pt x="130518" y="491071"/>
                  </a:lnTo>
                  <a:lnTo>
                    <a:pt x="171572" y="510563"/>
                  </a:lnTo>
                  <a:lnTo>
                    <a:pt x="216155" y="522804"/>
                  </a:lnTo>
                  <a:lnTo>
                    <a:pt x="263525" y="527049"/>
                  </a:lnTo>
                  <a:lnTo>
                    <a:pt x="310894" y="522804"/>
                  </a:lnTo>
                  <a:lnTo>
                    <a:pt x="355477" y="510563"/>
                  </a:lnTo>
                  <a:lnTo>
                    <a:pt x="396531" y="491071"/>
                  </a:lnTo>
                  <a:lnTo>
                    <a:pt x="433311" y="465072"/>
                  </a:lnTo>
                  <a:lnTo>
                    <a:pt x="465072" y="433311"/>
                  </a:lnTo>
                  <a:lnTo>
                    <a:pt x="491071" y="396531"/>
                  </a:lnTo>
                  <a:lnTo>
                    <a:pt x="510563" y="355477"/>
                  </a:lnTo>
                  <a:lnTo>
                    <a:pt x="522804" y="310894"/>
                  </a:lnTo>
                  <a:lnTo>
                    <a:pt x="527050" y="263524"/>
                  </a:lnTo>
                  <a:lnTo>
                    <a:pt x="522804" y="216155"/>
                  </a:lnTo>
                  <a:lnTo>
                    <a:pt x="510563" y="171572"/>
                  </a:lnTo>
                  <a:lnTo>
                    <a:pt x="491071" y="130518"/>
                  </a:lnTo>
                  <a:lnTo>
                    <a:pt x="465072" y="93738"/>
                  </a:lnTo>
                  <a:lnTo>
                    <a:pt x="433311" y="61977"/>
                  </a:lnTo>
                  <a:lnTo>
                    <a:pt x="396531" y="35978"/>
                  </a:lnTo>
                  <a:lnTo>
                    <a:pt x="355477" y="16486"/>
                  </a:lnTo>
                  <a:lnTo>
                    <a:pt x="310894" y="4245"/>
                  </a:lnTo>
                  <a:lnTo>
                    <a:pt x="263525" y="0"/>
                  </a:lnTo>
                  <a:close/>
                </a:path>
              </a:pathLst>
            </a:custGeom>
            <a:solidFill>
              <a:srgbClr val="FCDFEB"/>
            </a:solidFill>
          </p:spPr>
          <p:txBody>
            <a:bodyPr wrap="square" lIns="0" tIns="0" rIns="0" bIns="0" rtlCol="0"/>
            <a:lstStyle/>
            <a:p>
              <a:endParaRPr/>
            </a:p>
          </p:txBody>
        </p:sp>
        <p:sp>
          <p:nvSpPr>
            <p:cNvPr id="45" name="object 45"/>
            <p:cNvSpPr/>
            <p:nvPr/>
          </p:nvSpPr>
          <p:spPr>
            <a:xfrm>
              <a:off x="1611839" y="6584957"/>
              <a:ext cx="527050" cy="527050"/>
            </a:xfrm>
            <a:custGeom>
              <a:avLst/>
              <a:gdLst/>
              <a:ahLst/>
              <a:cxnLst/>
              <a:rect l="l" t="t" r="r" b="b"/>
              <a:pathLst>
                <a:path w="527050" h="527050">
                  <a:moveTo>
                    <a:pt x="527050" y="263524"/>
                  </a:moveTo>
                  <a:lnTo>
                    <a:pt x="522804" y="310894"/>
                  </a:lnTo>
                  <a:lnTo>
                    <a:pt x="510563" y="355477"/>
                  </a:lnTo>
                  <a:lnTo>
                    <a:pt x="491071" y="396531"/>
                  </a:lnTo>
                  <a:lnTo>
                    <a:pt x="465072" y="433311"/>
                  </a:lnTo>
                  <a:lnTo>
                    <a:pt x="433311" y="465072"/>
                  </a:lnTo>
                  <a:lnTo>
                    <a:pt x="396531" y="491071"/>
                  </a:lnTo>
                  <a:lnTo>
                    <a:pt x="355477" y="510563"/>
                  </a:lnTo>
                  <a:lnTo>
                    <a:pt x="310894" y="522804"/>
                  </a:lnTo>
                  <a:lnTo>
                    <a:pt x="263525" y="527049"/>
                  </a:lnTo>
                  <a:lnTo>
                    <a:pt x="216155" y="522804"/>
                  </a:lnTo>
                  <a:lnTo>
                    <a:pt x="171572" y="510563"/>
                  </a:lnTo>
                  <a:lnTo>
                    <a:pt x="130518" y="491071"/>
                  </a:lnTo>
                  <a:lnTo>
                    <a:pt x="93738" y="465072"/>
                  </a:lnTo>
                  <a:lnTo>
                    <a:pt x="61977" y="433311"/>
                  </a:lnTo>
                  <a:lnTo>
                    <a:pt x="35978" y="396531"/>
                  </a:lnTo>
                  <a:lnTo>
                    <a:pt x="16486" y="355477"/>
                  </a:lnTo>
                  <a:lnTo>
                    <a:pt x="4245" y="310894"/>
                  </a:lnTo>
                  <a:lnTo>
                    <a:pt x="0" y="263524"/>
                  </a:lnTo>
                  <a:lnTo>
                    <a:pt x="4245" y="216155"/>
                  </a:lnTo>
                  <a:lnTo>
                    <a:pt x="16486" y="171572"/>
                  </a:lnTo>
                  <a:lnTo>
                    <a:pt x="35978" y="130518"/>
                  </a:lnTo>
                  <a:lnTo>
                    <a:pt x="61977" y="93738"/>
                  </a:lnTo>
                  <a:lnTo>
                    <a:pt x="93738" y="61977"/>
                  </a:lnTo>
                  <a:lnTo>
                    <a:pt x="130518" y="35978"/>
                  </a:lnTo>
                  <a:lnTo>
                    <a:pt x="171572" y="16486"/>
                  </a:lnTo>
                  <a:lnTo>
                    <a:pt x="216155" y="4245"/>
                  </a:lnTo>
                  <a:lnTo>
                    <a:pt x="263525" y="0"/>
                  </a:lnTo>
                  <a:lnTo>
                    <a:pt x="310894" y="4245"/>
                  </a:lnTo>
                  <a:lnTo>
                    <a:pt x="355477" y="16486"/>
                  </a:lnTo>
                  <a:lnTo>
                    <a:pt x="396531" y="35978"/>
                  </a:lnTo>
                  <a:lnTo>
                    <a:pt x="433311" y="61977"/>
                  </a:lnTo>
                  <a:lnTo>
                    <a:pt x="465072" y="93738"/>
                  </a:lnTo>
                  <a:lnTo>
                    <a:pt x="491071" y="130518"/>
                  </a:lnTo>
                  <a:lnTo>
                    <a:pt x="510563" y="171572"/>
                  </a:lnTo>
                  <a:lnTo>
                    <a:pt x="522804" y="216155"/>
                  </a:lnTo>
                  <a:lnTo>
                    <a:pt x="527050" y="263524"/>
                  </a:lnTo>
                  <a:close/>
                </a:path>
              </a:pathLst>
            </a:custGeom>
            <a:ln w="12700">
              <a:solidFill>
                <a:srgbClr val="FFFFFF"/>
              </a:solidFill>
            </a:ln>
          </p:spPr>
          <p:txBody>
            <a:bodyPr wrap="square" lIns="0" tIns="0" rIns="0" bIns="0" rtlCol="0"/>
            <a:lstStyle/>
            <a:p>
              <a:endParaRPr/>
            </a:p>
          </p:txBody>
        </p:sp>
      </p:grpSp>
      <p:grpSp>
        <p:nvGrpSpPr>
          <p:cNvPr id="46" name="object 46"/>
          <p:cNvGrpSpPr/>
          <p:nvPr/>
        </p:nvGrpSpPr>
        <p:grpSpPr>
          <a:xfrm>
            <a:off x="4162425" y="6245232"/>
            <a:ext cx="539750" cy="539750"/>
            <a:chOff x="4162425" y="6245232"/>
            <a:chExt cx="539750" cy="539750"/>
          </a:xfrm>
        </p:grpSpPr>
        <p:sp>
          <p:nvSpPr>
            <p:cNvPr id="47" name="object 47"/>
            <p:cNvSpPr/>
            <p:nvPr/>
          </p:nvSpPr>
          <p:spPr>
            <a:xfrm>
              <a:off x="4168775" y="6251582"/>
              <a:ext cx="527050" cy="527050"/>
            </a:xfrm>
            <a:custGeom>
              <a:avLst/>
              <a:gdLst/>
              <a:ahLst/>
              <a:cxnLst/>
              <a:rect l="l" t="t" r="r" b="b"/>
              <a:pathLst>
                <a:path w="527050" h="527050">
                  <a:moveTo>
                    <a:pt x="263525" y="0"/>
                  </a:moveTo>
                  <a:lnTo>
                    <a:pt x="216155" y="4245"/>
                  </a:lnTo>
                  <a:lnTo>
                    <a:pt x="171572" y="16486"/>
                  </a:lnTo>
                  <a:lnTo>
                    <a:pt x="130518" y="35978"/>
                  </a:lnTo>
                  <a:lnTo>
                    <a:pt x="93738" y="61977"/>
                  </a:lnTo>
                  <a:lnTo>
                    <a:pt x="61977" y="93738"/>
                  </a:lnTo>
                  <a:lnTo>
                    <a:pt x="35978" y="130518"/>
                  </a:lnTo>
                  <a:lnTo>
                    <a:pt x="16486" y="171572"/>
                  </a:lnTo>
                  <a:lnTo>
                    <a:pt x="4245" y="216155"/>
                  </a:lnTo>
                  <a:lnTo>
                    <a:pt x="0" y="263524"/>
                  </a:lnTo>
                  <a:lnTo>
                    <a:pt x="4245" y="310894"/>
                  </a:lnTo>
                  <a:lnTo>
                    <a:pt x="16486" y="355477"/>
                  </a:lnTo>
                  <a:lnTo>
                    <a:pt x="35978" y="396531"/>
                  </a:lnTo>
                  <a:lnTo>
                    <a:pt x="61977" y="433311"/>
                  </a:lnTo>
                  <a:lnTo>
                    <a:pt x="93738" y="465072"/>
                  </a:lnTo>
                  <a:lnTo>
                    <a:pt x="130518" y="491071"/>
                  </a:lnTo>
                  <a:lnTo>
                    <a:pt x="171572" y="510563"/>
                  </a:lnTo>
                  <a:lnTo>
                    <a:pt x="216155" y="522804"/>
                  </a:lnTo>
                  <a:lnTo>
                    <a:pt x="263525" y="527049"/>
                  </a:lnTo>
                  <a:lnTo>
                    <a:pt x="310894" y="522804"/>
                  </a:lnTo>
                  <a:lnTo>
                    <a:pt x="355477" y="510563"/>
                  </a:lnTo>
                  <a:lnTo>
                    <a:pt x="396531" y="491071"/>
                  </a:lnTo>
                  <a:lnTo>
                    <a:pt x="433311" y="465072"/>
                  </a:lnTo>
                  <a:lnTo>
                    <a:pt x="465072" y="433311"/>
                  </a:lnTo>
                  <a:lnTo>
                    <a:pt x="491071" y="396531"/>
                  </a:lnTo>
                  <a:lnTo>
                    <a:pt x="510563" y="355477"/>
                  </a:lnTo>
                  <a:lnTo>
                    <a:pt x="522804" y="310894"/>
                  </a:lnTo>
                  <a:lnTo>
                    <a:pt x="527050" y="263524"/>
                  </a:lnTo>
                  <a:lnTo>
                    <a:pt x="522804" y="216155"/>
                  </a:lnTo>
                  <a:lnTo>
                    <a:pt x="510563" y="171572"/>
                  </a:lnTo>
                  <a:lnTo>
                    <a:pt x="491071" y="130518"/>
                  </a:lnTo>
                  <a:lnTo>
                    <a:pt x="465072" y="93738"/>
                  </a:lnTo>
                  <a:lnTo>
                    <a:pt x="433311" y="61977"/>
                  </a:lnTo>
                  <a:lnTo>
                    <a:pt x="396531" y="35978"/>
                  </a:lnTo>
                  <a:lnTo>
                    <a:pt x="355477" y="16486"/>
                  </a:lnTo>
                  <a:lnTo>
                    <a:pt x="310894" y="4245"/>
                  </a:lnTo>
                  <a:lnTo>
                    <a:pt x="263525" y="0"/>
                  </a:lnTo>
                  <a:close/>
                </a:path>
              </a:pathLst>
            </a:custGeom>
            <a:solidFill>
              <a:srgbClr val="FCDFEB"/>
            </a:solidFill>
          </p:spPr>
          <p:txBody>
            <a:bodyPr wrap="square" lIns="0" tIns="0" rIns="0" bIns="0" rtlCol="0"/>
            <a:lstStyle/>
            <a:p>
              <a:endParaRPr/>
            </a:p>
          </p:txBody>
        </p:sp>
        <p:sp>
          <p:nvSpPr>
            <p:cNvPr id="48" name="object 48"/>
            <p:cNvSpPr/>
            <p:nvPr/>
          </p:nvSpPr>
          <p:spPr>
            <a:xfrm>
              <a:off x="4168775" y="6251582"/>
              <a:ext cx="527050" cy="527050"/>
            </a:xfrm>
            <a:custGeom>
              <a:avLst/>
              <a:gdLst/>
              <a:ahLst/>
              <a:cxnLst/>
              <a:rect l="l" t="t" r="r" b="b"/>
              <a:pathLst>
                <a:path w="527050" h="527050">
                  <a:moveTo>
                    <a:pt x="527050" y="263524"/>
                  </a:moveTo>
                  <a:lnTo>
                    <a:pt x="522804" y="310894"/>
                  </a:lnTo>
                  <a:lnTo>
                    <a:pt x="510563" y="355477"/>
                  </a:lnTo>
                  <a:lnTo>
                    <a:pt x="491071" y="396531"/>
                  </a:lnTo>
                  <a:lnTo>
                    <a:pt x="465072" y="433311"/>
                  </a:lnTo>
                  <a:lnTo>
                    <a:pt x="433311" y="465072"/>
                  </a:lnTo>
                  <a:lnTo>
                    <a:pt x="396531" y="491071"/>
                  </a:lnTo>
                  <a:lnTo>
                    <a:pt x="355477" y="510563"/>
                  </a:lnTo>
                  <a:lnTo>
                    <a:pt x="310894" y="522804"/>
                  </a:lnTo>
                  <a:lnTo>
                    <a:pt x="263525" y="527049"/>
                  </a:lnTo>
                  <a:lnTo>
                    <a:pt x="216155" y="522804"/>
                  </a:lnTo>
                  <a:lnTo>
                    <a:pt x="171572" y="510563"/>
                  </a:lnTo>
                  <a:lnTo>
                    <a:pt x="130518" y="491071"/>
                  </a:lnTo>
                  <a:lnTo>
                    <a:pt x="93738" y="465072"/>
                  </a:lnTo>
                  <a:lnTo>
                    <a:pt x="61977" y="433311"/>
                  </a:lnTo>
                  <a:lnTo>
                    <a:pt x="35978" y="396531"/>
                  </a:lnTo>
                  <a:lnTo>
                    <a:pt x="16486" y="355477"/>
                  </a:lnTo>
                  <a:lnTo>
                    <a:pt x="4245" y="310894"/>
                  </a:lnTo>
                  <a:lnTo>
                    <a:pt x="0" y="263524"/>
                  </a:lnTo>
                  <a:lnTo>
                    <a:pt x="4245" y="216155"/>
                  </a:lnTo>
                  <a:lnTo>
                    <a:pt x="16486" y="171572"/>
                  </a:lnTo>
                  <a:lnTo>
                    <a:pt x="35978" y="130518"/>
                  </a:lnTo>
                  <a:lnTo>
                    <a:pt x="61977" y="93738"/>
                  </a:lnTo>
                  <a:lnTo>
                    <a:pt x="93738" y="61977"/>
                  </a:lnTo>
                  <a:lnTo>
                    <a:pt x="130518" y="35978"/>
                  </a:lnTo>
                  <a:lnTo>
                    <a:pt x="171572" y="16486"/>
                  </a:lnTo>
                  <a:lnTo>
                    <a:pt x="216155" y="4245"/>
                  </a:lnTo>
                  <a:lnTo>
                    <a:pt x="263525" y="0"/>
                  </a:lnTo>
                  <a:lnTo>
                    <a:pt x="310894" y="4245"/>
                  </a:lnTo>
                  <a:lnTo>
                    <a:pt x="355477" y="16486"/>
                  </a:lnTo>
                  <a:lnTo>
                    <a:pt x="396531" y="35978"/>
                  </a:lnTo>
                  <a:lnTo>
                    <a:pt x="433311" y="61977"/>
                  </a:lnTo>
                  <a:lnTo>
                    <a:pt x="465072" y="93738"/>
                  </a:lnTo>
                  <a:lnTo>
                    <a:pt x="491071" y="130518"/>
                  </a:lnTo>
                  <a:lnTo>
                    <a:pt x="510563" y="171572"/>
                  </a:lnTo>
                  <a:lnTo>
                    <a:pt x="522804" y="216155"/>
                  </a:lnTo>
                  <a:lnTo>
                    <a:pt x="527050" y="263524"/>
                  </a:lnTo>
                  <a:close/>
                </a:path>
              </a:pathLst>
            </a:custGeom>
            <a:ln w="12700">
              <a:solidFill>
                <a:srgbClr val="FFFFFF"/>
              </a:solidFill>
            </a:ln>
          </p:spPr>
          <p:txBody>
            <a:bodyPr wrap="square" lIns="0" tIns="0" rIns="0" bIns="0" rtlCol="0"/>
            <a:lstStyle/>
            <a:p>
              <a:endParaRPr/>
            </a:p>
          </p:txBody>
        </p:sp>
      </p:grpSp>
      <p:grpSp>
        <p:nvGrpSpPr>
          <p:cNvPr id="49" name="object 49"/>
          <p:cNvGrpSpPr/>
          <p:nvPr/>
        </p:nvGrpSpPr>
        <p:grpSpPr>
          <a:xfrm>
            <a:off x="3324225" y="2041532"/>
            <a:ext cx="539750" cy="539750"/>
            <a:chOff x="3324225" y="2041532"/>
            <a:chExt cx="539750" cy="539750"/>
          </a:xfrm>
        </p:grpSpPr>
        <p:sp>
          <p:nvSpPr>
            <p:cNvPr id="50" name="object 50"/>
            <p:cNvSpPr/>
            <p:nvPr/>
          </p:nvSpPr>
          <p:spPr>
            <a:xfrm>
              <a:off x="3330575" y="2047882"/>
              <a:ext cx="527050" cy="527050"/>
            </a:xfrm>
            <a:custGeom>
              <a:avLst/>
              <a:gdLst/>
              <a:ahLst/>
              <a:cxnLst/>
              <a:rect l="l" t="t" r="r" b="b"/>
              <a:pathLst>
                <a:path w="527050" h="527050">
                  <a:moveTo>
                    <a:pt x="263525" y="0"/>
                  </a:moveTo>
                  <a:lnTo>
                    <a:pt x="216155" y="4245"/>
                  </a:lnTo>
                  <a:lnTo>
                    <a:pt x="171572" y="16486"/>
                  </a:lnTo>
                  <a:lnTo>
                    <a:pt x="130518" y="35978"/>
                  </a:lnTo>
                  <a:lnTo>
                    <a:pt x="93738" y="61977"/>
                  </a:lnTo>
                  <a:lnTo>
                    <a:pt x="61977" y="93738"/>
                  </a:lnTo>
                  <a:lnTo>
                    <a:pt x="35978" y="130518"/>
                  </a:lnTo>
                  <a:lnTo>
                    <a:pt x="16486" y="171572"/>
                  </a:lnTo>
                  <a:lnTo>
                    <a:pt x="4245" y="216155"/>
                  </a:lnTo>
                  <a:lnTo>
                    <a:pt x="0" y="263525"/>
                  </a:lnTo>
                  <a:lnTo>
                    <a:pt x="4245" y="310894"/>
                  </a:lnTo>
                  <a:lnTo>
                    <a:pt x="16486" y="355477"/>
                  </a:lnTo>
                  <a:lnTo>
                    <a:pt x="35978" y="396531"/>
                  </a:lnTo>
                  <a:lnTo>
                    <a:pt x="61977" y="433311"/>
                  </a:lnTo>
                  <a:lnTo>
                    <a:pt x="93738" y="465072"/>
                  </a:lnTo>
                  <a:lnTo>
                    <a:pt x="130518" y="491071"/>
                  </a:lnTo>
                  <a:lnTo>
                    <a:pt x="171572" y="510563"/>
                  </a:lnTo>
                  <a:lnTo>
                    <a:pt x="216155" y="522804"/>
                  </a:lnTo>
                  <a:lnTo>
                    <a:pt x="263525" y="527050"/>
                  </a:lnTo>
                  <a:lnTo>
                    <a:pt x="310894" y="522804"/>
                  </a:lnTo>
                  <a:lnTo>
                    <a:pt x="355477" y="510563"/>
                  </a:lnTo>
                  <a:lnTo>
                    <a:pt x="396531" y="491071"/>
                  </a:lnTo>
                  <a:lnTo>
                    <a:pt x="433311" y="465072"/>
                  </a:lnTo>
                  <a:lnTo>
                    <a:pt x="465072" y="433311"/>
                  </a:lnTo>
                  <a:lnTo>
                    <a:pt x="491071" y="396531"/>
                  </a:lnTo>
                  <a:lnTo>
                    <a:pt x="510563" y="355477"/>
                  </a:lnTo>
                  <a:lnTo>
                    <a:pt x="522804" y="310894"/>
                  </a:lnTo>
                  <a:lnTo>
                    <a:pt x="527050" y="263525"/>
                  </a:lnTo>
                  <a:lnTo>
                    <a:pt x="522804" y="216155"/>
                  </a:lnTo>
                  <a:lnTo>
                    <a:pt x="510563" y="171572"/>
                  </a:lnTo>
                  <a:lnTo>
                    <a:pt x="491071" y="130518"/>
                  </a:lnTo>
                  <a:lnTo>
                    <a:pt x="465072" y="93738"/>
                  </a:lnTo>
                  <a:lnTo>
                    <a:pt x="433311" y="61977"/>
                  </a:lnTo>
                  <a:lnTo>
                    <a:pt x="396531" y="35978"/>
                  </a:lnTo>
                  <a:lnTo>
                    <a:pt x="355477" y="16486"/>
                  </a:lnTo>
                  <a:lnTo>
                    <a:pt x="310894" y="4245"/>
                  </a:lnTo>
                  <a:lnTo>
                    <a:pt x="263525" y="0"/>
                  </a:lnTo>
                  <a:close/>
                </a:path>
              </a:pathLst>
            </a:custGeom>
            <a:solidFill>
              <a:srgbClr val="FCDFEB"/>
            </a:solidFill>
          </p:spPr>
          <p:txBody>
            <a:bodyPr wrap="square" lIns="0" tIns="0" rIns="0" bIns="0" rtlCol="0"/>
            <a:lstStyle/>
            <a:p>
              <a:endParaRPr/>
            </a:p>
          </p:txBody>
        </p:sp>
        <p:sp>
          <p:nvSpPr>
            <p:cNvPr id="51" name="object 51"/>
            <p:cNvSpPr/>
            <p:nvPr/>
          </p:nvSpPr>
          <p:spPr>
            <a:xfrm>
              <a:off x="3330575" y="2047882"/>
              <a:ext cx="527050" cy="527050"/>
            </a:xfrm>
            <a:custGeom>
              <a:avLst/>
              <a:gdLst/>
              <a:ahLst/>
              <a:cxnLst/>
              <a:rect l="l" t="t" r="r" b="b"/>
              <a:pathLst>
                <a:path w="527050" h="527050">
                  <a:moveTo>
                    <a:pt x="527050" y="263525"/>
                  </a:moveTo>
                  <a:lnTo>
                    <a:pt x="522804" y="310894"/>
                  </a:lnTo>
                  <a:lnTo>
                    <a:pt x="510563" y="355477"/>
                  </a:lnTo>
                  <a:lnTo>
                    <a:pt x="491071" y="396531"/>
                  </a:lnTo>
                  <a:lnTo>
                    <a:pt x="465072" y="433311"/>
                  </a:lnTo>
                  <a:lnTo>
                    <a:pt x="433311" y="465072"/>
                  </a:lnTo>
                  <a:lnTo>
                    <a:pt x="396531" y="491071"/>
                  </a:lnTo>
                  <a:lnTo>
                    <a:pt x="355477" y="510563"/>
                  </a:lnTo>
                  <a:lnTo>
                    <a:pt x="310894" y="522804"/>
                  </a:lnTo>
                  <a:lnTo>
                    <a:pt x="263525" y="527050"/>
                  </a:lnTo>
                  <a:lnTo>
                    <a:pt x="216155" y="522804"/>
                  </a:lnTo>
                  <a:lnTo>
                    <a:pt x="171572" y="510563"/>
                  </a:lnTo>
                  <a:lnTo>
                    <a:pt x="130518" y="491071"/>
                  </a:lnTo>
                  <a:lnTo>
                    <a:pt x="93738" y="465072"/>
                  </a:lnTo>
                  <a:lnTo>
                    <a:pt x="61977" y="433311"/>
                  </a:lnTo>
                  <a:lnTo>
                    <a:pt x="35978" y="396531"/>
                  </a:lnTo>
                  <a:lnTo>
                    <a:pt x="16486" y="355477"/>
                  </a:lnTo>
                  <a:lnTo>
                    <a:pt x="4245" y="310894"/>
                  </a:lnTo>
                  <a:lnTo>
                    <a:pt x="0" y="263525"/>
                  </a:lnTo>
                  <a:lnTo>
                    <a:pt x="4245" y="216155"/>
                  </a:lnTo>
                  <a:lnTo>
                    <a:pt x="16486" y="171572"/>
                  </a:lnTo>
                  <a:lnTo>
                    <a:pt x="35978" y="130518"/>
                  </a:lnTo>
                  <a:lnTo>
                    <a:pt x="61977" y="93738"/>
                  </a:lnTo>
                  <a:lnTo>
                    <a:pt x="93738" y="61977"/>
                  </a:lnTo>
                  <a:lnTo>
                    <a:pt x="130518" y="35978"/>
                  </a:lnTo>
                  <a:lnTo>
                    <a:pt x="171572" y="16486"/>
                  </a:lnTo>
                  <a:lnTo>
                    <a:pt x="216155" y="4245"/>
                  </a:lnTo>
                  <a:lnTo>
                    <a:pt x="263525" y="0"/>
                  </a:lnTo>
                  <a:lnTo>
                    <a:pt x="310894" y="4245"/>
                  </a:lnTo>
                  <a:lnTo>
                    <a:pt x="355477" y="16486"/>
                  </a:lnTo>
                  <a:lnTo>
                    <a:pt x="396531" y="35978"/>
                  </a:lnTo>
                  <a:lnTo>
                    <a:pt x="433311" y="61977"/>
                  </a:lnTo>
                  <a:lnTo>
                    <a:pt x="465072" y="93738"/>
                  </a:lnTo>
                  <a:lnTo>
                    <a:pt x="491071" y="130518"/>
                  </a:lnTo>
                  <a:lnTo>
                    <a:pt x="510563" y="171572"/>
                  </a:lnTo>
                  <a:lnTo>
                    <a:pt x="522804" y="216155"/>
                  </a:lnTo>
                  <a:lnTo>
                    <a:pt x="527050" y="263525"/>
                  </a:lnTo>
                  <a:close/>
                </a:path>
              </a:pathLst>
            </a:custGeom>
            <a:ln w="12700">
              <a:solidFill>
                <a:srgbClr val="FFFFFF"/>
              </a:solidFill>
            </a:ln>
          </p:spPr>
          <p:txBody>
            <a:bodyPr wrap="square" lIns="0" tIns="0" rIns="0" bIns="0" rtlCol="0"/>
            <a:lstStyle/>
            <a:p>
              <a:endParaRPr/>
            </a:p>
          </p:txBody>
        </p:sp>
      </p:grpSp>
      <p:sp>
        <p:nvSpPr>
          <p:cNvPr id="52" name="object 52"/>
          <p:cNvSpPr txBox="1"/>
          <p:nvPr/>
        </p:nvSpPr>
        <p:spPr>
          <a:xfrm>
            <a:off x="763346" y="6090687"/>
            <a:ext cx="1803400" cy="434093"/>
          </a:xfrm>
          <a:prstGeom prst="rect">
            <a:avLst/>
          </a:prstGeom>
        </p:spPr>
        <p:txBody>
          <a:bodyPr vert="horz" wrap="square" lIns="0" tIns="10160" rIns="0" bIns="0" rtlCol="0">
            <a:spAutoFit/>
          </a:bodyPr>
          <a:lstStyle/>
          <a:p>
            <a:pPr marL="12700" marR="5080">
              <a:lnSpc>
                <a:spcPct val="101200"/>
              </a:lnSpc>
              <a:spcBef>
                <a:spcPts val="80"/>
              </a:spcBef>
            </a:pPr>
            <a:r>
              <a:rPr sz="1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不安なことばかり、 </a:t>
            </a:r>
            <a:r>
              <a:rPr sz="14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誰に相談すればいい？</a:t>
            </a:r>
            <a:endParaRPr sz="14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3" name="object 53"/>
          <p:cNvSpPr txBox="1"/>
          <p:nvPr/>
        </p:nvSpPr>
        <p:spPr>
          <a:xfrm>
            <a:off x="6979945" y="1524961"/>
            <a:ext cx="2336800" cy="434093"/>
          </a:xfrm>
          <a:prstGeom prst="rect">
            <a:avLst/>
          </a:prstGeom>
        </p:spPr>
        <p:txBody>
          <a:bodyPr vert="horz" wrap="square" lIns="0" tIns="10160" rIns="0" bIns="0" rtlCol="0">
            <a:spAutoFit/>
          </a:bodyPr>
          <a:lstStyle/>
          <a:p>
            <a:pPr marL="12700" marR="5080">
              <a:lnSpc>
                <a:spcPct val="101200"/>
              </a:lnSpc>
              <a:spcBef>
                <a:spcPts val="80"/>
              </a:spcBef>
            </a:pPr>
            <a:r>
              <a:rPr sz="1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子育ても落ち着いてきたし、 就職・転職しようかな……</a:t>
            </a:r>
            <a:endParaRPr sz="14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4" name="object 54"/>
          <p:cNvSpPr txBox="1"/>
          <p:nvPr/>
        </p:nvSpPr>
        <p:spPr>
          <a:xfrm>
            <a:off x="2858897" y="5767447"/>
            <a:ext cx="2070100" cy="454659"/>
          </a:xfrm>
          <a:prstGeom prst="rect">
            <a:avLst/>
          </a:prstGeom>
        </p:spPr>
        <p:txBody>
          <a:bodyPr vert="horz" wrap="square" lIns="0" tIns="12700" rIns="0" bIns="0" rtlCol="0">
            <a:spAutoFit/>
          </a:bodyPr>
          <a:lstStyle/>
          <a:p>
            <a:pPr marL="101600">
              <a:lnSpc>
                <a:spcPct val="100000"/>
              </a:lnSpc>
              <a:spcBef>
                <a:spcPts val="100"/>
              </a:spcBef>
            </a:pPr>
            <a:r>
              <a:rPr sz="1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小・中学校で受けられる</a:t>
            </a:r>
            <a:endParaRPr sz="14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20"/>
              </a:spcBef>
            </a:pPr>
            <a:r>
              <a:rPr sz="1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「就学援助」って？</a:t>
            </a:r>
            <a:endParaRPr sz="14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5" name="object 55"/>
          <p:cNvSpPr txBox="1"/>
          <p:nvPr/>
        </p:nvSpPr>
        <p:spPr>
          <a:xfrm>
            <a:off x="4204984" y="6411548"/>
            <a:ext cx="444500" cy="182101"/>
          </a:xfrm>
          <a:prstGeom prst="rect">
            <a:avLst/>
          </a:prstGeom>
        </p:spPr>
        <p:txBody>
          <a:bodyPr vert="horz" wrap="square" lIns="0" tIns="12700" rIns="0" bIns="0" rtlCol="0">
            <a:spAutoFit/>
          </a:bodyPr>
          <a:lstStyle/>
          <a:p>
            <a:pPr marL="12700">
              <a:lnSpc>
                <a:spcPct val="100000"/>
              </a:lnSpc>
              <a:spcBef>
                <a:spcPts val="100"/>
              </a:spcBef>
            </a:pPr>
            <a:r>
              <a:rPr sz="1100" spc="-7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→Ｐ</a:t>
            </a:r>
            <a:r>
              <a:rPr sz="1100" spc="-75" dirty="0">
                <a:solidFill>
                  <a:srgbClr val="231F20"/>
                </a:solidFill>
                <a:latin typeface="ＭＳ 明朝" panose="02020609040205080304" pitchFamily="17" charset="-128"/>
                <a:ea typeface="ＭＳ 明朝" panose="02020609040205080304" pitchFamily="17" charset="-128"/>
                <a:cs typeface="DJS 秀英角ゴシック金 StdN L"/>
              </a:rPr>
              <a:t>17</a:t>
            </a:r>
            <a:endParaRPr sz="1100" dirty="0">
              <a:latin typeface="ＭＳ 明朝" panose="02020609040205080304" pitchFamily="17" charset="-128"/>
              <a:ea typeface="ＭＳ 明朝" panose="02020609040205080304" pitchFamily="17" charset="-128"/>
              <a:cs typeface="DJS 秀英角ゴシック金 StdN L"/>
            </a:endParaRPr>
          </a:p>
        </p:txBody>
      </p:sp>
      <p:sp>
        <p:nvSpPr>
          <p:cNvPr id="56" name="object 56"/>
          <p:cNvSpPr txBox="1"/>
          <p:nvPr/>
        </p:nvSpPr>
        <p:spPr>
          <a:xfrm>
            <a:off x="1734653" y="1496839"/>
            <a:ext cx="2692400" cy="434093"/>
          </a:xfrm>
          <a:prstGeom prst="rect">
            <a:avLst/>
          </a:prstGeom>
        </p:spPr>
        <p:txBody>
          <a:bodyPr vert="horz" wrap="square" lIns="0" tIns="10160" rIns="0" bIns="0" rtlCol="0">
            <a:spAutoFit/>
          </a:bodyPr>
          <a:lstStyle/>
          <a:p>
            <a:pPr marL="12700" marR="5080">
              <a:lnSpc>
                <a:spcPct val="101200"/>
              </a:lnSpc>
              <a:spcBef>
                <a:spcPts val="80"/>
              </a:spcBef>
            </a:pPr>
            <a:r>
              <a:rPr sz="1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養育費って、離婚した後からでも 請求できるのかな･･････</a:t>
            </a:r>
            <a:endParaRPr sz="14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57" name="object 57"/>
          <p:cNvSpPr txBox="1"/>
          <p:nvPr/>
        </p:nvSpPr>
        <p:spPr>
          <a:xfrm>
            <a:off x="3397275" y="2206632"/>
            <a:ext cx="381635" cy="182101"/>
          </a:xfrm>
          <a:prstGeom prst="rect">
            <a:avLst/>
          </a:prstGeom>
        </p:spPr>
        <p:txBody>
          <a:bodyPr vert="horz" wrap="square" lIns="0" tIns="12700" rIns="0" bIns="0" rtlCol="0">
            <a:spAutoFit/>
          </a:bodyPr>
          <a:lstStyle/>
          <a:p>
            <a:pPr marL="12700">
              <a:lnSpc>
                <a:spcPct val="100000"/>
              </a:lnSpc>
              <a:spcBef>
                <a:spcPts val="100"/>
              </a:spcBef>
            </a:pPr>
            <a:r>
              <a:rPr sz="1100" spc="-3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→Ｐ</a:t>
            </a:r>
            <a:r>
              <a:rPr sz="1100" spc="-35" dirty="0">
                <a:solidFill>
                  <a:srgbClr val="231F20"/>
                </a:solidFill>
                <a:latin typeface="ＭＳ 明朝" panose="02020609040205080304" pitchFamily="17" charset="-128"/>
                <a:ea typeface="ＭＳ 明朝" panose="02020609040205080304" pitchFamily="17" charset="-128"/>
                <a:cs typeface="DJS 秀英角ゴシック金 StdN L"/>
              </a:rPr>
              <a:t>5</a:t>
            </a:r>
            <a:endParaRPr sz="1100" dirty="0">
              <a:latin typeface="ＭＳ 明朝" panose="02020609040205080304" pitchFamily="17" charset="-128"/>
              <a:ea typeface="ＭＳ 明朝" panose="02020609040205080304" pitchFamily="17" charset="-128"/>
              <a:cs typeface="DJS 秀英角ゴシック金 StdN L"/>
            </a:endParaRPr>
          </a:p>
        </p:txBody>
      </p:sp>
      <p:sp>
        <p:nvSpPr>
          <p:cNvPr id="58" name="object 58"/>
          <p:cNvSpPr txBox="1"/>
          <p:nvPr/>
        </p:nvSpPr>
        <p:spPr>
          <a:xfrm>
            <a:off x="1624482" y="6743669"/>
            <a:ext cx="458470" cy="182101"/>
          </a:xfrm>
          <a:prstGeom prst="rect">
            <a:avLst/>
          </a:prstGeom>
        </p:spPr>
        <p:txBody>
          <a:bodyPr vert="horz" wrap="square" lIns="0" tIns="12700" rIns="0" bIns="0" rtlCol="0">
            <a:spAutoFit/>
          </a:bodyPr>
          <a:lstStyle/>
          <a:p>
            <a:pPr marL="12700">
              <a:lnSpc>
                <a:spcPct val="100000"/>
              </a:lnSpc>
              <a:spcBef>
                <a:spcPts val="100"/>
              </a:spcBef>
            </a:pPr>
            <a:r>
              <a:rPr sz="11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→Ｐ</a:t>
            </a:r>
            <a:r>
              <a:rPr sz="1100" spc="-50" dirty="0">
                <a:solidFill>
                  <a:srgbClr val="231F20"/>
                </a:solidFill>
                <a:latin typeface="ＭＳ 明朝" panose="02020609040205080304" pitchFamily="17" charset="-128"/>
                <a:ea typeface="ＭＳ 明朝" panose="02020609040205080304" pitchFamily="17" charset="-128"/>
                <a:cs typeface="DJS 秀英角ゴシック金 StdN L"/>
              </a:rPr>
              <a:t>25</a:t>
            </a:r>
            <a:endParaRPr sz="1100" dirty="0">
              <a:latin typeface="ＭＳ 明朝" panose="02020609040205080304" pitchFamily="17" charset="-128"/>
              <a:ea typeface="ＭＳ 明朝" panose="02020609040205080304" pitchFamily="17" charset="-128"/>
              <a:cs typeface="DJS 秀英角ゴシック金 StdN L"/>
            </a:endParaRPr>
          </a:p>
        </p:txBody>
      </p:sp>
      <p:grpSp>
        <p:nvGrpSpPr>
          <p:cNvPr id="59" name="object 59"/>
          <p:cNvGrpSpPr/>
          <p:nvPr/>
        </p:nvGrpSpPr>
        <p:grpSpPr>
          <a:xfrm>
            <a:off x="8772525" y="2019307"/>
            <a:ext cx="539750" cy="539750"/>
            <a:chOff x="8772525" y="2019307"/>
            <a:chExt cx="539750" cy="539750"/>
          </a:xfrm>
        </p:grpSpPr>
        <p:sp>
          <p:nvSpPr>
            <p:cNvPr id="60" name="object 60"/>
            <p:cNvSpPr/>
            <p:nvPr/>
          </p:nvSpPr>
          <p:spPr>
            <a:xfrm>
              <a:off x="8778875" y="2025657"/>
              <a:ext cx="527050" cy="527050"/>
            </a:xfrm>
            <a:custGeom>
              <a:avLst/>
              <a:gdLst/>
              <a:ahLst/>
              <a:cxnLst/>
              <a:rect l="l" t="t" r="r" b="b"/>
              <a:pathLst>
                <a:path w="527050" h="527050">
                  <a:moveTo>
                    <a:pt x="263525" y="0"/>
                  </a:moveTo>
                  <a:lnTo>
                    <a:pt x="216159" y="4245"/>
                  </a:lnTo>
                  <a:lnTo>
                    <a:pt x="171577" y="16486"/>
                  </a:lnTo>
                  <a:lnTo>
                    <a:pt x="130524" y="35978"/>
                  </a:lnTo>
                  <a:lnTo>
                    <a:pt x="93743" y="61977"/>
                  </a:lnTo>
                  <a:lnTo>
                    <a:pt x="61981" y="93738"/>
                  </a:lnTo>
                  <a:lnTo>
                    <a:pt x="35981" y="130518"/>
                  </a:lnTo>
                  <a:lnTo>
                    <a:pt x="16488" y="171572"/>
                  </a:lnTo>
                  <a:lnTo>
                    <a:pt x="4246" y="216155"/>
                  </a:lnTo>
                  <a:lnTo>
                    <a:pt x="0" y="263525"/>
                  </a:lnTo>
                  <a:lnTo>
                    <a:pt x="4246" y="310894"/>
                  </a:lnTo>
                  <a:lnTo>
                    <a:pt x="16488" y="355477"/>
                  </a:lnTo>
                  <a:lnTo>
                    <a:pt x="35981" y="396531"/>
                  </a:lnTo>
                  <a:lnTo>
                    <a:pt x="61981" y="433311"/>
                  </a:lnTo>
                  <a:lnTo>
                    <a:pt x="93743" y="465072"/>
                  </a:lnTo>
                  <a:lnTo>
                    <a:pt x="130524" y="491071"/>
                  </a:lnTo>
                  <a:lnTo>
                    <a:pt x="171577" y="510563"/>
                  </a:lnTo>
                  <a:lnTo>
                    <a:pt x="216159" y="522804"/>
                  </a:lnTo>
                  <a:lnTo>
                    <a:pt x="263525" y="527050"/>
                  </a:lnTo>
                  <a:lnTo>
                    <a:pt x="310897" y="522804"/>
                  </a:lnTo>
                  <a:lnTo>
                    <a:pt x="355482" y="510563"/>
                  </a:lnTo>
                  <a:lnTo>
                    <a:pt x="396537" y="491071"/>
                  </a:lnTo>
                  <a:lnTo>
                    <a:pt x="433316" y="465072"/>
                  </a:lnTo>
                  <a:lnTo>
                    <a:pt x="465076" y="433311"/>
                  </a:lnTo>
                  <a:lnTo>
                    <a:pt x="491074" y="396531"/>
                  </a:lnTo>
                  <a:lnTo>
                    <a:pt x="510564" y="355477"/>
                  </a:lnTo>
                  <a:lnTo>
                    <a:pt x="522804" y="310894"/>
                  </a:lnTo>
                  <a:lnTo>
                    <a:pt x="527050" y="263525"/>
                  </a:lnTo>
                  <a:lnTo>
                    <a:pt x="522804" y="216155"/>
                  </a:lnTo>
                  <a:lnTo>
                    <a:pt x="510564" y="171572"/>
                  </a:lnTo>
                  <a:lnTo>
                    <a:pt x="491074" y="130518"/>
                  </a:lnTo>
                  <a:lnTo>
                    <a:pt x="465076" y="93738"/>
                  </a:lnTo>
                  <a:lnTo>
                    <a:pt x="433316" y="61977"/>
                  </a:lnTo>
                  <a:lnTo>
                    <a:pt x="396537" y="35978"/>
                  </a:lnTo>
                  <a:lnTo>
                    <a:pt x="355482" y="16486"/>
                  </a:lnTo>
                  <a:lnTo>
                    <a:pt x="310897" y="4245"/>
                  </a:lnTo>
                  <a:lnTo>
                    <a:pt x="263525" y="0"/>
                  </a:lnTo>
                  <a:close/>
                </a:path>
              </a:pathLst>
            </a:custGeom>
            <a:solidFill>
              <a:srgbClr val="FCDFEB"/>
            </a:solidFill>
          </p:spPr>
          <p:txBody>
            <a:bodyPr wrap="square" lIns="0" tIns="0" rIns="0" bIns="0" rtlCol="0"/>
            <a:lstStyle/>
            <a:p>
              <a:endParaRPr/>
            </a:p>
          </p:txBody>
        </p:sp>
        <p:sp>
          <p:nvSpPr>
            <p:cNvPr id="61" name="object 61"/>
            <p:cNvSpPr/>
            <p:nvPr/>
          </p:nvSpPr>
          <p:spPr>
            <a:xfrm>
              <a:off x="8778875" y="2025657"/>
              <a:ext cx="527050" cy="527050"/>
            </a:xfrm>
            <a:custGeom>
              <a:avLst/>
              <a:gdLst/>
              <a:ahLst/>
              <a:cxnLst/>
              <a:rect l="l" t="t" r="r" b="b"/>
              <a:pathLst>
                <a:path w="527050" h="527050">
                  <a:moveTo>
                    <a:pt x="527050" y="263525"/>
                  </a:moveTo>
                  <a:lnTo>
                    <a:pt x="522804" y="310894"/>
                  </a:lnTo>
                  <a:lnTo>
                    <a:pt x="510564" y="355477"/>
                  </a:lnTo>
                  <a:lnTo>
                    <a:pt x="491074" y="396531"/>
                  </a:lnTo>
                  <a:lnTo>
                    <a:pt x="465076" y="433311"/>
                  </a:lnTo>
                  <a:lnTo>
                    <a:pt x="433316" y="465072"/>
                  </a:lnTo>
                  <a:lnTo>
                    <a:pt x="396537" y="491071"/>
                  </a:lnTo>
                  <a:lnTo>
                    <a:pt x="355482" y="510563"/>
                  </a:lnTo>
                  <a:lnTo>
                    <a:pt x="310897" y="522804"/>
                  </a:lnTo>
                  <a:lnTo>
                    <a:pt x="263525" y="527050"/>
                  </a:lnTo>
                  <a:lnTo>
                    <a:pt x="216159" y="522804"/>
                  </a:lnTo>
                  <a:lnTo>
                    <a:pt x="171577" y="510563"/>
                  </a:lnTo>
                  <a:lnTo>
                    <a:pt x="130524" y="491071"/>
                  </a:lnTo>
                  <a:lnTo>
                    <a:pt x="93743" y="465072"/>
                  </a:lnTo>
                  <a:lnTo>
                    <a:pt x="61981" y="433311"/>
                  </a:lnTo>
                  <a:lnTo>
                    <a:pt x="35981" y="396531"/>
                  </a:lnTo>
                  <a:lnTo>
                    <a:pt x="16488" y="355477"/>
                  </a:lnTo>
                  <a:lnTo>
                    <a:pt x="4246" y="310894"/>
                  </a:lnTo>
                  <a:lnTo>
                    <a:pt x="0" y="263525"/>
                  </a:lnTo>
                  <a:lnTo>
                    <a:pt x="4246" y="216155"/>
                  </a:lnTo>
                  <a:lnTo>
                    <a:pt x="16488" y="171572"/>
                  </a:lnTo>
                  <a:lnTo>
                    <a:pt x="35981" y="130518"/>
                  </a:lnTo>
                  <a:lnTo>
                    <a:pt x="61981" y="93738"/>
                  </a:lnTo>
                  <a:lnTo>
                    <a:pt x="93743" y="61977"/>
                  </a:lnTo>
                  <a:lnTo>
                    <a:pt x="130524" y="35978"/>
                  </a:lnTo>
                  <a:lnTo>
                    <a:pt x="171577" y="16486"/>
                  </a:lnTo>
                  <a:lnTo>
                    <a:pt x="216159" y="4245"/>
                  </a:lnTo>
                  <a:lnTo>
                    <a:pt x="263525" y="0"/>
                  </a:lnTo>
                  <a:lnTo>
                    <a:pt x="310897" y="4245"/>
                  </a:lnTo>
                  <a:lnTo>
                    <a:pt x="355482" y="16486"/>
                  </a:lnTo>
                  <a:lnTo>
                    <a:pt x="396537" y="35978"/>
                  </a:lnTo>
                  <a:lnTo>
                    <a:pt x="433316" y="61977"/>
                  </a:lnTo>
                  <a:lnTo>
                    <a:pt x="465076" y="93738"/>
                  </a:lnTo>
                  <a:lnTo>
                    <a:pt x="491074" y="130518"/>
                  </a:lnTo>
                  <a:lnTo>
                    <a:pt x="510564" y="171572"/>
                  </a:lnTo>
                  <a:lnTo>
                    <a:pt x="522804" y="216155"/>
                  </a:lnTo>
                  <a:lnTo>
                    <a:pt x="527050" y="263525"/>
                  </a:lnTo>
                  <a:close/>
                </a:path>
              </a:pathLst>
            </a:custGeom>
            <a:ln w="12700">
              <a:solidFill>
                <a:srgbClr val="FFFFFF"/>
              </a:solidFill>
            </a:ln>
          </p:spPr>
          <p:txBody>
            <a:bodyPr wrap="square" lIns="0" tIns="0" rIns="0" bIns="0" rtlCol="0"/>
            <a:lstStyle/>
            <a:p>
              <a:endParaRPr/>
            </a:p>
          </p:txBody>
        </p:sp>
      </p:grpSp>
      <p:sp>
        <p:nvSpPr>
          <p:cNvPr id="62" name="object 62"/>
          <p:cNvSpPr txBox="1"/>
          <p:nvPr/>
        </p:nvSpPr>
        <p:spPr>
          <a:xfrm>
            <a:off x="8791581" y="2184407"/>
            <a:ext cx="458470" cy="182101"/>
          </a:xfrm>
          <a:prstGeom prst="rect">
            <a:avLst/>
          </a:prstGeom>
        </p:spPr>
        <p:txBody>
          <a:bodyPr vert="horz" wrap="square" lIns="0" tIns="12700" rIns="0" bIns="0" rtlCol="0">
            <a:spAutoFit/>
          </a:bodyPr>
          <a:lstStyle/>
          <a:p>
            <a:pPr marL="12700">
              <a:lnSpc>
                <a:spcPct val="100000"/>
              </a:lnSpc>
              <a:spcBef>
                <a:spcPts val="100"/>
              </a:spcBef>
            </a:pPr>
            <a:r>
              <a:rPr sz="11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→Ｐ</a:t>
            </a:r>
            <a:r>
              <a:rPr sz="1100" spc="-50" dirty="0">
                <a:solidFill>
                  <a:srgbClr val="231F20"/>
                </a:solidFill>
                <a:latin typeface="ＭＳ 明朝" panose="02020609040205080304" pitchFamily="17" charset="-128"/>
                <a:ea typeface="ＭＳ 明朝" panose="02020609040205080304" pitchFamily="17" charset="-128"/>
                <a:cs typeface="DJS 秀英角ゴシック金 StdN L"/>
              </a:rPr>
              <a:t>23</a:t>
            </a:r>
            <a:endParaRPr sz="1100" dirty="0">
              <a:latin typeface="ＭＳ 明朝" panose="02020609040205080304" pitchFamily="17" charset="-128"/>
              <a:ea typeface="ＭＳ 明朝" panose="02020609040205080304" pitchFamily="17" charset="-128"/>
              <a:cs typeface="DJS 秀英角ゴシック金 StdN L"/>
            </a:endParaRPr>
          </a:p>
        </p:txBody>
      </p:sp>
      <p:sp>
        <p:nvSpPr>
          <p:cNvPr id="63" name="object 63"/>
          <p:cNvSpPr txBox="1"/>
          <p:nvPr/>
        </p:nvSpPr>
        <p:spPr>
          <a:xfrm>
            <a:off x="9232893" y="6751060"/>
            <a:ext cx="444500" cy="182101"/>
          </a:xfrm>
          <a:prstGeom prst="rect">
            <a:avLst/>
          </a:prstGeom>
        </p:spPr>
        <p:txBody>
          <a:bodyPr vert="horz" wrap="square" lIns="0" tIns="12700" rIns="0" bIns="0" rtlCol="0">
            <a:spAutoFit/>
          </a:bodyPr>
          <a:lstStyle/>
          <a:p>
            <a:pPr marL="12700">
              <a:lnSpc>
                <a:spcPct val="100000"/>
              </a:lnSpc>
              <a:spcBef>
                <a:spcPts val="100"/>
              </a:spcBef>
            </a:pPr>
            <a:r>
              <a:rPr sz="1100" spc="-7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→Ｐ</a:t>
            </a:r>
            <a:r>
              <a:rPr sz="1100" spc="-75" dirty="0">
                <a:solidFill>
                  <a:srgbClr val="231F20"/>
                </a:solidFill>
                <a:latin typeface="ＭＳ 明朝" panose="02020609040205080304" pitchFamily="17" charset="-128"/>
                <a:ea typeface="ＭＳ 明朝" panose="02020609040205080304" pitchFamily="17" charset="-128"/>
                <a:cs typeface="DJS 秀英角ゴシック金 StdN L"/>
              </a:rPr>
              <a:t>19</a:t>
            </a:r>
            <a:endParaRPr sz="1100" dirty="0">
              <a:latin typeface="ＭＳ 明朝" panose="02020609040205080304" pitchFamily="17" charset="-128"/>
              <a:ea typeface="ＭＳ 明朝" panose="02020609040205080304" pitchFamily="17" charset="-128"/>
              <a:cs typeface="DJS 秀英角ゴシック金 StdN L"/>
            </a:endParaRPr>
          </a:p>
        </p:txBody>
      </p:sp>
      <p:sp>
        <p:nvSpPr>
          <p:cNvPr id="64" name="object 64"/>
          <p:cNvSpPr txBox="1"/>
          <p:nvPr/>
        </p:nvSpPr>
        <p:spPr>
          <a:xfrm>
            <a:off x="380255" y="173825"/>
            <a:ext cx="231140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１．ひとり親になるまえに</a:t>
            </a:r>
            <a:endParaRPr sz="1500" dirty="0">
              <a:latin typeface="AR丸ゴシック体E" panose="020F0909000000000000" pitchFamily="49" charset="-128"/>
              <a:ea typeface="AR丸ゴシック体E" panose="020F0909000000000000" pitchFamily="49" charset="-128"/>
              <a:cs typeface="DJS 秀英角ゴシック金 StdN L"/>
            </a:endParaRPr>
          </a:p>
        </p:txBody>
      </p:sp>
      <p:grpSp>
        <p:nvGrpSpPr>
          <p:cNvPr id="127" name="object 127"/>
          <p:cNvGrpSpPr/>
          <p:nvPr/>
        </p:nvGrpSpPr>
        <p:grpSpPr>
          <a:xfrm>
            <a:off x="3040359" y="2558127"/>
            <a:ext cx="454025" cy="386715"/>
            <a:chOff x="3040359" y="2558127"/>
            <a:chExt cx="454025" cy="386715"/>
          </a:xfrm>
        </p:grpSpPr>
        <p:sp>
          <p:nvSpPr>
            <p:cNvPr id="128" name="object 128"/>
            <p:cNvSpPr/>
            <p:nvPr/>
          </p:nvSpPr>
          <p:spPr>
            <a:xfrm>
              <a:off x="3053059" y="2569834"/>
              <a:ext cx="271145" cy="144145"/>
            </a:xfrm>
            <a:custGeom>
              <a:avLst/>
              <a:gdLst/>
              <a:ahLst/>
              <a:cxnLst/>
              <a:rect l="l" t="t" r="r" b="b"/>
              <a:pathLst>
                <a:path w="271145" h="144144">
                  <a:moveTo>
                    <a:pt x="135458" y="0"/>
                  </a:moveTo>
                  <a:lnTo>
                    <a:pt x="82729" y="5657"/>
                  </a:lnTo>
                  <a:lnTo>
                    <a:pt x="39673" y="21083"/>
                  </a:lnTo>
                  <a:lnTo>
                    <a:pt x="10644" y="43960"/>
                  </a:lnTo>
                  <a:lnTo>
                    <a:pt x="0" y="71970"/>
                  </a:lnTo>
                  <a:lnTo>
                    <a:pt x="10644" y="99986"/>
                  </a:lnTo>
                  <a:lnTo>
                    <a:pt x="39673" y="122862"/>
                  </a:lnTo>
                  <a:lnTo>
                    <a:pt x="82729" y="138286"/>
                  </a:lnTo>
                  <a:lnTo>
                    <a:pt x="135458" y="143941"/>
                  </a:lnTo>
                  <a:lnTo>
                    <a:pt x="188188" y="138286"/>
                  </a:lnTo>
                  <a:lnTo>
                    <a:pt x="231249" y="122862"/>
                  </a:lnTo>
                  <a:lnTo>
                    <a:pt x="260282" y="99986"/>
                  </a:lnTo>
                  <a:lnTo>
                    <a:pt x="270929" y="71970"/>
                  </a:lnTo>
                  <a:lnTo>
                    <a:pt x="260282" y="43960"/>
                  </a:lnTo>
                  <a:lnTo>
                    <a:pt x="231249" y="21083"/>
                  </a:lnTo>
                  <a:lnTo>
                    <a:pt x="188188" y="5657"/>
                  </a:lnTo>
                  <a:lnTo>
                    <a:pt x="135458" y="0"/>
                  </a:lnTo>
                  <a:close/>
                </a:path>
              </a:pathLst>
            </a:custGeom>
            <a:solidFill>
              <a:srgbClr val="FBB03B"/>
            </a:solidFill>
          </p:spPr>
          <p:txBody>
            <a:bodyPr wrap="square" lIns="0" tIns="0" rIns="0" bIns="0" rtlCol="0"/>
            <a:lstStyle/>
            <a:p>
              <a:endParaRPr/>
            </a:p>
          </p:txBody>
        </p:sp>
        <p:pic>
          <p:nvPicPr>
            <p:cNvPr id="129" name="object 129"/>
            <p:cNvPicPr/>
            <p:nvPr/>
          </p:nvPicPr>
          <p:blipFill>
            <a:blip r:embed="rId2" cstate="print"/>
            <a:stretch>
              <a:fillRect/>
            </a:stretch>
          </p:blipFill>
          <p:spPr>
            <a:xfrm>
              <a:off x="3224499" y="2741282"/>
              <a:ext cx="193624" cy="102870"/>
            </a:xfrm>
            <a:prstGeom prst="rect">
              <a:avLst/>
            </a:prstGeom>
          </p:spPr>
        </p:pic>
        <p:pic>
          <p:nvPicPr>
            <p:cNvPr id="130" name="object 130"/>
            <p:cNvPicPr/>
            <p:nvPr/>
          </p:nvPicPr>
          <p:blipFill>
            <a:blip r:embed="rId3" cstate="print"/>
            <a:stretch>
              <a:fillRect/>
            </a:stretch>
          </p:blipFill>
          <p:spPr>
            <a:xfrm>
              <a:off x="3364166" y="2875570"/>
              <a:ext cx="129679" cy="68884"/>
            </a:xfrm>
            <a:prstGeom prst="rect">
              <a:avLst/>
            </a:prstGeom>
          </p:spPr>
        </p:pic>
        <p:sp>
          <p:nvSpPr>
            <p:cNvPr id="131" name="object 131"/>
            <p:cNvSpPr/>
            <p:nvPr/>
          </p:nvSpPr>
          <p:spPr>
            <a:xfrm>
              <a:off x="3040359" y="2558127"/>
              <a:ext cx="271145" cy="144145"/>
            </a:xfrm>
            <a:custGeom>
              <a:avLst/>
              <a:gdLst/>
              <a:ahLst/>
              <a:cxnLst/>
              <a:rect l="l" t="t" r="r" b="b"/>
              <a:pathLst>
                <a:path w="271145" h="144144">
                  <a:moveTo>
                    <a:pt x="135458" y="0"/>
                  </a:moveTo>
                  <a:lnTo>
                    <a:pt x="82729" y="5657"/>
                  </a:lnTo>
                  <a:lnTo>
                    <a:pt x="39673" y="21083"/>
                  </a:lnTo>
                  <a:lnTo>
                    <a:pt x="10644" y="43960"/>
                  </a:lnTo>
                  <a:lnTo>
                    <a:pt x="0" y="71970"/>
                  </a:lnTo>
                  <a:lnTo>
                    <a:pt x="10644" y="99986"/>
                  </a:lnTo>
                  <a:lnTo>
                    <a:pt x="39673" y="122862"/>
                  </a:lnTo>
                  <a:lnTo>
                    <a:pt x="82729" y="138286"/>
                  </a:lnTo>
                  <a:lnTo>
                    <a:pt x="135458" y="143941"/>
                  </a:lnTo>
                  <a:lnTo>
                    <a:pt x="188188" y="138286"/>
                  </a:lnTo>
                  <a:lnTo>
                    <a:pt x="231249" y="122862"/>
                  </a:lnTo>
                  <a:lnTo>
                    <a:pt x="260282" y="99986"/>
                  </a:lnTo>
                  <a:lnTo>
                    <a:pt x="270929" y="71970"/>
                  </a:lnTo>
                  <a:lnTo>
                    <a:pt x="260282" y="43960"/>
                  </a:lnTo>
                  <a:lnTo>
                    <a:pt x="231249" y="21083"/>
                  </a:lnTo>
                  <a:lnTo>
                    <a:pt x="188188" y="5657"/>
                  </a:lnTo>
                  <a:lnTo>
                    <a:pt x="135458" y="0"/>
                  </a:lnTo>
                  <a:close/>
                </a:path>
              </a:pathLst>
            </a:custGeom>
            <a:solidFill>
              <a:srgbClr val="FFFFFF"/>
            </a:solidFill>
          </p:spPr>
          <p:txBody>
            <a:bodyPr wrap="square" lIns="0" tIns="0" rIns="0" bIns="0" rtlCol="0"/>
            <a:lstStyle/>
            <a:p>
              <a:endParaRPr/>
            </a:p>
          </p:txBody>
        </p:sp>
        <p:pic>
          <p:nvPicPr>
            <p:cNvPr id="132" name="object 132"/>
            <p:cNvPicPr/>
            <p:nvPr/>
          </p:nvPicPr>
          <p:blipFill>
            <a:blip r:embed="rId4" cstate="print"/>
            <a:stretch>
              <a:fillRect/>
            </a:stretch>
          </p:blipFill>
          <p:spPr>
            <a:xfrm>
              <a:off x="3211799" y="2729575"/>
              <a:ext cx="193624" cy="102870"/>
            </a:xfrm>
            <a:prstGeom prst="rect">
              <a:avLst/>
            </a:prstGeom>
          </p:spPr>
        </p:pic>
        <p:pic>
          <p:nvPicPr>
            <p:cNvPr id="133" name="object 133"/>
            <p:cNvPicPr/>
            <p:nvPr/>
          </p:nvPicPr>
          <p:blipFill>
            <a:blip r:embed="rId5" cstate="print"/>
            <a:stretch>
              <a:fillRect/>
            </a:stretch>
          </p:blipFill>
          <p:spPr>
            <a:xfrm>
              <a:off x="3351466" y="2863862"/>
              <a:ext cx="129679" cy="68884"/>
            </a:xfrm>
            <a:prstGeom prst="rect">
              <a:avLst/>
            </a:prstGeom>
          </p:spPr>
        </p:pic>
      </p:grpSp>
      <p:grpSp>
        <p:nvGrpSpPr>
          <p:cNvPr id="134" name="object 134"/>
          <p:cNvGrpSpPr/>
          <p:nvPr/>
        </p:nvGrpSpPr>
        <p:grpSpPr>
          <a:xfrm>
            <a:off x="7387678" y="2548484"/>
            <a:ext cx="452755" cy="389890"/>
            <a:chOff x="7387678" y="2548484"/>
            <a:chExt cx="452755" cy="389890"/>
          </a:xfrm>
        </p:grpSpPr>
        <p:sp>
          <p:nvSpPr>
            <p:cNvPr id="135" name="object 135"/>
            <p:cNvSpPr/>
            <p:nvPr/>
          </p:nvSpPr>
          <p:spPr>
            <a:xfrm>
              <a:off x="7557541" y="2563299"/>
              <a:ext cx="271145" cy="144145"/>
            </a:xfrm>
            <a:custGeom>
              <a:avLst/>
              <a:gdLst/>
              <a:ahLst/>
              <a:cxnLst/>
              <a:rect l="l" t="t" r="r" b="b"/>
              <a:pathLst>
                <a:path w="271145" h="144144">
                  <a:moveTo>
                    <a:pt x="135470" y="0"/>
                  </a:moveTo>
                  <a:lnTo>
                    <a:pt x="82735" y="5657"/>
                  </a:lnTo>
                  <a:lnTo>
                    <a:pt x="39674" y="21083"/>
                  </a:lnTo>
                  <a:lnTo>
                    <a:pt x="10644" y="43960"/>
                  </a:lnTo>
                  <a:lnTo>
                    <a:pt x="0" y="71970"/>
                  </a:lnTo>
                  <a:lnTo>
                    <a:pt x="10644" y="99986"/>
                  </a:lnTo>
                  <a:lnTo>
                    <a:pt x="39674" y="122862"/>
                  </a:lnTo>
                  <a:lnTo>
                    <a:pt x="82735" y="138286"/>
                  </a:lnTo>
                  <a:lnTo>
                    <a:pt x="135470" y="143941"/>
                  </a:lnTo>
                  <a:lnTo>
                    <a:pt x="188201" y="138286"/>
                  </a:lnTo>
                  <a:lnTo>
                    <a:pt x="231262" y="122862"/>
                  </a:lnTo>
                  <a:lnTo>
                    <a:pt x="260295" y="99986"/>
                  </a:lnTo>
                  <a:lnTo>
                    <a:pt x="270941" y="71970"/>
                  </a:lnTo>
                  <a:lnTo>
                    <a:pt x="260295" y="43960"/>
                  </a:lnTo>
                  <a:lnTo>
                    <a:pt x="231262" y="21083"/>
                  </a:lnTo>
                  <a:lnTo>
                    <a:pt x="188201" y="5657"/>
                  </a:lnTo>
                  <a:lnTo>
                    <a:pt x="135470" y="0"/>
                  </a:lnTo>
                  <a:close/>
                </a:path>
              </a:pathLst>
            </a:custGeom>
            <a:solidFill>
              <a:srgbClr val="FBB03B"/>
            </a:solidFill>
          </p:spPr>
          <p:txBody>
            <a:bodyPr wrap="square" lIns="0" tIns="0" rIns="0" bIns="0" rtlCol="0"/>
            <a:lstStyle/>
            <a:p>
              <a:endParaRPr/>
            </a:p>
          </p:txBody>
        </p:sp>
        <p:pic>
          <p:nvPicPr>
            <p:cNvPr id="136" name="object 136"/>
            <p:cNvPicPr/>
            <p:nvPr/>
          </p:nvPicPr>
          <p:blipFill>
            <a:blip r:embed="rId6" cstate="print"/>
            <a:stretch>
              <a:fillRect/>
            </a:stretch>
          </p:blipFill>
          <p:spPr>
            <a:xfrm>
              <a:off x="7463407" y="2734746"/>
              <a:ext cx="193624" cy="102870"/>
            </a:xfrm>
            <a:prstGeom prst="rect">
              <a:avLst/>
            </a:prstGeom>
          </p:spPr>
        </p:pic>
        <p:pic>
          <p:nvPicPr>
            <p:cNvPr id="137" name="object 137"/>
            <p:cNvPicPr/>
            <p:nvPr/>
          </p:nvPicPr>
          <p:blipFill>
            <a:blip r:embed="rId7" cstate="print"/>
            <a:stretch>
              <a:fillRect/>
            </a:stretch>
          </p:blipFill>
          <p:spPr>
            <a:xfrm>
              <a:off x="7387678" y="2869034"/>
              <a:ext cx="129692" cy="68884"/>
            </a:xfrm>
            <a:prstGeom prst="rect">
              <a:avLst/>
            </a:prstGeom>
          </p:spPr>
        </p:pic>
        <p:sp>
          <p:nvSpPr>
            <p:cNvPr id="138" name="object 138"/>
            <p:cNvSpPr/>
            <p:nvPr/>
          </p:nvSpPr>
          <p:spPr>
            <a:xfrm>
              <a:off x="7569186" y="2548484"/>
              <a:ext cx="271145" cy="144145"/>
            </a:xfrm>
            <a:custGeom>
              <a:avLst/>
              <a:gdLst/>
              <a:ahLst/>
              <a:cxnLst/>
              <a:rect l="l" t="t" r="r" b="b"/>
              <a:pathLst>
                <a:path w="271145" h="144144">
                  <a:moveTo>
                    <a:pt x="135470" y="0"/>
                  </a:moveTo>
                  <a:lnTo>
                    <a:pt x="82735" y="5657"/>
                  </a:lnTo>
                  <a:lnTo>
                    <a:pt x="39674" y="21083"/>
                  </a:lnTo>
                  <a:lnTo>
                    <a:pt x="10644" y="43960"/>
                  </a:lnTo>
                  <a:lnTo>
                    <a:pt x="0" y="71970"/>
                  </a:lnTo>
                  <a:lnTo>
                    <a:pt x="10644" y="99986"/>
                  </a:lnTo>
                  <a:lnTo>
                    <a:pt x="39674" y="122862"/>
                  </a:lnTo>
                  <a:lnTo>
                    <a:pt x="82735" y="138286"/>
                  </a:lnTo>
                  <a:lnTo>
                    <a:pt x="135470" y="143941"/>
                  </a:lnTo>
                  <a:lnTo>
                    <a:pt x="188201" y="138286"/>
                  </a:lnTo>
                  <a:lnTo>
                    <a:pt x="231262" y="122862"/>
                  </a:lnTo>
                  <a:lnTo>
                    <a:pt x="260295" y="99986"/>
                  </a:lnTo>
                  <a:lnTo>
                    <a:pt x="270941" y="71970"/>
                  </a:lnTo>
                  <a:lnTo>
                    <a:pt x="260295" y="43960"/>
                  </a:lnTo>
                  <a:lnTo>
                    <a:pt x="231262" y="21083"/>
                  </a:lnTo>
                  <a:lnTo>
                    <a:pt x="188201" y="5657"/>
                  </a:lnTo>
                  <a:lnTo>
                    <a:pt x="135470" y="0"/>
                  </a:lnTo>
                  <a:close/>
                </a:path>
              </a:pathLst>
            </a:custGeom>
            <a:solidFill>
              <a:srgbClr val="FFFFFF"/>
            </a:solidFill>
          </p:spPr>
          <p:txBody>
            <a:bodyPr wrap="square" lIns="0" tIns="0" rIns="0" bIns="0" rtlCol="0"/>
            <a:lstStyle/>
            <a:p>
              <a:endParaRPr/>
            </a:p>
          </p:txBody>
        </p:sp>
        <p:pic>
          <p:nvPicPr>
            <p:cNvPr id="139" name="object 139"/>
            <p:cNvPicPr/>
            <p:nvPr/>
          </p:nvPicPr>
          <p:blipFill>
            <a:blip r:embed="rId8" cstate="print"/>
            <a:stretch>
              <a:fillRect/>
            </a:stretch>
          </p:blipFill>
          <p:spPr>
            <a:xfrm>
              <a:off x="7475053" y="2719932"/>
              <a:ext cx="193624" cy="102870"/>
            </a:xfrm>
            <a:prstGeom prst="rect">
              <a:avLst/>
            </a:prstGeom>
          </p:spPr>
        </p:pic>
        <p:pic>
          <p:nvPicPr>
            <p:cNvPr id="140" name="object 140"/>
            <p:cNvPicPr/>
            <p:nvPr/>
          </p:nvPicPr>
          <p:blipFill>
            <a:blip r:embed="rId5" cstate="print"/>
            <a:stretch>
              <a:fillRect/>
            </a:stretch>
          </p:blipFill>
          <p:spPr>
            <a:xfrm>
              <a:off x="7399324" y="2854219"/>
              <a:ext cx="129692" cy="68884"/>
            </a:xfrm>
            <a:prstGeom prst="rect">
              <a:avLst/>
            </a:prstGeom>
          </p:spPr>
        </p:pic>
      </p:grpSp>
      <p:grpSp>
        <p:nvGrpSpPr>
          <p:cNvPr id="141" name="object 141"/>
          <p:cNvGrpSpPr/>
          <p:nvPr/>
        </p:nvGrpSpPr>
        <p:grpSpPr>
          <a:xfrm>
            <a:off x="1558273" y="5337119"/>
            <a:ext cx="454659" cy="388620"/>
            <a:chOff x="1558273" y="5337119"/>
            <a:chExt cx="454659" cy="388620"/>
          </a:xfrm>
        </p:grpSpPr>
        <p:sp>
          <p:nvSpPr>
            <p:cNvPr id="142" name="object 142"/>
            <p:cNvSpPr/>
            <p:nvPr/>
          </p:nvSpPr>
          <p:spPr>
            <a:xfrm>
              <a:off x="1558273" y="5581558"/>
              <a:ext cx="271145" cy="144145"/>
            </a:xfrm>
            <a:custGeom>
              <a:avLst/>
              <a:gdLst/>
              <a:ahLst/>
              <a:cxnLst/>
              <a:rect l="l" t="t" r="r" b="b"/>
              <a:pathLst>
                <a:path w="271144" h="144145">
                  <a:moveTo>
                    <a:pt x="135470" y="0"/>
                  </a:moveTo>
                  <a:lnTo>
                    <a:pt x="82740" y="5655"/>
                  </a:lnTo>
                  <a:lnTo>
                    <a:pt x="39679" y="21078"/>
                  </a:lnTo>
                  <a:lnTo>
                    <a:pt x="10646" y="43955"/>
                  </a:lnTo>
                  <a:lnTo>
                    <a:pt x="0" y="71970"/>
                  </a:lnTo>
                  <a:lnTo>
                    <a:pt x="10646" y="99986"/>
                  </a:lnTo>
                  <a:lnTo>
                    <a:pt x="39679" y="122862"/>
                  </a:lnTo>
                  <a:lnTo>
                    <a:pt x="82740" y="138286"/>
                  </a:lnTo>
                  <a:lnTo>
                    <a:pt x="135470" y="143941"/>
                  </a:lnTo>
                  <a:lnTo>
                    <a:pt x="188206" y="138286"/>
                  </a:lnTo>
                  <a:lnTo>
                    <a:pt x="231267" y="122862"/>
                  </a:lnTo>
                  <a:lnTo>
                    <a:pt x="260297" y="99986"/>
                  </a:lnTo>
                  <a:lnTo>
                    <a:pt x="270941" y="71970"/>
                  </a:lnTo>
                  <a:lnTo>
                    <a:pt x="260297" y="43955"/>
                  </a:lnTo>
                  <a:lnTo>
                    <a:pt x="231267" y="21078"/>
                  </a:lnTo>
                  <a:lnTo>
                    <a:pt x="188206" y="5655"/>
                  </a:lnTo>
                  <a:lnTo>
                    <a:pt x="135470" y="0"/>
                  </a:lnTo>
                  <a:close/>
                </a:path>
              </a:pathLst>
            </a:custGeom>
            <a:solidFill>
              <a:srgbClr val="FBB03B"/>
            </a:solidFill>
          </p:spPr>
          <p:txBody>
            <a:bodyPr wrap="square" lIns="0" tIns="0" rIns="0" bIns="0" rtlCol="0"/>
            <a:lstStyle/>
            <a:p>
              <a:endParaRPr/>
            </a:p>
          </p:txBody>
        </p:sp>
        <p:pic>
          <p:nvPicPr>
            <p:cNvPr id="143" name="object 143"/>
            <p:cNvPicPr/>
            <p:nvPr/>
          </p:nvPicPr>
          <p:blipFill>
            <a:blip r:embed="rId2" cstate="print"/>
            <a:stretch>
              <a:fillRect/>
            </a:stretch>
          </p:blipFill>
          <p:spPr>
            <a:xfrm>
              <a:off x="1729724" y="5451182"/>
              <a:ext cx="193624" cy="102870"/>
            </a:xfrm>
            <a:prstGeom prst="rect">
              <a:avLst/>
            </a:prstGeom>
          </p:spPr>
        </p:pic>
        <p:pic>
          <p:nvPicPr>
            <p:cNvPr id="144" name="object 144"/>
            <p:cNvPicPr/>
            <p:nvPr/>
          </p:nvPicPr>
          <p:blipFill>
            <a:blip r:embed="rId9" cstate="print"/>
            <a:stretch>
              <a:fillRect/>
            </a:stretch>
          </p:blipFill>
          <p:spPr>
            <a:xfrm>
              <a:off x="1869385" y="5350873"/>
              <a:ext cx="129692" cy="68897"/>
            </a:xfrm>
            <a:prstGeom prst="rect">
              <a:avLst/>
            </a:prstGeom>
          </p:spPr>
        </p:pic>
        <p:sp>
          <p:nvSpPr>
            <p:cNvPr id="145" name="object 145"/>
            <p:cNvSpPr/>
            <p:nvPr/>
          </p:nvSpPr>
          <p:spPr>
            <a:xfrm>
              <a:off x="1572027" y="5567804"/>
              <a:ext cx="271145" cy="144145"/>
            </a:xfrm>
            <a:custGeom>
              <a:avLst/>
              <a:gdLst/>
              <a:ahLst/>
              <a:cxnLst/>
              <a:rect l="l" t="t" r="r" b="b"/>
              <a:pathLst>
                <a:path w="271144" h="144145">
                  <a:moveTo>
                    <a:pt x="135470" y="0"/>
                  </a:moveTo>
                  <a:lnTo>
                    <a:pt x="82740" y="5655"/>
                  </a:lnTo>
                  <a:lnTo>
                    <a:pt x="39679" y="21078"/>
                  </a:lnTo>
                  <a:lnTo>
                    <a:pt x="10646" y="43955"/>
                  </a:lnTo>
                  <a:lnTo>
                    <a:pt x="0" y="71970"/>
                  </a:lnTo>
                  <a:lnTo>
                    <a:pt x="10646" y="99986"/>
                  </a:lnTo>
                  <a:lnTo>
                    <a:pt x="39679" y="122862"/>
                  </a:lnTo>
                  <a:lnTo>
                    <a:pt x="82740" y="138286"/>
                  </a:lnTo>
                  <a:lnTo>
                    <a:pt x="135470" y="143941"/>
                  </a:lnTo>
                  <a:lnTo>
                    <a:pt x="188206" y="138286"/>
                  </a:lnTo>
                  <a:lnTo>
                    <a:pt x="231267" y="122862"/>
                  </a:lnTo>
                  <a:lnTo>
                    <a:pt x="260297" y="99986"/>
                  </a:lnTo>
                  <a:lnTo>
                    <a:pt x="270941" y="71970"/>
                  </a:lnTo>
                  <a:lnTo>
                    <a:pt x="260297" y="43955"/>
                  </a:lnTo>
                  <a:lnTo>
                    <a:pt x="231267" y="21078"/>
                  </a:lnTo>
                  <a:lnTo>
                    <a:pt x="188206" y="5655"/>
                  </a:lnTo>
                  <a:lnTo>
                    <a:pt x="135470" y="0"/>
                  </a:lnTo>
                  <a:close/>
                </a:path>
              </a:pathLst>
            </a:custGeom>
            <a:solidFill>
              <a:srgbClr val="FFFFFF"/>
            </a:solidFill>
          </p:spPr>
          <p:txBody>
            <a:bodyPr wrap="square" lIns="0" tIns="0" rIns="0" bIns="0" rtlCol="0"/>
            <a:lstStyle/>
            <a:p>
              <a:endParaRPr/>
            </a:p>
          </p:txBody>
        </p:sp>
        <p:pic>
          <p:nvPicPr>
            <p:cNvPr id="146" name="object 146"/>
            <p:cNvPicPr/>
            <p:nvPr/>
          </p:nvPicPr>
          <p:blipFill>
            <a:blip r:embed="rId10" cstate="print"/>
            <a:stretch>
              <a:fillRect/>
            </a:stretch>
          </p:blipFill>
          <p:spPr>
            <a:xfrm>
              <a:off x="1743478" y="5437428"/>
              <a:ext cx="193624" cy="102870"/>
            </a:xfrm>
            <a:prstGeom prst="rect">
              <a:avLst/>
            </a:prstGeom>
          </p:spPr>
        </p:pic>
        <p:pic>
          <p:nvPicPr>
            <p:cNvPr id="147" name="object 147"/>
            <p:cNvPicPr/>
            <p:nvPr/>
          </p:nvPicPr>
          <p:blipFill>
            <a:blip r:embed="rId11" cstate="print"/>
            <a:stretch>
              <a:fillRect/>
            </a:stretch>
          </p:blipFill>
          <p:spPr>
            <a:xfrm>
              <a:off x="1883139" y="5337119"/>
              <a:ext cx="129692" cy="68897"/>
            </a:xfrm>
            <a:prstGeom prst="rect">
              <a:avLst/>
            </a:prstGeom>
          </p:spPr>
        </p:pic>
      </p:grpSp>
      <p:grpSp>
        <p:nvGrpSpPr>
          <p:cNvPr id="148" name="object 148"/>
          <p:cNvGrpSpPr/>
          <p:nvPr/>
        </p:nvGrpSpPr>
        <p:grpSpPr>
          <a:xfrm>
            <a:off x="7702550" y="5509722"/>
            <a:ext cx="454025" cy="393700"/>
            <a:chOff x="7702550" y="5509722"/>
            <a:chExt cx="454025" cy="393700"/>
          </a:xfrm>
        </p:grpSpPr>
        <p:sp>
          <p:nvSpPr>
            <p:cNvPr id="149" name="object 149"/>
            <p:cNvSpPr/>
            <p:nvPr/>
          </p:nvSpPr>
          <p:spPr>
            <a:xfrm>
              <a:off x="7885112" y="5759457"/>
              <a:ext cx="271145" cy="144145"/>
            </a:xfrm>
            <a:custGeom>
              <a:avLst/>
              <a:gdLst/>
              <a:ahLst/>
              <a:cxnLst/>
              <a:rect l="l" t="t" r="r" b="b"/>
              <a:pathLst>
                <a:path w="271145" h="144145">
                  <a:moveTo>
                    <a:pt x="135470" y="0"/>
                  </a:moveTo>
                  <a:lnTo>
                    <a:pt x="82735" y="5655"/>
                  </a:lnTo>
                  <a:lnTo>
                    <a:pt x="39674" y="21078"/>
                  </a:lnTo>
                  <a:lnTo>
                    <a:pt x="10644" y="43955"/>
                  </a:lnTo>
                  <a:lnTo>
                    <a:pt x="0" y="71970"/>
                  </a:lnTo>
                  <a:lnTo>
                    <a:pt x="10644" y="99986"/>
                  </a:lnTo>
                  <a:lnTo>
                    <a:pt x="39674" y="122862"/>
                  </a:lnTo>
                  <a:lnTo>
                    <a:pt x="82735" y="138286"/>
                  </a:lnTo>
                  <a:lnTo>
                    <a:pt x="135470" y="143941"/>
                  </a:lnTo>
                  <a:lnTo>
                    <a:pt x="188201" y="138286"/>
                  </a:lnTo>
                  <a:lnTo>
                    <a:pt x="231262" y="122862"/>
                  </a:lnTo>
                  <a:lnTo>
                    <a:pt x="260295" y="99986"/>
                  </a:lnTo>
                  <a:lnTo>
                    <a:pt x="270941" y="71970"/>
                  </a:lnTo>
                  <a:lnTo>
                    <a:pt x="260295" y="43955"/>
                  </a:lnTo>
                  <a:lnTo>
                    <a:pt x="231262" y="21078"/>
                  </a:lnTo>
                  <a:lnTo>
                    <a:pt x="188201" y="5655"/>
                  </a:lnTo>
                  <a:lnTo>
                    <a:pt x="135470" y="0"/>
                  </a:lnTo>
                  <a:close/>
                </a:path>
              </a:pathLst>
            </a:custGeom>
            <a:solidFill>
              <a:srgbClr val="FBB03B"/>
            </a:solidFill>
          </p:spPr>
          <p:txBody>
            <a:bodyPr wrap="square" lIns="0" tIns="0" rIns="0" bIns="0" rtlCol="0"/>
            <a:lstStyle/>
            <a:p>
              <a:endParaRPr/>
            </a:p>
          </p:txBody>
        </p:sp>
        <p:pic>
          <p:nvPicPr>
            <p:cNvPr id="150" name="object 150"/>
            <p:cNvPicPr/>
            <p:nvPr/>
          </p:nvPicPr>
          <p:blipFill>
            <a:blip r:embed="rId6" cstate="print"/>
            <a:stretch>
              <a:fillRect/>
            </a:stretch>
          </p:blipFill>
          <p:spPr>
            <a:xfrm>
              <a:off x="7790978" y="5629081"/>
              <a:ext cx="193624" cy="102870"/>
            </a:xfrm>
            <a:prstGeom prst="rect">
              <a:avLst/>
            </a:prstGeom>
          </p:spPr>
        </p:pic>
        <p:pic>
          <p:nvPicPr>
            <p:cNvPr id="151" name="object 151"/>
            <p:cNvPicPr/>
            <p:nvPr/>
          </p:nvPicPr>
          <p:blipFill>
            <a:blip r:embed="rId9" cstate="print"/>
            <a:stretch>
              <a:fillRect/>
            </a:stretch>
          </p:blipFill>
          <p:spPr>
            <a:xfrm>
              <a:off x="7715250" y="5528772"/>
              <a:ext cx="129692" cy="68897"/>
            </a:xfrm>
            <a:prstGeom prst="rect">
              <a:avLst/>
            </a:prstGeom>
          </p:spPr>
        </p:pic>
        <p:sp>
          <p:nvSpPr>
            <p:cNvPr id="152" name="object 152"/>
            <p:cNvSpPr/>
            <p:nvPr/>
          </p:nvSpPr>
          <p:spPr>
            <a:xfrm>
              <a:off x="7872412" y="5740407"/>
              <a:ext cx="271145" cy="144145"/>
            </a:xfrm>
            <a:custGeom>
              <a:avLst/>
              <a:gdLst/>
              <a:ahLst/>
              <a:cxnLst/>
              <a:rect l="l" t="t" r="r" b="b"/>
              <a:pathLst>
                <a:path w="271145" h="144145">
                  <a:moveTo>
                    <a:pt x="135470" y="0"/>
                  </a:moveTo>
                  <a:lnTo>
                    <a:pt x="82735" y="5655"/>
                  </a:lnTo>
                  <a:lnTo>
                    <a:pt x="39674" y="21078"/>
                  </a:lnTo>
                  <a:lnTo>
                    <a:pt x="10644" y="43955"/>
                  </a:lnTo>
                  <a:lnTo>
                    <a:pt x="0" y="71970"/>
                  </a:lnTo>
                  <a:lnTo>
                    <a:pt x="10644" y="99986"/>
                  </a:lnTo>
                  <a:lnTo>
                    <a:pt x="39674" y="122862"/>
                  </a:lnTo>
                  <a:lnTo>
                    <a:pt x="82735" y="138286"/>
                  </a:lnTo>
                  <a:lnTo>
                    <a:pt x="135470" y="143941"/>
                  </a:lnTo>
                  <a:lnTo>
                    <a:pt x="188201" y="138286"/>
                  </a:lnTo>
                  <a:lnTo>
                    <a:pt x="231262" y="122862"/>
                  </a:lnTo>
                  <a:lnTo>
                    <a:pt x="260295" y="99986"/>
                  </a:lnTo>
                  <a:lnTo>
                    <a:pt x="270941" y="71970"/>
                  </a:lnTo>
                  <a:lnTo>
                    <a:pt x="260295" y="43955"/>
                  </a:lnTo>
                  <a:lnTo>
                    <a:pt x="231262" y="21078"/>
                  </a:lnTo>
                  <a:lnTo>
                    <a:pt x="188201" y="5655"/>
                  </a:lnTo>
                  <a:lnTo>
                    <a:pt x="135470" y="0"/>
                  </a:lnTo>
                  <a:close/>
                </a:path>
              </a:pathLst>
            </a:custGeom>
            <a:solidFill>
              <a:srgbClr val="FFFFFF"/>
            </a:solidFill>
          </p:spPr>
          <p:txBody>
            <a:bodyPr wrap="square" lIns="0" tIns="0" rIns="0" bIns="0" rtlCol="0"/>
            <a:lstStyle/>
            <a:p>
              <a:endParaRPr/>
            </a:p>
          </p:txBody>
        </p:sp>
        <p:pic>
          <p:nvPicPr>
            <p:cNvPr id="153" name="object 153"/>
            <p:cNvPicPr/>
            <p:nvPr/>
          </p:nvPicPr>
          <p:blipFill>
            <a:blip r:embed="rId4" cstate="print"/>
            <a:stretch>
              <a:fillRect/>
            </a:stretch>
          </p:blipFill>
          <p:spPr>
            <a:xfrm>
              <a:off x="7778278" y="5610031"/>
              <a:ext cx="193624" cy="102870"/>
            </a:xfrm>
            <a:prstGeom prst="rect">
              <a:avLst/>
            </a:prstGeom>
          </p:spPr>
        </p:pic>
        <p:pic>
          <p:nvPicPr>
            <p:cNvPr id="154" name="object 154"/>
            <p:cNvPicPr/>
            <p:nvPr/>
          </p:nvPicPr>
          <p:blipFill>
            <a:blip r:embed="rId11" cstate="print"/>
            <a:stretch>
              <a:fillRect/>
            </a:stretch>
          </p:blipFill>
          <p:spPr>
            <a:xfrm>
              <a:off x="7702550" y="5509722"/>
              <a:ext cx="129692" cy="68897"/>
            </a:xfrm>
            <a:prstGeom prst="rect">
              <a:avLst/>
            </a:prstGeom>
          </p:spPr>
        </p:pic>
      </p:grpSp>
      <p:grpSp>
        <p:nvGrpSpPr>
          <p:cNvPr id="155" name="object 155"/>
          <p:cNvGrpSpPr/>
          <p:nvPr/>
        </p:nvGrpSpPr>
        <p:grpSpPr>
          <a:xfrm>
            <a:off x="4334972" y="5021776"/>
            <a:ext cx="271145" cy="319405"/>
            <a:chOff x="4334972" y="5021776"/>
            <a:chExt cx="271145" cy="319405"/>
          </a:xfrm>
        </p:grpSpPr>
        <p:sp>
          <p:nvSpPr>
            <p:cNvPr id="156" name="object 156"/>
            <p:cNvSpPr/>
            <p:nvPr/>
          </p:nvSpPr>
          <p:spPr>
            <a:xfrm>
              <a:off x="4334972" y="5197147"/>
              <a:ext cx="271145" cy="144145"/>
            </a:xfrm>
            <a:custGeom>
              <a:avLst/>
              <a:gdLst/>
              <a:ahLst/>
              <a:cxnLst/>
              <a:rect l="l" t="t" r="r" b="b"/>
              <a:pathLst>
                <a:path w="271145" h="144145">
                  <a:moveTo>
                    <a:pt x="135470" y="0"/>
                  </a:moveTo>
                  <a:lnTo>
                    <a:pt x="82740" y="5655"/>
                  </a:lnTo>
                  <a:lnTo>
                    <a:pt x="39679" y="21078"/>
                  </a:lnTo>
                  <a:lnTo>
                    <a:pt x="10646" y="43955"/>
                  </a:lnTo>
                  <a:lnTo>
                    <a:pt x="0" y="71970"/>
                  </a:lnTo>
                  <a:lnTo>
                    <a:pt x="10646" y="99986"/>
                  </a:lnTo>
                  <a:lnTo>
                    <a:pt x="39679" y="122862"/>
                  </a:lnTo>
                  <a:lnTo>
                    <a:pt x="82740" y="138286"/>
                  </a:lnTo>
                  <a:lnTo>
                    <a:pt x="135470" y="143941"/>
                  </a:lnTo>
                  <a:lnTo>
                    <a:pt x="188206" y="138286"/>
                  </a:lnTo>
                  <a:lnTo>
                    <a:pt x="231267" y="122862"/>
                  </a:lnTo>
                  <a:lnTo>
                    <a:pt x="260297" y="99986"/>
                  </a:lnTo>
                  <a:lnTo>
                    <a:pt x="270941" y="71970"/>
                  </a:lnTo>
                  <a:lnTo>
                    <a:pt x="260297" y="43955"/>
                  </a:lnTo>
                  <a:lnTo>
                    <a:pt x="231267" y="21078"/>
                  </a:lnTo>
                  <a:lnTo>
                    <a:pt x="188206" y="5655"/>
                  </a:lnTo>
                  <a:lnTo>
                    <a:pt x="135470" y="0"/>
                  </a:lnTo>
                  <a:close/>
                </a:path>
              </a:pathLst>
            </a:custGeom>
            <a:solidFill>
              <a:srgbClr val="FBB03B"/>
            </a:solidFill>
          </p:spPr>
          <p:txBody>
            <a:bodyPr wrap="square" lIns="0" tIns="0" rIns="0" bIns="0" rtlCol="0"/>
            <a:lstStyle/>
            <a:p>
              <a:endParaRPr/>
            </a:p>
          </p:txBody>
        </p:sp>
        <p:pic>
          <p:nvPicPr>
            <p:cNvPr id="157" name="object 157"/>
            <p:cNvPicPr/>
            <p:nvPr/>
          </p:nvPicPr>
          <p:blipFill>
            <a:blip r:embed="rId2" cstate="print"/>
            <a:stretch>
              <a:fillRect/>
            </a:stretch>
          </p:blipFill>
          <p:spPr>
            <a:xfrm>
              <a:off x="4373632" y="5036596"/>
              <a:ext cx="193624" cy="102870"/>
            </a:xfrm>
            <a:prstGeom prst="rect">
              <a:avLst/>
            </a:prstGeom>
          </p:spPr>
        </p:pic>
        <p:sp>
          <p:nvSpPr>
            <p:cNvPr id="158" name="object 158"/>
            <p:cNvSpPr/>
            <p:nvPr/>
          </p:nvSpPr>
          <p:spPr>
            <a:xfrm>
              <a:off x="4334972" y="5182326"/>
              <a:ext cx="271145" cy="144145"/>
            </a:xfrm>
            <a:custGeom>
              <a:avLst/>
              <a:gdLst/>
              <a:ahLst/>
              <a:cxnLst/>
              <a:rect l="l" t="t" r="r" b="b"/>
              <a:pathLst>
                <a:path w="271145" h="144145">
                  <a:moveTo>
                    <a:pt x="135470" y="0"/>
                  </a:moveTo>
                  <a:lnTo>
                    <a:pt x="82740" y="5655"/>
                  </a:lnTo>
                  <a:lnTo>
                    <a:pt x="39679" y="21078"/>
                  </a:lnTo>
                  <a:lnTo>
                    <a:pt x="10646" y="43955"/>
                  </a:lnTo>
                  <a:lnTo>
                    <a:pt x="0" y="71970"/>
                  </a:lnTo>
                  <a:lnTo>
                    <a:pt x="10646" y="99986"/>
                  </a:lnTo>
                  <a:lnTo>
                    <a:pt x="39679" y="122862"/>
                  </a:lnTo>
                  <a:lnTo>
                    <a:pt x="82740" y="138286"/>
                  </a:lnTo>
                  <a:lnTo>
                    <a:pt x="135470" y="143941"/>
                  </a:lnTo>
                  <a:lnTo>
                    <a:pt x="188206" y="138286"/>
                  </a:lnTo>
                  <a:lnTo>
                    <a:pt x="231267" y="122862"/>
                  </a:lnTo>
                  <a:lnTo>
                    <a:pt x="260297" y="99986"/>
                  </a:lnTo>
                  <a:lnTo>
                    <a:pt x="270941" y="71970"/>
                  </a:lnTo>
                  <a:lnTo>
                    <a:pt x="260297" y="43955"/>
                  </a:lnTo>
                  <a:lnTo>
                    <a:pt x="231267" y="21078"/>
                  </a:lnTo>
                  <a:lnTo>
                    <a:pt x="188206" y="5655"/>
                  </a:lnTo>
                  <a:lnTo>
                    <a:pt x="135470" y="0"/>
                  </a:lnTo>
                  <a:close/>
                </a:path>
              </a:pathLst>
            </a:custGeom>
            <a:solidFill>
              <a:srgbClr val="FFFFFF"/>
            </a:solidFill>
          </p:spPr>
          <p:txBody>
            <a:bodyPr wrap="square" lIns="0" tIns="0" rIns="0" bIns="0" rtlCol="0"/>
            <a:lstStyle/>
            <a:p>
              <a:endParaRPr/>
            </a:p>
          </p:txBody>
        </p:sp>
        <p:pic>
          <p:nvPicPr>
            <p:cNvPr id="159" name="object 159"/>
            <p:cNvPicPr/>
            <p:nvPr/>
          </p:nvPicPr>
          <p:blipFill>
            <a:blip r:embed="rId10" cstate="print"/>
            <a:stretch>
              <a:fillRect/>
            </a:stretch>
          </p:blipFill>
          <p:spPr>
            <a:xfrm>
              <a:off x="4373632" y="5021776"/>
              <a:ext cx="193624" cy="102870"/>
            </a:xfrm>
            <a:prstGeom prst="rect">
              <a:avLst/>
            </a:prstGeom>
          </p:spPr>
        </p:pic>
      </p:grpSp>
      <p:grpSp>
        <p:nvGrpSpPr>
          <p:cNvPr id="160" name="object 160"/>
          <p:cNvGrpSpPr/>
          <p:nvPr/>
        </p:nvGrpSpPr>
        <p:grpSpPr>
          <a:xfrm>
            <a:off x="4405596" y="4881792"/>
            <a:ext cx="130175" cy="83820"/>
            <a:chOff x="4405596" y="4881792"/>
            <a:chExt cx="130175" cy="83820"/>
          </a:xfrm>
        </p:grpSpPr>
        <p:pic>
          <p:nvPicPr>
            <p:cNvPr id="161" name="object 161"/>
            <p:cNvPicPr/>
            <p:nvPr/>
          </p:nvPicPr>
          <p:blipFill>
            <a:blip r:embed="rId12" cstate="print"/>
            <a:stretch>
              <a:fillRect/>
            </a:stretch>
          </p:blipFill>
          <p:spPr>
            <a:xfrm>
              <a:off x="4405596" y="4896613"/>
              <a:ext cx="129692" cy="68897"/>
            </a:xfrm>
            <a:prstGeom prst="rect">
              <a:avLst/>
            </a:prstGeom>
          </p:spPr>
        </p:pic>
        <p:pic>
          <p:nvPicPr>
            <p:cNvPr id="162" name="object 162"/>
            <p:cNvPicPr/>
            <p:nvPr/>
          </p:nvPicPr>
          <p:blipFill>
            <a:blip r:embed="rId13" cstate="print"/>
            <a:stretch>
              <a:fillRect/>
            </a:stretch>
          </p:blipFill>
          <p:spPr>
            <a:xfrm>
              <a:off x="4405596" y="4881792"/>
              <a:ext cx="129692" cy="68897"/>
            </a:xfrm>
            <a:prstGeom prst="rect">
              <a:avLst/>
            </a:prstGeom>
          </p:spPr>
        </p:pic>
      </p:grpSp>
      <p:sp>
        <p:nvSpPr>
          <p:cNvPr id="232" name="object 232"/>
          <p:cNvSpPr txBox="1"/>
          <p:nvPr/>
        </p:nvSpPr>
        <p:spPr>
          <a:xfrm>
            <a:off x="340271" y="7159690"/>
            <a:ext cx="889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3</a:t>
            </a:r>
            <a:endParaRPr sz="900" dirty="0">
              <a:latin typeface="AR丸ゴシック体M" panose="020F0609000000000000" pitchFamily="49" charset="-128"/>
              <a:ea typeface="AR丸ゴシック体M" panose="020F0609000000000000" pitchFamily="49" charset="-128"/>
              <a:cs typeface="Arial"/>
            </a:endParaRPr>
          </a:p>
        </p:txBody>
      </p:sp>
      <p:sp>
        <p:nvSpPr>
          <p:cNvPr id="233" name="object 233"/>
          <p:cNvSpPr txBox="1"/>
          <p:nvPr/>
        </p:nvSpPr>
        <p:spPr>
          <a:xfrm>
            <a:off x="10227449" y="7159690"/>
            <a:ext cx="889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4</a:t>
            </a:r>
            <a:endParaRPr sz="900" dirty="0">
              <a:latin typeface="AR丸ゴシック体M" panose="020F0609000000000000" pitchFamily="49" charset="-128"/>
              <a:ea typeface="AR丸ゴシック体M" panose="020F0609000000000000" pitchFamily="49" charset="-128"/>
              <a:cs typeface="Arial"/>
            </a:endParaRPr>
          </a:p>
        </p:txBody>
      </p:sp>
      <p:pic>
        <p:nvPicPr>
          <p:cNvPr id="235" name="グラフィックス 234">
            <a:extLst>
              <a:ext uri="{FF2B5EF4-FFF2-40B4-BE49-F238E27FC236}">
                <a16:creationId xmlns:a16="http://schemas.microsoft.com/office/drawing/2014/main" id="{FD866CDE-0BFE-46AE-BC14-18203013A8D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905865" y="2562225"/>
            <a:ext cx="859752" cy="936834"/>
          </a:xfrm>
          <a:prstGeom prst="rect">
            <a:avLst/>
          </a:prstGeom>
        </p:spPr>
      </p:pic>
      <p:pic>
        <p:nvPicPr>
          <p:cNvPr id="237" name="グラフィックス 236">
            <a:extLst>
              <a:ext uri="{FF2B5EF4-FFF2-40B4-BE49-F238E27FC236}">
                <a16:creationId xmlns:a16="http://schemas.microsoft.com/office/drawing/2014/main" id="{28C1DDBE-5DEC-4D5E-A12C-9B236D98F69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67690" y="3869606"/>
            <a:ext cx="940383" cy="1199469"/>
          </a:xfrm>
          <a:prstGeom prst="rect">
            <a:avLst/>
          </a:prstGeom>
        </p:spPr>
      </p:pic>
      <p:pic>
        <p:nvPicPr>
          <p:cNvPr id="239" name="グラフィックス 238">
            <a:extLst>
              <a:ext uri="{FF2B5EF4-FFF2-40B4-BE49-F238E27FC236}">
                <a16:creationId xmlns:a16="http://schemas.microsoft.com/office/drawing/2014/main" id="{435C0DFD-2448-4CC4-8FFB-FCD0BDDC21CB}"/>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979403" y="3733895"/>
            <a:ext cx="1052847" cy="1571254"/>
          </a:xfrm>
          <a:prstGeom prst="rect">
            <a:avLst/>
          </a:prstGeom>
        </p:spPr>
      </p:pic>
      <p:pic>
        <p:nvPicPr>
          <p:cNvPr id="241" name="グラフィックス 240">
            <a:extLst>
              <a:ext uri="{FF2B5EF4-FFF2-40B4-BE49-F238E27FC236}">
                <a16:creationId xmlns:a16="http://schemas.microsoft.com/office/drawing/2014/main" id="{56146FD4-E39A-479B-B121-422DD330DA1B}"/>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5608430" y="1698397"/>
            <a:ext cx="862220" cy="1893418"/>
          </a:xfrm>
          <a:prstGeom prst="rect">
            <a:avLst/>
          </a:prstGeom>
        </p:spPr>
      </p:pic>
      <p:pic>
        <p:nvPicPr>
          <p:cNvPr id="243" name="グラフィックス 242">
            <a:extLst>
              <a:ext uri="{FF2B5EF4-FFF2-40B4-BE49-F238E27FC236}">
                <a16:creationId xmlns:a16="http://schemas.microsoft.com/office/drawing/2014/main" id="{080C78F7-84FC-4666-B21F-FB1A0BD15965}"/>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8588165" y="3201852"/>
            <a:ext cx="701885" cy="2204164"/>
          </a:xfrm>
          <a:prstGeom prst="rect">
            <a:avLst/>
          </a:prstGeom>
        </p:spPr>
      </p:pic>
      <p:pic>
        <p:nvPicPr>
          <p:cNvPr id="245" name="グラフィックス 244">
            <a:extLst>
              <a:ext uri="{FF2B5EF4-FFF2-40B4-BE49-F238E27FC236}">
                <a16:creationId xmlns:a16="http://schemas.microsoft.com/office/drawing/2014/main" id="{2A31265D-4C83-40D4-90CD-C2C71CC888D6}"/>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5556250" y="4534565"/>
            <a:ext cx="2100200" cy="35140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 name="図 258">
            <a:extLst>
              <a:ext uri="{FF2B5EF4-FFF2-40B4-BE49-F238E27FC236}">
                <a16:creationId xmlns:a16="http://schemas.microsoft.com/office/drawing/2014/main" id="{66B36C73-35AD-4BDA-BB07-E8B949D6C3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3722" y="4353861"/>
            <a:ext cx="678128" cy="787400"/>
          </a:xfrm>
          <a:prstGeom prst="rect">
            <a:avLst/>
          </a:prstGeom>
        </p:spPr>
      </p:pic>
      <p:pic>
        <p:nvPicPr>
          <p:cNvPr id="294" name="図 293">
            <a:extLst>
              <a:ext uri="{FF2B5EF4-FFF2-40B4-BE49-F238E27FC236}">
                <a16:creationId xmlns:a16="http://schemas.microsoft.com/office/drawing/2014/main" id="{E5013C8B-B3E6-4FD3-B23A-F8DF483F807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3722" y="6235048"/>
            <a:ext cx="678128" cy="787400"/>
          </a:xfrm>
          <a:prstGeom prst="rect">
            <a:avLst/>
          </a:prstGeom>
        </p:spPr>
      </p:pic>
      <p:pic>
        <p:nvPicPr>
          <p:cNvPr id="289" name="グラフィックス 288">
            <a:extLst>
              <a:ext uri="{FF2B5EF4-FFF2-40B4-BE49-F238E27FC236}">
                <a16:creationId xmlns:a16="http://schemas.microsoft.com/office/drawing/2014/main" id="{5D5EBA76-00EC-436D-A12B-39137F1728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33221" y="3362738"/>
            <a:ext cx="470164" cy="700892"/>
          </a:xfrm>
          <a:prstGeom prst="rect">
            <a:avLst/>
          </a:prstGeom>
        </p:spPr>
      </p:pic>
      <p:pic>
        <p:nvPicPr>
          <p:cNvPr id="291" name="グラフィックス 290">
            <a:extLst>
              <a:ext uri="{FF2B5EF4-FFF2-40B4-BE49-F238E27FC236}">
                <a16:creationId xmlns:a16="http://schemas.microsoft.com/office/drawing/2014/main" id="{E6FC50EE-7A56-4940-A0E2-5152DCC986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33221" y="806032"/>
            <a:ext cx="470164" cy="700892"/>
          </a:xfrm>
          <a:prstGeom prst="rect">
            <a:avLst/>
          </a:prstGeom>
        </p:spPr>
      </p:pic>
      <p:pic>
        <p:nvPicPr>
          <p:cNvPr id="253" name="グラフィックス 252">
            <a:extLst>
              <a:ext uri="{FF2B5EF4-FFF2-40B4-BE49-F238E27FC236}">
                <a16:creationId xmlns:a16="http://schemas.microsoft.com/office/drawing/2014/main" id="{1762BEAA-212A-4BBD-87EB-D3554D9EBE7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5086" y="3585119"/>
            <a:ext cx="470164" cy="700892"/>
          </a:xfrm>
          <a:prstGeom prst="rect">
            <a:avLst/>
          </a:prstGeom>
        </p:spPr>
      </p:pic>
      <p:pic>
        <p:nvPicPr>
          <p:cNvPr id="273" name="グラフィックス 272">
            <a:extLst>
              <a:ext uri="{FF2B5EF4-FFF2-40B4-BE49-F238E27FC236}">
                <a16:creationId xmlns:a16="http://schemas.microsoft.com/office/drawing/2014/main" id="{EE7C33B5-530B-4A0F-80C5-5D393D990F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5086" y="5229225"/>
            <a:ext cx="470164" cy="700892"/>
          </a:xfrm>
          <a:prstGeom prst="rect">
            <a:avLst/>
          </a:prstGeom>
        </p:spPr>
      </p:pic>
      <p:sp>
        <p:nvSpPr>
          <p:cNvPr id="2" name="object 2"/>
          <p:cNvSpPr/>
          <p:nvPr/>
        </p:nvSpPr>
        <p:spPr>
          <a:xfrm>
            <a:off x="5619584" y="5572594"/>
            <a:ext cx="4591050" cy="1726878"/>
          </a:xfrm>
          <a:custGeom>
            <a:avLst/>
            <a:gdLst/>
            <a:ahLst/>
            <a:cxnLst/>
            <a:rect l="l" t="t" r="r" b="b"/>
            <a:pathLst>
              <a:path w="4591050" h="1363979">
                <a:moveTo>
                  <a:pt x="4590872" y="0"/>
                </a:moveTo>
                <a:lnTo>
                  <a:pt x="0" y="0"/>
                </a:lnTo>
                <a:lnTo>
                  <a:pt x="0" y="1363738"/>
                </a:lnTo>
                <a:lnTo>
                  <a:pt x="4590872" y="1363738"/>
                </a:lnTo>
                <a:lnTo>
                  <a:pt x="4590872" y="0"/>
                </a:lnTo>
                <a:close/>
              </a:path>
            </a:pathLst>
          </a:custGeom>
          <a:solidFill>
            <a:srgbClr val="FCE1ED"/>
          </a:solidFill>
        </p:spPr>
        <p:txBody>
          <a:bodyPr wrap="square" lIns="0" tIns="0" rIns="0" bIns="0" rtlCol="0"/>
          <a:lstStyle/>
          <a:p>
            <a:endParaRPr/>
          </a:p>
        </p:txBody>
      </p:sp>
      <p:pic>
        <p:nvPicPr>
          <p:cNvPr id="177" name="object 177"/>
          <p:cNvPicPr/>
          <p:nvPr/>
        </p:nvPicPr>
        <p:blipFill>
          <a:blip r:embed="rId5" cstate="print"/>
          <a:stretch>
            <a:fillRect/>
          </a:stretch>
        </p:blipFill>
        <p:spPr>
          <a:xfrm>
            <a:off x="5763376" y="5665616"/>
            <a:ext cx="142773" cy="135013"/>
          </a:xfrm>
          <a:prstGeom prst="rect">
            <a:avLst/>
          </a:prstGeom>
        </p:spPr>
      </p:pic>
      <p:pic>
        <p:nvPicPr>
          <p:cNvPr id="178" name="object 178"/>
          <p:cNvPicPr/>
          <p:nvPr/>
        </p:nvPicPr>
        <p:blipFill>
          <a:blip r:embed="rId6" cstate="print"/>
          <a:stretch>
            <a:fillRect/>
          </a:stretch>
        </p:blipFill>
        <p:spPr>
          <a:xfrm>
            <a:off x="5763376" y="5911851"/>
            <a:ext cx="142773" cy="135013"/>
          </a:xfrm>
          <a:prstGeom prst="rect">
            <a:avLst/>
          </a:prstGeom>
        </p:spPr>
      </p:pic>
      <p:pic>
        <p:nvPicPr>
          <p:cNvPr id="179" name="object 179"/>
          <p:cNvPicPr/>
          <p:nvPr/>
        </p:nvPicPr>
        <p:blipFill>
          <a:blip r:embed="rId7" cstate="print"/>
          <a:stretch>
            <a:fillRect/>
          </a:stretch>
        </p:blipFill>
        <p:spPr>
          <a:xfrm>
            <a:off x="5763376" y="6546709"/>
            <a:ext cx="142773" cy="135013"/>
          </a:xfrm>
          <a:prstGeom prst="rect">
            <a:avLst/>
          </a:prstGeom>
        </p:spPr>
      </p:pic>
      <p:pic>
        <p:nvPicPr>
          <p:cNvPr id="180" name="object 180"/>
          <p:cNvPicPr/>
          <p:nvPr/>
        </p:nvPicPr>
        <p:blipFill>
          <a:blip r:embed="rId8" cstate="print"/>
          <a:stretch>
            <a:fillRect/>
          </a:stretch>
        </p:blipFill>
        <p:spPr>
          <a:xfrm>
            <a:off x="5751753" y="6954941"/>
            <a:ext cx="142773" cy="135013"/>
          </a:xfrm>
          <a:prstGeom prst="rect">
            <a:avLst/>
          </a:prstGeom>
        </p:spPr>
      </p:pic>
      <p:grpSp>
        <p:nvGrpSpPr>
          <p:cNvPr id="215" name="object 215"/>
          <p:cNvGrpSpPr/>
          <p:nvPr/>
        </p:nvGrpSpPr>
        <p:grpSpPr>
          <a:xfrm>
            <a:off x="5602822" y="4061888"/>
            <a:ext cx="4035425" cy="1393190"/>
            <a:chOff x="5602822" y="4061888"/>
            <a:chExt cx="4035425" cy="1393190"/>
          </a:xfrm>
        </p:grpSpPr>
        <p:sp>
          <p:nvSpPr>
            <p:cNvPr id="216" name="object 216"/>
            <p:cNvSpPr/>
            <p:nvPr/>
          </p:nvSpPr>
          <p:spPr>
            <a:xfrm>
              <a:off x="5609172" y="4068238"/>
              <a:ext cx="4022725" cy="1380490"/>
            </a:xfrm>
            <a:custGeom>
              <a:avLst/>
              <a:gdLst/>
              <a:ahLst/>
              <a:cxnLst/>
              <a:rect l="l" t="t" r="r" b="b"/>
              <a:pathLst>
                <a:path w="4022725" h="1380489">
                  <a:moveTo>
                    <a:pt x="3591928" y="0"/>
                  </a:moveTo>
                  <a:lnTo>
                    <a:pt x="108000" y="0"/>
                  </a:lnTo>
                  <a:lnTo>
                    <a:pt x="66067" y="8522"/>
                  </a:lnTo>
                  <a:lnTo>
                    <a:pt x="31726" y="31726"/>
                  </a:lnTo>
                  <a:lnTo>
                    <a:pt x="8522" y="66067"/>
                  </a:lnTo>
                  <a:lnTo>
                    <a:pt x="0" y="108000"/>
                  </a:lnTo>
                  <a:lnTo>
                    <a:pt x="0" y="1272070"/>
                  </a:lnTo>
                  <a:lnTo>
                    <a:pt x="8522" y="1314003"/>
                  </a:lnTo>
                  <a:lnTo>
                    <a:pt x="31726" y="1348344"/>
                  </a:lnTo>
                  <a:lnTo>
                    <a:pt x="66067" y="1371548"/>
                  </a:lnTo>
                  <a:lnTo>
                    <a:pt x="108000" y="1380070"/>
                  </a:lnTo>
                  <a:lnTo>
                    <a:pt x="3591928" y="1380070"/>
                  </a:lnTo>
                  <a:lnTo>
                    <a:pt x="3633861" y="1371548"/>
                  </a:lnTo>
                  <a:lnTo>
                    <a:pt x="3668202" y="1348344"/>
                  </a:lnTo>
                  <a:lnTo>
                    <a:pt x="3691406" y="1314003"/>
                  </a:lnTo>
                  <a:lnTo>
                    <a:pt x="3699929" y="1272070"/>
                  </a:lnTo>
                  <a:lnTo>
                    <a:pt x="3699929" y="1261071"/>
                  </a:lnTo>
                  <a:lnTo>
                    <a:pt x="4022115" y="1209116"/>
                  </a:lnTo>
                  <a:lnTo>
                    <a:pt x="3699929" y="1102677"/>
                  </a:lnTo>
                  <a:lnTo>
                    <a:pt x="3699929" y="108000"/>
                  </a:lnTo>
                  <a:lnTo>
                    <a:pt x="3691406" y="66067"/>
                  </a:lnTo>
                  <a:lnTo>
                    <a:pt x="3668202" y="31726"/>
                  </a:lnTo>
                  <a:lnTo>
                    <a:pt x="3633861" y="8522"/>
                  </a:lnTo>
                  <a:lnTo>
                    <a:pt x="3591928" y="0"/>
                  </a:lnTo>
                  <a:close/>
                </a:path>
              </a:pathLst>
            </a:custGeom>
            <a:solidFill>
              <a:srgbClr val="FFFFFF"/>
            </a:solidFill>
          </p:spPr>
          <p:txBody>
            <a:bodyPr wrap="square" lIns="0" tIns="0" rIns="0" bIns="0" rtlCol="0"/>
            <a:lstStyle/>
            <a:p>
              <a:endParaRPr/>
            </a:p>
          </p:txBody>
        </p:sp>
        <p:sp>
          <p:nvSpPr>
            <p:cNvPr id="217" name="object 217"/>
            <p:cNvSpPr/>
            <p:nvPr/>
          </p:nvSpPr>
          <p:spPr>
            <a:xfrm>
              <a:off x="5609172" y="4068238"/>
              <a:ext cx="4022725" cy="1380490"/>
            </a:xfrm>
            <a:custGeom>
              <a:avLst/>
              <a:gdLst/>
              <a:ahLst/>
              <a:cxnLst/>
              <a:rect l="l" t="t" r="r" b="b"/>
              <a:pathLst>
                <a:path w="4022725" h="1380489">
                  <a:moveTo>
                    <a:pt x="4022115" y="1209116"/>
                  </a:moveTo>
                  <a:lnTo>
                    <a:pt x="3817200" y="1141425"/>
                  </a:lnTo>
                  <a:lnTo>
                    <a:pt x="3699929" y="1102677"/>
                  </a:lnTo>
                  <a:lnTo>
                    <a:pt x="3699929" y="108000"/>
                  </a:lnTo>
                  <a:lnTo>
                    <a:pt x="3691406" y="66067"/>
                  </a:lnTo>
                  <a:lnTo>
                    <a:pt x="3668202" y="31726"/>
                  </a:lnTo>
                  <a:lnTo>
                    <a:pt x="3633861" y="8522"/>
                  </a:lnTo>
                  <a:lnTo>
                    <a:pt x="3591928" y="0"/>
                  </a:lnTo>
                  <a:lnTo>
                    <a:pt x="108000" y="0"/>
                  </a:lnTo>
                  <a:lnTo>
                    <a:pt x="66067" y="8522"/>
                  </a:lnTo>
                  <a:lnTo>
                    <a:pt x="31726" y="31726"/>
                  </a:lnTo>
                  <a:lnTo>
                    <a:pt x="8522" y="66067"/>
                  </a:lnTo>
                  <a:lnTo>
                    <a:pt x="0" y="108000"/>
                  </a:lnTo>
                  <a:lnTo>
                    <a:pt x="0" y="1272070"/>
                  </a:lnTo>
                  <a:lnTo>
                    <a:pt x="8522" y="1314003"/>
                  </a:lnTo>
                  <a:lnTo>
                    <a:pt x="31726" y="1348344"/>
                  </a:lnTo>
                  <a:lnTo>
                    <a:pt x="66067" y="1371548"/>
                  </a:lnTo>
                  <a:lnTo>
                    <a:pt x="108000" y="1380070"/>
                  </a:lnTo>
                  <a:lnTo>
                    <a:pt x="3591928" y="1380070"/>
                  </a:lnTo>
                  <a:lnTo>
                    <a:pt x="3633861" y="1371548"/>
                  </a:lnTo>
                  <a:lnTo>
                    <a:pt x="3668202" y="1348344"/>
                  </a:lnTo>
                  <a:lnTo>
                    <a:pt x="3691406" y="1314003"/>
                  </a:lnTo>
                  <a:lnTo>
                    <a:pt x="3699929" y="1272070"/>
                  </a:lnTo>
                  <a:lnTo>
                    <a:pt x="3699929" y="1261071"/>
                  </a:lnTo>
                  <a:lnTo>
                    <a:pt x="3809072" y="1243469"/>
                  </a:lnTo>
                  <a:lnTo>
                    <a:pt x="4022115" y="1209116"/>
                  </a:lnTo>
                  <a:close/>
                </a:path>
              </a:pathLst>
            </a:custGeom>
            <a:ln w="12700">
              <a:solidFill>
                <a:srgbClr val="F8BAC8"/>
              </a:solidFill>
            </a:ln>
          </p:spPr>
          <p:txBody>
            <a:bodyPr wrap="square" lIns="0" tIns="0" rIns="0" bIns="0" rtlCol="0"/>
            <a:lstStyle/>
            <a:p>
              <a:endParaRPr/>
            </a:p>
          </p:txBody>
        </p:sp>
      </p:grpSp>
      <p:grpSp>
        <p:nvGrpSpPr>
          <p:cNvPr id="218" name="object 218"/>
          <p:cNvGrpSpPr/>
          <p:nvPr/>
        </p:nvGrpSpPr>
        <p:grpSpPr>
          <a:xfrm>
            <a:off x="5602822" y="1555746"/>
            <a:ext cx="4035425" cy="1731645"/>
            <a:chOff x="5602822" y="1555746"/>
            <a:chExt cx="4035425" cy="1731645"/>
          </a:xfrm>
        </p:grpSpPr>
        <p:sp>
          <p:nvSpPr>
            <p:cNvPr id="219" name="object 219"/>
            <p:cNvSpPr/>
            <p:nvPr/>
          </p:nvSpPr>
          <p:spPr>
            <a:xfrm>
              <a:off x="5609172" y="1562096"/>
              <a:ext cx="4022725" cy="1718945"/>
            </a:xfrm>
            <a:custGeom>
              <a:avLst/>
              <a:gdLst/>
              <a:ahLst/>
              <a:cxnLst/>
              <a:rect l="l" t="t" r="r" b="b"/>
              <a:pathLst>
                <a:path w="4022725" h="1718945">
                  <a:moveTo>
                    <a:pt x="3591928" y="0"/>
                  </a:moveTo>
                  <a:lnTo>
                    <a:pt x="108000" y="0"/>
                  </a:lnTo>
                  <a:lnTo>
                    <a:pt x="66067" y="8522"/>
                  </a:lnTo>
                  <a:lnTo>
                    <a:pt x="31726" y="31726"/>
                  </a:lnTo>
                  <a:lnTo>
                    <a:pt x="8522" y="66067"/>
                  </a:lnTo>
                  <a:lnTo>
                    <a:pt x="0" y="108000"/>
                  </a:lnTo>
                  <a:lnTo>
                    <a:pt x="0" y="1610740"/>
                  </a:lnTo>
                  <a:lnTo>
                    <a:pt x="8522" y="1652674"/>
                  </a:lnTo>
                  <a:lnTo>
                    <a:pt x="31726" y="1687015"/>
                  </a:lnTo>
                  <a:lnTo>
                    <a:pt x="66067" y="1710219"/>
                  </a:lnTo>
                  <a:lnTo>
                    <a:pt x="108000" y="1718741"/>
                  </a:lnTo>
                  <a:lnTo>
                    <a:pt x="3591928" y="1718741"/>
                  </a:lnTo>
                  <a:lnTo>
                    <a:pt x="3633861" y="1710219"/>
                  </a:lnTo>
                  <a:lnTo>
                    <a:pt x="3668202" y="1687015"/>
                  </a:lnTo>
                  <a:lnTo>
                    <a:pt x="3691406" y="1652674"/>
                  </a:lnTo>
                  <a:lnTo>
                    <a:pt x="3699929" y="1610740"/>
                  </a:lnTo>
                  <a:lnTo>
                    <a:pt x="3699929" y="1548955"/>
                  </a:lnTo>
                  <a:lnTo>
                    <a:pt x="4022115" y="1496999"/>
                  </a:lnTo>
                  <a:lnTo>
                    <a:pt x="3699929" y="1390561"/>
                  </a:lnTo>
                  <a:lnTo>
                    <a:pt x="3699929" y="108000"/>
                  </a:lnTo>
                  <a:lnTo>
                    <a:pt x="3691406" y="66067"/>
                  </a:lnTo>
                  <a:lnTo>
                    <a:pt x="3668202" y="31726"/>
                  </a:lnTo>
                  <a:lnTo>
                    <a:pt x="3633861" y="8522"/>
                  </a:lnTo>
                  <a:lnTo>
                    <a:pt x="3591928" y="0"/>
                  </a:lnTo>
                  <a:close/>
                </a:path>
              </a:pathLst>
            </a:custGeom>
            <a:solidFill>
              <a:srgbClr val="FFFFFF"/>
            </a:solidFill>
          </p:spPr>
          <p:txBody>
            <a:bodyPr wrap="square" lIns="0" tIns="0" rIns="0" bIns="0" rtlCol="0"/>
            <a:lstStyle/>
            <a:p>
              <a:endParaRPr/>
            </a:p>
          </p:txBody>
        </p:sp>
        <p:sp>
          <p:nvSpPr>
            <p:cNvPr id="220" name="object 220"/>
            <p:cNvSpPr/>
            <p:nvPr/>
          </p:nvSpPr>
          <p:spPr>
            <a:xfrm>
              <a:off x="5609172" y="1562096"/>
              <a:ext cx="4022725" cy="1718945"/>
            </a:xfrm>
            <a:custGeom>
              <a:avLst/>
              <a:gdLst/>
              <a:ahLst/>
              <a:cxnLst/>
              <a:rect l="l" t="t" r="r" b="b"/>
              <a:pathLst>
                <a:path w="4022725" h="1718945">
                  <a:moveTo>
                    <a:pt x="4022115" y="1496999"/>
                  </a:moveTo>
                  <a:lnTo>
                    <a:pt x="3817200" y="1429308"/>
                  </a:lnTo>
                  <a:lnTo>
                    <a:pt x="3699929" y="1390561"/>
                  </a:lnTo>
                  <a:lnTo>
                    <a:pt x="3699929" y="108000"/>
                  </a:lnTo>
                  <a:lnTo>
                    <a:pt x="3691406" y="66067"/>
                  </a:lnTo>
                  <a:lnTo>
                    <a:pt x="3668202" y="31726"/>
                  </a:lnTo>
                  <a:lnTo>
                    <a:pt x="3633861" y="8522"/>
                  </a:lnTo>
                  <a:lnTo>
                    <a:pt x="3591928" y="0"/>
                  </a:lnTo>
                  <a:lnTo>
                    <a:pt x="108000" y="0"/>
                  </a:lnTo>
                  <a:lnTo>
                    <a:pt x="66067" y="8522"/>
                  </a:lnTo>
                  <a:lnTo>
                    <a:pt x="31726" y="31726"/>
                  </a:lnTo>
                  <a:lnTo>
                    <a:pt x="8522" y="66067"/>
                  </a:lnTo>
                  <a:lnTo>
                    <a:pt x="0" y="108000"/>
                  </a:lnTo>
                  <a:lnTo>
                    <a:pt x="0" y="1610740"/>
                  </a:lnTo>
                  <a:lnTo>
                    <a:pt x="8522" y="1652674"/>
                  </a:lnTo>
                  <a:lnTo>
                    <a:pt x="31726" y="1687015"/>
                  </a:lnTo>
                  <a:lnTo>
                    <a:pt x="66067" y="1710219"/>
                  </a:lnTo>
                  <a:lnTo>
                    <a:pt x="108000" y="1718741"/>
                  </a:lnTo>
                  <a:lnTo>
                    <a:pt x="3591928" y="1718741"/>
                  </a:lnTo>
                  <a:lnTo>
                    <a:pt x="3633861" y="1710219"/>
                  </a:lnTo>
                  <a:lnTo>
                    <a:pt x="3668202" y="1687015"/>
                  </a:lnTo>
                  <a:lnTo>
                    <a:pt x="3691406" y="1652674"/>
                  </a:lnTo>
                  <a:lnTo>
                    <a:pt x="3699929" y="1610740"/>
                  </a:lnTo>
                  <a:lnTo>
                    <a:pt x="3699929" y="1548955"/>
                  </a:lnTo>
                  <a:lnTo>
                    <a:pt x="3809072" y="1531353"/>
                  </a:lnTo>
                  <a:lnTo>
                    <a:pt x="4022115" y="1496999"/>
                  </a:lnTo>
                  <a:close/>
                </a:path>
              </a:pathLst>
            </a:custGeom>
            <a:ln w="12700">
              <a:solidFill>
                <a:srgbClr val="F8BAC8"/>
              </a:solidFill>
            </a:ln>
          </p:spPr>
          <p:txBody>
            <a:bodyPr wrap="square" lIns="0" tIns="0" rIns="0" bIns="0" rtlCol="0"/>
            <a:lstStyle/>
            <a:p>
              <a:endParaRPr/>
            </a:p>
          </p:txBody>
        </p:sp>
      </p:grpSp>
      <p:grpSp>
        <p:nvGrpSpPr>
          <p:cNvPr id="221" name="object 221"/>
          <p:cNvGrpSpPr/>
          <p:nvPr/>
        </p:nvGrpSpPr>
        <p:grpSpPr>
          <a:xfrm>
            <a:off x="443048" y="6030380"/>
            <a:ext cx="3599179" cy="1003300"/>
            <a:chOff x="443048" y="6030380"/>
            <a:chExt cx="3599179" cy="1003300"/>
          </a:xfrm>
        </p:grpSpPr>
        <p:sp>
          <p:nvSpPr>
            <p:cNvPr id="222" name="object 222"/>
            <p:cNvSpPr/>
            <p:nvPr/>
          </p:nvSpPr>
          <p:spPr>
            <a:xfrm>
              <a:off x="449398" y="6036730"/>
              <a:ext cx="3586479" cy="990600"/>
            </a:xfrm>
            <a:custGeom>
              <a:avLst/>
              <a:gdLst/>
              <a:ahLst/>
              <a:cxnLst/>
              <a:rect l="l" t="t" r="r" b="b"/>
              <a:pathLst>
                <a:path w="3586479" h="990600">
                  <a:moveTo>
                    <a:pt x="3180638" y="0"/>
                  </a:moveTo>
                  <a:lnTo>
                    <a:pt x="107988" y="0"/>
                  </a:lnTo>
                  <a:lnTo>
                    <a:pt x="66056" y="10579"/>
                  </a:lnTo>
                  <a:lnTo>
                    <a:pt x="31719" y="39384"/>
                  </a:lnTo>
                  <a:lnTo>
                    <a:pt x="8520" y="82012"/>
                  </a:lnTo>
                  <a:lnTo>
                    <a:pt x="0" y="134061"/>
                  </a:lnTo>
                  <a:lnTo>
                    <a:pt x="0" y="856551"/>
                  </a:lnTo>
                  <a:lnTo>
                    <a:pt x="8520" y="908593"/>
                  </a:lnTo>
                  <a:lnTo>
                    <a:pt x="31719" y="951217"/>
                  </a:lnTo>
                  <a:lnTo>
                    <a:pt x="66056" y="980020"/>
                  </a:lnTo>
                  <a:lnTo>
                    <a:pt x="107988" y="990600"/>
                  </a:lnTo>
                  <a:lnTo>
                    <a:pt x="3180638" y="990600"/>
                  </a:lnTo>
                  <a:lnTo>
                    <a:pt x="3222572" y="980020"/>
                  </a:lnTo>
                  <a:lnTo>
                    <a:pt x="3256913" y="951217"/>
                  </a:lnTo>
                  <a:lnTo>
                    <a:pt x="3280117" y="908593"/>
                  </a:lnTo>
                  <a:lnTo>
                    <a:pt x="3288639" y="856551"/>
                  </a:lnTo>
                  <a:lnTo>
                    <a:pt x="3288639" y="849922"/>
                  </a:lnTo>
                  <a:lnTo>
                    <a:pt x="3586175" y="801941"/>
                  </a:lnTo>
                  <a:lnTo>
                    <a:pt x="3288639" y="703656"/>
                  </a:lnTo>
                  <a:lnTo>
                    <a:pt x="3288639" y="134061"/>
                  </a:lnTo>
                  <a:lnTo>
                    <a:pt x="3280117" y="82012"/>
                  </a:lnTo>
                  <a:lnTo>
                    <a:pt x="3256913" y="39384"/>
                  </a:lnTo>
                  <a:lnTo>
                    <a:pt x="3222572" y="10579"/>
                  </a:lnTo>
                  <a:lnTo>
                    <a:pt x="3180638" y="0"/>
                  </a:lnTo>
                  <a:close/>
                </a:path>
              </a:pathLst>
            </a:custGeom>
            <a:solidFill>
              <a:srgbClr val="FFFFFF"/>
            </a:solidFill>
          </p:spPr>
          <p:txBody>
            <a:bodyPr wrap="square" lIns="0" tIns="0" rIns="0" bIns="0" rtlCol="0"/>
            <a:lstStyle/>
            <a:p>
              <a:endParaRPr/>
            </a:p>
          </p:txBody>
        </p:sp>
        <p:sp>
          <p:nvSpPr>
            <p:cNvPr id="223" name="object 223"/>
            <p:cNvSpPr/>
            <p:nvPr/>
          </p:nvSpPr>
          <p:spPr>
            <a:xfrm>
              <a:off x="449398" y="6036730"/>
              <a:ext cx="3586479" cy="990600"/>
            </a:xfrm>
            <a:custGeom>
              <a:avLst/>
              <a:gdLst/>
              <a:ahLst/>
              <a:cxnLst/>
              <a:rect l="l" t="t" r="r" b="b"/>
              <a:pathLst>
                <a:path w="3586479" h="990600">
                  <a:moveTo>
                    <a:pt x="3586175" y="801941"/>
                  </a:moveTo>
                  <a:lnTo>
                    <a:pt x="3381260" y="734250"/>
                  </a:lnTo>
                  <a:lnTo>
                    <a:pt x="3288639" y="703656"/>
                  </a:lnTo>
                  <a:lnTo>
                    <a:pt x="3288639" y="134061"/>
                  </a:lnTo>
                  <a:lnTo>
                    <a:pt x="3280117" y="82012"/>
                  </a:lnTo>
                  <a:lnTo>
                    <a:pt x="3256913" y="39384"/>
                  </a:lnTo>
                  <a:lnTo>
                    <a:pt x="3222572" y="10579"/>
                  </a:lnTo>
                  <a:lnTo>
                    <a:pt x="3180638" y="0"/>
                  </a:lnTo>
                  <a:lnTo>
                    <a:pt x="107988" y="0"/>
                  </a:lnTo>
                  <a:lnTo>
                    <a:pt x="66056" y="10579"/>
                  </a:lnTo>
                  <a:lnTo>
                    <a:pt x="31719" y="39384"/>
                  </a:lnTo>
                  <a:lnTo>
                    <a:pt x="8520" y="82012"/>
                  </a:lnTo>
                  <a:lnTo>
                    <a:pt x="0" y="134061"/>
                  </a:lnTo>
                  <a:lnTo>
                    <a:pt x="0" y="856551"/>
                  </a:lnTo>
                  <a:lnTo>
                    <a:pt x="8520" y="908593"/>
                  </a:lnTo>
                  <a:lnTo>
                    <a:pt x="31719" y="951217"/>
                  </a:lnTo>
                  <a:lnTo>
                    <a:pt x="66056" y="980020"/>
                  </a:lnTo>
                  <a:lnTo>
                    <a:pt x="107988" y="990600"/>
                  </a:lnTo>
                  <a:lnTo>
                    <a:pt x="3180638" y="990600"/>
                  </a:lnTo>
                  <a:lnTo>
                    <a:pt x="3222572" y="980020"/>
                  </a:lnTo>
                  <a:lnTo>
                    <a:pt x="3256913" y="951217"/>
                  </a:lnTo>
                  <a:lnTo>
                    <a:pt x="3280117" y="908593"/>
                  </a:lnTo>
                  <a:lnTo>
                    <a:pt x="3288639" y="856551"/>
                  </a:lnTo>
                  <a:lnTo>
                    <a:pt x="3288639" y="849922"/>
                  </a:lnTo>
                  <a:lnTo>
                    <a:pt x="3373132" y="836295"/>
                  </a:lnTo>
                  <a:lnTo>
                    <a:pt x="3586175" y="801941"/>
                  </a:lnTo>
                  <a:close/>
                </a:path>
              </a:pathLst>
            </a:custGeom>
            <a:ln w="12700">
              <a:solidFill>
                <a:srgbClr val="F8BAC8"/>
              </a:solidFill>
            </a:ln>
          </p:spPr>
          <p:txBody>
            <a:bodyPr wrap="square" lIns="0" tIns="0" rIns="0" bIns="0" rtlCol="0"/>
            <a:lstStyle/>
            <a:p>
              <a:endParaRPr/>
            </a:p>
          </p:txBody>
        </p:sp>
      </p:grpSp>
      <p:grpSp>
        <p:nvGrpSpPr>
          <p:cNvPr id="224" name="object 224"/>
          <p:cNvGrpSpPr/>
          <p:nvPr/>
        </p:nvGrpSpPr>
        <p:grpSpPr>
          <a:xfrm>
            <a:off x="1401801" y="5249250"/>
            <a:ext cx="3646804" cy="635000"/>
            <a:chOff x="1401801" y="5249250"/>
            <a:chExt cx="3646804" cy="635000"/>
          </a:xfrm>
        </p:grpSpPr>
        <p:sp>
          <p:nvSpPr>
            <p:cNvPr id="225" name="object 225"/>
            <p:cNvSpPr/>
            <p:nvPr/>
          </p:nvSpPr>
          <p:spPr>
            <a:xfrm>
              <a:off x="1408151" y="5255600"/>
              <a:ext cx="3634104" cy="622300"/>
            </a:xfrm>
            <a:custGeom>
              <a:avLst/>
              <a:gdLst/>
              <a:ahLst/>
              <a:cxnLst/>
              <a:rect l="l" t="t" r="r" b="b"/>
              <a:pathLst>
                <a:path w="3634104" h="622300">
                  <a:moveTo>
                    <a:pt x="3525748" y="0"/>
                  </a:moveTo>
                  <a:lnTo>
                    <a:pt x="453110" y="0"/>
                  </a:lnTo>
                  <a:lnTo>
                    <a:pt x="411171" y="8522"/>
                  </a:lnTo>
                  <a:lnTo>
                    <a:pt x="376831" y="31726"/>
                  </a:lnTo>
                  <a:lnTo>
                    <a:pt x="353630" y="66067"/>
                  </a:lnTo>
                  <a:lnTo>
                    <a:pt x="345109" y="108000"/>
                  </a:lnTo>
                  <a:lnTo>
                    <a:pt x="345109" y="351459"/>
                  </a:lnTo>
                  <a:lnTo>
                    <a:pt x="0" y="465455"/>
                  </a:lnTo>
                  <a:lnTo>
                    <a:pt x="345452" y="521169"/>
                  </a:lnTo>
                  <a:lnTo>
                    <a:pt x="355768" y="560675"/>
                  </a:lnTo>
                  <a:lnTo>
                    <a:pt x="379226" y="592796"/>
                  </a:lnTo>
                  <a:lnTo>
                    <a:pt x="412712" y="614379"/>
                  </a:lnTo>
                  <a:lnTo>
                    <a:pt x="453110" y="622274"/>
                  </a:lnTo>
                  <a:lnTo>
                    <a:pt x="3525748" y="622274"/>
                  </a:lnTo>
                  <a:lnTo>
                    <a:pt x="3567682" y="613752"/>
                  </a:lnTo>
                  <a:lnTo>
                    <a:pt x="3602023" y="590548"/>
                  </a:lnTo>
                  <a:lnTo>
                    <a:pt x="3625227" y="556207"/>
                  </a:lnTo>
                  <a:lnTo>
                    <a:pt x="3633749" y="514273"/>
                  </a:lnTo>
                  <a:lnTo>
                    <a:pt x="3633749" y="108000"/>
                  </a:lnTo>
                  <a:lnTo>
                    <a:pt x="3625227" y="66067"/>
                  </a:lnTo>
                  <a:lnTo>
                    <a:pt x="3602023" y="31726"/>
                  </a:lnTo>
                  <a:lnTo>
                    <a:pt x="3567682" y="8522"/>
                  </a:lnTo>
                  <a:lnTo>
                    <a:pt x="3525748" y="0"/>
                  </a:lnTo>
                  <a:close/>
                </a:path>
              </a:pathLst>
            </a:custGeom>
            <a:solidFill>
              <a:srgbClr val="FFFFFF"/>
            </a:solidFill>
          </p:spPr>
          <p:txBody>
            <a:bodyPr wrap="square" lIns="0" tIns="0" rIns="0" bIns="0" rtlCol="0"/>
            <a:lstStyle/>
            <a:p>
              <a:endParaRPr/>
            </a:p>
          </p:txBody>
        </p:sp>
        <p:sp>
          <p:nvSpPr>
            <p:cNvPr id="226" name="object 226"/>
            <p:cNvSpPr/>
            <p:nvPr/>
          </p:nvSpPr>
          <p:spPr>
            <a:xfrm>
              <a:off x="1408151" y="5255600"/>
              <a:ext cx="3634104" cy="622300"/>
            </a:xfrm>
            <a:custGeom>
              <a:avLst/>
              <a:gdLst/>
              <a:ahLst/>
              <a:cxnLst/>
              <a:rect l="l" t="t" r="r" b="b"/>
              <a:pathLst>
                <a:path w="3634104" h="622300">
                  <a:moveTo>
                    <a:pt x="3525748" y="0"/>
                  </a:moveTo>
                  <a:lnTo>
                    <a:pt x="453110" y="0"/>
                  </a:lnTo>
                  <a:lnTo>
                    <a:pt x="411171" y="8522"/>
                  </a:lnTo>
                  <a:lnTo>
                    <a:pt x="376831" y="31726"/>
                  </a:lnTo>
                  <a:lnTo>
                    <a:pt x="353630" y="66067"/>
                  </a:lnTo>
                  <a:lnTo>
                    <a:pt x="345109" y="108000"/>
                  </a:lnTo>
                  <a:lnTo>
                    <a:pt x="345109" y="351459"/>
                  </a:lnTo>
                  <a:lnTo>
                    <a:pt x="204914" y="397764"/>
                  </a:lnTo>
                  <a:lnTo>
                    <a:pt x="0" y="465455"/>
                  </a:lnTo>
                  <a:lnTo>
                    <a:pt x="213042" y="499808"/>
                  </a:lnTo>
                  <a:lnTo>
                    <a:pt x="345452" y="521169"/>
                  </a:lnTo>
                  <a:lnTo>
                    <a:pt x="355768" y="560675"/>
                  </a:lnTo>
                  <a:lnTo>
                    <a:pt x="379226" y="592796"/>
                  </a:lnTo>
                  <a:lnTo>
                    <a:pt x="412712" y="614379"/>
                  </a:lnTo>
                  <a:lnTo>
                    <a:pt x="453110" y="622274"/>
                  </a:lnTo>
                  <a:lnTo>
                    <a:pt x="3525748" y="622274"/>
                  </a:lnTo>
                  <a:lnTo>
                    <a:pt x="3567682" y="613752"/>
                  </a:lnTo>
                  <a:lnTo>
                    <a:pt x="3602023" y="590548"/>
                  </a:lnTo>
                  <a:lnTo>
                    <a:pt x="3625227" y="556207"/>
                  </a:lnTo>
                  <a:lnTo>
                    <a:pt x="3633749" y="514273"/>
                  </a:lnTo>
                  <a:lnTo>
                    <a:pt x="3633749" y="108000"/>
                  </a:lnTo>
                  <a:lnTo>
                    <a:pt x="3625227" y="66067"/>
                  </a:lnTo>
                  <a:lnTo>
                    <a:pt x="3602023" y="31726"/>
                  </a:lnTo>
                  <a:lnTo>
                    <a:pt x="3567682" y="8522"/>
                  </a:lnTo>
                  <a:lnTo>
                    <a:pt x="3525748" y="0"/>
                  </a:lnTo>
                  <a:close/>
                </a:path>
              </a:pathLst>
            </a:custGeom>
            <a:ln w="12699">
              <a:solidFill>
                <a:srgbClr val="AEE0EA"/>
              </a:solidFill>
            </a:ln>
          </p:spPr>
          <p:txBody>
            <a:bodyPr wrap="square" lIns="0" tIns="0" rIns="0" bIns="0" rtlCol="0"/>
            <a:lstStyle/>
            <a:p>
              <a:endParaRPr/>
            </a:p>
          </p:txBody>
        </p:sp>
      </p:grpSp>
      <p:grpSp>
        <p:nvGrpSpPr>
          <p:cNvPr id="227" name="object 227"/>
          <p:cNvGrpSpPr/>
          <p:nvPr/>
        </p:nvGrpSpPr>
        <p:grpSpPr>
          <a:xfrm>
            <a:off x="1401801" y="3636350"/>
            <a:ext cx="3646804" cy="635000"/>
            <a:chOff x="1401801" y="3636350"/>
            <a:chExt cx="3646804" cy="635000"/>
          </a:xfrm>
        </p:grpSpPr>
        <p:sp>
          <p:nvSpPr>
            <p:cNvPr id="228" name="object 228"/>
            <p:cNvSpPr/>
            <p:nvPr/>
          </p:nvSpPr>
          <p:spPr>
            <a:xfrm>
              <a:off x="1408151" y="3642700"/>
              <a:ext cx="3634104" cy="622300"/>
            </a:xfrm>
            <a:custGeom>
              <a:avLst/>
              <a:gdLst/>
              <a:ahLst/>
              <a:cxnLst/>
              <a:rect l="l" t="t" r="r" b="b"/>
              <a:pathLst>
                <a:path w="3634104" h="622300">
                  <a:moveTo>
                    <a:pt x="3525748" y="0"/>
                  </a:moveTo>
                  <a:lnTo>
                    <a:pt x="453110" y="0"/>
                  </a:lnTo>
                  <a:lnTo>
                    <a:pt x="411171" y="8522"/>
                  </a:lnTo>
                  <a:lnTo>
                    <a:pt x="376831" y="31726"/>
                  </a:lnTo>
                  <a:lnTo>
                    <a:pt x="353630" y="66067"/>
                  </a:lnTo>
                  <a:lnTo>
                    <a:pt x="345109" y="108000"/>
                  </a:lnTo>
                  <a:lnTo>
                    <a:pt x="345109" y="351459"/>
                  </a:lnTo>
                  <a:lnTo>
                    <a:pt x="0" y="465455"/>
                  </a:lnTo>
                  <a:lnTo>
                    <a:pt x="345452" y="521169"/>
                  </a:lnTo>
                  <a:lnTo>
                    <a:pt x="355768" y="560675"/>
                  </a:lnTo>
                  <a:lnTo>
                    <a:pt x="379226" y="592796"/>
                  </a:lnTo>
                  <a:lnTo>
                    <a:pt x="412712" y="614379"/>
                  </a:lnTo>
                  <a:lnTo>
                    <a:pt x="453110" y="622274"/>
                  </a:lnTo>
                  <a:lnTo>
                    <a:pt x="3525748" y="622274"/>
                  </a:lnTo>
                  <a:lnTo>
                    <a:pt x="3567682" y="613752"/>
                  </a:lnTo>
                  <a:lnTo>
                    <a:pt x="3602023" y="590548"/>
                  </a:lnTo>
                  <a:lnTo>
                    <a:pt x="3625227" y="556207"/>
                  </a:lnTo>
                  <a:lnTo>
                    <a:pt x="3633749" y="514273"/>
                  </a:lnTo>
                  <a:lnTo>
                    <a:pt x="3633749" y="108000"/>
                  </a:lnTo>
                  <a:lnTo>
                    <a:pt x="3625227" y="66067"/>
                  </a:lnTo>
                  <a:lnTo>
                    <a:pt x="3602023" y="31726"/>
                  </a:lnTo>
                  <a:lnTo>
                    <a:pt x="3567682" y="8522"/>
                  </a:lnTo>
                  <a:lnTo>
                    <a:pt x="3525748" y="0"/>
                  </a:lnTo>
                  <a:close/>
                </a:path>
              </a:pathLst>
            </a:custGeom>
            <a:solidFill>
              <a:srgbClr val="FFFFFF"/>
            </a:solidFill>
          </p:spPr>
          <p:txBody>
            <a:bodyPr wrap="square" lIns="0" tIns="0" rIns="0" bIns="0" rtlCol="0"/>
            <a:lstStyle/>
            <a:p>
              <a:endParaRPr dirty="0"/>
            </a:p>
          </p:txBody>
        </p:sp>
        <p:sp>
          <p:nvSpPr>
            <p:cNvPr id="229" name="object 229"/>
            <p:cNvSpPr/>
            <p:nvPr/>
          </p:nvSpPr>
          <p:spPr>
            <a:xfrm>
              <a:off x="1408151" y="3642700"/>
              <a:ext cx="3634104" cy="622300"/>
            </a:xfrm>
            <a:custGeom>
              <a:avLst/>
              <a:gdLst/>
              <a:ahLst/>
              <a:cxnLst/>
              <a:rect l="l" t="t" r="r" b="b"/>
              <a:pathLst>
                <a:path w="3634104" h="622300">
                  <a:moveTo>
                    <a:pt x="3525748" y="0"/>
                  </a:moveTo>
                  <a:lnTo>
                    <a:pt x="453110" y="0"/>
                  </a:lnTo>
                  <a:lnTo>
                    <a:pt x="411171" y="8522"/>
                  </a:lnTo>
                  <a:lnTo>
                    <a:pt x="376831" y="31726"/>
                  </a:lnTo>
                  <a:lnTo>
                    <a:pt x="353630" y="66067"/>
                  </a:lnTo>
                  <a:lnTo>
                    <a:pt x="345109" y="108000"/>
                  </a:lnTo>
                  <a:lnTo>
                    <a:pt x="345109" y="351459"/>
                  </a:lnTo>
                  <a:lnTo>
                    <a:pt x="204914" y="397764"/>
                  </a:lnTo>
                  <a:lnTo>
                    <a:pt x="0" y="465455"/>
                  </a:lnTo>
                  <a:lnTo>
                    <a:pt x="213042" y="499808"/>
                  </a:lnTo>
                  <a:lnTo>
                    <a:pt x="345452" y="521169"/>
                  </a:lnTo>
                  <a:lnTo>
                    <a:pt x="355768" y="560675"/>
                  </a:lnTo>
                  <a:lnTo>
                    <a:pt x="379226" y="592796"/>
                  </a:lnTo>
                  <a:lnTo>
                    <a:pt x="412712" y="614379"/>
                  </a:lnTo>
                  <a:lnTo>
                    <a:pt x="453110" y="622274"/>
                  </a:lnTo>
                  <a:lnTo>
                    <a:pt x="3525748" y="622274"/>
                  </a:lnTo>
                  <a:lnTo>
                    <a:pt x="3567682" y="613752"/>
                  </a:lnTo>
                  <a:lnTo>
                    <a:pt x="3602023" y="590548"/>
                  </a:lnTo>
                  <a:lnTo>
                    <a:pt x="3625227" y="556207"/>
                  </a:lnTo>
                  <a:lnTo>
                    <a:pt x="3633749" y="514273"/>
                  </a:lnTo>
                  <a:lnTo>
                    <a:pt x="3633749" y="108000"/>
                  </a:lnTo>
                  <a:lnTo>
                    <a:pt x="3625227" y="66067"/>
                  </a:lnTo>
                  <a:lnTo>
                    <a:pt x="3602023" y="31726"/>
                  </a:lnTo>
                  <a:lnTo>
                    <a:pt x="3567682" y="8522"/>
                  </a:lnTo>
                  <a:lnTo>
                    <a:pt x="3525748" y="0"/>
                  </a:lnTo>
                  <a:close/>
                </a:path>
              </a:pathLst>
            </a:custGeom>
            <a:ln w="12699">
              <a:solidFill>
                <a:srgbClr val="AEE0EA"/>
              </a:solidFill>
            </a:ln>
          </p:spPr>
          <p:txBody>
            <a:bodyPr wrap="square" lIns="0" tIns="0" rIns="0" bIns="0" rtlCol="0"/>
            <a:lstStyle/>
            <a:p>
              <a:endParaRPr/>
            </a:p>
          </p:txBody>
        </p:sp>
      </p:grpSp>
      <p:grpSp>
        <p:nvGrpSpPr>
          <p:cNvPr id="230" name="object 230"/>
          <p:cNvGrpSpPr/>
          <p:nvPr/>
        </p:nvGrpSpPr>
        <p:grpSpPr>
          <a:xfrm>
            <a:off x="6565554" y="785547"/>
            <a:ext cx="3646804" cy="635000"/>
            <a:chOff x="6565554" y="785547"/>
            <a:chExt cx="3646804" cy="635000"/>
          </a:xfrm>
        </p:grpSpPr>
        <p:sp>
          <p:nvSpPr>
            <p:cNvPr id="231" name="object 231"/>
            <p:cNvSpPr/>
            <p:nvPr/>
          </p:nvSpPr>
          <p:spPr>
            <a:xfrm>
              <a:off x="6571904" y="791897"/>
              <a:ext cx="3634104" cy="622300"/>
            </a:xfrm>
            <a:custGeom>
              <a:avLst/>
              <a:gdLst/>
              <a:ahLst/>
              <a:cxnLst/>
              <a:rect l="l" t="t" r="r" b="b"/>
              <a:pathLst>
                <a:path w="3634104" h="622300">
                  <a:moveTo>
                    <a:pt x="3525735" y="0"/>
                  </a:moveTo>
                  <a:lnTo>
                    <a:pt x="453110" y="0"/>
                  </a:lnTo>
                  <a:lnTo>
                    <a:pt x="411171" y="8522"/>
                  </a:lnTo>
                  <a:lnTo>
                    <a:pt x="376831" y="31726"/>
                  </a:lnTo>
                  <a:lnTo>
                    <a:pt x="353630" y="66067"/>
                  </a:lnTo>
                  <a:lnTo>
                    <a:pt x="345109" y="108000"/>
                  </a:lnTo>
                  <a:lnTo>
                    <a:pt x="345109" y="351459"/>
                  </a:lnTo>
                  <a:lnTo>
                    <a:pt x="0" y="465455"/>
                  </a:lnTo>
                  <a:lnTo>
                    <a:pt x="345452" y="521169"/>
                  </a:lnTo>
                  <a:lnTo>
                    <a:pt x="355768" y="560675"/>
                  </a:lnTo>
                  <a:lnTo>
                    <a:pt x="379226" y="592796"/>
                  </a:lnTo>
                  <a:lnTo>
                    <a:pt x="412712" y="614379"/>
                  </a:lnTo>
                  <a:lnTo>
                    <a:pt x="453110" y="622274"/>
                  </a:lnTo>
                  <a:lnTo>
                    <a:pt x="3525735" y="622274"/>
                  </a:lnTo>
                  <a:lnTo>
                    <a:pt x="3567674" y="613752"/>
                  </a:lnTo>
                  <a:lnTo>
                    <a:pt x="3602015" y="590548"/>
                  </a:lnTo>
                  <a:lnTo>
                    <a:pt x="3625216" y="556207"/>
                  </a:lnTo>
                  <a:lnTo>
                    <a:pt x="3633736" y="514273"/>
                  </a:lnTo>
                  <a:lnTo>
                    <a:pt x="3633736" y="108000"/>
                  </a:lnTo>
                  <a:lnTo>
                    <a:pt x="3625216" y="66067"/>
                  </a:lnTo>
                  <a:lnTo>
                    <a:pt x="3602015" y="31726"/>
                  </a:lnTo>
                  <a:lnTo>
                    <a:pt x="3567674" y="8522"/>
                  </a:lnTo>
                  <a:lnTo>
                    <a:pt x="3525735" y="0"/>
                  </a:lnTo>
                  <a:close/>
                </a:path>
              </a:pathLst>
            </a:custGeom>
            <a:solidFill>
              <a:srgbClr val="FFFFFF"/>
            </a:solidFill>
          </p:spPr>
          <p:txBody>
            <a:bodyPr wrap="square" lIns="0" tIns="0" rIns="0" bIns="0" rtlCol="0"/>
            <a:lstStyle/>
            <a:p>
              <a:endParaRPr/>
            </a:p>
          </p:txBody>
        </p:sp>
        <p:sp>
          <p:nvSpPr>
            <p:cNvPr id="232" name="object 232"/>
            <p:cNvSpPr/>
            <p:nvPr/>
          </p:nvSpPr>
          <p:spPr>
            <a:xfrm>
              <a:off x="6571904" y="791897"/>
              <a:ext cx="3634104" cy="622300"/>
            </a:xfrm>
            <a:custGeom>
              <a:avLst/>
              <a:gdLst/>
              <a:ahLst/>
              <a:cxnLst/>
              <a:rect l="l" t="t" r="r" b="b"/>
              <a:pathLst>
                <a:path w="3634104" h="622300">
                  <a:moveTo>
                    <a:pt x="3525735" y="0"/>
                  </a:moveTo>
                  <a:lnTo>
                    <a:pt x="453110" y="0"/>
                  </a:lnTo>
                  <a:lnTo>
                    <a:pt x="411171" y="8522"/>
                  </a:lnTo>
                  <a:lnTo>
                    <a:pt x="376831" y="31726"/>
                  </a:lnTo>
                  <a:lnTo>
                    <a:pt x="353630" y="66067"/>
                  </a:lnTo>
                  <a:lnTo>
                    <a:pt x="345109" y="108000"/>
                  </a:lnTo>
                  <a:lnTo>
                    <a:pt x="345109" y="351459"/>
                  </a:lnTo>
                  <a:lnTo>
                    <a:pt x="204914" y="397764"/>
                  </a:lnTo>
                  <a:lnTo>
                    <a:pt x="0" y="465455"/>
                  </a:lnTo>
                  <a:lnTo>
                    <a:pt x="213042" y="499808"/>
                  </a:lnTo>
                  <a:lnTo>
                    <a:pt x="345452" y="521169"/>
                  </a:lnTo>
                  <a:lnTo>
                    <a:pt x="355768" y="560675"/>
                  </a:lnTo>
                  <a:lnTo>
                    <a:pt x="379226" y="592796"/>
                  </a:lnTo>
                  <a:lnTo>
                    <a:pt x="412712" y="614379"/>
                  </a:lnTo>
                  <a:lnTo>
                    <a:pt x="453110" y="622274"/>
                  </a:lnTo>
                  <a:lnTo>
                    <a:pt x="3525735" y="622274"/>
                  </a:lnTo>
                  <a:lnTo>
                    <a:pt x="3567674" y="613752"/>
                  </a:lnTo>
                  <a:lnTo>
                    <a:pt x="3602015" y="590548"/>
                  </a:lnTo>
                  <a:lnTo>
                    <a:pt x="3625216" y="556207"/>
                  </a:lnTo>
                  <a:lnTo>
                    <a:pt x="3633736" y="514273"/>
                  </a:lnTo>
                  <a:lnTo>
                    <a:pt x="3633736" y="108000"/>
                  </a:lnTo>
                  <a:lnTo>
                    <a:pt x="3625216" y="66067"/>
                  </a:lnTo>
                  <a:lnTo>
                    <a:pt x="3602015" y="31726"/>
                  </a:lnTo>
                  <a:lnTo>
                    <a:pt x="3567674" y="8522"/>
                  </a:lnTo>
                  <a:lnTo>
                    <a:pt x="3525735" y="0"/>
                  </a:lnTo>
                  <a:close/>
                </a:path>
              </a:pathLst>
            </a:custGeom>
            <a:ln w="12699">
              <a:solidFill>
                <a:srgbClr val="AEE0EA"/>
              </a:solidFill>
            </a:ln>
          </p:spPr>
          <p:txBody>
            <a:bodyPr wrap="square" lIns="0" tIns="0" rIns="0" bIns="0" rtlCol="0"/>
            <a:lstStyle/>
            <a:p>
              <a:endParaRPr/>
            </a:p>
          </p:txBody>
        </p:sp>
      </p:grpSp>
      <p:grpSp>
        <p:nvGrpSpPr>
          <p:cNvPr id="233" name="object 233"/>
          <p:cNvGrpSpPr/>
          <p:nvPr/>
        </p:nvGrpSpPr>
        <p:grpSpPr>
          <a:xfrm>
            <a:off x="6565554" y="3435357"/>
            <a:ext cx="3646804" cy="511175"/>
            <a:chOff x="6565554" y="3435357"/>
            <a:chExt cx="3646804" cy="511175"/>
          </a:xfrm>
        </p:grpSpPr>
        <p:sp>
          <p:nvSpPr>
            <p:cNvPr id="234" name="object 234"/>
            <p:cNvSpPr/>
            <p:nvPr/>
          </p:nvSpPr>
          <p:spPr>
            <a:xfrm>
              <a:off x="6571904" y="3441707"/>
              <a:ext cx="3634104" cy="498475"/>
            </a:xfrm>
            <a:custGeom>
              <a:avLst/>
              <a:gdLst/>
              <a:ahLst/>
              <a:cxnLst/>
              <a:rect l="l" t="t" r="r" b="b"/>
              <a:pathLst>
                <a:path w="3634104" h="498475">
                  <a:moveTo>
                    <a:pt x="3525735" y="0"/>
                  </a:moveTo>
                  <a:lnTo>
                    <a:pt x="453110" y="0"/>
                  </a:lnTo>
                  <a:lnTo>
                    <a:pt x="411171" y="6823"/>
                  </a:lnTo>
                  <a:lnTo>
                    <a:pt x="376831" y="25401"/>
                  </a:lnTo>
                  <a:lnTo>
                    <a:pt x="353630" y="52897"/>
                  </a:lnTo>
                  <a:lnTo>
                    <a:pt x="345109" y="86474"/>
                  </a:lnTo>
                  <a:lnTo>
                    <a:pt x="345109" y="231051"/>
                  </a:lnTo>
                  <a:lnTo>
                    <a:pt x="0" y="345059"/>
                  </a:lnTo>
                  <a:lnTo>
                    <a:pt x="345109" y="400710"/>
                  </a:lnTo>
                  <a:lnTo>
                    <a:pt x="345109" y="411784"/>
                  </a:lnTo>
                  <a:lnTo>
                    <a:pt x="353630" y="445354"/>
                  </a:lnTo>
                  <a:lnTo>
                    <a:pt x="376831" y="472846"/>
                  </a:lnTo>
                  <a:lnTo>
                    <a:pt x="411171" y="491423"/>
                  </a:lnTo>
                  <a:lnTo>
                    <a:pt x="453110" y="498246"/>
                  </a:lnTo>
                  <a:lnTo>
                    <a:pt x="3525735" y="498246"/>
                  </a:lnTo>
                  <a:lnTo>
                    <a:pt x="3567674" y="491423"/>
                  </a:lnTo>
                  <a:lnTo>
                    <a:pt x="3602015" y="472846"/>
                  </a:lnTo>
                  <a:lnTo>
                    <a:pt x="3625216" y="445354"/>
                  </a:lnTo>
                  <a:lnTo>
                    <a:pt x="3633736" y="411784"/>
                  </a:lnTo>
                  <a:lnTo>
                    <a:pt x="3633736" y="86474"/>
                  </a:lnTo>
                  <a:lnTo>
                    <a:pt x="3625216" y="52897"/>
                  </a:lnTo>
                  <a:lnTo>
                    <a:pt x="3602015" y="25401"/>
                  </a:lnTo>
                  <a:lnTo>
                    <a:pt x="3567674" y="6823"/>
                  </a:lnTo>
                  <a:lnTo>
                    <a:pt x="3525735" y="0"/>
                  </a:lnTo>
                  <a:close/>
                </a:path>
              </a:pathLst>
            </a:custGeom>
            <a:solidFill>
              <a:srgbClr val="FFFFFF"/>
            </a:solidFill>
          </p:spPr>
          <p:txBody>
            <a:bodyPr wrap="square" lIns="0" tIns="0" rIns="0" bIns="0" rtlCol="0"/>
            <a:lstStyle/>
            <a:p>
              <a:endParaRPr/>
            </a:p>
          </p:txBody>
        </p:sp>
        <p:sp>
          <p:nvSpPr>
            <p:cNvPr id="235" name="object 235"/>
            <p:cNvSpPr/>
            <p:nvPr/>
          </p:nvSpPr>
          <p:spPr>
            <a:xfrm>
              <a:off x="6571904" y="3441707"/>
              <a:ext cx="3634104" cy="498475"/>
            </a:xfrm>
            <a:custGeom>
              <a:avLst/>
              <a:gdLst/>
              <a:ahLst/>
              <a:cxnLst/>
              <a:rect l="l" t="t" r="r" b="b"/>
              <a:pathLst>
                <a:path w="3634104" h="498475">
                  <a:moveTo>
                    <a:pt x="3525735" y="0"/>
                  </a:moveTo>
                  <a:lnTo>
                    <a:pt x="453110" y="0"/>
                  </a:lnTo>
                  <a:lnTo>
                    <a:pt x="411171" y="6823"/>
                  </a:lnTo>
                  <a:lnTo>
                    <a:pt x="376831" y="25401"/>
                  </a:lnTo>
                  <a:lnTo>
                    <a:pt x="353630" y="52897"/>
                  </a:lnTo>
                  <a:lnTo>
                    <a:pt x="345109" y="86474"/>
                  </a:lnTo>
                  <a:lnTo>
                    <a:pt x="345109" y="231051"/>
                  </a:lnTo>
                  <a:lnTo>
                    <a:pt x="204914" y="277368"/>
                  </a:lnTo>
                  <a:lnTo>
                    <a:pt x="0" y="345059"/>
                  </a:lnTo>
                  <a:lnTo>
                    <a:pt x="213042" y="379412"/>
                  </a:lnTo>
                  <a:lnTo>
                    <a:pt x="345109" y="400710"/>
                  </a:lnTo>
                  <a:lnTo>
                    <a:pt x="345109" y="411784"/>
                  </a:lnTo>
                  <a:lnTo>
                    <a:pt x="353630" y="445354"/>
                  </a:lnTo>
                  <a:lnTo>
                    <a:pt x="376831" y="472846"/>
                  </a:lnTo>
                  <a:lnTo>
                    <a:pt x="411171" y="491423"/>
                  </a:lnTo>
                  <a:lnTo>
                    <a:pt x="453110" y="498246"/>
                  </a:lnTo>
                  <a:lnTo>
                    <a:pt x="3525735" y="498246"/>
                  </a:lnTo>
                  <a:lnTo>
                    <a:pt x="3567674" y="491423"/>
                  </a:lnTo>
                  <a:lnTo>
                    <a:pt x="3602015" y="472846"/>
                  </a:lnTo>
                  <a:lnTo>
                    <a:pt x="3625216" y="445354"/>
                  </a:lnTo>
                  <a:lnTo>
                    <a:pt x="3633736" y="411784"/>
                  </a:lnTo>
                  <a:lnTo>
                    <a:pt x="3633736" y="86474"/>
                  </a:lnTo>
                  <a:lnTo>
                    <a:pt x="3625216" y="52897"/>
                  </a:lnTo>
                  <a:lnTo>
                    <a:pt x="3602015" y="25401"/>
                  </a:lnTo>
                  <a:lnTo>
                    <a:pt x="3567674" y="6823"/>
                  </a:lnTo>
                  <a:lnTo>
                    <a:pt x="3525735" y="0"/>
                  </a:lnTo>
                  <a:close/>
                </a:path>
              </a:pathLst>
            </a:custGeom>
            <a:ln w="12700">
              <a:solidFill>
                <a:srgbClr val="AEE0EA"/>
              </a:solidFill>
            </a:ln>
          </p:spPr>
          <p:txBody>
            <a:bodyPr wrap="square" lIns="0" tIns="0" rIns="0" bIns="0" rtlCol="0"/>
            <a:lstStyle/>
            <a:p>
              <a:endParaRPr/>
            </a:p>
          </p:txBody>
        </p:sp>
      </p:grpSp>
      <p:grpSp>
        <p:nvGrpSpPr>
          <p:cNvPr id="236" name="object 236"/>
          <p:cNvGrpSpPr/>
          <p:nvPr/>
        </p:nvGrpSpPr>
        <p:grpSpPr>
          <a:xfrm>
            <a:off x="443048" y="4436455"/>
            <a:ext cx="3599179" cy="635000"/>
            <a:chOff x="443048" y="4436455"/>
            <a:chExt cx="3599179" cy="635000"/>
          </a:xfrm>
        </p:grpSpPr>
        <p:sp>
          <p:nvSpPr>
            <p:cNvPr id="237" name="object 237"/>
            <p:cNvSpPr/>
            <p:nvPr/>
          </p:nvSpPr>
          <p:spPr>
            <a:xfrm>
              <a:off x="449398" y="4442805"/>
              <a:ext cx="3586479" cy="622300"/>
            </a:xfrm>
            <a:custGeom>
              <a:avLst/>
              <a:gdLst/>
              <a:ahLst/>
              <a:cxnLst/>
              <a:rect l="l" t="t" r="r" b="b"/>
              <a:pathLst>
                <a:path w="3586479" h="622300">
                  <a:moveTo>
                    <a:pt x="3180638" y="0"/>
                  </a:moveTo>
                  <a:lnTo>
                    <a:pt x="107988" y="0"/>
                  </a:lnTo>
                  <a:lnTo>
                    <a:pt x="66056" y="8522"/>
                  </a:lnTo>
                  <a:lnTo>
                    <a:pt x="31719" y="31726"/>
                  </a:lnTo>
                  <a:lnTo>
                    <a:pt x="8520" y="66067"/>
                  </a:lnTo>
                  <a:lnTo>
                    <a:pt x="0" y="108000"/>
                  </a:lnTo>
                  <a:lnTo>
                    <a:pt x="0" y="514273"/>
                  </a:lnTo>
                  <a:lnTo>
                    <a:pt x="8520" y="556207"/>
                  </a:lnTo>
                  <a:lnTo>
                    <a:pt x="31719" y="590548"/>
                  </a:lnTo>
                  <a:lnTo>
                    <a:pt x="66056" y="613752"/>
                  </a:lnTo>
                  <a:lnTo>
                    <a:pt x="107988" y="622274"/>
                  </a:lnTo>
                  <a:lnTo>
                    <a:pt x="3180638" y="622274"/>
                  </a:lnTo>
                  <a:lnTo>
                    <a:pt x="3222572" y="613752"/>
                  </a:lnTo>
                  <a:lnTo>
                    <a:pt x="3256913" y="590548"/>
                  </a:lnTo>
                  <a:lnTo>
                    <a:pt x="3280117" y="556207"/>
                  </a:lnTo>
                  <a:lnTo>
                    <a:pt x="3288639" y="514273"/>
                  </a:lnTo>
                  <a:lnTo>
                    <a:pt x="3288639" y="496506"/>
                  </a:lnTo>
                  <a:lnTo>
                    <a:pt x="3586175" y="448525"/>
                  </a:lnTo>
                  <a:lnTo>
                    <a:pt x="3288639" y="350240"/>
                  </a:lnTo>
                  <a:lnTo>
                    <a:pt x="3288639" y="108000"/>
                  </a:lnTo>
                  <a:lnTo>
                    <a:pt x="3280117" y="66067"/>
                  </a:lnTo>
                  <a:lnTo>
                    <a:pt x="3256913" y="31726"/>
                  </a:lnTo>
                  <a:lnTo>
                    <a:pt x="3222572" y="8522"/>
                  </a:lnTo>
                  <a:lnTo>
                    <a:pt x="3180638" y="0"/>
                  </a:lnTo>
                  <a:close/>
                </a:path>
              </a:pathLst>
            </a:custGeom>
            <a:solidFill>
              <a:srgbClr val="FFFFFF"/>
            </a:solidFill>
          </p:spPr>
          <p:txBody>
            <a:bodyPr wrap="square" lIns="0" tIns="0" rIns="0" bIns="0" rtlCol="0"/>
            <a:lstStyle/>
            <a:p>
              <a:endParaRPr/>
            </a:p>
          </p:txBody>
        </p:sp>
        <p:sp>
          <p:nvSpPr>
            <p:cNvPr id="238" name="object 238"/>
            <p:cNvSpPr/>
            <p:nvPr/>
          </p:nvSpPr>
          <p:spPr>
            <a:xfrm>
              <a:off x="449398" y="4442805"/>
              <a:ext cx="3586479" cy="622300"/>
            </a:xfrm>
            <a:custGeom>
              <a:avLst/>
              <a:gdLst/>
              <a:ahLst/>
              <a:cxnLst/>
              <a:rect l="l" t="t" r="r" b="b"/>
              <a:pathLst>
                <a:path w="3586479" h="622300">
                  <a:moveTo>
                    <a:pt x="3586175" y="448525"/>
                  </a:moveTo>
                  <a:lnTo>
                    <a:pt x="3381260" y="380834"/>
                  </a:lnTo>
                  <a:lnTo>
                    <a:pt x="3288639" y="350240"/>
                  </a:lnTo>
                  <a:lnTo>
                    <a:pt x="3288639" y="108000"/>
                  </a:lnTo>
                  <a:lnTo>
                    <a:pt x="3280117" y="66067"/>
                  </a:lnTo>
                  <a:lnTo>
                    <a:pt x="3256913" y="31726"/>
                  </a:lnTo>
                  <a:lnTo>
                    <a:pt x="3222572" y="8522"/>
                  </a:lnTo>
                  <a:lnTo>
                    <a:pt x="3180638" y="0"/>
                  </a:lnTo>
                  <a:lnTo>
                    <a:pt x="107988" y="0"/>
                  </a:lnTo>
                  <a:lnTo>
                    <a:pt x="66056" y="8522"/>
                  </a:lnTo>
                  <a:lnTo>
                    <a:pt x="31719" y="31726"/>
                  </a:lnTo>
                  <a:lnTo>
                    <a:pt x="8520" y="66067"/>
                  </a:lnTo>
                  <a:lnTo>
                    <a:pt x="0" y="108000"/>
                  </a:lnTo>
                  <a:lnTo>
                    <a:pt x="0" y="514273"/>
                  </a:lnTo>
                  <a:lnTo>
                    <a:pt x="8520" y="556207"/>
                  </a:lnTo>
                  <a:lnTo>
                    <a:pt x="31719" y="590548"/>
                  </a:lnTo>
                  <a:lnTo>
                    <a:pt x="66056" y="613752"/>
                  </a:lnTo>
                  <a:lnTo>
                    <a:pt x="107988" y="622274"/>
                  </a:lnTo>
                  <a:lnTo>
                    <a:pt x="3180638" y="622274"/>
                  </a:lnTo>
                  <a:lnTo>
                    <a:pt x="3222572" y="613752"/>
                  </a:lnTo>
                  <a:lnTo>
                    <a:pt x="3256913" y="590548"/>
                  </a:lnTo>
                  <a:lnTo>
                    <a:pt x="3280117" y="556207"/>
                  </a:lnTo>
                  <a:lnTo>
                    <a:pt x="3288639" y="514273"/>
                  </a:lnTo>
                  <a:lnTo>
                    <a:pt x="3288639" y="496506"/>
                  </a:lnTo>
                  <a:lnTo>
                    <a:pt x="3373132" y="482879"/>
                  </a:lnTo>
                  <a:lnTo>
                    <a:pt x="3586175" y="448525"/>
                  </a:lnTo>
                  <a:close/>
                </a:path>
              </a:pathLst>
            </a:custGeom>
            <a:ln w="12700">
              <a:solidFill>
                <a:srgbClr val="F8BAC8"/>
              </a:solidFill>
            </a:ln>
          </p:spPr>
          <p:txBody>
            <a:bodyPr wrap="square" lIns="0" tIns="0" rIns="0" bIns="0" rtlCol="0"/>
            <a:lstStyle/>
            <a:p>
              <a:endParaRPr/>
            </a:p>
          </p:txBody>
        </p:sp>
      </p:grpSp>
      <p:sp>
        <p:nvSpPr>
          <p:cNvPr id="239" name="object 239"/>
          <p:cNvSpPr/>
          <p:nvPr/>
        </p:nvSpPr>
        <p:spPr>
          <a:xfrm>
            <a:off x="575729" y="1112316"/>
            <a:ext cx="1037590" cy="246379"/>
          </a:xfrm>
          <a:custGeom>
            <a:avLst/>
            <a:gdLst/>
            <a:ahLst/>
            <a:cxnLst/>
            <a:rect l="l" t="t" r="r" b="b"/>
            <a:pathLst>
              <a:path w="1037590" h="246380">
                <a:moveTo>
                  <a:pt x="1037170" y="0"/>
                </a:moveTo>
                <a:lnTo>
                  <a:pt x="0" y="0"/>
                </a:lnTo>
                <a:lnTo>
                  <a:pt x="0" y="246062"/>
                </a:lnTo>
                <a:lnTo>
                  <a:pt x="1037170" y="246062"/>
                </a:lnTo>
                <a:lnTo>
                  <a:pt x="1037170" y="0"/>
                </a:lnTo>
                <a:close/>
              </a:path>
            </a:pathLst>
          </a:custGeom>
          <a:solidFill>
            <a:srgbClr val="429DB1"/>
          </a:solidFill>
        </p:spPr>
        <p:txBody>
          <a:bodyPr wrap="square" lIns="0" tIns="0" rIns="0" bIns="0" rtlCol="0"/>
          <a:lstStyle/>
          <a:p>
            <a:endParaRPr/>
          </a:p>
        </p:txBody>
      </p:sp>
      <p:sp>
        <p:nvSpPr>
          <p:cNvPr id="240" name="object 240"/>
          <p:cNvSpPr txBox="1"/>
          <p:nvPr/>
        </p:nvSpPr>
        <p:spPr>
          <a:xfrm>
            <a:off x="514350" y="4332453"/>
            <a:ext cx="441959" cy="787400"/>
          </a:xfrm>
          <a:prstGeom prst="rect">
            <a:avLst/>
          </a:prstGeom>
        </p:spPr>
        <p:txBody>
          <a:bodyPr vert="horz" wrap="square" lIns="0" tIns="12700" rIns="0" bIns="0" rtlCol="0">
            <a:spAutoFit/>
          </a:bodyPr>
          <a:lstStyle/>
          <a:p>
            <a:pPr marL="12700">
              <a:lnSpc>
                <a:spcPct val="100000"/>
              </a:lnSpc>
              <a:spcBef>
                <a:spcPts val="100"/>
              </a:spcBef>
            </a:pPr>
            <a:r>
              <a:rPr sz="5000" dirty="0">
                <a:solidFill>
                  <a:srgbClr val="F9B9B4"/>
                </a:solidFill>
                <a:latin typeface="小塚ゴシック Pro R"/>
                <a:cs typeface="小塚ゴシック Pro R"/>
              </a:rPr>
              <a:t>A</a:t>
            </a:r>
            <a:endParaRPr sz="5000" dirty="0">
              <a:latin typeface="小塚ゴシック Pro R"/>
              <a:cs typeface="小塚ゴシック Pro R"/>
            </a:endParaRPr>
          </a:p>
        </p:txBody>
      </p:sp>
      <p:sp>
        <p:nvSpPr>
          <p:cNvPr id="241" name="object 241"/>
          <p:cNvSpPr txBox="1"/>
          <p:nvPr/>
        </p:nvSpPr>
        <p:spPr>
          <a:xfrm>
            <a:off x="5759450" y="4330509"/>
            <a:ext cx="441959" cy="787400"/>
          </a:xfrm>
          <a:prstGeom prst="rect">
            <a:avLst/>
          </a:prstGeom>
        </p:spPr>
        <p:txBody>
          <a:bodyPr vert="horz" wrap="square" lIns="0" tIns="12700" rIns="0" bIns="0" rtlCol="0">
            <a:spAutoFit/>
          </a:bodyPr>
          <a:lstStyle/>
          <a:p>
            <a:pPr marL="12700">
              <a:lnSpc>
                <a:spcPct val="100000"/>
              </a:lnSpc>
              <a:spcBef>
                <a:spcPts val="100"/>
              </a:spcBef>
            </a:pPr>
            <a:r>
              <a:rPr sz="5000" dirty="0">
                <a:solidFill>
                  <a:srgbClr val="F9B9B4"/>
                </a:solidFill>
                <a:latin typeface="小塚ゴシック Pro R"/>
                <a:cs typeface="小塚ゴシック Pro R"/>
              </a:rPr>
              <a:t>A</a:t>
            </a:r>
            <a:endParaRPr sz="5000">
              <a:latin typeface="小塚ゴシック Pro R"/>
              <a:cs typeface="小塚ゴシック Pro R"/>
            </a:endParaRPr>
          </a:p>
        </p:txBody>
      </p:sp>
      <p:sp>
        <p:nvSpPr>
          <p:cNvPr id="242" name="object 242"/>
          <p:cNvSpPr txBox="1"/>
          <p:nvPr/>
        </p:nvSpPr>
        <p:spPr>
          <a:xfrm>
            <a:off x="5759450" y="1981009"/>
            <a:ext cx="441959" cy="787400"/>
          </a:xfrm>
          <a:prstGeom prst="rect">
            <a:avLst/>
          </a:prstGeom>
        </p:spPr>
        <p:txBody>
          <a:bodyPr vert="horz" wrap="square" lIns="0" tIns="12700" rIns="0" bIns="0" rtlCol="0">
            <a:spAutoFit/>
          </a:bodyPr>
          <a:lstStyle/>
          <a:p>
            <a:pPr marL="12700">
              <a:lnSpc>
                <a:spcPct val="100000"/>
              </a:lnSpc>
              <a:spcBef>
                <a:spcPts val="100"/>
              </a:spcBef>
            </a:pPr>
            <a:r>
              <a:rPr sz="5000" dirty="0">
                <a:solidFill>
                  <a:srgbClr val="F9B9B4"/>
                </a:solidFill>
                <a:latin typeface="小塚ゴシック Pro R"/>
                <a:cs typeface="小塚ゴシック Pro R"/>
              </a:rPr>
              <a:t>A</a:t>
            </a:r>
            <a:endParaRPr sz="5000" dirty="0">
              <a:latin typeface="小塚ゴシック Pro R"/>
              <a:cs typeface="小塚ゴシック Pro R"/>
            </a:endParaRPr>
          </a:p>
        </p:txBody>
      </p:sp>
      <p:sp>
        <p:nvSpPr>
          <p:cNvPr id="243" name="object 243"/>
          <p:cNvSpPr txBox="1"/>
          <p:nvPr/>
        </p:nvSpPr>
        <p:spPr>
          <a:xfrm>
            <a:off x="514350" y="6095809"/>
            <a:ext cx="441959" cy="787400"/>
          </a:xfrm>
          <a:prstGeom prst="rect">
            <a:avLst/>
          </a:prstGeom>
        </p:spPr>
        <p:txBody>
          <a:bodyPr vert="horz" wrap="square" lIns="0" tIns="12700" rIns="0" bIns="0" rtlCol="0">
            <a:spAutoFit/>
          </a:bodyPr>
          <a:lstStyle/>
          <a:p>
            <a:pPr marL="12700">
              <a:lnSpc>
                <a:spcPct val="100000"/>
              </a:lnSpc>
              <a:spcBef>
                <a:spcPts val="100"/>
              </a:spcBef>
            </a:pPr>
            <a:r>
              <a:rPr sz="5000" dirty="0">
                <a:solidFill>
                  <a:srgbClr val="F9B9B4"/>
                </a:solidFill>
                <a:latin typeface="小塚ゴシック Pro R"/>
                <a:cs typeface="小塚ゴシック Pro R"/>
              </a:rPr>
              <a:t>A</a:t>
            </a:r>
            <a:endParaRPr sz="5000">
              <a:latin typeface="小塚ゴシック Pro R"/>
              <a:cs typeface="小塚ゴシック Pro R"/>
            </a:endParaRPr>
          </a:p>
        </p:txBody>
      </p:sp>
      <p:sp>
        <p:nvSpPr>
          <p:cNvPr id="244" name="object 244"/>
          <p:cNvSpPr txBox="1"/>
          <p:nvPr/>
        </p:nvSpPr>
        <p:spPr>
          <a:xfrm>
            <a:off x="1809750" y="3514433"/>
            <a:ext cx="492125" cy="787400"/>
          </a:xfrm>
          <a:prstGeom prst="rect">
            <a:avLst/>
          </a:prstGeom>
        </p:spPr>
        <p:txBody>
          <a:bodyPr vert="horz" wrap="square" lIns="0" tIns="12700" rIns="0" bIns="0" rtlCol="0">
            <a:spAutoFit/>
          </a:bodyPr>
          <a:lstStyle/>
          <a:p>
            <a:pPr marL="12700">
              <a:lnSpc>
                <a:spcPct val="100000"/>
              </a:lnSpc>
              <a:spcBef>
                <a:spcPts val="100"/>
              </a:spcBef>
            </a:pPr>
            <a:r>
              <a:rPr sz="5000" dirty="0">
                <a:solidFill>
                  <a:srgbClr val="BFE2F7"/>
                </a:solidFill>
                <a:latin typeface="小塚ゴシック Pro R"/>
                <a:cs typeface="小塚ゴシック Pro R"/>
              </a:rPr>
              <a:t>Q</a:t>
            </a:r>
            <a:endParaRPr sz="5000" dirty="0">
              <a:latin typeface="小塚ゴシック Pro R"/>
              <a:cs typeface="小塚ゴシック Pro R"/>
            </a:endParaRPr>
          </a:p>
        </p:txBody>
      </p:sp>
      <p:sp>
        <p:nvSpPr>
          <p:cNvPr id="245" name="object 245"/>
          <p:cNvSpPr txBox="1"/>
          <p:nvPr/>
        </p:nvSpPr>
        <p:spPr>
          <a:xfrm>
            <a:off x="6984408" y="645354"/>
            <a:ext cx="492125" cy="787400"/>
          </a:xfrm>
          <a:prstGeom prst="rect">
            <a:avLst/>
          </a:prstGeom>
        </p:spPr>
        <p:txBody>
          <a:bodyPr vert="horz" wrap="square" lIns="0" tIns="12700" rIns="0" bIns="0" rtlCol="0">
            <a:spAutoFit/>
          </a:bodyPr>
          <a:lstStyle/>
          <a:p>
            <a:pPr marL="12700">
              <a:lnSpc>
                <a:spcPct val="100000"/>
              </a:lnSpc>
              <a:spcBef>
                <a:spcPts val="100"/>
              </a:spcBef>
            </a:pPr>
            <a:r>
              <a:rPr sz="5000" dirty="0">
                <a:solidFill>
                  <a:srgbClr val="BFE2F7"/>
                </a:solidFill>
                <a:latin typeface="小塚ゴシック Pro R"/>
                <a:cs typeface="小塚ゴシック Pro R"/>
              </a:rPr>
              <a:t>Q</a:t>
            </a:r>
            <a:endParaRPr sz="5000" dirty="0">
              <a:latin typeface="小塚ゴシック Pro R"/>
              <a:cs typeface="小塚ゴシック Pro R"/>
            </a:endParaRPr>
          </a:p>
        </p:txBody>
      </p:sp>
      <p:sp>
        <p:nvSpPr>
          <p:cNvPr id="246" name="object 246"/>
          <p:cNvSpPr txBox="1"/>
          <p:nvPr/>
        </p:nvSpPr>
        <p:spPr>
          <a:xfrm>
            <a:off x="1809750" y="5125712"/>
            <a:ext cx="492125" cy="787400"/>
          </a:xfrm>
          <a:prstGeom prst="rect">
            <a:avLst/>
          </a:prstGeom>
        </p:spPr>
        <p:txBody>
          <a:bodyPr vert="horz" wrap="square" lIns="0" tIns="12700" rIns="0" bIns="0" rtlCol="0">
            <a:spAutoFit/>
          </a:bodyPr>
          <a:lstStyle/>
          <a:p>
            <a:pPr marL="12700">
              <a:lnSpc>
                <a:spcPct val="100000"/>
              </a:lnSpc>
              <a:spcBef>
                <a:spcPts val="100"/>
              </a:spcBef>
            </a:pPr>
            <a:r>
              <a:rPr sz="5000" dirty="0">
                <a:solidFill>
                  <a:srgbClr val="BFE2F7"/>
                </a:solidFill>
                <a:latin typeface="小塚ゴシック Pro R"/>
                <a:cs typeface="小塚ゴシック Pro R"/>
              </a:rPr>
              <a:t>Q</a:t>
            </a:r>
            <a:endParaRPr sz="5000" dirty="0">
              <a:latin typeface="小塚ゴシック Pro R"/>
              <a:cs typeface="小塚ゴシック Pro R"/>
            </a:endParaRPr>
          </a:p>
        </p:txBody>
      </p:sp>
      <p:sp>
        <p:nvSpPr>
          <p:cNvPr id="247" name="object 247"/>
          <p:cNvSpPr txBox="1"/>
          <p:nvPr/>
        </p:nvSpPr>
        <p:spPr>
          <a:xfrm>
            <a:off x="380255" y="173825"/>
            <a:ext cx="345440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２．取り決めていますか？養育費のこと</a:t>
            </a:r>
            <a:endParaRPr sz="15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248" name="object 248"/>
          <p:cNvSpPr txBox="1"/>
          <p:nvPr/>
        </p:nvSpPr>
        <p:spPr>
          <a:xfrm>
            <a:off x="737660" y="1347892"/>
            <a:ext cx="4311015" cy="1397000"/>
          </a:xfrm>
          <a:prstGeom prst="rect">
            <a:avLst/>
          </a:prstGeom>
        </p:spPr>
        <p:txBody>
          <a:bodyPr vert="horz" wrap="square" lIns="0" tIns="12700" rIns="0" bIns="0" rtlCol="0">
            <a:spAutoFit/>
          </a:bodyPr>
          <a:lstStyle/>
          <a:p>
            <a:pPr marL="12700" marR="5080" indent="139700">
              <a:lnSpc>
                <a:spcPct val="136300"/>
              </a:lnSpc>
              <a:spcBef>
                <a:spcPts val="100"/>
              </a:spcBef>
            </a:pP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養育費と</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子どもが経済</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的・</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社会的に自立するために必要な</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費 用のことで、具体的には生活費や教育費、医療費などです。</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52400" marR="5080">
              <a:lnSpc>
                <a:spcPct val="136300"/>
              </a:lnSpc>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養育費を受け取ることは、子どもにとっての大切な権利です。 </a:t>
            </a:r>
            <a:r>
              <a:rPr sz="1100" spc="459"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お子さんにとって</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は、</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お父さんとお母さん２人ともが大切な親</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marR="5080">
              <a:lnSpc>
                <a:spcPct val="136300"/>
              </a:lnSpc>
            </a:pP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あるということを忘れず</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に、</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お子さんのことを第一に考えて取決</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め をしましょう。</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249" name="object 249"/>
          <p:cNvSpPr txBox="1"/>
          <p:nvPr/>
        </p:nvSpPr>
        <p:spPr>
          <a:xfrm>
            <a:off x="448729" y="2908312"/>
            <a:ext cx="2006600" cy="302006"/>
          </a:xfrm>
          <a:prstGeom prst="rect">
            <a:avLst/>
          </a:prstGeom>
          <a:solidFill>
            <a:srgbClr val="FFFFFF"/>
          </a:solidFill>
          <a:ln w="25400">
            <a:solidFill>
              <a:srgbClr val="F591A1"/>
            </a:solidFill>
          </a:ln>
        </p:spPr>
        <p:txBody>
          <a:bodyPr vert="horz" wrap="square" lIns="0" tIns="100965" rIns="0" bIns="0" rtlCol="0" anchor="b">
            <a:spAutoFit/>
          </a:bodyPr>
          <a:lstStyle/>
          <a:p>
            <a:pPr marL="196215">
              <a:lnSpc>
                <a:spcPct val="100000"/>
              </a:lnSpc>
              <a:spcBef>
                <a:spcPts val="795"/>
              </a:spcBef>
            </a:pPr>
            <a:endParaRPr sz="1300" dirty="0">
              <a:latin typeface="TBUD丸ゴシック Std H" panose="020F0800000000000000" pitchFamily="34" charset="-128"/>
              <a:ea typeface="TBUD丸ゴシック Std H" panose="020F0800000000000000" pitchFamily="34" charset="-128"/>
              <a:cs typeface="TBちび丸ゴシックPlusK Pro R"/>
            </a:endParaRPr>
          </a:p>
        </p:txBody>
      </p:sp>
      <p:sp>
        <p:nvSpPr>
          <p:cNvPr id="250" name="object 250"/>
          <p:cNvSpPr txBox="1"/>
          <p:nvPr/>
        </p:nvSpPr>
        <p:spPr>
          <a:xfrm>
            <a:off x="2074335" y="3764957"/>
            <a:ext cx="2565400" cy="321883"/>
          </a:xfrm>
          <a:prstGeom prst="rect">
            <a:avLst/>
          </a:prstGeom>
        </p:spPr>
        <p:txBody>
          <a:bodyPr vert="horz" wrap="square" lIns="0" tIns="13970" rIns="0" bIns="0" rtlCol="0">
            <a:spAutoFit/>
          </a:bodyPr>
          <a:lstStyle/>
          <a:p>
            <a:pPr marL="12700">
              <a:spcBef>
                <a:spcPts val="110"/>
              </a:spcBef>
            </a:pP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養育費について話し合わないまま離婚してし</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まったけど、後からでも請求できるの？</a:t>
            </a:r>
            <a:endParaRPr lang="ja-JP" altLang="en-US"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252" name="object 252"/>
          <p:cNvSpPr txBox="1"/>
          <p:nvPr/>
        </p:nvSpPr>
        <p:spPr>
          <a:xfrm>
            <a:off x="698290" y="4602542"/>
            <a:ext cx="2819400" cy="321883"/>
          </a:xfrm>
          <a:prstGeom prst="rect">
            <a:avLst/>
          </a:prstGeom>
        </p:spPr>
        <p:txBody>
          <a:bodyPr vert="horz" wrap="square" lIns="0" tIns="13970" rIns="0" bIns="0" rtlCol="0">
            <a:spAutoFit/>
          </a:bodyPr>
          <a:lstStyle/>
          <a:p>
            <a:pPr marL="12700">
              <a:spcBef>
                <a:spcPts val="110"/>
              </a:spcBef>
            </a:pP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養育費はお子さんの成長のために必要な費用ですので、いつでも請求できます。</a:t>
            </a:r>
            <a:endParaRPr lang="ja-JP" altLang="en-US"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254" name="object 254"/>
          <p:cNvSpPr txBox="1"/>
          <p:nvPr/>
        </p:nvSpPr>
        <p:spPr>
          <a:xfrm>
            <a:off x="2078399" y="5390394"/>
            <a:ext cx="2755900" cy="321883"/>
          </a:xfrm>
          <a:prstGeom prst="rect">
            <a:avLst/>
          </a:prstGeom>
        </p:spPr>
        <p:txBody>
          <a:bodyPr vert="horz" wrap="square" lIns="0" tIns="13970" rIns="0" bIns="0" rtlCol="0">
            <a:spAutoFit/>
          </a:bodyPr>
          <a:lstStyle/>
          <a:p>
            <a:pPr marL="12700">
              <a:spcBef>
                <a:spcPts val="110"/>
              </a:spcBef>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離婚する時に</a:t>
            </a:r>
            <a:r>
              <a:rPr sz="1000" spc="-5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養育費はいらない」と言ってし</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まったんだけど･･････</a:t>
            </a:r>
            <a:endParaRPr lang="ja-JP" altLang="en-US"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256" name="object 256"/>
          <p:cNvSpPr txBox="1"/>
          <p:nvPr/>
        </p:nvSpPr>
        <p:spPr>
          <a:xfrm>
            <a:off x="711244" y="6219825"/>
            <a:ext cx="2819400" cy="629660"/>
          </a:xfrm>
          <a:prstGeom prst="rect">
            <a:avLst/>
          </a:prstGeom>
        </p:spPr>
        <p:txBody>
          <a:bodyPr vert="horz" wrap="square" lIns="0" tIns="13970" rIns="0" bIns="0" rtlCol="0">
            <a:spAutoFit/>
          </a:bodyPr>
          <a:lstStyle/>
          <a:p>
            <a:pPr marL="12700">
              <a:spcBef>
                <a:spcPts val="110"/>
              </a:spcBef>
            </a:pPr>
            <a:r>
              <a:rPr sz="1000" dirty="0" err="1">
                <a:solidFill>
                  <a:srgbClr val="231F20"/>
                </a:solidFill>
                <a:latin typeface="ＭＳ ゴシック" panose="020B0609070205080204" pitchFamily="49" charset="-128"/>
                <a:ea typeface="AR丸ゴシック体M" panose="020F0609000000000000"/>
                <a:cs typeface="TBちび丸ゴシックPlusK Pro R"/>
              </a:rPr>
              <a:t>生活状況は変化しますので、後から養育費が必要</a:t>
            </a:r>
            <a:r>
              <a:rPr lang="ja-JP" altLang="en-US" sz="1000" dirty="0">
                <a:solidFill>
                  <a:srgbClr val="231F20"/>
                </a:solidFill>
                <a:latin typeface="ＭＳ ゴシック" panose="020B0609070205080204" pitchFamily="49" charset="-128"/>
                <a:ea typeface="AR丸ゴシック体M" panose="020F0609000000000000"/>
                <a:cs typeface="TBちび丸ゴシックPlusK Pro R"/>
              </a:rPr>
              <a:t>になることもあります。一度取り決めた内容でも、話し合いや家庭裁判所の調停によって変更できる場合があります。</a:t>
            </a:r>
            <a:endParaRPr sz="1000" dirty="0">
              <a:latin typeface="ＭＳ ゴシック" panose="020B0609070205080204" pitchFamily="49" charset="-128"/>
              <a:ea typeface="AR丸ゴシック体M" panose="020F0609000000000000"/>
              <a:cs typeface="TBちび丸ゴシックPlusK Pro R"/>
            </a:endParaRPr>
          </a:p>
        </p:txBody>
      </p:sp>
      <p:sp>
        <p:nvSpPr>
          <p:cNvPr id="260" name="object 260"/>
          <p:cNvSpPr txBox="1"/>
          <p:nvPr/>
        </p:nvSpPr>
        <p:spPr>
          <a:xfrm>
            <a:off x="7194086" y="910949"/>
            <a:ext cx="2816860" cy="321883"/>
          </a:xfrm>
          <a:prstGeom prst="rect">
            <a:avLst/>
          </a:prstGeom>
        </p:spPr>
        <p:txBody>
          <a:bodyPr vert="horz" wrap="square" lIns="0" tIns="13970" rIns="0" bIns="0" rtlCol="0">
            <a:spAutoFit/>
          </a:bodyPr>
          <a:lstStyle/>
          <a:p>
            <a:pPr marL="12700">
              <a:spcBef>
                <a:spcPts val="110"/>
              </a:spcBef>
            </a:pP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養育費をもらうと</a:t>
            </a:r>
            <a:r>
              <a:rPr sz="1000" spc="-2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子どもに会わせなくてはいけ</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ないの？</a:t>
            </a:r>
            <a:endParaRPr lang="ja-JP" altLang="en-US"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262" name="object 262"/>
          <p:cNvSpPr txBox="1"/>
          <p:nvPr/>
        </p:nvSpPr>
        <p:spPr>
          <a:xfrm>
            <a:off x="5791244" y="1722326"/>
            <a:ext cx="3370579" cy="1449499"/>
          </a:xfrm>
          <a:prstGeom prst="rect">
            <a:avLst/>
          </a:prstGeom>
        </p:spPr>
        <p:txBody>
          <a:bodyPr vert="horz" wrap="square" lIns="0" tIns="12065" rIns="0" bIns="0" rtlCol="0">
            <a:spAutoFit/>
          </a:bodyPr>
          <a:lstStyle/>
          <a:p>
            <a:pPr marL="12700" marR="5080" indent="127000">
              <a:lnSpc>
                <a:spcPct val="116700"/>
              </a:lnSpc>
              <a:spcBef>
                <a:spcPts val="95"/>
              </a:spcBef>
            </a:pPr>
            <a:r>
              <a:rPr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養育費の支払い</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と、</a:t>
            </a:r>
            <a:r>
              <a:rPr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お子さんとの面会交流は別の問題</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 </a:t>
            </a: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す。</a:t>
            </a:r>
            <a:r>
              <a:rPr sz="10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したがっ</a:t>
            </a: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て、</a:t>
            </a:r>
            <a:r>
              <a:rPr sz="1000" spc="1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お子さんと会わせなくても養育費を請</a:t>
            </a: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求</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することはできます。</a:t>
            </a:r>
            <a:endParaRPr lang="en-US" altLang="ja-JP" sz="10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12700" marR="5080" indent="127000">
              <a:lnSpc>
                <a:spcPct val="116700"/>
              </a:lnSpc>
              <a:spcBef>
                <a:spcPts val="95"/>
              </a:spcBef>
            </a:pP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しか</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し、</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定期的にお子さんに会うことは相手にとって</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養</a:t>
            </a:r>
            <a:r>
              <a:rPr lang="ja-JP" altLang="en-US" sz="10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育費を支払うための励みになるはずで</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a:t>
            </a:r>
            <a:r>
              <a:rPr lang="ja-JP" altLang="en-US" sz="10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そして何よ</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り、</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離れ</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て</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暮</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ら</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す親と交流</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し、</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その</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愛</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情を感じることはお子</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さ</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んの</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成</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長</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の</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ためにも大</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切</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な</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こ</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とですの</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a:t>
            </a:r>
            <a:r>
              <a:rPr lang="ja-JP" altLang="en-US" sz="1000" spc="10" dirty="0">
                <a:solidFill>
                  <a:srgbClr val="231F20"/>
                </a:solidFill>
                <a:latin typeface="AR丸ゴシック体M" panose="020F0609000000000000" pitchFamily="49" charset="-128"/>
                <a:ea typeface="AR丸ゴシック体M" panose="020F0609000000000000" pitchFamily="49" charset="-128"/>
                <a:cs typeface="TBちび丸ゴシックPlusK Pro R"/>
              </a:rPr>
              <a:t>無理のない範</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囲 で話し合ってみましょう。</a:t>
            </a:r>
            <a:endParaRPr lang="ja-JP" altLang="en-US"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275" name="object 275"/>
          <p:cNvSpPr txBox="1"/>
          <p:nvPr/>
        </p:nvSpPr>
        <p:spPr>
          <a:xfrm>
            <a:off x="5924041" y="5601995"/>
            <a:ext cx="4212846" cy="869469"/>
          </a:xfrm>
          <a:prstGeom prst="rect">
            <a:avLst/>
          </a:prstGeom>
        </p:spPr>
        <p:txBody>
          <a:bodyPr vert="horz" wrap="square" lIns="0" tIns="12700" rIns="0" bIns="0" rtlCol="0">
            <a:spAutoFit/>
          </a:bodyPr>
          <a:lstStyle/>
          <a:p>
            <a:pPr marR="5080">
              <a:lnSpc>
                <a:spcPct val="150000"/>
              </a:lnSpc>
              <a:spcBef>
                <a:spcPts val="100"/>
              </a:spcBef>
              <a:tabLst>
                <a:tab pos="2221865" algn="l"/>
              </a:tabLst>
            </a:pPr>
            <a:r>
              <a:rPr sz="10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母子・父子自立支援員</a:t>
            </a:r>
            <a:r>
              <a:rPr sz="1000" spc="17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r>
              <a:rPr sz="1350" baseline="3086"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連絡先はお住まいの地域により異なりま</a:t>
            </a:r>
            <a:r>
              <a:rPr sz="1350" spc="142" baseline="3086"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す</a:t>
            </a:r>
            <a:r>
              <a:rPr sz="1000" spc="-5"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(→P25</a:t>
            </a:r>
            <a:r>
              <a:rPr lang="en-US" altLang="ja-JP" sz="1000" spc="-5"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a:t>
            </a:r>
            <a:r>
              <a:rPr sz="1000" spc="-5"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r>
              <a:rPr sz="1000" spc="-235"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endParaRPr lang="en-US" sz="1000" spc="-235" dirty="0">
              <a:solidFill>
                <a:srgbClr val="231F20"/>
              </a:solidFill>
              <a:latin typeface="TBUDゴシック Std B" panose="020B0600000000000000" pitchFamily="34" charset="-128"/>
              <a:ea typeface="TBUDゴシック Std B" panose="020B0600000000000000" pitchFamily="34" charset="-128"/>
              <a:cs typeface="TBちび丸ゴシックPlusK Pro R"/>
            </a:endParaRPr>
          </a:p>
          <a:p>
            <a:pPr marR="5080">
              <a:lnSpc>
                <a:spcPct val="150000"/>
              </a:lnSpc>
              <a:spcBef>
                <a:spcPts val="100"/>
              </a:spcBef>
              <a:tabLst>
                <a:tab pos="2221865" algn="l"/>
              </a:tabLst>
            </a:pPr>
            <a:r>
              <a:rPr sz="1000" dirty="0" err="1">
                <a:latin typeface="TBUDゴシック Std B" panose="020B0600000000000000" pitchFamily="34" charset="-128"/>
                <a:ea typeface="TBUDゴシック Std B" panose="020B0600000000000000" pitchFamily="34" charset="-128"/>
                <a:cs typeface="TBちび丸ゴシックPlusK Pro R"/>
              </a:rPr>
              <a:t>養育費</a:t>
            </a:r>
            <a:r>
              <a:rPr lang="ja-JP" altLang="en-US" sz="1000" dirty="0">
                <a:latin typeface="TBUDゴシック Std B" panose="020B0600000000000000" pitchFamily="34" charset="-128"/>
                <a:ea typeface="TBUDゴシック Std B" panose="020B0600000000000000" pitchFamily="34" charset="-128"/>
                <a:cs typeface="TBちび丸ゴシックPlusK Pro R"/>
              </a:rPr>
              <a:t>・親子交流</a:t>
            </a:r>
            <a:r>
              <a:rPr sz="1000" dirty="0" err="1">
                <a:solidFill>
                  <a:srgbClr val="231F20"/>
                </a:solidFill>
                <a:latin typeface="TBUDゴシック Std B" panose="020B0600000000000000" pitchFamily="34" charset="-128"/>
                <a:ea typeface="TBUDゴシック Std B" panose="020B0600000000000000" pitchFamily="34" charset="-128"/>
                <a:cs typeface="TBちび丸ゴシックPlusK Pro R"/>
              </a:rPr>
              <a:t>相談支援センタ</a:t>
            </a:r>
            <a:r>
              <a:rPr sz="10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ー【無料】	</a:t>
            </a:r>
            <a:endParaRPr lang="ja-JP" altLang="en-US" sz="1000" dirty="0">
              <a:solidFill>
                <a:srgbClr val="231F20"/>
              </a:solidFill>
              <a:latin typeface="TBUDゴシック Std B" panose="020B0600000000000000" pitchFamily="34" charset="-128"/>
              <a:ea typeface="TBUDゴシック Std B" panose="020B0600000000000000" pitchFamily="34" charset="-128"/>
              <a:cs typeface="TBちび丸ゴシックPlusK Pro R"/>
            </a:endParaRPr>
          </a:p>
          <a:p>
            <a:pPr marR="5080">
              <a:lnSpc>
                <a:spcPct val="150000"/>
              </a:lnSpc>
              <a:spcBef>
                <a:spcPts val="100"/>
              </a:spcBef>
              <a:tabLst>
                <a:tab pos="2221865" algn="l"/>
              </a:tabLst>
            </a:pPr>
            <a:r>
              <a:rPr lang="ja-JP" altLang="en-US" sz="1000" baseline="3086"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r>
              <a:rPr lang="ja-JP" altLang="en-US" sz="1350" baseline="3086"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電話番号</a:t>
            </a:r>
            <a:r>
              <a:rPr lang="ja-JP" altLang="en-US" sz="1350" spc="89" baseline="3086"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r>
              <a:rPr lang="en-US" altLang="ja-JP" sz="1000" spc="-2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0120-965-419</a:t>
            </a:r>
            <a:endParaRPr lang="ja-JP" altLang="en-US" sz="1000" dirty="0">
              <a:latin typeface="TBUDゴシック Std B" panose="020B0600000000000000" pitchFamily="34" charset="-128"/>
              <a:ea typeface="TBUDゴシック Std B" panose="020B0600000000000000" pitchFamily="34" charset="-128"/>
              <a:cs typeface="TBちび丸ゴシックPlusK Pro R"/>
            </a:endParaRPr>
          </a:p>
          <a:p>
            <a:pPr marL="2124710">
              <a:lnSpc>
                <a:spcPct val="100000"/>
              </a:lnSpc>
              <a:spcBef>
                <a:spcPts val="15"/>
              </a:spcBef>
            </a:pPr>
            <a:r>
              <a:rPr sz="9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（携帯電話からは</a:t>
            </a:r>
            <a:r>
              <a:rPr sz="900" spc="-25"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r>
              <a:rPr sz="900" spc="-2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03-3980-4108）</a:t>
            </a:r>
            <a:endParaRPr sz="900" dirty="0">
              <a:latin typeface="TBUDゴシック Std B" panose="020B0600000000000000" pitchFamily="34" charset="-128"/>
              <a:ea typeface="TBUDゴシック Std B" panose="020B0600000000000000" pitchFamily="34" charset="-128"/>
              <a:cs typeface="TBちび丸ゴシックPlusK Pro R"/>
            </a:endParaRPr>
          </a:p>
        </p:txBody>
      </p:sp>
      <p:sp>
        <p:nvSpPr>
          <p:cNvPr id="276" name="object 276"/>
          <p:cNvSpPr txBox="1"/>
          <p:nvPr/>
        </p:nvSpPr>
        <p:spPr>
          <a:xfrm>
            <a:off x="5911341" y="6535193"/>
            <a:ext cx="4405008" cy="330860"/>
          </a:xfrm>
          <a:prstGeom prst="rect">
            <a:avLst/>
          </a:prstGeom>
        </p:spPr>
        <p:txBody>
          <a:bodyPr vert="horz" wrap="square" lIns="0" tIns="12700" rIns="0" bIns="0" rtlCol="0">
            <a:spAutoFit/>
          </a:bodyPr>
          <a:lstStyle/>
          <a:p>
            <a:pPr marR="31750">
              <a:lnSpc>
                <a:spcPct val="100000"/>
              </a:lnSpc>
              <a:spcBef>
                <a:spcPts val="100"/>
              </a:spcBef>
            </a:pPr>
            <a:r>
              <a:rPr lang="zh-TW" altLang="en-US" sz="10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岡山弁護士会</a:t>
            </a:r>
            <a:r>
              <a:rPr lang="ja-JP" altLang="en-US" sz="10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r>
              <a:rPr lang="ja-JP" altLang="en-US" sz="1350" baseline="3086"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電話番号</a:t>
            </a:r>
            <a:r>
              <a:rPr lang="ja-JP" altLang="en-US" sz="1000" spc="-37" baseline="3086"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r>
              <a:rPr lang="en-US" altLang="ja-JP" sz="1000" spc="-2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086-234-5888</a:t>
            </a:r>
            <a:endParaRPr lang="ja-JP" altLang="en-US" sz="1000" dirty="0">
              <a:latin typeface="TBUDゴシック Std B" panose="020B0600000000000000" pitchFamily="34" charset="-128"/>
              <a:ea typeface="TBUDゴシック Std B" panose="020B0600000000000000" pitchFamily="34" charset="-128"/>
              <a:cs typeface="TBちび丸ゴシックPlusK Pro R"/>
            </a:endParaRPr>
          </a:p>
          <a:p>
            <a:pPr marR="5080">
              <a:lnSpc>
                <a:spcPct val="100000"/>
              </a:lnSpc>
              <a:spcBef>
                <a:spcPts val="15"/>
              </a:spcBef>
            </a:pPr>
            <a:r>
              <a:rPr lang="ja-JP" altLang="en-US" sz="10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r>
              <a:rPr lang="en-US" altLang="ja-JP" sz="9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a:t>
            </a:r>
            <a:r>
              <a:rPr lang="ja-JP" altLang="en-US" sz="9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電話で予約していただき、面談となりま</a:t>
            </a:r>
            <a:r>
              <a:rPr lang="ja-JP" altLang="en-US" sz="900" spc="-325"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す</a:t>
            </a:r>
            <a:r>
              <a:rPr lang="ja-JP" altLang="en-US" sz="9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（有料）</a:t>
            </a:r>
            <a:endParaRPr lang="ja-JP" altLang="en-US" sz="900" dirty="0">
              <a:latin typeface="TBUDゴシック Std B" panose="020B0600000000000000" pitchFamily="34" charset="-128"/>
              <a:ea typeface="TBUDゴシック Std B" panose="020B0600000000000000" pitchFamily="34" charset="-128"/>
              <a:cs typeface="TBちび丸ゴシックPlusK Pro R"/>
            </a:endParaRPr>
          </a:p>
        </p:txBody>
      </p:sp>
      <p:sp>
        <p:nvSpPr>
          <p:cNvPr id="278" name="object 278"/>
          <p:cNvSpPr txBox="1"/>
          <p:nvPr/>
        </p:nvSpPr>
        <p:spPr>
          <a:xfrm>
            <a:off x="5911341" y="6939092"/>
            <a:ext cx="4225546" cy="166712"/>
          </a:xfrm>
          <a:prstGeom prst="rect">
            <a:avLst/>
          </a:prstGeom>
        </p:spPr>
        <p:txBody>
          <a:bodyPr vert="horz" wrap="square" lIns="0" tIns="12700" rIns="0" bIns="0" rtlCol="0">
            <a:spAutoFit/>
          </a:bodyPr>
          <a:lstStyle/>
          <a:p>
            <a:pPr>
              <a:lnSpc>
                <a:spcPct val="100000"/>
              </a:lnSpc>
              <a:spcBef>
                <a:spcPts val="100"/>
              </a:spcBef>
              <a:tabLst>
                <a:tab pos="2223135" algn="l"/>
              </a:tabLst>
            </a:pPr>
            <a:r>
              <a:rPr sz="100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法テラス    サポートダイヤル	</a:t>
            </a:r>
            <a:r>
              <a:rPr sz="1350" baseline="3086"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電話番号</a:t>
            </a:r>
            <a:r>
              <a:rPr sz="1350" spc="7" baseline="3086"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 </a:t>
            </a:r>
            <a:r>
              <a:rPr sz="1000" spc="-20" dirty="0">
                <a:solidFill>
                  <a:srgbClr val="231F20"/>
                </a:solidFill>
                <a:latin typeface="TBUDゴシック Std B" panose="020B0600000000000000" pitchFamily="34" charset="-128"/>
                <a:ea typeface="TBUDゴシック Std B" panose="020B0600000000000000" pitchFamily="34" charset="-128"/>
                <a:cs typeface="TBちび丸ゴシックPlusK Pro R"/>
              </a:rPr>
              <a:t>0570-078374</a:t>
            </a:r>
            <a:endParaRPr sz="1000" dirty="0">
              <a:latin typeface="TBUDゴシック Std B" panose="020B0600000000000000" pitchFamily="34" charset="-128"/>
              <a:ea typeface="TBUDゴシック Std B" panose="020B0600000000000000" pitchFamily="34" charset="-128"/>
              <a:cs typeface="TBちび丸ゴシックPlusK Pro R"/>
            </a:endParaRPr>
          </a:p>
        </p:txBody>
      </p:sp>
      <p:grpSp>
        <p:nvGrpSpPr>
          <p:cNvPr id="279" name="object 279"/>
          <p:cNvGrpSpPr/>
          <p:nvPr/>
        </p:nvGrpSpPr>
        <p:grpSpPr>
          <a:xfrm>
            <a:off x="442902" y="1107554"/>
            <a:ext cx="255270" cy="255270"/>
            <a:chOff x="442902" y="1107554"/>
            <a:chExt cx="255270" cy="255270"/>
          </a:xfrm>
        </p:grpSpPr>
        <p:pic>
          <p:nvPicPr>
            <p:cNvPr id="280" name="object 280"/>
            <p:cNvPicPr/>
            <p:nvPr/>
          </p:nvPicPr>
          <p:blipFill>
            <a:blip r:embed="rId9" cstate="print"/>
            <a:stretch>
              <a:fillRect/>
            </a:stretch>
          </p:blipFill>
          <p:spPr>
            <a:xfrm>
              <a:off x="449252" y="1113904"/>
              <a:ext cx="242519" cy="242519"/>
            </a:xfrm>
            <a:prstGeom prst="rect">
              <a:avLst/>
            </a:prstGeom>
          </p:spPr>
        </p:pic>
        <p:sp>
          <p:nvSpPr>
            <p:cNvPr id="281" name="object 281"/>
            <p:cNvSpPr/>
            <p:nvPr/>
          </p:nvSpPr>
          <p:spPr>
            <a:xfrm>
              <a:off x="449252" y="1113904"/>
              <a:ext cx="242570" cy="242570"/>
            </a:xfrm>
            <a:custGeom>
              <a:avLst/>
              <a:gdLst/>
              <a:ahLst/>
              <a:cxnLst/>
              <a:rect l="l" t="t" r="r" b="b"/>
              <a:pathLst>
                <a:path w="242570" h="242569">
                  <a:moveTo>
                    <a:pt x="242519" y="121259"/>
                  </a:moveTo>
                  <a:lnTo>
                    <a:pt x="232991" y="168458"/>
                  </a:lnTo>
                  <a:lnTo>
                    <a:pt x="207006" y="207002"/>
                  </a:lnTo>
                  <a:lnTo>
                    <a:pt x="168463" y="232989"/>
                  </a:lnTo>
                  <a:lnTo>
                    <a:pt x="121259" y="242519"/>
                  </a:lnTo>
                  <a:lnTo>
                    <a:pt x="74061" y="232989"/>
                  </a:lnTo>
                  <a:lnTo>
                    <a:pt x="35517" y="207002"/>
                  </a:lnTo>
                  <a:lnTo>
                    <a:pt x="9529" y="168458"/>
                  </a:lnTo>
                  <a:lnTo>
                    <a:pt x="0" y="121259"/>
                  </a:lnTo>
                  <a:lnTo>
                    <a:pt x="9529" y="74061"/>
                  </a:lnTo>
                  <a:lnTo>
                    <a:pt x="35517" y="35517"/>
                  </a:lnTo>
                  <a:lnTo>
                    <a:pt x="74061" y="9529"/>
                  </a:lnTo>
                  <a:lnTo>
                    <a:pt x="121259" y="0"/>
                  </a:lnTo>
                  <a:lnTo>
                    <a:pt x="168463" y="9529"/>
                  </a:lnTo>
                  <a:lnTo>
                    <a:pt x="207006" y="35517"/>
                  </a:lnTo>
                  <a:lnTo>
                    <a:pt x="232991" y="74061"/>
                  </a:lnTo>
                  <a:lnTo>
                    <a:pt x="242519" y="121259"/>
                  </a:lnTo>
                  <a:close/>
                </a:path>
              </a:pathLst>
            </a:custGeom>
            <a:ln w="12700">
              <a:solidFill>
                <a:srgbClr val="429DB1"/>
              </a:solidFill>
            </a:ln>
          </p:spPr>
          <p:txBody>
            <a:bodyPr wrap="square" lIns="0" tIns="0" rIns="0" bIns="0" rtlCol="0"/>
            <a:lstStyle/>
            <a:p>
              <a:endParaRPr/>
            </a:p>
          </p:txBody>
        </p:sp>
      </p:grpSp>
      <p:sp>
        <p:nvSpPr>
          <p:cNvPr id="282" name="object 282"/>
          <p:cNvSpPr txBox="1"/>
          <p:nvPr/>
        </p:nvSpPr>
        <p:spPr>
          <a:xfrm>
            <a:off x="472591" y="1147154"/>
            <a:ext cx="196215" cy="219291"/>
          </a:xfrm>
          <a:prstGeom prst="rect">
            <a:avLst/>
          </a:prstGeom>
        </p:spPr>
        <p:txBody>
          <a:bodyPr vert="horz" wrap="square" lIns="0" tIns="11430" rIns="0" bIns="0" rtlCol="0">
            <a:spAutoFit/>
          </a:bodyPr>
          <a:lstStyle/>
          <a:p>
            <a:pPr marL="12700">
              <a:lnSpc>
                <a:spcPct val="100000"/>
              </a:lnSpc>
              <a:spcBef>
                <a:spcPts val="90"/>
              </a:spcBef>
            </a:pPr>
            <a:r>
              <a:rPr sz="1350" spc="-10" dirty="0">
                <a:solidFill>
                  <a:srgbClr val="429DB1"/>
                </a:solidFill>
                <a:latin typeface="TBUD丸ゴシック Std H" panose="020F0800000000000000" pitchFamily="34" charset="-128"/>
                <a:ea typeface="TBUD丸ゴシック Std H" panose="020F0800000000000000" pitchFamily="34" charset="-128"/>
                <a:cs typeface="SimSun"/>
              </a:rPr>
              <a:t>？</a:t>
            </a:r>
            <a:endParaRPr sz="1350" dirty="0">
              <a:latin typeface="TBUD丸ゴシック Std H" panose="020F0800000000000000" pitchFamily="34" charset="-128"/>
              <a:ea typeface="TBUD丸ゴシック Std H" panose="020F0800000000000000" pitchFamily="34" charset="-128"/>
              <a:cs typeface="SimSun"/>
            </a:endParaRPr>
          </a:p>
        </p:txBody>
      </p:sp>
      <p:sp>
        <p:nvSpPr>
          <p:cNvPr id="285" name="object 285"/>
          <p:cNvSpPr txBox="1"/>
          <p:nvPr/>
        </p:nvSpPr>
        <p:spPr>
          <a:xfrm>
            <a:off x="340271" y="7159690"/>
            <a:ext cx="889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5</a:t>
            </a:r>
            <a:endParaRPr sz="900" dirty="0">
              <a:latin typeface="AR丸ゴシック体M" panose="020F0609000000000000" pitchFamily="49" charset="-128"/>
              <a:ea typeface="AR丸ゴシック体M" panose="020F0609000000000000" pitchFamily="49" charset="-128"/>
              <a:cs typeface="Arial"/>
            </a:endParaRPr>
          </a:p>
        </p:txBody>
      </p:sp>
      <p:sp>
        <p:nvSpPr>
          <p:cNvPr id="286" name="object 286"/>
          <p:cNvSpPr txBox="1"/>
          <p:nvPr/>
        </p:nvSpPr>
        <p:spPr>
          <a:xfrm>
            <a:off x="10227449" y="7159690"/>
            <a:ext cx="889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6</a:t>
            </a:r>
            <a:endParaRPr sz="900">
              <a:latin typeface="AR丸ゴシック体M" panose="020F0609000000000000" pitchFamily="49" charset="-128"/>
              <a:ea typeface="AR丸ゴシック体M" panose="020F0609000000000000" pitchFamily="49" charset="-128"/>
              <a:cs typeface="Arial"/>
            </a:endParaRPr>
          </a:p>
        </p:txBody>
      </p:sp>
      <p:sp>
        <p:nvSpPr>
          <p:cNvPr id="283" name="object 283"/>
          <p:cNvSpPr txBox="1"/>
          <p:nvPr/>
        </p:nvSpPr>
        <p:spPr>
          <a:xfrm>
            <a:off x="734244" y="1119337"/>
            <a:ext cx="78740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養育費とは</a:t>
            </a:r>
            <a:endParaRPr sz="12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284" name="object 284"/>
          <p:cNvSpPr txBox="1"/>
          <p:nvPr/>
        </p:nvSpPr>
        <p:spPr>
          <a:xfrm>
            <a:off x="309035" y="749307"/>
            <a:ext cx="2454275" cy="228268"/>
          </a:xfrm>
          <a:prstGeom prst="rect">
            <a:avLst/>
          </a:prstGeom>
        </p:spPr>
        <p:txBody>
          <a:bodyPr vert="horz" wrap="square" lIns="0" tIns="12700" rIns="0" bIns="0" rtlCol="0">
            <a:spAutoFit/>
          </a:bodyPr>
          <a:lstStyle/>
          <a:p>
            <a:pPr marL="12700">
              <a:lnSpc>
                <a:spcPct val="100000"/>
              </a:lnSpc>
              <a:spcBef>
                <a:spcPts val="100"/>
              </a:spcBef>
            </a:pPr>
            <a:r>
              <a:rPr sz="1400" dirty="0">
                <a:solidFill>
                  <a:srgbClr val="F591A1"/>
                </a:solidFill>
                <a:latin typeface="TBUDゴシック Std B" panose="020B0600000000000000" pitchFamily="34" charset="-128"/>
                <a:ea typeface="TBUDゴシック Std B" panose="020B0600000000000000" pitchFamily="34" charset="-128"/>
                <a:cs typeface="SimSun"/>
              </a:rPr>
              <a:t>（１</a:t>
            </a:r>
            <a:r>
              <a:rPr sz="1400" spc="-480" dirty="0">
                <a:solidFill>
                  <a:srgbClr val="F591A1"/>
                </a:solidFill>
                <a:latin typeface="TBUDゴシック Std B" panose="020B0600000000000000" pitchFamily="34" charset="-128"/>
                <a:ea typeface="TBUDゴシック Std B" panose="020B0600000000000000" pitchFamily="34" charset="-128"/>
                <a:cs typeface="SimSun"/>
              </a:rPr>
              <a:t>）</a:t>
            </a:r>
            <a:r>
              <a:rPr sz="1400" dirty="0">
                <a:solidFill>
                  <a:srgbClr val="F591A1"/>
                </a:solidFill>
                <a:latin typeface="TBUDゴシック Std B" panose="020B0600000000000000" pitchFamily="34" charset="-128"/>
                <a:ea typeface="TBUDゴシック Std B" panose="020B0600000000000000" pitchFamily="34" charset="-128"/>
                <a:cs typeface="SimSun"/>
              </a:rPr>
              <a:t>養育費ってどんなもの？</a:t>
            </a:r>
            <a:endParaRPr sz="1400" dirty="0">
              <a:latin typeface="TBUDゴシック Std B" panose="020B0600000000000000" pitchFamily="34" charset="-128"/>
              <a:ea typeface="TBUDゴシック Std B" panose="020B0600000000000000" pitchFamily="34" charset="-128"/>
              <a:cs typeface="SimSun"/>
            </a:endParaRPr>
          </a:p>
        </p:txBody>
      </p:sp>
      <p:sp>
        <p:nvSpPr>
          <p:cNvPr id="270" name="object 262">
            <a:extLst>
              <a:ext uri="{FF2B5EF4-FFF2-40B4-BE49-F238E27FC236}">
                <a16:creationId xmlns:a16="http://schemas.microsoft.com/office/drawing/2014/main" id="{75667127-1E34-44B7-A1A4-70A71583347E}"/>
              </a:ext>
            </a:extLst>
          </p:cNvPr>
          <p:cNvSpPr txBox="1"/>
          <p:nvPr/>
        </p:nvSpPr>
        <p:spPr>
          <a:xfrm>
            <a:off x="5759450" y="4223526"/>
            <a:ext cx="3402373" cy="1105303"/>
          </a:xfrm>
          <a:prstGeom prst="rect">
            <a:avLst/>
          </a:prstGeom>
        </p:spPr>
        <p:txBody>
          <a:bodyPr vert="horz" wrap="square" lIns="0" tIns="12065" rIns="0" bIns="0" rtlCol="0">
            <a:spAutoFit/>
          </a:bodyPr>
          <a:lstStyle/>
          <a:p>
            <a:pPr marL="12700" marR="5080" indent="127000">
              <a:lnSpc>
                <a:spcPct val="116700"/>
              </a:lnSpc>
              <a:spcBef>
                <a:spcPts val="95"/>
              </a:spcBef>
            </a:pP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お住まいの地域を担当する母子・父子自立支援員のほか、国が「</a:t>
            </a:r>
            <a:r>
              <a:rPr lang="ja-JP" altLang="en-US" sz="1000" spc="15" dirty="0">
                <a:latin typeface="AR丸ゴシック体M" panose="020F0609000000000000" pitchFamily="49" charset="-128"/>
                <a:ea typeface="AR丸ゴシック体M" panose="020F0609000000000000" pitchFamily="49" charset="-128"/>
                <a:cs typeface="TBちび丸ゴシックPlusK Pro R"/>
              </a:rPr>
              <a:t>養育費・親子交流相談支援センター</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」を設置しています。専門の相談員が話を聞いてくれますので、お気軽にご相談ください。</a:t>
            </a:r>
          </a:p>
          <a:p>
            <a:pPr marL="12700" marR="5080" indent="127000">
              <a:lnSpc>
                <a:spcPct val="116700"/>
              </a:lnSpc>
              <a:spcBef>
                <a:spcPts val="95"/>
              </a:spcBef>
            </a:pP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法的な相談を受けたいときは、弁護士会や法テラスによる法律相談を受けることもできます。</a:t>
            </a:r>
          </a:p>
        </p:txBody>
      </p:sp>
      <p:sp>
        <p:nvSpPr>
          <p:cNvPr id="271" name="object 249">
            <a:extLst>
              <a:ext uri="{FF2B5EF4-FFF2-40B4-BE49-F238E27FC236}">
                <a16:creationId xmlns:a16="http://schemas.microsoft.com/office/drawing/2014/main" id="{F2C8DF40-F601-4089-B147-8A3EFA70DFEB}"/>
              </a:ext>
            </a:extLst>
          </p:cNvPr>
          <p:cNvSpPr txBox="1"/>
          <p:nvPr/>
        </p:nvSpPr>
        <p:spPr>
          <a:xfrm>
            <a:off x="374650" y="2829994"/>
            <a:ext cx="1989653" cy="363433"/>
          </a:xfrm>
          <a:prstGeom prst="rect">
            <a:avLst/>
          </a:prstGeom>
          <a:noFill/>
          <a:ln w="25400">
            <a:noFill/>
          </a:ln>
        </p:spPr>
        <p:txBody>
          <a:bodyPr vert="horz" wrap="square" lIns="0" tIns="100965" rIns="0" bIns="0" rtlCol="0" anchor="b">
            <a:spAutoFit/>
          </a:bodyPr>
          <a:lstStyle/>
          <a:p>
            <a:pPr marL="196215">
              <a:lnSpc>
                <a:spcPct val="150000"/>
              </a:lnSpc>
              <a:spcBef>
                <a:spcPts val="795"/>
              </a:spcBef>
            </a:pPr>
            <a:r>
              <a:rPr sz="1800" baseline="2314" dirty="0">
                <a:solidFill>
                  <a:srgbClr val="613520"/>
                </a:solidFill>
                <a:latin typeface="TBUD丸ゴシック Std H" panose="020F0800000000000000" pitchFamily="34" charset="-128"/>
                <a:ea typeface="TBUD丸ゴシック Std H" panose="020F0800000000000000" pitchFamily="34" charset="-128"/>
                <a:cs typeface="TBちび丸ゴシックPlusK Pro R"/>
              </a:rPr>
              <a:t>養育費にかかわる </a:t>
            </a:r>
            <a:r>
              <a:rPr sz="1300" spc="-40" dirty="0">
                <a:solidFill>
                  <a:srgbClr val="429DB1"/>
                </a:solidFill>
                <a:latin typeface="TBUD丸ゴシック Std H" panose="020F0800000000000000" pitchFamily="34" charset="-128"/>
                <a:ea typeface="TBUD丸ゴシック Std H" panose="020F0800000000000000" pitchFamily="34" charset="-128"/>
                <a:cs typeface="TBちび丸ゴシックPlusK Pro R"/>
              </a:rPr>
              <a:t>Q</a:t>
            </a:r>
            <a:r>
              <a:rPr sz="1300" spc="-15" dirty="0">
                <a:solidFill>
                  <a:srgbClr val="613520"/>
                </a:solidFill>
                <a:latin typeface="TBUD丸ゴシック Std H" panose="020F0800000000000000" pitchFamily="34" charset="-128"/>
                <a:ea typeface="TBUD丸ゴシック Std H" panose="020F0800000000000000" pitchFamily="34" charset="-128"/>
                <a:cs typeface="TBちび丸ゴシックPlusK Pro R"/>
              </a:rPr>
              <a:t>&amp;</a:t>
            </a:r>
            <a:r>
              <a:rPr sz="1300" spc="55" dirty="0">
                <a:solidFill>
                  <a:srgbClr val="EF4540"/>
                </a:solidFill>
                <a:latin typeface="TBUD丸ゴシック Std H" panose="020F0800000000000000" pitchFamily="34" charset="-128"/>
                <a:ea typeface="TBUD丸ゴシック Std H" panose="020F0800000000000000" pitchFamily="34" charset="-128"/>
                <a:cs typeface="TBちび丸ゴシックPlusK Pro R"/>
              </a:rPr>
              <a:t>A</a:t>
            </a:r>
            <a:endParaRPr sz="1300" dirty="0">
              <a:latin typeface="TBUD丸ゴシック Std H" panose="020F0800000000000000" pitchFamily="34" charset="-128"/>
              <a:ea typeface="TBUD丸ゴシック Std H" panose="020F0800000000000000" pitchFamily="34" charset="-128"/>
              <a:cs typeface="TBちび丸ゴシックPlusK Pro R"/>
            </a:endParaRPr>
          </a:p>
        </p:txBody>
      </p:sp>
      <p:pic>
        <p:nvPicPr>
          <p:cNvPr id="290" name="図 289">
            <a:extLst>
              <a:ext uri="{FF2B5EF4-FFF2-40B4-BE49-F238E27FC236}">
                <a16:creationId xmlns:a16="http://schemas.microsoft.com/office/drawing/2014/main" id="{6C7A62C4-93A2-4036-AB5E-24977A112B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32506" y="2554252"/>
            <a:ext cx="678128" cy="787400"/>
          </a:xfrm>
          <a:prstGeom prst="rect">
            <a:avLst/>
          </a:prstGeom>
        </p:spPr>
      </p:pic>
      <p:pic>
        <p:nvPicPr>
          <p:cNvPr id="292" name="図 291">
            <a:extLst>
              <a:ext uri="{FF2B5EF4-FFF2-40B4-BE49-F238E27FC236}">
                <a16:creationId xmlns:a16="http://schemas.microsoft.com/office/drawing/2014/main" id="{31011562-FB04-42DD-A602-6642D7EB2B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32506" y="4730715"/>
            <a:ext cx="678128" cy="787400"/>
          </a:xfrm>
          <a:prstGeom prst="rect">
            <a:avLst/>
          </a:prstGeom>
        </p:spPr>
      </p:pic>
      <p:sp>
        <p:nvSpPr>
          <p:cNvPr id="293" name="object 245">
            <a:extLst>
              <a:ext uri="{FF2B5EF4-FFF2-40B4-BE49-F238E27FC236}">
                <a16:creationId xmlns:a16="http://schemas.microsoft.com/office/drawing/2014/main" id="{A28E0462-349D-48E8-89A6-CBE227A9590E}"/>
              </a:ext>
            </a:extLst>
          </p:cNvPr>
          <p:cNvSpPr txBox="1"/>
          <p:nvPr/>
        </p:nvSpPr>
        <p:spPr>
          <a:xfrm>
            <a:off x="7002226" y="3297734"/>
            <a:ext cx="492125" cy="689932"/>
          </a:xfrm>
          <a:prstGeom prst="rect">
            <a:avLst/>
          </a:prstGeom>
        </p:spPr>
        <p:txBody>
          <a:bodyPr vert="horz" wrap="square" lIns="0" tIns="12700" rIns="0" bIns="0" rtlCol="0">
            <a:spAutoFit/>
          </a:bodyPr>
          <a:lstStyle/>
          <a:p>
            <a:pPr marL="12700">
              <a:lnSpc>
                <a:spcPct val="100000"/>
              </a:lnSpc>
              <a:spcBef>
                <a:spcPts val="100"/>
              </a:spcBef>
            </a:pPr>
            <a:r>
              <a:rPr sz="4400" dirty="0">
                <a:solidFill>
                  <a:srgbClr val="BFE2F7"/>
                </a:solidFill>
                <a:latin typeface="小塚ゴシック Pro R"/>
                <a:cs typeface="小塚ゴシック Pro R"/>
              </a:rPr>
              <a:t>Q</a:t>
            </a:r>
            <a:endParaRPr sz="4400" dirty="0">
              <a:latin typeface="小塚ゴシック Pro R"/>
              <a:cs typeface="小塚ゴシック Pro R"/>
            </a:endParaRPr>
          </a:p>
        </p:txBody>
      </p:sp>
      <p:sp>
        <p:nvSpPr>
          <p:cNvPr id="268" name="object 268"/>
          <p:cNvSpPr txBox="1"/>
          <p:nvPr/>
        </p:nvSpPr>
        <p:spPr>
          <a:xfrm>
            <a:off x="7080249" y="3602530"/>
            <a:ext cx="3194277" cy="178895"/>
          </a:xfrm>
          <a:prstGeom prst="rect">
            <a:avLst/>
          </a:prstGeom>
        </p:spPr>
        <p:txBody>
          <a:bodyPr vert="horz" wrap="square" lIns="0" tIns="17145" rIns="0" bIns="0" rtlCol="0">
            <a:spAutoFit/>
          </a:bodyPr>
          <a:lstStyle/>
          <a:p>
            <a:pPr marL="38100">
              <a:lnSpc>
                <a:spcPct val="100000"/>
              </a:lnSpc>
              <a:spcBef>
                <a:spcPts val="135"/>
              </a:spcBef>
            </a:pPr>
            <a:r>
              <a:rPr lang="ja-JP" altLang="en-US" sz="10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養育費について、誰かに相談に乗ってほしい･････</a:t>
            </a:r>
            <a:endParaRPr lang="ja-JP" altLang="en-US" sz="1050" dirty="0">
              <a:latin typeface="AR丸ゴシック体M" panose="020F0609000000000000" pitchFamily="49" charset="-128"/>
              <a:ea typeface="AR丸ゴシック体M" panose="020F0609000000000000" pitchFamily="49" charset="-128"/>
              <a:cs typeface="TBちび丸ゴシックPlusK Pro 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1744137"/>
            <a:ext cx="5031740" cy="396240"/>
          </a:xfrm>
          <a:custGeom>
            <a:avLst/>
            <a:gdLst/>
            <a:ahLst/>
            <a:cxnLst/>
            <a:rect l="l" t="t" r="r" b="b"/>
            <a:pathLst>
              <a:path w="5031740" h="396239">
                <a:moveTo>
                  <a:pt x="4849501" y="0"/>
                </a:moveTo>
                <a:lnTo>
                  <a:pt x="0" y="0"/>
                </a:lnTo>
                <a:lnTo>
                  <a:pt x="0" y="395820"/>
                </a:lnTo>
                <a:lnTo>
                  <a:pt x="4849501" y="395820"/>
                </a:lnTo>
                <a:lnTo>
                  <a:pt x="4897691" y="389297"/>
                </a:lnTo>
                <a:lnTo>
                  <a:pt x="4941082" y="370906"/>
                </a:lnTo>
                <a:lnTo>
                  <a:pt x="4977907" y="342414"/>
                </a:lnTo>
                <a:lnTo>
                  <a:pt x="5006400" y="305588"/>
                </a:lnTo>
                <a:lnTo>
                  <a:pt x="5024791" y="262197"/>
                </a:lnTo>
                <a:lnTo>
                  <a:pt x="5031314" y="214007"/>
                </a:lnTo>
                <a:lnTo>
                  <a:pt x="5031314" y="181813"/>
                </a:lnTo>
                <a:lnTo>
                  <a:pt x="5024791" y="133627"/>
                </a:lnTo>
                <a:lnTo>
                  <a:pt x="5006400" y="90237"/>
                </a:lnTo>
                <a:lnTo>
                  <a:pt x="4977907" y="53411"/>
                </a:lnTo>
                <a:lnTo>
                  <a:pt x="4941082" y="24917"/>
                </a:lnTo>
                <a:lnTo>
                  <a:pt x="4897691" y="6524"/>
                </a:lnTo>
                <a:lnTo>
                  <a:pt x="4849501" y="0"/>
                </a:lnTo>
                <a:close/>
              </a:path>
            </a:pathLst>
          </a:custGeom>
          <a:solidFill>
            <a:srgbClr val="FFFFFF"/>
          </a:solidFill>
        </p:spPr>
        <p:txBody>
          <a:bodyPr wrap="square" lIns="0" tIns="0" rIns="0" bIns="0" rtlCol="0"/>
          <a:lstStyle/>
          <a:p>
            <a:endParaRPr/>
          </a:p>
        </p:txBody>
      </p:sp>
      <p:sp>
        <p:nvSpPr>
          <p:cNvPr id="3" name="object 3"/>
          <p:cNvSpPr txBox="1"/>
          <p:nvPr/>
        </p:nvSpPr>
        <p:spPr>
          <a:xfrm>
            <a:off x="380255" y="173825"/>
            <a:ext cx="345440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２．取り決めていますか？養育費のこと</a:t>
            </a:r>
            <a:endParaRPr sz="15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4" name="object 4"/>
          <p:cNvSpPr txBox="1"/>
          <p:nvPr/>
        </p:nvSpPr>
        <p:spPr>
          <a:xfrm>
            <a:off x="309035" y="703866"/>
            <a:ext cx="4624070" cy="868680"/>
          </a:xfrm>
          <a:prstGeom prst="rect">
            <a:avLst/>
          </a:prstGeom>
        </p:spPr>
        <p:txBody>
          <a:bodyPr vert="horz" wrap="square" lIns="0" tIns="57785" rIns="0" bIns="0" rtlCol="0">
            <a:spAutoFit/>
          </a:bodyPr>
          <a:lstStyle/>
          <a:p>
            <a:pPr marL="12700">
              <a:lnSpc>
                <a:spcPct val="100000"/>
              </a:lnSpc>
              <a:spcBef>
                <a:spcPts val="455"/>
              </a:spcBef>
            </a:pPr>
            <a:r>
              <a:rPr sz="1400" spc="-160" dirty="0">
                <a:solidFill>
                  <a:srgbClr val="F591A1"/>
                </a:solidFill>
                <a:latin typeface="TBUDゴシック Std B" panose="020B0600000000000000" pitchFamily="34" charset="-128"/>
                <a:ea typeface="TBUDゴシック Std B" panose="020B0600000000000000" pitchFamily="34" charset="-128"/>
                <a:cs typeface="SimSun"/>
              </a:rPr>
              <a:t>（２）</a:t>
            </a:r>
            <a:r>
              <a:rPr sz="1400" dirty="0">
                <a:solidFill>
                  <a:srgbClr val="F591A1"/>
                </a:solidFill>
                <a:latin typeface="TBUDゴシック Std B" panose="020B0600000000000000" pitchFamily="34" charset="-128"/>
                <a:ea typeface="TBUDゴシック Std B" panose="020B0600000000000000" pitchFamily="34" charset="-128"/>
                <a:cs typeface="SimSun"/>
              </a:rPr>
              <a:t>養育費取決めまでの流れ</a:t>
            </a:r>
            <a:endParaRPr sz="1400" dirty="0">
              <a:latin typeface="TBUDゴシック Std B" panose="020B0600000000000000" pitchFamily="34" charset="-128"/>
              <a:ea typeface="TBUDゴシック Std B" panose="020B0600000000000000" pitchFamily="34" charset="-128"/>
              <a:cs typeface="SimSun"/>
            </a:endParaRPr>
          </a:p>
          <a:p>
            <a:pPr marL="140335" marR="5080" indent="139700" algn="just">
              <a:lnSpc>
                <a:spcPct val="1137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養育費を請求するための方法は、大きく分けて２つあります。パート ナーと話し合って決める方法と、家庭裁判所に間を取り持ってもらい決 める方法です。</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5" name="object 5"/>
          <p:cNvSpPr txBox="1"/>
          <p:nvPr/>
        </p:nvSpPr>
        <p:spPr>
          <a:xfrm>
            <a:off x="435799" y="1836118"/>
            <a:ext cx="2006600" cy="212879"/>
          </a:xfrm>
          <a:prstGeom prst="rect">
            <a:avLst/>
          </a:prstGeom>
        </p:spPr>
        <p:txBody>
          <a:bodyPr vert="horz" wrap="square" lIns="0" tIns="12700" rIns="0" bIns="0" rtlCol="0">
            <a:spAutoFit/>
          </a:bodyPr>
          <a:lstStyle/>
          <a:p>
            <a:pPr marL="12700">
              <a:lnSpc>
                <a:spcPct val="100000"/>
              </a:lnSpc>
              <a:spcBef>
                <a:spcPts val="100"/>
              </a:spcBef>
            </a:pPr>
            <a:r>
              <a:rPr sz="1300" dirty="0">
                <a:solidFill>
                  <a:srgbClr val="F591A1"/>
                </a:solidFill>
                <a:latin typeface="AR丸ゴシック体E" panose="020F0909000000000000" pitchFamily="49" charset="-128"/>
                <a:ea typeface="AR丸ゴシック体E" panose="020F0909000000000000" pitchFamily="49" charset="-128"/>
                <a:cs typeface="TBちび丸ゴシックPlusK Pro R"/>
              </a:rPr>
              <a:t>①話し合いによって決める</a:t>
            </a:r>
            <a:endParaRPr sz="1300" dirty="0">
              <a:latin typeface="AR丸ゴシック体E" panose="020F0909000000000000" pitchFamily="49" charset="-128"/>
              <a:ea typeface="AR丸ゴシック体E" panose="020F0909000000000000" pitchFamily="49" charset="-128"/>
              <a:cs typeface="TBちび丸ゴシックPlusK Pro R"/>
            </a:endParaRPr>
          </a:p>
        </p:txBody>
      </p:sp>
      <p:sp>
        <p:nvSpPr>
          <p:cNvPr id="6" name="object 6"/>
          <p:cNvSpPr txBox="1"/>
          <p:nvPr/>
        </p:nvSpPr>
        <p:spPr>
          <a:xfrm>
            <a:off x="425226" y="2188192"/>
            <a:ext cx="4625975" cy="2058035"/>
          </a:xfrm>
          <a:prstGeom prst="rect">
            <a:avLst/>
          </a:prstGeom>
        </p:spPr>
        <p:txBody>
          <a:bodyPr vert="horz" wrap="square" lIns="0" tIns="12700" rIns="0" bIns="0" rtlCol="0">
            <a:spAutoFit/>
          </a:bodyPr>
          <a:lstStyle/>
          <a:p>
            <a:pPr marL="12700" marR="9525" indent="139700" algn="just">
              <a:lnSpc>
                <a:spcPct val="121200"/>
              </a:lnSpc>
              <a:spcBef>
                <a:spcPts val="100"/>
              </a:spcBef>
            </a:pP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夫婦関係を解消して</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も、</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子どもにとってのお父さんとお母さんであ</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る </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ことは変わりませ</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ん。</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離婚後のお子さんの生活や教育につい</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て、</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しっ</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か りと話し合っておきましょう。</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marR="9525" indent="139700" algn="just">
              <a:lnSpc>
                <a:spcPct val="121300"/>
              </a:lnSpc>
            </a:pP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お子さんと一緒に暮らさない親</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が、</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お子さんの生活費や学費につい</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て </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一ヶ月にどれだけ支払う</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か、</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どれくらいの頻度で面会するかな</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ど、</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子 さんのことを第一に考えて取り決めておきましょう。</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marR="5080" indent="139700" algn="just">
              <a:lnSpc>
                <a:spcPct val="121200"/>
              </a:lnSpc>
            </a:pP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話し合った内容については子どもの養育に関する合意書とし</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て、</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き</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ち </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んと書面にまとめておきましょ</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う。</a:t>
            </a:r>
            <a:r>
              <a:rPr sz="1100" spc="3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できれば公証役場へ持って行</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き、公 </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正証書を作ってもらうことが理想で</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a:t>
            </a:r>
            <a:r>
              <a:rPr sz="1100" spc="3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９ページに合意書の例を載せて </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いますので、ぜひご利用ください</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（コピーして使うこともできます</a:t>
            </a:r>
            <a:r>
              <a:rPr sz="1100" spc="-5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7" name="object 7"/>
          <p:cNvSpPr txBox="1"/>
          <p:nvPr/>
        </p:nvSpPr>
        <p:spPr>
          <a:xfrm>
            <a:off x="749330" y="4711593"/>
            <a:ext cx="4300220" cy="1625600"/>
          </a:xfrm>
          <a:prstGeom prst="rect">
            <a:avLst/>
          </a:prstGeom>
        </p:spPr>
        <p:txBody>
          <a:bodyPr vert="horz" wrap="square" lIns="0" tIns="12700" rIns="0" bIns="0" rtlCol="0">
            <a:spAutoFit/>
          </a:bodyPr>
          <a:lstStyle/>
          <a:p>
            <a:pPr marL="12700" marR="5080" indent="139700" algn="just">
              <a:lnSpc>
                <a:spcPct val="136300"/>
              </a:lnSpc>
              <a:spcBef>
                <a:spcPts val="100"/>
              </a:spcBef>
            </a:pP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法務大臣から任命された公証人が作成する公の文書</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公的な</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証 </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明力の高い書類で</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公正証書を作っておく</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と、</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約束した養育費</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を </a:t>
            </a:r>
            <a:r>
              <a:rPr sz="1100" spc="25" dirty="0">
                <a:solidFill>
                  <a:srgbClr val="231F20"/>
                </a:solidFill>
                <a:latin typeface="AR P丸ゴシック体E"/>
                <a:ea typeface="AR丸ゴシック体M" panose="020F0609000000000000" pitchFamily="49" charset="-128"/>
                <a:cs typeface="TBちび丸ゴシックPlusK Pro R"/>
              </a:rPr>
              <a:t>支払ってもらえないときなどに差し押さ</a:t>
            </a:r>
            <a:r>
              <a:rPr sz="1100" dirty="0">
                <a:solidFill>
                  <a:srgbClr val="231F20"/>
                </a:solidFill>
                <a:latin typeface="AR P丸ゴシック体E"/>
                <a:ea typeface="AR丸ゴシック体M" panose="020F0609000000000000" pitchFamily="49" charset="-128"/>
                <a:cs typeface="TBちび丸ゴシックPlusK Pro R"/>
              </a:rPr>
              <a:t>え</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強制執</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行）</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などの方</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法 を取ることができます。</a:t>
            </a:r>
            <a:endParaRPr sz="1100" dirty="0">
              <a:latin typeface="AR丸ゴシック体M" panose="020F0609000000000000" pitchFamily="49" charset="-128"/>
              <a:ea typeface="AR丸ゴシック体M" panose="020F0609000000000000" pitchFamily="49" charset="-128"/>
              <a:cs typeface="TBちび丸ゴシックPlusK Pro R"/>
            </a:endParaRPr>
          </a:p>
          <a:p>
            <a:pPr marL="12700" marR="5080" indent="139700" algn="just">
              <a:lnSpc>
                <a:spcPct val="136300"/>
              </a:lnSpc>
            </a:pP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作成には手数料がかかります</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が、</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調停よりも簡単な手続きで済</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み </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ま</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す。</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ただ</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し、</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話し合いの仲裁はしてくれませんの</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で、</a:t>
            </a:r>
            <a:r>
              <a:rPr sz="11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必ず２人</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の 間で話がまとまってから作りましょう。</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8" name="object 8"/>
          <p:cNvSpPr txBox="1"/>
          <p:nvPr/>
        </p:nvSpPr>
        <p:spPr>
          <a:xfrm>
            <a:off x="749330" y="6451137"/>
            <a:ext cx="4502120" cy="371640"/>
          </a:xfrm>
          <a:prstGeom prst="rect">
            <a:avLst/>
          </a:prstGeom>
        </p:spPr>
        <p:txBody>
          <a:bodyPr vert="horz" wrap="square" lIns="0" tIns="12700" rIns="0" bIns="0" rtlCol="0">
            <a:spAutoFit/>
          </a:bodyPr>
          <a:lstStyle/>
          <a:p>
            <a:pPr marL="12700" marR="5080">
              <a:lnSpc>
                <a:spcPct val="106100"/>
              </a:lnSpc>
              <a:spcBef>
                <a:spcPts val="100"/>
              </a:spcBef>
            </a:pP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岡山県内</a:t>
            </a:r>
            <a:r>
              <a:rPr sz="1100" spc="-5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の</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公証役場</a:t>
            </a:r>
            <a:r>
              <a:rPr sz="1100" spc="-5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については</a:t>
            </a:r>
            <a:r>
              <a:rPr sz="1100" spc="-56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100" spc="-3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法務局</a:t>
            </a:r>
            <a:r>
              <a:rPr sz="1100" spc="15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の</a:t>
            </a:r>
            <a:r>
              <a:rPr lang="ja-JP" altLang="en-US" sz="1100" spc="1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ＨＰ</a:t>
            </a:r>
            <a:r>
              <a:rPr sz="1100" spc="-55"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から探すことができ</a:t>
            </a:r>
            <a:r>
              <a:rPr sz="11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ます</a:t>
            </a:r>
            <a:r>
              <a:rPr sz="11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  </a:t>
            </a:r>
            <a:r>
              <a:rPr sz="1100" spc="-55"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3"/>
              </a:rPr>
              <a:t>http://houmukyoku.moj.go.jp/okayama/table/kousyou/all.html</a:t>
            </a:r>
            <a:endParaRPr sz="11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9" name="object 9"/>
          <p:cNvSpPr txBox="1"/>
          <p:nvPr/>
        </p:nvSpPr>
        <p:spPr>
          <a:xfrm>
            <a:off x="5580856" y="712191"/>
            <a:ext cx="4639945" cy="1201420"/>
          </a:xfrm>
          <a:prstGeom prst="rect">
            <a:avLst/>
          </a:prstGeom>
        </p:spPr>
        <p:txBody>
          <a:bodyPr vert="horz" wrap="square" lIns="0" tIns="54610" rIns="0" bIns="0" rtlCol="0">
            <a:spAutoFit/>
          </a:bodyPr>
          <a:lstStyle/>
          <a:p>
            <a:pPr marL="12700">
              <a:lnSpc>
                <a:spcPct val="100000"/>
              </a:lnSpc>
              <a:spcBef>
                <a:spcPts val="430"/>
              </a:spcBef>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＜参考＞養育費算定表</a:t>
            </a:r>
            <a:endParaRPr sz="1000" dirty="0">
              <a:latin typeface="AR丸ゴシック体M" panose="020F0609000000000000" pitchFamily="49" charset="-128"/>
              <a:ea typeface="AR丸ゴシック体M" panose="020F0609000000000000" pitchFamily="49" charset="-128"/>
              <a:cs typeface="TBちび丸ゴシックPlusK Pro R"/>
            </a:endParaRPr>
          </a:p>
          <a:p>
            <a:pPr marL="512445" marR="5080" indent="114300">
              <a:lnSpc>
                <a:spcPct val="111100"/>
              </a:lnSpc>
              <a:spcBef>
                <a:spcPts val="180"/>
              </a:spcBef>
            </a:pPr>
            <a:r>
              <a:rPr sz="9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支払う側と受け取る側の収入をもと</a:t>
            </a:r>
            <a:r>
              <a:rPr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に、</a:t>
            </a:r>
            <a:r>
              <a:rPr sz="9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それぞれが交差するところで一ヶ月 </a:t>
            </a:r>
            <a:r>
              <a:rPr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あたりの養育費の目安がわかります</a:t>
            </a:r>
            <a:r>
              <a:rPr sz="900" spc="-4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（あくまで目安です</a:t>
            </a:r>
            <a:r>
              <a:rPr sz="900" spc="-45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900" dirty="0">
              <a:latin typeface="AR丸ゴシック体M" panose="020F0609000000000000" pitchFamily="49" charset="-128"/>
              <a:ea typeface="AR丸ゴシック体M" panose="020F0609000000000000" pitchFamily="49" charset="-128"/>
              <a:cs typeface="TBちび丸ゴシックPlusK Pro R"/>
            </a:endParaRPr>
          </a:p>
          <a:p>
            <a:pPr marL="512445" marR="8255" indent="114300">
              <a:lnSpc>
                <a:spcPct val="111100"/>
              </a:lnSpc>
            </a:pPr>
            <a:r>
              <a:rPr sz="9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お子さんの人数や年</a:t>
            </a:r>
            <a:r>
              <a:rPr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齢、</a:t>
            </a:r>
            <a:r>
              <a:rPr sz="900" spc="25" dirty="0">
                <a:solidFill>
                  <a:srgbClr val="231F20"/>
                </a:solidFill>
                <a:latin typeface="AR丸ゴシック体M" panose="020F0609000000000000" pitchFamily="49" charset="-128"/>
                <a:ea typeface="AR丸ゴシック体M" panose="020F0609000000000000" pitchFamily="49" charset="-128"/>
                <a:cs typeface="TBちび丸ゴシックPlusK Pro R"/>
              </a:rPr>
              <a:t>お互いの経済状況によっては支払額が変わること</a:t>
            </a:r>
            <a:r>
              <a:rPr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も あります。</a:t>
            </a:r>
            <a:endParaRPr sz="900" dirty="0">
              <a:latin typeface="AR丸ゴシック体M" panose="020F0609000000000000" pitchFamily="49" charset="-128"/>
              <a:ea typeface="AR丸ゴシック体M" panose="020F0609000000000000" pitchFamily="49" charset="-128"/>
              <a:cs typeface="TBちび丸ゴシックPlusK Pro R"/>
            </a:endParaRPr>
          </a:p>
          <a:p>
            <a:pPr marL="167005">
              <a:lnSpc>
                <a:spcPct val="100000"/>
              </a:lnSpc>
              <a:spcBef>
                <a:spcPts val="570"/>
              </a:spcBef>
            </a:pPr>
            <a:r>
              <a:rPr sz="9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（例）０～１４歳の子どもが一人いる場合</a:t>
            </a:r>
            <a:endParaRPr sz="900" dirty="0">
              <a:latin typeface="AR丸ゴシック体M" panose="020F0609000000000000" pitchFamily="49" charset="-128"/>
              <a:ea typeface="AR丸ゴシック体M" panose="020F0609000000000000" pitchFamily="49" charset="-128"/>
              <a:cs typeface="TBちび丸ゴシックPlusK Pro R"/>
            </a:endParaRPr>
          </a:p>
          <a:p>
            <a:pPr marL="567055">
              <a:lnSpc>
                <a:spcPct val="100000"/>
              </a:lnSpc>
              <a:spcBef>
                <a:spcPts val="20"/>
              </a:spcBef>
            </a:pPr>
            <a:r>
              <a:rPr sz="900" dirty="0" err="1">
                <a:solidFill>
                  <a:srgbClr val="231F20"/>
                </a:solidFill>
                <a:latin typeface="AR丸ゴシック体M" panose="020F0609000000000000" pitchFamily="49" charset="-128"/>
                <a:ea typeface="AR丸ゴシック体M" panose="020F0609000000000000"/>
                <a:cs typeface="TBちび丸ゴシックPlusK Pro R"/>
              </a:rPr>
              <a:t>支払う側の年収が</a:t>
            </a:r>
            <a:r>
              <a:rPr lang="ja-JP" altLang="en-US" sz="900" dirty="0">
                <a:solidFill>
                  <a:srgbClr val="231F20"/>
                </a:solidFill>
                <a:latin typeface="AR丸ゴシック体M" panose="020F0609000000000000" pitchFamily="49" charset="-128"/>
                <a:ea typeface="AR丸ゴシック体M" panose="020F0609000000000000"/>
                <a:cs typeface="TBちび丸ゴシックPlusK Pro R"/>
              </a:rPr>
              <a:t>４００</a:t>
            </a:r>
            <a:r>
              <a:rPr sz="900" dirty="0" err="1">
                <a:solidFill>
                  <a:srgbClr val="231F20"/>
                </a:solidFill>
                <a:latin typeface="AR丸ゴシック体M" panose="020F0609000000000000" pitchFamily="49" charset="-128"/>
                <a:ea typeface="AR丸ゴシック体M" panose="020F0609000000000000"/>
                <a:cs typeface="TBちび丸ゴシックPlusK Pro R"/>
              </a:rPr>
              <a:t>万円、受け取る側の年収が</a:t>
            </a:r>
            <a:r>
              <a:rPr lang="ja-JP" altLang="en-US" sz="900" dirty="0">
                <a:solidFill>
                  <a:srgbClr val="231F20"/>
                </a:solidFill>
                <a:latin typeface="AR丸ゴシック体M" panose="020F0609000000000000" pitchFamily="49" charset="-128"/>
                <a:ea typeface="AR丸ゴシック体M" panose="020F0609000000000000"/>
                <a:cs typeface="TBちび丸ゴシックPlusK Pro R"/>
              </a:rPr>
              <a:t>２００</a:t>
            </a:r>
            <a:r>
              <a:rPr sz="900" dirty="0" err="1">
                <a:solidFill>
                  <a:srgbClr val="231F20"/>
                </a:solidFill>
                <a:latin typeface="AR丸ゴシック体M" panose="020F0609000000000000" pitchFamily="49" charset="-128"/>
                <a:ea typeface="AR丸ゴシック体M" panose="020F0609000000000000"/>
                <a:cs typeface="TBちび丸ゴシックPlusK Pro R"/>
              </a:rPr>
              <a:t>万円</a:t>
            </a:r>
            <a:endParaRPr sz="900" dirty="0">
              <a:latin typeface="AR丸ゴシック体M" panose="020F0609000000000000" pitchFamily="49" charset="-128"/>
              <a:ea typeface="AR丸ゴシック体M" panose="020F0609000000000000"/>
              <a:cs typeface="TBちび丸ゴシックPlusK Pro R"/>
            </a:endParaRPr>
          </a:p>
        </p:txBody>
      </p:sp>
      <p:sp>
        <p:nvSpPr>
          <p:cNvPr id="10" name="object 10"/>
          <p:cNvSpPr txBox="1"/>
          <p:nvPr/>
        </p:nvSpPr>
        <p:spPr>
          <a:xfrm>
            <a:off x="5479252" y="5154272"/>
            <a:ext cx="5074443" cy="852798"/>
          </a:xfrm>
          <a:prstGeom prst="rect">
            <a:avLst/>
          </a:prstGeom>
        </p:spPr>
        <p:txBody>
          <a:bodyPr vert="horz" wrap="square" lIns="0" tIns="82550" rIns="0" bIns="0" rtlCol="0">
            <a:spAutoFit/>
          </a:bodyPr>
          <a:lstStyle/>
          <a:p>
            <a:pPr marL="12700">
              <a:lnSpc>
                <a:spcPct val="100000"/>
              </a:lnSpc>
              <a:spcBef>
                <a:spcPts val="650"/>
              </a:spcBef>
            </a:pP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詳しい養育費算定表は、裁判所の</a:t>
            </a:r>
            <a:r>
              <a:rPr lang="ja-JP" altLang="en-US" sz="1000" spc="15" dirty="0">
                <a:solidFill>
                  <a:srgbClr val="231F20"/>
                </a:solidFill>
                <a:latin typeface="AR丸ゴシック体M" panose="020F0609000000000000" pitchFamily="49" charset="-128"/>
                <a:ea typeface="AR丸ゴシック体M" panose="020F0609000000000000" pitchFamily="49" charset="-128"/>
                <a:cs typeface="TBちび丸ゴシックPlusK Pro R"/>
              </a:rPr>
              <a:t>ＨＰ</a:t>
            </a: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で見ることができます</a:t>
            </a: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endParaRPr sz="1000" dirty="0">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550"/>
              </a:spcBef>
            </a:pPr>
            <a:r>
              <a:rPr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a:t>
            </a:r>
            <a:r>
              <a:rPr sz="1000" dirty="0" err="1">
                <a:solidFill>
                  <a:srgbClr val="231F20"/>
                </a:solidFill>
                <a:latin typeface="AR丸ゴシック体M" panose="020F0609000000000000" pitchFamily="49" charset="-128"/>
                <a:ea typeface="AR丸ゴシック体M" panose="020F0609000000000000" pitchFamily="49" charset="-128"/>
                <a:cs typeface="TBちび丸ゴシックPlusK Pro R"/>
              </a:rPr>
              <a:t>東京家庭裁判所</a:t>
            </a:r>
            <a:r>
              <a:rPr lang="ja-JP" altLang="en-US" sz="1000" dirty="0">
                <a:solidFill>
                  <a:srgbClr val="231F20"/>
                </a:solidFill>
                <a:latin typeface="AR丸ゴシック体M" panose="020F0609000000000000" pitchFamily="49" charset="-128"/>
                <a:ea typeface="AR丸ゴシック体M" panose="020F0609000000000000" pitchFamily="49" charset="-128"/>
                <a:cs typeface="TBちび丸ゴシックPlusK Pro R"/>
              </a:rPr>
              <a:t>ＨＰ＞</a:t>
            </a:r>
            <a:endParaRPr lang="en-US" altLang="ja-JP" sz="1000" dirty="0">
              <a:solidFill>
                <a:srgbClr val="231F20"/>
              </a:solidFill>
              <a:latin typeface="AR丸ゴシック体M" panose="020F0609000000000000" pitchFamily="49" charset="-128"/>
              <a:ea typeface="AR丸ゴシック体M" panose="020F0609000000000000" pitchFamily="49" charset="-128"/>
              <a:cs typeface="TBちび丸ゴシックPlusK Pro R"/>
            </a:endParaRPr>
          </a:p>
          <a:p>
            <a:pPr marL="12700">
              <a:lnSpc>
                <a:spcPct val="100000"/>
              </a:lnSpc>
              <a:spcBef>
                <a:spcPts val="550"/>
              </a:spcBef>
            </a:pPr>
            <a:r>
              <a:rPr lang="en-US" altLang="ja-JP" sz="1000" dirty="0">
                <a:solidFill>
                  <a:srgbClr val="231F20"/>
                </a:solidFill>
                <a:latin typeface="AR丸ゴシック体M" panose="020F0609000000000000" pitchFamily="49" charset="-128"/>
                <a:ea typeface="AR丸ゴシック体M" panose="020F0609000000000000" pitchFamily="49" charset="-128"/>
                <a:cs typeface="TBちび丸ゴシックPlusK Pro R"/>
                <a:hlinkClick r:id="rId4"/>
              </a:rPr>
              <a:t>https://www.courts.go.jp/tokyo-f/saiban/tetuzuki/youikuhi_santei_hyou/index.html</a:t>
            </a:r>
            <a:endParaRPr sz="1000" dirty="0">
              <a:latin typeface="AR丸ゴシック体M" panose="020F0609000000000000" pitchFamily="49" charset="-128"/>
              <a:ea typeface="AR丸ゴシック体M" panose="020F0609000000000000" pitchFamily="49" charset="-128"/>
              <a:cs typeface="TBちび丸ゴシックPlusK Pro R"/>
            </a:endParaRPr>
          </a:p>
        </p:txBody>
      </p:sp>
      <p:sp>
        <p:nvSpPr>
          <p:cNvPr id="11" name="object 11"/>
          <p:cNvSpPr txBox="1"/>
          <p:nvPr/>
        </p:nvSpPr>
        <p:spPr>
          <a:xfrm>
            <a:off x="5717224" y="2064943"/>
            <a:ext cx="83484" cy="1031240"/>
          </a:xfrm>
          <a:prstGeom prst="rect">
            <a:avLst/>
          </a:prstGeom>
        </p:spPr>
        <p:txBody>
          <a:bodyPr vert="eaVert" wrap="square" lIns="0" tIns="0" rIns="0" bIns="0" rtlCol="0">
            <a:spAutoFit/>
          </a:bodyPr>
          <a:lstStyle/>
          <a:p>
            <a:pPr marL="12700">
              <a:lnSpc>
                <a:spcPct val="70000"/>
              </a:lnSpc>
            </a:pPr>
            <a:r>
              <a:rPr sz="700" dirty="0">
                <a:solidFill>
                  <a:srgbClr val="231F20"/>
                </a:solidFill>
                <a:latin typeface="AR丸ゴシック体M" panose="020F0609000000000000" pitchFamily="49" charset="-128"/>
                <a:ea typeface="AR丸ゴシック体M" panose="020F0609000000000000" pitchFamily="49" charset="-128"/>
                <a:cs typeface="SimSun"/>
              </a:rPr>
              <a:t>支払う側の年収（万円）</a:t>
            </a:r>
            <a:endParaRPr sz="700" dirty="0">
              <a:latin typeface="AR丸ゴシック体M" panose="020F0609000000000000" pitchFamily="49" charset="-128"/>
              <a:ea typeface="AR丸ゴシック体M" panose="020F0609000000000000" pitchFamily="49" charset="-128"/>
              <a:cs typeface="SimSun"/>
            </a:endParaRPr>
          </a:p>
        </p:txBody>
      </p:sp>
      <p:grpSp>
        <p:nvGrpSpPr>
          <p:cNvPr id="12" name="object 12"/>
          <p:cNvGrpSpPr/>
          <p:nvPr/>
        </p:nvGrpSpPr>
        <p:grpSpPr>
          <a:xfrm>
            <a:off x="445016" y="4470951"/>
            <a:ext cx="1346200" cy="255270"/>
            <a:chOff x="445016" y="4470951"/>
            <a:chExt cx="1346200" cy="255270"/>
          </a:xfrm>
        </p:grpSpPr>
        <p:sp>
          <p:nvSpPr>
            <p:cNvPr id="13" name="object 13"/>
            <p:cNvSpPr/>
            <p:nvPr/>
          </p:nvSpPr>
          <p:spPr>
            <a:xfrm>
              <a:off x="577849" y="4475721"/>
              <a:ext cx="1212850" cy="246379"/>
            </a:xfrm>
            <a:custGeom>
              <a:avLst/>
              <a:gdLst/>
              <a:ahLst/>
              <a:cxnLst/>
              <a:rect l="l" t="t" r="r" b="b"/>
              <a:pathLst>
                <a:path w="1212850" h="246379">
                  <a:moveTo>
                    <a:pt x="1212850" y="0"/>
                  </a:moveTo>
                  <a:lnTo>
                    <a:pt x="0" y="0"/>
                  </a:lnTo>
                  <a:lnTo>
                    <a:pt x="0" y="246062"/>
                  </a:lnTo>
                  <a:lnTo>
                    <a:pt x="1212850" y="246062"/>
                  </a:lnTo>
                  <a:lnTo>
                    <a:pt x="1212850" y="0"/>
                  </a:lnTo>
                  <a:close/>
                </a:path>
              </a:pathLst>
            </a:custGeom>
            <a:solidFill>
              <a:srgbClr val="429DB1"/>
            </a:solidFill>
          </p:spPr>
          <p:txBody>
            <a:bodyPr wrap="square" lIns="0" tIns="0" rIns="0" bIns="0" rtlCol="0"/>
            <a:lstStyle/>
            <a:p>
              <a:endParaRPr/>
            </a:p>
          </p:txBody>
        </p:sp>
        <p:pic>
          <p:nvPicPr>
            <p:cNvPr id="14" name="object 14"/>
            <p:cNvPicPr/>
            <p:nvPr/>
          </p:nvPicPr>
          <p:blipFill>
            <a:blip r:embed="rId5" cstate="print"/>
            <a:stretch>
              <a:fillRect/>
            </a:stretch>
          </p:blipFill>
          <p:spPr>
            <a:xfrm>
              <a:off x="451366" y="4477301"/>
              <a:ext cx="242519" cy="242519"/>
            </a:xfrm>
            <a:prstGeom prst="rect">
              <a:avLst/>
            </a:prstGeom>
          </p:spPr>
        </p:pic>
        <p:sp>
          <p:nvSpPr>
            <p:cNvPr id="15" name="object 15"/>
            <p:cNvSpPr/>
            <p:nvPr/>
          </p:nvSpPr>
          <p:spPr>
            <a:xfrm>
              <a:off x="451366" y="4477301"/>
              <a:ext cx="242570" cy="242570"/>
            </a:xfrm>
            <a:custGeom>
              <a:avLst/>
              <a:gdLst/>
              <a:ahLst/>
              <a:cxnLst/>
              <a:rect l="l" t="t" r="r" b="b"/>
              <a:pathLst>
                <a:path w="242570" h="242570">
                  <a:moveTo>
                    <a:pt x="242519" y="121259"/>
                  </a:moveTo>
                  <a:lnTo>
                    <a:pt x="232991" y="168458"/>
                  </a:lnTo>
                  <a:lnTo>
                    <a:pt x="207006" y="207002"/>
                  </a:lnTo>
                  <a:lnTo>
                    <a:pt x="168463" y="232989"/>
                  </a:lnTo>
                  <a:lnTo>
                    <a:pt x="121259" y="242519"/>
                  </a:lnTo>
                  <a:lnTo>
                    <a:pt x="74061" y="232989"/>
                  </a:lnTo>
                  <a:lnTo>
                    <a:pt x="35517" y="207002"/>
                  </a:lnTo>
                  <a:lnTo>
                    <a:pt x="9529" y="168458"/>
                  </a:lnTo>
                  <a:lnTo>
                    <a:pt x="0" y="121259"/>
                  </a:lnTo>
                  <a:lnTo>
                    <a:pt x="9529" y="74066"/>
                  </a:lnTo>
                  <a:lnTo>
                    <a:pt x="35517" y="35521"/>
                  </a:lnTo>
                  <a:lnTo>
                    <a:pt x="74061" y="9531"/>
                  </a:lnTo>
                  <a:lnTo>
                    <a:pt x="121259" y="0"/>
                  </a:lnTo>
                  <a:lnTo>
                    <a:pt x="168463" y="9531"/>
                  </a:lnTo>
                  <a:lnTo>
                    <a:pt x="207006" y="35521"/>
                  </a:lnTo>
                  <a:lnTo>
                    <a:pt x="232991" y="74066"/>
                  </a:lnTo>
                  <a:lnTo>
                    <a:pt x="242519" y="121259"/>
                  </a:lnTo>
                  <a:close/>
                </a:path>
              </a:pathLst>
            </a:custGeom>
            <a:ln w="12700">
              <a:solidFill>
                <a:srgbClr val="429DB1"/>
              </a:solidFill>
            </a:ln>
          </p:spPr>
          <p:txBody>
            <a:bodyPr wrap="square" lIns="0" tIns="0" rIns="0" bIns="0" rtlCol="0"/>
            <a:lstStyle/>
            <a:p>
              <a:endParaRPr/>
            </a:p>
          </p:txBody>
        </p:sp>
      </p:grpSp>
      <p:sp>
        <p:nvSpPr>
          <p:cNvPr id="16" name="object 16"/>
          <p:cNvSpPr txBox="1"/>
          <p:nvPr/>
        </p:nvSpPr>
        <p:spPr>
          <a:xfrm>
            <a:off x="474705" y="4501757"/>
            <a:ext cx="196215" cy="219291"/>
          </a:xfrm>
          <a:prstGeom prst="rect">
            <a:avLst/>
          </a:prstGeom>
        </p:spPr>
        <p:txBody>
          <a:bodyPr vert="horz" wrap="square" lIns="0" tIns="11430" rIns="0" bIns="0" rtlCol="0">
            <a:spAutoFit/>
          </a:bodyPr>
          <a:lstStyle/>
          <a:p>
            <a:pPr marL="12700">
              <a:lnSpc>
                <a:spcPct val="100000"/>
              </a:lnSpc>
              <a:spcBef>
                <a:spcPts val="90"/>
              </a:spcBef>
            </a:pPr>
            <a:r>
              <a:rPr sz="1350" spc="-10" dirty="0">
                <a:solidFill>
                  <a:srgbClr val="429DB1"/>
                </a:solidFill>
                <a:latin typeface="TBUD丸ゴシック Std H" panose="020F0800000000000000" pitchFamily="34" charset="-128"/>
                <a:ea typeface="TBUD丸ゴシック Std H" panose="020F0800000000000000" pitchFamily="34" charset="-128"/>
                <a:cs typeface="SimSun"/>
              </a:rPr>
              <a:t>？</a:t>
            </a:r>
            <a:endParaRPr sz="1350" dirty="0">
              <a:latin typeface="TBUD丸ゴシック Std H" panose="020F0800000000000000" pitchFamily="34" charset="-128"/>
              <a:ea typeface="TBUD丸ゴシック Std H" panose="020F0800000000000000" pitchFamily="34" charset="-128"/>
              <a:cs typeface="SimSun"/>
            </a:endParaRPr>
          </a:p>
        </p:txBody>
      </p:sp>
      <p:sp>
        <p:nvSpPr>
          <p:cNvPr id="17" name="object 17"/>
          <p:cNvSpPr txBox="1"/>
          <p:nvPr/>
        </p:nvSpPr>
        <p:spPr>
          <a:xfrm>
            <a:off x="736358" y="4482741"/>
            <a:ext cx="93980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FFFFFF"/>
                </a:solidFill>
                <a:latin typeface="AR丸ゴシック体E" panose="020F0909000000000000" pitchFamily="49" charset="-128"/>
                <a:ea typeface="AR丸ゴシック体E" panose="020F0909000000000000" pitchFamily="49" charset="-128"/>
                <a:cs typeface="TBちび丸ゴシックPlusK Pro R"/>
              </a:rPr>
              <a:t>公正証書とは</a:t>
            </a:r>
            <a:endParaRPr sz="1200" dirty="0">
              <a:latin typeface="AR丸ゴシック体E" panose="020F0909000000000000" pitchFamily="49" charset="-128"/>
              <a:ea typeface="AR丸ゴシック体E" panose="020F0909000000000000" pitchFamily="49" charset="-128"/>
              <a:cs typeface="TBちび丸ゴシックPlusK Pro R"/>
            </a:endParaRPr>
          </a:p>
        </p:txBody>
      </p:sp>
      <p:pic>
        <p:nvPicPr>
          <p:cNvPr id="18" name="object 18"/>
          <p:cNvPicPr/>
          <p:nvPr/>
        </p:nvPicPr>
        <p:blipFill>
          <a:blip r:embed="rId6" cstate="print"/>
          <a:stretch>
            <a:fillRect/>
          </a:stretch>
        </p:blipFill>
        <p:spPr>
          <a:xfrm>
            <a:off x="4803058" y="6870730"/>
            <a:ext cx="360042" cy="360044"/>
          </a:xfrm>
          <a:prstGeom prst="rect">
            <a:avLst/>
          </a:prstGeom>
        </p:spPr>
      </p:pic>
      <p:grpSp>
        <p:nvGrpSpPr>
          <p:cNvPr id="23" name="object 23"/>
          <p:cNvGrpSpPr/>
          <p:nvPr/>
        </p:nvGrpSpPr>
        <p:grpSpPr>
          <a:xfrm>
            <a:off x="9158294" y="6163717"/>
            <a:ext cx="934085" cy="1146810"/>
            <a:chOff x="9205303" y="6043002"/>
            <a:chExt cx="934085" cy="1146810"/>
          </a:xfrm>
        </p:grpSpPr>
        <p:pic>
          <p:nvPicPr>
            <p:cNvPr id="24" name="object 24"/>
            <p:cNvPicPr/>
            <p:nvPr/>
          </p:nvPicPr>
          <p:blipFill>
            <a:blip r:embed="rId7" cstate="print"/>
            <a:stretch>
              <a:fillRect/>
            </a:stretch>
          </p:blipFill>
          <p:spPr>
            <a:xfrm>
              <a:off x="9205303" y="6043002"/>
              <a:ext cx="360019" cy="360044"/>
            </a:xfrm>
            <a:prstGeom prst="rect">
              <a:avLst/>
            </a:prstGeom>
          </p:spPr>
        </p:pic>
        <p:pic>
          <p:nvPicPr>
            <p:cNvPr id="25" name="object 25"/>
            <p:cNvPicPr/>
            <p:nvPr/>
          </p:nvPicPr>
          <p:blipFill>
            <a:blip r:embed="rId8" cstate="print"/>
            <a:stretch>
              <a:fillRect/>
            </a:stretch>
          </p:blipFill>
          <p:spPr>
            <a:xfrm>
              <a:off x="9572215" y="6081260"/>
              <a:ext cx="567069" cy="1108078"/>
            </a:xfrm>
            <a:prstGeom prst="rect">
              <a:avLst/>
            </a:prstGeom>
          </p:spPr>
        </p:pic>
      </p:grpSp>
      <p:sp>
        <p:nvSpPr>
          <p:cNvPr id="30" name="object 30"/>
          <p:cNvSpPr txBox="1"/>
          <p:nvPr/>
        </p:nvSpPr>
        <p:spPr>
          <a:xfrm>
            <a:off x="6392626" y="4848225"/>
            <a:ext cx="3827779" cy="149400"/>
          </a:xfrm>
          <a:prstGeom prst="rect">
            <a:avLst/>
          </a:prstGeom>
        </p:spPr>
        <p:txBody>
          <a:bodyPr vert="horz" wrap="square" lIns="0" tIns="41275" rIns="0" bIns="0" rtlCol="0">
            <a:spAutoFit/>
          </a:bodyPr>
          <a:lstStyle/>
          <a:p>
            <a:pPr marL="12700" algn="r">
              <a:lnSpc>
                <a:spcPct val="100000"/>
              </a:lnSpc>
              <a:spcBef>
                <a:spcPts val="325"/>
              </a:spcBef>
            </a:pPr>
            <a:r>
              <a:rPr sz="700" spc="20" dirty="0" err="1">
                <a:solidFill>
                  <a:srgbClr val="231F20"/>
                </a:solidFill>
                <a:latin typeface="AR丸ゴシック体M" panose="020F0609000000000000" pitchFamily="49" charset="-128"/>
                <a:ea typeface="AR丸ゴシック体M" panose="020F0609000000000000" pitchFamily="49" charset="-128"/>
                <a:cs typeface="SimSun"/>
              </a:rPr>
              <a:t>受け取る側の年収（万円</a:t>
            </a:r>
            <a:r>
              <a:rPr sz="700" spc="20" dirty="0">
                <a:solidFill>
                  <a:srgbClr val="231F20"/>
                </a:solidFill>
                <a:latin typeface="AR丸ゴシック体M" panose="020F0609000000000000" pitchFamily="49" charset="-128"/>
                <a:ea typeface="AR丸ゴシック体M" panose="020F0609000000000000" pitchFamily="49" charset="-128"/>
                <a:cs typeface="SimSun"/>
              </a:rPr>
              <a:t>）</a:t>
            </a:r>
            <a:endParaRPr sz="700" dirty="0">
              <a:latin typeface="AR丸ゴシック体M" panose="020F0609000000000000" pitchFamily="49" charset="-128"/>
              <a:ea typeface="AR丸ゴシック体M" panose="020F0609000000000000" pitchFamily="49" charset="-128"/>
              <a:cs typeface="SimSun"/>
            </a:endParaRPr>
          </a:p>
        </p:txBody>
      </p:sp>
      <p:sp>
        <p:nvSpPr>
          <p:cNvPr id="60" name="object 60"/>
          <p:cNvSpPr txBox="1"/>
          <p:nvPr/>
        </p:nvSpPr>
        <p:spPr>
          <a:xfrm>
            <a:off x="340271" y="7159690"/>
            <a:ext cx="889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7</a:t>
            </a:r>
            <a:endParaRPr sz="900">
              <a:latin typeface="AR丸ゴシック体M" panose="020F0609000000000000" pitchFamily="49" charset="-128"/>
              <a:ea typeface="AR丸ゴシック体M" panose="020F0609000000000000" pitchFamily="49" charset="-128"/>
              <a:cs typeface="Arial"/>
            </a:endParaRPr>
          </a:p>
        </p:txBody>
      </p:sp>
      <p:sp>
        <p:nvSpPr>
          <p:cNvPr id="61" name="object 61"/>
          <p:cNvSpPr txBox="1"/>
          <p:nvPr/>
        </p:nvSpPr>
        <p:spPr>
          <a:xfrm>
            <a:off x="10227449" y="7159690"/>
            <a:ext cx="889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8</a:t>
            </a:r>
            <a:endParaRPr sz="900">
              <a:latin typeface="AR丸ゴシック体M" panose="020F0609000000000000" pitchFamily="49" charset="-128"/>
              <a:ea typeface="AR丸ゴシック体M" panose="020F0609000000000000" pitchFamily="49" charset="-128"/>
              <a:cs typeface="Arial"/>
            </a:endParaRPr>
          </a:p>
        </p:txBody>
      </p:sp>
      <p:pic>
        <p:nvPicPr>
          <p:cNvPr id="19" name="図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93665" y="2064943"/>
            <a:ext cx="4245619" cy="281463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5327993" y="12"/>
            <a:ext cx="5328285" cy="7560309"/>
          </a:xfrm>
          <a:custGeom>
            <a:avLst/>
            <a:gdLst/>
            <a:ahLst/>
            <a:cxnLst/>
            <a:rect l="l" t="t" r="r" b="b"/>
            <a:pathLst>
              <a:path w="5328284" h="7560309">
                <a:moveTo>
                  <a:pt x="5328005" y="0"/>
                </a:moveTo>
                <a:lnTo>
                  <a:pt x="0" y="0"/>
                </a:lnTo>
                <a:lnTo>
                  <a:pt x="0" y="7559992"/>
                </a:lnTo>
                <a:lnTo>
                  <a:pt x="5328005" y="7559992"/>
                </a:lnTo>
                <a:lnTo>
                  <a:pt x="5328005" y="0"/>
                </a:lnTo>
                <a:close/>
              </a:path>
            </a:pathLst>
          </a:custGeom>
          <a:solidFill>
            <a:srgbClr val="F7F0DD"/>
          </a:solidFill>
        </p:spPr>
        <p:txBody>
          <a:bodyPr wrap="square" lIns="0" tIns="0" rIns="0" bIns="0" rtlCol="0"/>
          <a:lstStyle/>
          <a:p>
            <a:endParaRPr/>
          </a:p>
        </p:txBody>
      </p:sp>
      <p:sp>
        <p:nvSpPr>
          <p:cNvPr id="110" name="object 110"/>
          <p:cNvSpPr txBox="1"/>
          <p:nvPr/>
        </p:nvSpPr>
        <p:spPr>
          <a:xfrm>
            <a:off x="340273" y="7159690"/>
            <a:ext cx="889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9</a:t>
            </a:r>
            <a:endParaRPr sz="900">
              <a:latin typeface="AR丸ゴシック体M" panose="020F0609000000000000" pitchFamily="49" charset="-128"/>
              <a:ea typeface="AR丸ゴシック体M" panose="020F0609000000000000" pitchFamily="49" charset="-128"/>
              <a:cs typeface="Arial"/>
            </a:endParaRPr>
          </a:p>
        </p:txBody>
      </p:sp>
      <p:pic>
        <p:nvPicPr>
          <p:cNvPr id="9" name="図 8"/>
          <p:cNvPicPr>
            <a:picLocks noChangeAspect="1"/>
          </p:cNvPicPr>
          <p:nvPr/>
        </p:nvPicPr>
        <p:blipFill>
          <a:blip r:embed="rId2"/>
          <a:stretch>
            <a:fillRect/>
          </a:stretch>
        </p:blipFill>
        <p:spPr>
          <a:xfrm>
            <a:off x="389746" y="345940"/>
            <a:ext cx="4569175" cy="6712084"/>
          </a:xfrm>
          <a:prstGeom prst="rect">
            <a:avLst/>
          </a:prstGeom>
        </p:spPr>
      </p:pic>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9155" y="123825"/>
            <a:ext cx="5070095" cy="7175647"/>
          </a:xfrm>
          <a:prstGeom prst="rect">
            <a:avLst/>
          </a:prstGeom>
        </p:spPr>
      </p:pic>
      <p:sp>
        <p:nvSpPr>
          <p:cNvPr id="118" name="object 2">
            <a:extLst>
              <a:ext uri="{FF2B5EF4-FFF2-40B4-BE49-F238E27FC236}">
                <a16:creationId xmlns:a16="http://schemas.microsoft.com/office/drawing/2014/main" id="{59A4727D-C44A-4386-9593-9E161BF06AEA}"/>
              </a:ext>
            </a:extLst>
          </p:cNvPr>
          <p:cNvSpPr/>
          <p:nvPr/>
        </p:nvSpPr>
        <p:spPr>
          <a:xfrm>
            <a:off x="5439155" y="5915025"/>
            <a:ext cx="5070095" cy="1485431"/>
          </a:xfrm>
          <a:custGeom>
            <a:avLst/>
            <a:gdLst/>
            <a:ahLst/>
            <a:cxnLst/>
            <a:rect l="l" t="t" r="r" b="b"/>
            <a:pathLst>
              <a:path w="4591050" h="1363979">
                <a:moveTo>
                  <a:pt x="4590872" y="0"/>
                </a:moveTo>
                <a:lnTo>
                  <a:pt x="0" y="0"/>
                </a:lnTo>
                <a:lnTo>
                  <a:pt x="0" y="1363738"/>
                </a:lnTo>
                <a:lnTo>
                  <a:pt x="4590872" y="1363738"/>
                </a:lnTo>
                <a:lnTo>
                  <a:pt x="4590872" y="0"/>
                </a:lnTo>
                <a:close/>
              </a:path>
            </a:pathLst>
          </a:custGeom>
          <a:solidFill>
            <a:srgbClr val="FCE1ED"/>
          </a:solidFill>
        </p:spPr>
        <p:txBody>
          <a:bodyPr wrap="square" lIns="0" tIns="0" rIns="0" bIns="0" rtlCol="0"/>
          <a:lstStyle/>
          <a:p>
            <a:endParaRPr/>
          </a:p>
        </p:txBody>
      </p:sp>
      <p:sp>
        <p:nvSpPr>
          <p:cNvPr id="106" name="object 106"/>
          <p:cNvSpPr txBox="1"/>
          <p:nvPr/>
        </p:nvSpPr>
        <p:spPr>
          <a:xfrm>
            <a:off x="6043461" y="6100264"/>
            <a:ext cx="3890903" cy="807913"/>
          </a:xfrm>
          <a:prstGeom prst="rect">
            <a:avLst/>
          </a:prstGeom>
        </p:spPr>
        <p:txBody>
          <a:bodyPr vert="horz" wrap="square" lIns="0" tIns="12700" rIns="0" bIns="0" rtlCol="0">
            <a:spAutoFit/>
          </a:bodyPr>
          <a:lstStyle/>
          <a:p>
            <a:pPr marL="12700">
              <a:lnSpc>
                <a:spcPct val="100000"/>
              </a:lnSpc>
              <a:spcBef>
                <a:spcPts val="100"/>
              </a:spcBef>
            </a:pPr>
            <a:r>
              <a:rPr lang="ja-JP" altLang="en-US" sz="1500" baseline="2777" dirty="0">
                <a:latin typeface="AR丸ゴシック体M" panose="020F0609000000000000" pitchFamily="49" charset="-128"/>
                <a:ea typeface="AR丸ゴシック体M" panose="020F0609000000000000" pitchFamily="49" charset="-128"/>
                <a:cs typeface="小塚ゴシック Pro R"/>
              </a:rPr>
              <a:t>　</a:t>
            </a:r>
            <a:r>
              <a:rPr lang="ja-JP" altLang="en-US" sz="1500" b="1" baseline="2777" dirty="0">
                <a:latin typeface="AR丸ゴシック体M" panose="020F0609000000000000" pitchFamily="49" charset="-128"/>
                <a:ea typeface="AR丸ゴシック体M" panose="020F0609000000000000" pitchFamily="49" charset="-128"/>
                <a:cs typeface="小塚ゴシック Pro R"/>
              </a:rPr>
              <a:t>合意書に書いた内容は、そのままでは法的拘束力がありません。</a:t>
            </a:r>
          </a:p>
          <a:p>
            <a:pPr marL="12700">
              <a:lnSpc>
                <a:spcPct val="100000"/>
              </a:lnSpc>
              <a:spcBef>
                <a:spcPts val="100"/>
              </a:spcBef>
            </a:pPr>
            <a:r>
              <a:rPr lang="ja-JP" altLang="en-US" sz="1500" b="1" baseline="2777" dirty="0">
                <a:latin typeface="AR丸ゴシック体M" panose="020F0609000000000000" pitchFamily="49" charset="-128"/>
                <a:ea typeface="AR丸ゴシック体M" panose="020F0609000000000000" pitchFamily="49" charset="-128"/>
                <a:cs typeface="小塚ゴシック Pro R"/>
              </a:rPr>
              <a:t>　万が一内容を守ってもらえなかったときのために、ぜひ公正証書を作ることをおすすめします。</a:t>
            </a:r>
          </a:p>
          <a:p>
            <a:pPr marL="12700">
              <a:lnSpc>
                <a:spcPct val="100000"/>
              </a:lnSpc>
              <a:spcBef>
                <a:spcPts val="100"/>
              </a:spcBef>
            </a:pPr>
            <a:r>
              <a:rPr lang="ja-JP" altLang="en-US" sz="1500" baseline="2777" dirty="0">
                <a:latin typeface="AR丸ゴシック体M" panose="020F0609000000000000" pitchFamily="49" charset="-128"/>
                <a:ea typeface="AR丸ゴシック体M" panose="020F0609000000000000" pitchFamily="49" charset="-128"/>
                <a:cs typeface="小塚ゴシック Pro R"/>
              </a:rPr>
              <a:t>　この合意書を公証役場へ持って行くと、内容を元に公正証書を作ってもらえます。（作成には手数料がかかります。）</a:t>
            </a:r>
          </a:p>
        </p:txBody>
      </p:sp>
      <p:sp>
        <p:nvSpPr>
          <p:cNvPr id="109" name="object 109"/>
          <p:cNvSpPr txBox="1"/>
          <p:nvPr/>
        </p:nvSpPr>
        <p:spPr>
          <a:xfrm>
            <a:off x="5846273" y="6876819"/>
            <a:ext cx="4336415" cy="310341"/>
          </a:xfrm>
          <a:prstGeom prst="rect">
            <a:avLst/>
          </a:prstGeom>
        </p:spPr>
        <p:txBody>
          <a:bodyPr vert="horz" wrap="square" lIns="0" tIns="12700" rIns="0" bIns="0" rtlCol="0">
            <a:spAutoFit/>
          </a:bodyPr>
          <a:lstStyle/>
          <a:p>
            <a:pPr>
              <a:lnSpc>
                <a:spcPct val="100000"/>
              </a:lnSpc>
              <a:spcBef>
                <a:spcPts val="70"/>
              </a:spcBef>
            </a:pPr>
            <a:endParaRPr sz="450" dirty="0">
              <a:latin typeface="AR丸ゴシック体M" panose="020F0609000000000000" pitchFamily="49" charset="-128"/>
              <a:ea typeface="AR丸ゴシック体M" panose="020F0609000000000000" pitchFamily="49" charset="-128"/>
              <a:cs typeface="小塚ゴシック Pro R"/>
            </a:endParaRPr>
          </a:p>
          <a:p>
            <a:pPr marR="417195" algn="r">
              <a:lnSpc>
                <a:spcPct val="100000"/>
              </a:lnSpc>
            </a:pPr>
            <a:r>
              <a:rPr sz="700" dirty="0">
                <a:solidFill>
                  <a:srgbClr val="231F20"/>
                </a:solidFill>
                <a:latin typeface="AR丸ゴシック体M" panose="020F0609000000000000" pitchFamily="49" charset="-128"/>
                <a:ea typeface="AR丸ゴシック体M" panose="020F0609000000000000" pitchFamily="49" charset="-128"/>
                <a:cs typeface="小塚ゴシック Pro R"/>
              </a:rPr>
              <a:t>出典：法務省</a:t>
            </a:r>
            <a:r>
              <a:rPr sz="700" spc="-20" dirty="0">
                <a:solidFill>
                  <a:srgbClr val="231F20"/>
                </a:solidFill>
                <a:latin typeface="AR丸ゴシック体M" panose="020F0609000000000000" pitchFamily="49" charset="-128"/>
                <a:ea typeface="AR丸ゴシック体M" panose="020F0609000000000000" pitchFamily="49" charset="-128"/>
                <a:cs typeface="小塚ゴシック Pro R"/>
              </a:rPr>
              <a:t> </a:t>
            </a:r>
            <a:r>
              <a:rPr sz="700" dirty="0">
                <a:solidFill>
                  <a:srgbClr val="231F20"/>
                </a:solidFill>
                <a:latin typeface="AR丸ゴシック体M" panose="020F0609000000000000" pitchFamily="49" charset="-128"/>
                <a:ea typeface="AR丸ゴシック体M" panose="020F0609000000000000" pitchFamily="49" charset="-128"/>
                <a:cs typeface="小塚ゴシック Pro R"/>
              </a:rPr>
              <a:t>HP「子どもの養育に関する合意書作成の手引きと</a:t>
            </a:r>
            <a:r>
              <a:rPr sz="700" spc="-15" dirty="0">
                <a:solidFill>
                  <a:srgbClr val="231F20"/>
                </a:solidFill>
                <a:latin typeface="AR丸ゴシック体M" panose="020F0609000000000000" pitchFamily="49" charset="-128"/>
                <a:ea typeface="AR丸ゴシック体M" panose="020F0609000000000000" pitchFamily="49" charset="-128"/>
                <a:cs typeface="小塚ゴシック Pro R"/>
              </a:rPr>
              <a:t> </a:t>
            </a:r>
            <a:r>
              <a:rPr sz="700" spc="10" dirty="0">
                <a:solidFill>
                  <a:srgbClr val="231F20"/>
                </a:solidFill>
                <a:latin typeface="AR丸ゴシック体M" panose="020F0609000000000000" pitchFamily="49" charset="-128"/>
                <a:ea typeface="AR丸ゴシック体M" panose="020F0609000000000000" pitchFamily="49" charset="-128"/>
                <a:cs typeface="小塚ゴシック Pro R"/>
              </a:rPr>
              <a:t>Q&amp;A</a:t>
            </a:r>
            <a:r>
              <a:rPr sz="700" spc="15" dirty="0">
                <a:solidFill>
                  <a:srgbClr val="231F20"/>
                </a:solidFill>
                <a:latin typeface="AR丸ゴシック体M" panose="020F0609000000000000" pitchFamily="49" charset="-128"/>
                <a:ea typeface="AR丸ゴシック体M" panose="020F0609000000000000" pitchFamily="49" charset="-128"/>
                <a:cs typeface="小塚ゴシック Pro R"/>
              </a:rPr>
              <a:t>」</a:t>
            </a:r>
            <a:endParaRPr sz="700" dirty="0">
              <a:latin typeface="AR丸ゴシック体M" panose="020F0609000000000000" pitchFamily="49" charset="-128"/>
              <a:ea typeface="AR丸ゴシック体M" panose="020F0609000000000000" pitchFamily="49" charset="-128"/>
              <a:cs typeface="小塚ゴシック Pro R"/>
            </a:endParaRPr>
          </a:p>
          <a:p>
            <a:pPr marR="417195" algn="r">
              <a:lnSpc>
                <a:spcPct val="100000"/>
              </a:lnSpc>
              <a:spcBef>
                <a:spcPts val="60"/>
              </a:spcBef>
            </a:pPr>
            <a:r>
              <a:rPr sz="700" spc="-10" dirty="0">
                <a:solidFill>
                  <a:srgbClr val="231F20"/>
                </a:solidFill>
                <a:latin typeface="AR丸ゴシック体M" panose="020F0609000000000000" pitchFamily="49" charset="-128"/>
                <a:ea typeface="AR丸ゴシック体M" panose="020F0609000000000000" pitchFamily="49" charset="-128"/>
                <a:cs typeface="小塚ゴシック Pro R"/>
                <a:hlinkClick r:id="rId4"/>
              </a:rPr>
              <a:t>（http://www.moj.go.jp/MINJI/minji07_00194.html）</a:t>
            </a:r>
            <a:endParaRPr sz="700" dirty="0">
              <a:latin typeface="AR丸ゴシック体M" panose="020F0609000000000000" pitchFamily="49" charset="-128"/>
              <a:ea typeface="AR丸ゴシック体M" panose="020F0609000000000000" pitchFamily="49" charset="-128"/>
              <a:cs typeface="小塚ゴシック Pro R"/>
            </a:endParaRPr>
          </a:p>
        </p:txBody>
      </p:sp>
      <p:pic>
        <p:nvPicPr>
          <p:cNvPr id="121" name="図 120">
            <a:extLst>
              <a:ext uri="{FF2B5EF4-FFF2-40B4-BE49-F238E27FC236}">
                <a16:creationId xmlns:a16="http://schemas.microsoft.com/office/drawing/2014/main" id="{6B558B3D-168C-4285-B775-3A04D8E134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89027" y="7034232"/>
            <a:ext cx="363731" cy="363731"/>
          </a:xfrm>
          <a:prstGeom prst="rect">
            <a:avLst/>
          </a:prstGeom>
        </p:spPr>
      </p:pic>
      <p:sp>
        <p:nvSpPr>
          <p:cNvPr id="111" name="object 111"/>
          <p:cNvSpPr txBox="1"/>
          <p:nvPr/>
        </p:nvSpPr>
        <p:spPr>
          <a:xfrm>
            <a:off x="10164129"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10</a:t>
            </a:r>
            <a:endParaRPr sz="900" dirty="0">
              <a:latin typeface="AR丸ゴシック体M" panose="020F0609000000000000" pitchFamily="49" charset="-128"/>
              <a:ea typeface="AR丸ゴシック体M" panose="020F0609000000000000" pitchFamily="49" charset="-128"/>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609158" y="5219687"/>
            <a:ext cx="4592955" cy="988694"/>
          </a:xfrm>
          <a:custGeom>
            <a:avLst/>
            <a:gdLst/>
            <a:ahLst/>
            <a:cxnLst/>
            <a:rect l="l" t="t" r="r" b="b"/>
            <a:pathLst>
              <a:path w="4592955" h="988695">
                <a:moveTo>
                  <a:pt x="4592599" y="0"/>
                </a:moveTo>
                <a:lnTo>
                  <a:pt x="0" y="0"/>
                </a:lnTo>
                <a:lnTo>
                  <a:pt x="0" y="988136"/>
                </a:lnTo>
                <a:lnTo>
                  <a:pt x="4592599" y="988136"/>
                </a:lnTo>
                <a:lnTo>
                  <a:pt x="4592599" y="0"/>
                </a:lnTo>
                <a:close/>
              </a:path>
            </a:pathLst>
          </a:custGeom>
          <a:solidFill>
            <a:srgbClr val="FCE1ED"/>
          </a:solidFill>
        </p:spPr>
        <p:txBody>
          <a:bodyPr wrap="square" lIns="0" tIns="0" rIns="0" bIns="0" rtlCol="0"/>
          <a:lstStyle/>
          <a:p>
            <a:endParaRPr/>
          </a:p>
        </p:txBody>
      </p:sp>
      <p:sp>
        <p:nvSpPr>
          <p:cNvPr id="3" name="object 3"/>
          <p:cNvSpPr/>
          <p:nvPr/>
        </p:nvSpPr>
        <p:spPr>
          <a:xfrm>
            <a:off x="0" y="791638"/>
            <a:ext cx="5029200" cy="396240"/>
          </a:xfrm>
          <a:custGeom>
            <a:avLst/>
            <a:gdLst/>
            <a:ahLst/>
            <a:cxnLst/>
            <a:rect l="l" t="t" r="r" b="b"/>
            <a:pathLst>
              <a:path w="5029200" h="396240">
                <a:moveTo>
                  <a:pt x="4847386" y="0"/>
                </a:moveTo>
                <a:lnTo>
                  <a:pt x="0" y="0"/>
                </a:lnTo>
                <a:lnTo>
                  <a:pt x="0" y="395820"/>
                </a:lnTo>
                <a:lnTo>
                  <a:pt x="4847386" y="395820"/>
                </a:lnTo>
                <a:lnTo>
                  <a:pt x="4895576" y="389297"/>
                </a:lnTo>
                <a:lnTo>
                  <a:pt x="4938967" y="370906"/>
                </a:lnTo>
                <a:lnTo>
                  <a:pt x="4975793" y="342414"/>
                </a:lnTo>
                <a:lnTo>
                  <a:pt x="5004285" y="305588"/>
                </a:lnTo>
                <a:lnTo>
                  <a:pt x="5022676" y="262197"/>
                </a:lnTo>
                <a:lnTo>
                  <a:pt x="5029200" y="214007"/>
                </a:lnTo>
                <a:lnTo>
                  <a:pt x="5029200" y="181813"/>
                </a:lnTo>
                <a:lnTo>
                  <a:pt x="5022676" y="133627"/>
                </a:lnTo>
                <a:lnTo>
                  <a:pt x="5004285" y="90237"/>
                </a:lnTo>
                <a:lnTo>
                  <a:pt x="4975793" y="53411"/>
                </a:lnTo>
                <a:lnTo>
                  <a:pt x="4938967" y="24917"/>
                </a:lnTo>
                <a:lnTo>
                  <a:pt x="4895576" y="6524"/>
                </a:lnTo>
                <a:lnTo>
                  <a:pt x="4847386" y="0"/>
                </a:lnTo>
                <a:close/>
              </a:path>
            </a:pathLst>
          </a:custGeom>
          <a:solidFill>
            <a:srgbClr val="FFFFFF"/>
          </a:solidFill>
        </p:spPr>
        <p:txBody>
          <a:bodyPr wrap="square" lIns="0" tIns="0" rIns="0" bIns="0" rtlCol="0"/>
          <a:lstStyle/>
          <a:p>
            <a:endParaRPr/>
          </a:p>
        </p:txBody>
      </p:sp>
      <p:sp>
        <p:nvSpPr>
          <p:cNvPr id="4" name="object 4"/>
          <p:cNvSpPr txBox="1"/>
          <p:nvPr/>
        </p:nvSpPr>
        <p:spPr>
          <a:xfrm>
            <a:off x="431800" y="1221615"/>
            <a:ext cx="4719955" cy="2058035"/>
          </a:xfrm>
          <a:prstGeom prst="rect">
            <a:avLst/>
          </a:prstGeom>
        </p:spPr>
        <p:txBody>
          <a:bodyPr vert="horz" wrap="square" lIns="0" tIns="12700" rIns="0" bIns="0" rtlCol="0">
            <a:spAutoFit/>
          </a:bodyPr>
          <a:lstStyle/>
          <a:p>
            <a:pPr marL="12700" marR="107314" indent="139700" algn="just">
              <a:lnSpc>
                <a:spcPct val="121200"/>
              </a:lnSpc>
              <a:spcBef>
                <a:spcPts val="100"/>
              </a:spcBef>
            </a:pP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話し合いがまとまらない場合</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や、</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お互いに顔を合わせたくない場合</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に は、</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家庭裁判所に間を取り持ってもら</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う「</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家事調</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停」</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という手続きで</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決 </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めることができま</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す。</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調停で決まった内容に</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は、</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公正証書と同じく法</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的 拘束力があり、約束が守られない場合には差し押さえなどができます。</a:t>
            </a:r>
            <a:endParaRPr sz="1100" dirty="0">
              <a:latin typeface="AR丸ゴシック体M" panose="020F0609000000000000" pitchFamily="49" charset="-128"/>
              <a:ea typeface="AR丸ゴシック体M" panose="020F0609000000000000" pitchFamily="49" charset="-128"/>
              <a:cs typeface="小塚ゴシック Pro R"/>
            </a:endParaRPr>
          </a:p>
          <a:p>
            <a:pPr marL="12700" marR="5080" indent="139700">
              <a:lnSpc>
                <a:spcPct val="121300"/>
              </a:lnSpc>
            </a:pP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家庭裁判所と聞くとなんだか厳しそうなイメージがあります</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が、</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決</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し </a:t>
            </a:r>
            <a:r>
              <a:rPr sz="1100" spc="5" dirty="0">
                <a:solidFill>
                  <a:srgbClr val="231F20"/>
                </a:solidFill>
                <a:latin typeface="AR丸ゴシック体M" panose="020F0609000000000000" pitchFamily="49" charset="-128"/>
                <a:ea typeface="AR丸ゴシック体M" panose="020F0609000000000000" pitchFamily="49" charset="-128"/>
                <a:cs typeface="小塚ゴシック Pro R"/>
              </a:rPr>
              <a:t>てそんな</a:t>
            </a:r>
            <a:r>
              <a:rPr sz="1100" spc="-5" dirty="0">
                <a:solidFill>
                  <a:srgbClr val="231F20"/>
                </a:solidFill>
                <a:latin typeface="AR丸ゴシック体M" panose="020F0609000000000000" pitchFamily="49" charset="-128"/>
                <a:ea typeface="AR丸ゴシック体M" panose="020F0609000000000000" pitchFamily="49" charset="-128"/>
                <a:cs typeface="小塚ゴシック Pro R"/>
              </a:rPr>
              <a:t>ことは</a:t>
            </a:r>
            <a:r>
              <a:rPr sz="1100" spc="-10" dirty="0">
                <a:solidFill>
                  <a:srgbClr val="231F20"/>
                </a:solidFill>
                <a:latin typeface="AR丸ゴシック体M" panose="020F0609000000000000" pitchFamily="49" charset="-128"/>
                <a:ea typeface="AR丸ゴシック体M" panose="020F0609000000000000" pitchFamily="49" charset="-128"/>
                <a:cs typeface="小塚ゴシック Pro R"/>
              </a:rPr>
              <a:t>ありませ</a:t>
            </a:r>
            <a:r>
              <a:rPr sz="1100" spc="-20" dirty="0">
                <a:solidFill>
                  <a:srgbClr val="231F20"/>
                </a:solidFill>
                <a:latin typeface="AR丸ゴシック体M" panose="020F0609000000000000" pitchFamily="49" charset="-128"/>
                <a:ea typeface="AR丸ゴシック体M" panose="020F0609000000000000" pitchFamily="49" charset="-128"/>
                <a:cs typeface="小塚ゴシック Pro R"/>
              </a:rPr>
              <a:t>ん</a:t>
            </a:r>
            <a:r>
              <a:rPr sz="1100" spc="-395"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spc="5" dirty="0">
                <a:solidFill>
                  <a:srgbClr val="231F20"/>
                </a:solidFill>
                <a:latin typeface="AR丸ゴシック体M" panose="020F0609000000000000" pitchFamily="49" charset="-128"/>
                <a:ea typeface="AR丸ゴシック体M" panose="020F0609000000000000" pitchFamily="49" charset="-128"/>
                <a:cs typeface="小塚ゴシック Pro R"/>
              </a:rPr>
              <a:t>裁判</a:t>
            </a:r>
            <a:r>
              <a:rPr sz="1100" spc="-10" dirty="0">
                <a:solidFill>
                  <a:srgbClr val="231F20"/>
                </a:solidFill>
                <a:latin typeface="AR丸ゴシック体M" panose="020F0609000000000000" pitchFamily="49" charset="-128"/>
                <a:ea typeface="AR丸ゴシック体M" panose="020F0609000000000000" pitchFamily="49" charset="-128"/>
                <a:cs typeface="小塚ゴシック Pro R"/>
              </a:rPr>
              <a:t>のように</a:t>
            </a:r>
            <a:r>
              <a:rPr sz="1100" spc="5" dirty="0">
                <a:solidFill>
                  <a:srgbClr val="231F20"/>
                </a:solidFill>
                <a:latin typeface="AR丸ゴシック体M" panose="020F0609000000000000" pitchFamily="49" charset="-128"/>
                <a:ea typeface="AR丸ゴシック体M" panose="020F0609000000000000" pitchFamily="49" charset="-128"/>
                <a:cs typeface="小塚ゴシック Pro R"/>
              </a:rPr>
              <a:t>勝ち負けを決</a:t>
            </a:r>
            <a:r>
              <a:rPr sz="1100" spc="-5" dirty="0">
                <a:solidFill>
                  <a:srgbClr val="231F20"/>
                </a:solidFill>
                <a:latin typeface="AR丸ゴシック体M" panose="020F0609000000000000" pitchFamily="49" charset="-128"/>
                <a:ea typeface="AR丸ゴシック体M" panose="020F0609000000000000" pitchFamily="49" charset="-128"/>
                <a:cs typeface="小塚ゴシック Pro R"/>
              </a:rPr>
              <a:t>めるわけではな</a:t>
            </a:r>
            <a:r>
              <a:rPr sz="1100" spc="-20" dirty="0">
                <a:solidFill>
                  <a:srgbClr val="231F20"/>
                </a:solidFill>
                <a:latin typeface="AR丸ゴシック体M" panose="020F0609000000000000" pitchFamily="49" charset="-128"/>
                <a:ea typeface="AR丸ゴシック体M" panose="020F0609000000000000" pitchFamily="49" charset="-128"/>
                <a:cs typeface="小塚ゴシック Pro R"/>
              </a:rPr>
              <a:t>く</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 </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意見の違う２人が納得できる結論にたどり着けるよ</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う、</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お手伝いをし</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て くれます。</a:t>
            </a:r>
            <a:endParaRPr sz="1100" dirty="0">
              <a:latin typeface="AR丸ゴシック体M" panose="020F0609000000000000" pitchFamily="49" charset="-128"/>
              <a:ea typeface="AR丸ゴシック体M" panose="020F0609000000000000" pitchFamily="49" charset="-128"/>
              <a:cs typeface="小塚ゴシック Pro R"/>
            </a:endParaRPr>
          </a:p>
          <a:p>
            <a:pPr marL="12700" marR="109220" indent="139700">
              <a:lnSpc>
                <a:spcPct val="121300"/>
              </a:lnSpc>
            </a:pP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具体的に</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は、</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調停委員と呼ばれる職員</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が、</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お互いの話を聞きながら</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話 し合いを進めてくれます。</a:t>
            </a:r>
            <a:endParaRPr sz="1100" dirty="0">
              <a:latin typeface="AR丸ゴシック体M" panose="020F0609000000000000" pitchFamily="49" charset="-128"/>
              <a:ea typeface="AR丸ゴシック体M" panose="020F0609000000000000" pitchFamily="49" charset="-128"/>
              <a:cs typeface="小塚ゴシック Pro R"/>
            </a:endParaRPr>
          </a:p>
        </p:txBody>
      </p:sp>
      <p:sp>
        <p:nvSpPr>
          <p:cNvPr id="5" name="object 5"/>
          <p:cNvSpPr txBox="1"/>
          <p:nvPr/>
        </p:nvSpPr>
        <p:spPr>
          <a:xfrm>
            <a:off x="457583" y="3370576"/>
            <a:ext cx="2116455" cy="279180"/>
          </a:xfrm>
          <a:prstGeom prst="rect">
            <a:avLst/>
          </a:prstGeom>
          <a:solidFill>
            <a:srgbClr val="F591A1"/>
          </a:solidFill>
        </p:spPr>
        <p:txBody>
          <a:bodyPr vert="horz" wrap="square" lIns="0" tIns="46800" rIns="0" bIns="46800" rtlCol="0" anchor="ctr">
            <a:spAutoFit/>
          </a:bodyPr>
          <a:lstStyle/>
          <a:p>
            <a:pPr marL="269875">
              <a:lnSpc>
                <a:spcPct val="100000"/>
              </a:lnSpc>
              <a:spcBef>
                <a:spcPts val="730"/>
              </a:spcBef>
            </a:pPr>
            <a:r>
              <a:rPr sz="1200" dirty="0">
                <a:solidFill>
                  <a:srgbClr val="FFFFFF"/>
                </a:solidFill>
                <a:latin typeface="AR丸ゴシック体E" panose="020F0909000000000000" pitchFamily="49" charset="-128"/>
                <a:ea typeface="AR丸ゴシック体E" panose="020F0909000000000000" pitchFamily="49" charset="-128"/>
                <a:cs typeface="小塚ゴシック Pro R"/>
              </a:rPr>
              <a:t>家事調停手続きの流れ</a:t>
            </a:r>
            <a:endParaRPr sz="1200" dirty="0">
              <a:latin typeface="AR丸ゴシック体E" panose="020F0909000000000000" pitchFamily="49" charset="-128"/>
              <a:ea typeface="AR丸ゴシック体E" panose="020F0909000000000000" pitchFamily="49" charset="-128"/>
              <a:cs typeface="小塚ゴシック Pro R"/>
            </a:endParaRPr>
          </a:p>
        </p:txBody>
      </p:sp>
      <p:sp>
        <p:nvSpPr>
          <p:cNvPr id="6" name="object 6"/>
          <p:cNvSpPr txBox="1"/>
          <p:nvPr/>
        </p:nvSpPr>
        <p:spPr>
          <a:xfrm>
            <a:off x="366395" y="3684680"/>
            <a:ext cx="4726305" cy="2553648"/>
          </a:xfrm>
          <a:prstGeom prst="rect">
            <a:avLst/>
          </a:prstGeom>
        </p:spPr>
        <p:txBody>
          <a:bodyPr vert="horz" wrap="square" lIns="0" tIns="88265" rIns="0" bIns="0" rtlCol="0">
            <a:spAutoFit/>
          </a:bodyPr>
          <a:lstStyle/>
          <a:p>
            <a:pPr marL="12700">
              <a:lnSpc>
                <a:spcPct val="100000"/>
              </a:lnSpc>
              <a:spcBef>
                <a:spcPts val="695"/>
              </a:spcBef>
            </a:pPr>
            <a:r>
              <a:rPr sz="1200" b="1" dirty="0">
                <a:solidFill>
                  <a:srgbClr val="F591A1"/>
                </a:solidFill>
                <a:latin typeface="AR丸ゴシック体M" panose="020F0609000000000000" pitchFamily="49" charset="-128"/>
                <a:ea typeface="AR丸ゴシック体M" panose="020F0609000000000000" pitchFamily="49" charset="-128"/>
                <a:cs typeface="小塚ゴシック Pro R"/>
              </a:rPr>
              <a:t>１．申立て</a:t>
            </a:r>
            <a:endParaRPr sz="1200" b="1" dirty="0">
              <a:latin typeface="AR丸ゴシック体M" panose="020F0609000000000000" pitchFamily="49" charset="-128"/>
              <a:ea typeface="AR丸ゴシック体M" panose="020F0609000000000000" pitchFamily="49" charset="-128"/>
              <a:cs typeface="小塚ゴシック Pro R"/>
            </a:endParaRPr>
          </a:p>
          <a:p>
            <a:pPr marL="469900" marR="73660">
              <a:lnSpc>
                <a:spcPct val="121300"/>
              </a:lnSpc>
              <a:spcBef>
                <a:spcPts val="265"/>
              </a:spcBef>
            </a:pP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調停では</a:t>
            </a:r>
            <a:r>
              <a:rPr sz="1100" spc="-135"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ま</a:t>
            </a:r>
            <a:r>
              <a:rPr sz="1100" spc="-70" dirty="0">
                <a:solidFill>
                  <a:srgbClr val="231F20"/>
                </a:solidFill>
                <a:latin typeface="AR丸ゴシック体M" panose="020F0609000000000000" pitchFamily="49" charset="-128"/>
                <a:ea typeface="AR丸ゴシック体M" panose="020F0609000000000000" pitchFamily="49" charset="-128"/>
                <a:cs typeface="小塚ゴシック Pro R"/>
              </a:rPr>
              <a:t>ず</a:t>
            </a:r>
            <a:r>
              <a:rPr sz="1100" spc="4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申立</a:t>
            </a:r>
            <a:r>
              <a:rPr sz="1100" spc="85" dirty="0">
                <a:solidFill>
                  <a:srgbClr val="231F20"/>
                </a:solidFill>
                <a:latin typeface="AR丸ゴシック体M" panose="020F0609000000000000" pitchFamily="49" charset="-128"/>
                <a:ea typeface="AR丸ゴシック体M" panose="020F0609000000000000" pitchFamily="49" charset="-128"/>
                <a:cs typeface="小塚ゴシック Pro R"/>
              </a:rPr>
              <a:t>書</a:t>
            </a:r>
            <a:r>
              <a:rPr sz="1100" spc="-21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spc="-25" dirty="0">
                <a:solidFill>
                  <a:srgbClr val="231F20"/>
                </a:solidFill>
                <a:latin typeface="AR丸ゴシック体M" panose="020F0609000000000000" pitchFamily="49" charset="-128"/>
                <a:ea typeface="AR丸ゴシック体M" panose="020F0609000000000000" pitchFamily="49" charset="-128"/>
                <a:cs typeface="小塚ゴシック Pro R"/>
              </a:rPr>
              <a:t>と</a:t>
            </a:r>
            <a:r>
              <a:rPr sz="1100" spc="-180" dirty="0">
                <a:solidFill>
                  <a:srgbClr val="231F20"/>
                </a:solidFill>
                <a:latin typeface="AR丸ゴシック体M" panose="020F0609000000000000" pitchFamily="49" charset="-128"/>
                <a:ea typeface="AR丸ゴシック体M" panose="020F0609000000000000" pitchFamily="49" charset="-128"/>
                <a:cs typeface="小塚ゴシック Pro R"/>
              </a:rPr>
              <a:t>い</a:t>
            </a:r>
            <a:r>
              <a:rPr sz="1100" spc="-45" dirty="0">
                <a:solidFill>
                  <a:srgbClr val="231F20"/>
                </a:solidFill>
                <a:latin typeface="AR丸ゴシック体M" panose="020F0609000000000000" pitchFamily="49" charset="-128"/>
                <a:ea typeface="AR丸ゴシック体M" panose="020F0609000000000000" pitchFamily="49" charset="-128"/>
                <a:cs typeface="小塚ゴシック Pro R"/>
              </a:rPr>
              <a:t>う</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書類を家庭裁判所に提出</a:t>
            </a:r>
            <a:r>
              <a:rPr sz="1100" spc="-55" dirty="0">
                <a:solidFill>
                  <a:srgbClr val="231F20"/>
                </a:solidFill>
                <a:latin typeface="AR丸ゴシック体M" panose="020F0609000000000000" pitchFamily="49" charset="-128"/>
                <a:ea typeface="AR丸ゴシック体M" panose="020F0609000000000000" pitchFamily="49" charset="-128"/>
                <a:cs typeface="小塚ゴシック Pro R"/>
              </a:rPr>
              <a:t>し</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ます。 </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基本的</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に、</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申立書は相手の住所地を担当している裁判所に提出</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し</a:t>
            </a:r>
            <a:endParaRPr sz="1100" dirty="0">
              <a:latin typeface="AR丸ゴシック体M" panose="020F0609000000000000" pitchFamily="49" charset="-128"/>
              <a:ea typeface="AR丸ゴシック体M" panose="020F0609000000000000" pitchFamily="49" charset="-128"/>
              <a:cs typeface="小塚ゴシック Pro R"/>
            </a:endParaRPr>
          </a:p>
          <a:p>
            <a:pPr marL="330200" marR="74930">
              <a:lnSpc>
                <a:spcPct val="121300"/>
              </a:lnSpc>
            </a:pP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ます</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が、</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相手の同意があれ</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ば、</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自分の住所を担当する裁判所に提</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出 することもできます。</a:t>
            </a:r>
            <a:endParaRPr sz="1100" dirty="0">
              <a:latin typeface="AR丸ゴシック体M" panose="020F0609000000000000" pitchFamily="49" charset="-128"/>
              <a:ea typeface="AR丸ゴシック体M" panose="020F0609000000000000" pitchFamily="49" charset="-128"/>
              <a:cs typeface="小塚ゴシック Pro R"/>
            </a:endParaRPr>
          </a:p>
          <a:p>
            <a:pPr marL="330200" marR="5080" indent="139700">
              <a:lnSpc>
                <a:spcPct val="121200"/>
              </a:lnSpc>
            </a:pPr>
            <a:r>
              <a:rPr sz="1100" spc="60" dirty="0">
                <a:solidFill>
                  <a:srgbClr val="231F20"/>
                </a:solidFill>
                <a:latin typeface="AR丸ゴシック体M" panose="020F0609000000000000" pitchFamily="49" charset="-128"/>
                <a:ea typeface="AR丸ゴシック体M" panose="020F0609000000000000" pitchFamily="49" charset="-128"/>
                <a:cs typeface="小塚ゴシック Pro R"/>
              </a:rPr>
              <a:t>初めて行く場所での手続き</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は、</a:t>
            </a:r>
            <a:r>
              <a:rPr sz="1100" spc="60" dirty="0">
                <a:solidFill>
                  <a:srgbClr val="231F20"/>
                </a:solidFill>
                <a:latin typeface="AR丸ゴシック体M" panose="020F0609000000000000" pitchFamily="49" charset="-128"/>
                <a:ea typeface="AR丸ゴシック体M" panose="020F0609000000000000" pitchFamily="49" charset="-128"/>
                <a:cs typeface="小塚ゴシック Pro R"/>
              </a:rPr>
              <a:t>緊張してしまうかもしれませ</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ん。 </a:t>
            </a:r>
            <a:r>
              <a:rPr sz="1100" spc="35" dirty="0" err="1">
                <a:solidFill>
                  <a:srgbClr val="231F20"/>
                </a:solidFill>
                <a:latin typeface="AR丸ゴシック体M" panose="020F0609000000000000" pitchFamily="49" charset="-128"/>
                <a:ea typeface="AR丸ゴシック体M" panose="020F0609000000000000" pitchFamily="49" charset="-128"/>
                <a:cs typeface="小塚ゴシック Pro R"/>
              </a:rPr>
              <a:t>そんな時</a:t>
            </a:r>
            <a:r>
              <a:rPr sz="1100" dirty="0" err="1">
                <a:solidFill>
                  <a:srgbClr val="231F20"/>
                </a:solidFill>
                <a:latin typeface="AR丸ゴシック体M" panose="020F0609000000000000" pitchFamily="49" charset="-128"/>
                <a:ea typeface="AR丸ゴシック体M" panose="020F0609000000000000" pitchFamily="49" charset="-128"/>
                <a:cs typeface="小塚ゴシック Pro R"/>
              </a:rPr>
              <a:t>は</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lang="ja-JP" altLang="en-US" sz="1100" dirty="0">
                <a:solidFill>
                  <a:srgbClr val="231F20"/>
                </a:solidFill>
                <a:latin typeface="AR丸ゴシック体M" panose="020F0609000000000000" pitchFamily="49" charset="-128"/>
                <a:ea typeface="AR丸ゴシック体M" panose="020F0609000000000000" pitchFamily="49" charset="-128"/>
                <a:cs typeface="小塚ゴシック Pro R"/>
              </a:rPr>
              <a:t>岡山県の委託先のスタッフ</a:t>
            </a:r>
            <a:r>
              <a:rPr sz="1100" dirty="0" err="1">
                <a:solidFill>
                  <a:srgbClr val="231F20"/>
                </a:solidFill>
                <a:latin typeface="AR丸ゴシック体M" panose="020F0609000000000000" pitchFamily="49" charset="-128"/>
                <a:ea typeface="AR丸ゴシック体M" panose="020F0609000000000000" pitchFamily="49" charset="-128"/>
                <a:cs typeface="小塚ゴシック Pro R"/>
              </a:rPr>
              <a:t>が一緒に付き添うことができます。</a:t>
            </a:r>
            <a:r>
              <a:rPr sz="1100" spc="10" dirty="0" err="1">
                <a:solidFill>
                  <a:srgbClr val="231F20"/>
                </a:solidFill>
                <a:latin typeface="AR丸ゴシック体M" panose="020F0609000000000000" pitchFamily="49" charset="-128"/>
                <a:ea typeface="AR丸ゴシック体M" panose="020F0609000000000000" pitchFamily="49" charset="-128"/>
                <a:cs typeface="小塚ゴシック Pro R"/>
              </a:rPr>
              <a:t>詳しく</a:t>
            </a:r>
            <a:r>
              <a:rPr sz="1100" dirty="0" err="1">
                <a:solidFill>
                  <a:srgbClr val="231F20"/>
                </a:solidFill>
                <a:latin typeface="AR丸ゴシック体M" panose="020F0609000000000000" pitchFamily="49" charset="-128"/>
                <a:ea typeface="AR丸ゴシック体M" panose="020F0609000000000000" pitchFamily="49" charset="-128"/>
                <a:cs typeface="小塚ゴシック Pro R"/>
              </a:rPr>
              <a:t>は</a:t>
            </a:r>
            <a:r>
              <a:rPr lang="ja-JP" altLang="en-US" sz="1100" dirty="0">
                <a:solidFill>
                  <a:srgbClr val="231F20"/>
                </a:solidFill>
                <a:latin typeface="AR丸ゴシック体M" panose="020F0609000000000000" pitchFamily="49" charset="-128"/>
                <a:ea typeface="AR丸ゴシック体M" panose="020F0609000000000000" pitchFamily="49" charset="-128"/>
                <a:cs typeface="小塚ゴシック Pro R"/>
              </a:rPr>
              <a:t>、下記</a:t>
            </a:r>
            <a:r>
              <a:rPr sz="1100" spc="60" dirty="0" err="1">
                <a:solidFill>
                  <a:srgbClr val="231F20"/>
                </a:solidFill>
                <a:latin typeface="AR丸ゴシック体M" panose="020F0609000000000000" pitchFamily="49" charset="-128"/>
                <a:ea typeface="AR丸ゴシック体M" panose="020F0609000000000000" pitchFamily="49" charset="-128"/>
                <a:cs typeface="小塚ゴシック Pro R"/>
              </a:rPr>
              <a:t>ま</a:t>
            </a:r>
            <a:r>
              <a:rPr sz="1100" spc="10" dirty="0" err="1">
                <a:solidFill>
                  <a:srgbClr val="231F20"/>
                </a:solidFill>
                <a:latin typeface="AR丸ゴシック体M" panose="020F0609000000000000" pitchFamily="49" charset="-128"/>
                <a:ea typeface="AR丸ゴシック体M" panose="020F0609000000000000" pitchFamily="49" charset="-128"/>
                <a:cs typeface="小塚ゴシック Pro R"/>
              </a:rPr>
              <a:t>でお</a:t>
            </a:r>
            <a:r>
              <a:rPr sz="1100" dirty="0" err="1">
                <a:solidFill>
                  <a:srgbClr val="231F20"/>
                </a:solidFill>
                <a:latin typeface="AR丸ゴシック体M" panose="020F0609000000000000" pitchFamily="49" charset="-128"/>
                <a:ea typeface="AR丸ゴシック体M" panose="020F0609000000000000" pitchFamily="49" charset="-128"/>
                <a:cs typeface="小塚ゴシック Pro R"/>
              </a:rPr>
              <a:t>問い合わせください</a:t>
            </a:r>
            <a:r>
              <a:rPr sz="1100" spc="-55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err="1">
                <a:solidFill>
                  <a:srgbClr val="231F20"/>
                </a:solidFill>
                <a:latin typeface="AR丸ゴシック体M" panose="020F0609000000000000" pitchFamily="49" charset="-128"/>
                <a:ea typeface="AR丸ゴシック体M" panose="020F0609000000000000" pitchFamily="49" charset="-128"/>
                <a:cs typeface="小塚ゴシック Pro R"/>
              </a:rPr>
              <a:t>法律的なアドバイスはできません</a:t>
            </a:r>
            <a:r>
              <a:rPr sz="1100" spc="-55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a:t>
            </a:r>
            <a:endParaRPr lang="en-US" sz="1100" dirty="0">
              <a:solidFill>
                <a:srgbClr val="231F20"/>
              </a:solidFill>
              <a:latin typeface="AR丸ゴシック体M" panose="020F0609000000000000" pitchFamily="49" charset="-128"/>
              <a:ea typeface="AR丸ゴシック体M" panose="020F0609000000000000" pitchFamily="49" charset="-128"/>
              <a:cs typeface="小塚ゴシック Pro R"/>
            </a:endParaRPr>
          </a:p>
          <a:p>
            <a:pPr marL="330200" marR="5080" indent="139700">
              <a:lnSpc>
                <a:spcPct val="121200"/>
              </a:lnSpc>
            </a:pPr>
            <a:br>
              <a:rPr lang="en-US" sz="1100" dirty="0">
                <a:solidFill>
                  <a:srgbClr val="231F20"/>
                </a:solidFill>
                <a:latin typeface="AR丸ゴシック体M" panose="020F0609000000000000" pitchFamily="49" charset="-128"/>
                <a:ea typeface="AR丸ゴシック体M" panose="020F0609000000000000" pitchFamily="49" charset="-128"/>
                <a:cs typeface="小塚ゴシック Pro R"/>
              </a:rPr>
            </a:br>
            <a:r>
              <a:rPr lang="ja-JP" altLang="en-US" sz="1100" dirty="0">
                <a:solidFill>
                  <a:srgbClr val="231F20"/>
                </a:solidFill>
                <a:latin typeface="AR丸ゴシック体M" panose="020F0609000000000000" pitchFamily="49" charset="-128"/>
                <a:ea typeface="AR丸ゴシック体M" panose="020F0609000000000000" pitchFamily="49" charset="-128"/>
                <a:cs typeface="小塚ゴシック Pro R"/>
              </a:rPr>
              <a:t>県南部：認定</a:t>
            </a:r>
            <a:r>
              <a:rPr lang="en-US" altLang="ja-JP" sz="1100" dirty="0">
                <a:solidFill>
                  <a:srgbClr val="231F20"/>
                </a:solidFill>
                <a:latin typeface="AR丸ゴシック体M" panose="020F0609000000000000" pitchFamily="49" charset="-128"/>
                <a:ea typeface="AR丸ゴシック体M" panose="020F0609000000000000" pitchFamily="49" charset="-128"/>
                <a:cs typeface="小塚ゴシック Pro R"/>
              </a:rPr>
              <a:t>NPO</a:t>
            </a:r>
            <a:r>
              <a:rPr lang="ja-JP" altLang="en-US" sz="1100" dirty="0">
                <a:solidFill>
                  <a:srgbClr val="231F20"/>
                </a:solidFill>
                <a:latin typeface="AR丸ゴシック体M" panose="020F0609000000000000" pitchFamily="49" charset="-128"/>
                <a:ea typeface="AR丸ゴシック体M" panose="020F0609000000000000" pitchFamily="49" charset="-128"/>
                <a:cs typeface="小塚ゴシック Pro R"/>
              </a:rPr>
              <a:t>法人ハーモニーネット未来（</a:t>
            </a:r>
            <a:r>
              <a:rPr lang="en-US" altLang="ja-JP" sz="1100" dirty="0">
                <a:solidFill>
                  <a:srgbClr val="231F20"/>
                </a:solidFill>
                <a:latin typeface="AR丸ゴシック体M" panose="020F0609000000000000" pitchFamily="49" charset="-128"/>
                <a:ea typeface="AR丸ゴシック体M" panose="020F0609000000000000" pitchFamily="49" charset="-128"/>
                <a:cs typeface="小塚ゴシック Pro R"/>
              </a:rPr>
              <a:t>0865-63-4955</a:t>
            </a:r>
            <a:r>
              <a:rPr lang="ja-JP" altLang="en-US" sz="1100" dirty="0">
                <a:solidFill>
                  <a:srgbClr val="231F20"/>
                </a:solidFill>
                <a:latin typeface="AR丸ゴシック体M" panose="020F0609000000000000" pitchFamily="49" charset="-128"/>
                <a:ea typeface="AR丸ゴシック体M" panose="020F0609000000000000" pitchFamily="49" charset="-128"/>
                <a:cs typeface="小塚ゴシック Pro R"/>
              </a:rPr>
              <a:t>）</a:t>
            </a:r>
            <a:br>
              <a:rPr lang="en-US" altLang="ja-JP" sz="1100" dirty="0">
                <a:solidFill>
                  <a:srgbClr val="231F20"/>
                </a:solidFill>
                <a:latin typeface="AR丸ゴシック体M" panose="020F0609000000000000" pitchFamily="49" charset="-128"/>
                <a:ea typeface="AR丸ゴシック体M" panose="020F0609000000000000" pitchFamily="49" charset="-128"/>
                <a:cs typeface="小塚ゴシック Pro R"/>
              </a:rPr>
            </a:br>
            <a:r>
              <a:rPr lang="ja-JP" altLang="en-US" sz="1100" dirty="0">
                <a:solidFill>
                  <a:srgbClr val="231F20"/>
                </a:solidFill>
                <a:latin typeface="AR丸ゴシック体M" panose="020F0609000000000000" pitchFamily="49" charset="-128"/>
                <a:ea typeface="AR丸ゴシック体M" panose="020F0609000000000000" pitchFamily="49" charset="-128"/>
                <a:cs typeface="小塚ゴシック Pro R"/>
              </a:rPr>
              <a:t>県北部：</a:t>
            </a:r>
            <a:r>
              <a:rPr lang="en-US" altLang="ja-JP" sz="1100" dirty="0">
                <a:solidFill>
                  <a:srgbClr val="231F20"/>
                </a:solidFill>
                <a:latin typeface="AR丸ゴシック体M" panose="020F0609000000000000" pitchFamily="49" charset="-128"/>
                <a:ea typeface="AR丸ゴシック体M" panose="020F0609000000000000" pitchFamily="49" charset="-128"/>
                <a:cs typeface="小塚ゴシック Pro R"/>
              </a:rPr>
              <a:t>NPO</a:t>
            </a:r>
            <a:r>
              <a:rPr lang="ja-JP" altLang="en-US" sz="1100" dirty="0">
                <a:solidFill>
                  <a:srgbClr val="231F20"/>
                </a:solidFill>
                <a:latin typeface="AR丸ゴシック体M" panose="020F0609000000000000" pitchFamily="49" charset="-128"/>
                <a:ea typeface="AR丸ゴシック体M" panose="020F0609000000000000" pitchFamily="49" charset="-128"/>
                <a:cs typeface="小塚ゴシック Pro R"/>
              </a:rPr>
              <a:t>法人オレンジハート（</a:t>
            </a:r>
            <a:r>
              <a:rPr lang="en-US" altLang="ja-JP" sz="1100" dirty="0">
                <a:solidFill>
                  <a:srgbClr val="231F20"/>
                </a:solidFill>
                <a:latin typeface="AR丸ゴシック体M" panose="020F0609000000000000" pitchFamily="49" charset="-128"/>
                <a:ea typeface="AR丸ゴシック体M" panose="020F0609000000000000" pitchFamily="49" charset="-128"/>
                <a:cs typeface="小塚ゴシック Pro R"/>
              </a:rPr>
              <a:t>0868-31-7156</a:t>
            </a:r>
            <a:r>
              <a:rPr lang="ja-JP" altLang="en-US" sz="1100" dirty="0">
                <a:solidFill>
                  <a:srgbClr val="231F20"/>
                </a:solidFill>
                <a:latin typeface="AR丸ゴシック体M" panose="020F0609000000000000" pitchFamily="49" charset="-128"/>
                <a:ea typeface="AR丸ゴシック体M" panose="020F0609000000000000" pitchFamily="49" charset="-128"/>
                <a:cs typeface="小塚ゴシック Pro R"/>
              </a:rPr>
              <a:t>）</a:t>
            </a:r>
            <a:endParaRPr sz="1100" dirty="0">
              <a:latin typeface="AR丸ゴシック体M" panose="020F0609000000000000" pitchFamily="49" charset="-128"/>
              <a:ea typeface="AR丸ゴシック体M" panose="020F0609000000000000" pitchFamily="49" charset="-128"/>
              <a:cs typeface="小塚ゴシック Pro R"/>
            </a:endParaRPr>
          </a:p>
        </p:txBody>
      </p:sp>
      <p:sp>
        <p:nvSpPr>
          <p:cNvPr id="7" name="object 7"/>
          <p:cNvSpPr txBox="1"/>
          <p:nvPr/>
        </p:nvSpPr>
        <p:spPr>
          <a:xfrm>
            <a:off x="791845" y="6424614"/>
            <a:ext cx="2565400" cy="166712"/>
          </a:xfrm>
          <a:prstGeom prst="rect">
            <a:avLst/>
          </a:prstGeom>
        </p:spPr>
        <p:txBody>
          <a:bodyPr vert="horz" wrap="square" lIns="0" tIns="12700" rIns="0" bIns="0" rtlCol="0">
            <a:spAutoFit/>
          </a:bodyPr>
          <a:lstStyle/>
          <a:p>
            <a:pPr marL="12700">
              <a:lnSpc>
                <a:spcPct val="100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小塚ゴシック Pro R"/>
              </a:rPr>
              <a:t>申立てには、以下の費用が必要となります。</a:t>
            </a:r>
            <a:endParaRPr sz="1000" dirty="0">
              <a:latin typeface="AR丸ゴシック体M" panose="020F0609000000000000" pitchFamily="49" charset="-128"/>
              <a:ea typeface="AR丸ゴシック体M" panose="020F0609000000000000" pitchFamily="49" charset="-128"/>
              <a:cs typeface="小塚ゴシック Pro R"/>
            </a:endParaRPr>
          </a:p>
        </p:txBody>
      </p:sp>
      <p:sp>
        <p:nvSpPr>
          <p:cNvPr id="8" name="object 8"/>
          <p:cNvSpPr txBox="1"/>
          <p:nvPr/>
        </p:nvSpPr>
        <p:spPr>
          <a:xfrm>
            <a:off x="791845" y="6596458"/>
            <a:ext cx="4237355" cy="633123"/>
          </a:xfrm>
          <a:prstGeom prst="rect">
            <a:avLst/>
          </a:prstGeom>
          <a:solidFill>
            <a:srgbClr val="FCE1ED"/>
          </a:solidFill>
        </p:spPr>
        <p:txBody>
          <a:bodyPr vert="horz" wrap="square" lIns="0" tIns="46800" rIns="0" bIns="46800" rtlCol="0">
            <a:spAutoFit/>
          </a:bodyPr>
          <a:lstStyle/>
          <a:p>
            <a:pPr marL="367665">
              <a:lnSpc>
                <a:spcPct val="100000"/>
              </a:lnSpc>
            </a:pPr>
            <a:r>
              <a:rPr sz="1000" spc="1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000" spc="30" dirty="0">
                <a:solidFill>
                  <a:srgbClr val="231F20"/>
                </a:solidFill>
                <a:latin typeface="AR丸ゴシック体M" panose="020F0609000000000000" pitchFamily="49" charset="-128"/>
                <a:ea typeface="AR丸ゴシック体M" panose="020F0609000000000000" pitchFamily="49" charset="-128"/>
                <a:cs typeface="小塚ゴシック Pro R"/>
              </a:rPr>
              <a:t>収入印紙</a:t>
            </a:r>
            <a:r>
              <a:rPr sz="1000" spc="15"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000" spc="30" dirty="0">
                <a:solidFill>
                  <a:srgbClr val="231F20"/>
                </a:solidFill>
                <a:latin typeface="AR丸ゴシック体M" panose="020F0609000000000000" pitchFamily="49" charset="-128"/>
                <a:ea typeface="AR丸ゴシック体M" panose="020F0609000000000000" pitchFamily="49" charset="-128"/>
                <a:cs typeface="小塚ゴシック Pro R"/>
              </a:rPr>
              <a:t>対象となる子ども１人につき  </a:t>
            </a:r>
            <a:r>
              <a:rPr sz="1000" spc="85" dirty="0">
                <a:solidFill>
                  <a:srgbClr val="231F20"/>
                </a:solidFill>
                <a:latin typeface="AR丸ゴシック体M" panose="020F0609000000000000" pitchFamily="49" charset="-128"/>
                <a:ea typeface="AR丸ゴシック体M" panose="020F0609000000000000" pitchFamily="49" charset="-128"/>
                <a:cs typeface="小塚ゴシック Pro R"/>
              </a:rPr>
              <a:t> </a:t>
            </a:r>
            <a:r>
              <a:rPr sz="1000" spc="40" dirty="0">
                <a:solidFill>
                  <a:srgbClr val="231F20"/>
                </a:solidFill>
                <a:latin typeface="AR丸ゴシック体M" panose="020F0609000000000000" pitchFamily="49" charset="-128"/>
                <a:ea typeface="AR丸ゴシック体M" panose="020F0609000000000000" pitchFamily="49" charset="-128"/>
                <a:cs typeface="小塚ゴシック Pro R"/>
              </a:rPr>
              <a:t>1,200</a:t>
            </a:r>
            <a:r>
              <a:rPr sz="1000" spc="15" dirty="0">
                <a:solidFill>
                  <a:srgbClr val="231F20"/>
                </a:solidFill>
                <a:latin typeface="AR丸ゴシック体M" panose="020F0609000000000000" pitchFamily="49" charset="-128"/>
                <a:ea typeface="AR丸ゴシック体M" panose="020F0609000000000000" pitchFamily="49" charset="-128"/>
                <a:cs typeface="小塚ゴシック Pro R"/>
              </a:rPr>
              <a:t> </a:t>
            </a:r>
            <a:r>
              <a:rPr sz="1000" dirty="0">
                <a:solidFill>
                  <a:srgbClr val="231F20"/>
                </a:solidFill>
                <a:latin typeface="AR丸ゴシック体M" panose="020F0609000000000000" pitchFamily="49" charset="-128"/>
                <a:ea typeface="AR丸ゴシック体M" panose="020F0609000000000000" pitchFamily="49" charset="-128"/>
                <a:cs typeface="小塚ゴシック Pro R"/>
              </a:rPr>
              <a:t>円</a:t>
            </a:r>
            <a:endParaRPr sz="1000" dirty="0">
              <a:latin typeface="AR丸ゴシック体M" panose="020F0609000000000000" pitchFamily="49" charset="-128"/>
              <a:ea typeface="AR丸ゴシック体M" panose="020F0609000000000000" pitchFamily="49" charset="-128"/>
              <a:cs typeface="小塚ゴシック Pro R"/>
            </a:endParaRPr>
          </a:p>
          <a:p>
            <a:pPr marL="367665">
              <a:lnSpc>
                <a:spcPct val="100000"/>
              </a:lnSpc>
              <a:spcBef>
                <a:spcPts val="300"/>
              </a:spcBef>
            </a:pPr>
            <a:r>
              <a:rPr sz="1000" spc="25"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000" spc="80" dirty="0">
                <a:solidFill>
                  <a:srgbClr val="231F20"/>
                </a:solidFill>
                <a:latin typeface="AR丸ゴシック体M" panose="020F0609000000000000" pitchFamily="49" charset="-128"/>
                <a:ea typeface="AR丸ゴシック体M" panose="020F0609000000000000" pitchFamily="49" charset="-128"/>
                <a:cs typeface="小塚ゴシック Pro R"/>
              </a:rPr>
              <a:t>連絡用の郵便切手</a:t>
            </a:r>
            <a:endParaRPr sz="1000" dirty="0">
              <a:latin typeface="AR丸ゴシック体M" panose="020F0609000000000000" pitchFamily="49" charset="-128"/>
              <a:ea typeface="AR丸ゴシック体M" panose="020F0609000000000000" pitchFamily="49" charset="-128"/>
              <a:cs typeface="小塚ゴシック Pro R"/>
            </a:endParaRPr>
          </a:p>
          <a:p>
            <a:pPr marL="335915">
              <a:lnSpc>
                <a:spcPct val="100000"/>
              </a:lnSpc>
              <a:spcBef>
                <a:spcPts val="300"/>
              </a:spcBef>
            </a:pPr>
            <a:r>
              <a:rPr sz="1000" dirty="0">
                <a:solidFill>
                  <a:srgbClr val="231F20"/>
                </a:solidFill>
                <a:latin typeface="AR丸ゴシック体M" panose="020F0609000000000000" pitchFamily="49" charset="-128"/>
                <a:ea typeface="AR丸ゴシック体M" panose="020F0609000000000000" pitchFamily="49" charset="-128"/>
                <a:cs typeface="小塚ゴシック Pro R"/>
              </a:rPr>
              <a:t>（詳しくは申立てをする家庭裁判所へお問い合わせください</a:t>
            </a:r>
            <a:r>
              <a:rPr sz="1000" spc="-50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000" dirty="0">
                <a:solidFill>
                  <a:srgbClr val="231F20"/>
                </a:solidFill>
                <a:latin typeface="AR丸ゴシック体M" panose="020F0609000000000000" pitchFamily="49" charset="-128"/>
                <a:ea typeface="AR丸ゴシック体M" panose="020F0609000000000000" pitchFamily="49" charset="-128"/>
                <a:cs typeface="小塚ゴシック Pro R"/>
              </a:rPr>
              <a:t>）</a:t>
            </a:r>
            <a:endParaRPr sz="1000" dirty="0">
              <a:latin typeface="AR丸ゴシック体M" panose="020F0609000000000000" pitchFamily="49" charset="-128"/>
              <a:ea typeface="AR丸ゴシック体M" panose="020F0609000000000000" pitchFamily="49" charset="-128"/>
              <a:cs typeface="小塚ゴシック Pro R"/>
            </a:endParaRPr>
          </a:p>
        </p:txBody>
      </p:sp>
      <p:sp>
        <p:nvSpPr>
          <p:cNvPr id="9" name="object 9"/>
          <p:cNvSpPr txBox="1"/>
          <p:nvPr/>
        </p:nvSpPr>
        <p:spPr>
          <a:xfrm>
            <a:off x="5568453" y="663205"/>
            <a:ext cx="4719320" cy="1343660"/>
          </a:xfrm>
          <a:prstGeom prst="rect">
            <a:avLst/>
          </a:prstGeom>
        </p:spPr>
        <p:txBody>
          <a:bodyPr vert="horz" wrap="square" lIns="0" tIns="92710" rIns="0" bIns="0" rtlCol="0">
            <a:spAutoFit/>
          </a:bodyPr>
          <a:lstStyle/>
          <a:p>
            <a:pPr marL="12700">
              <a:lnSpc>
                <a:spcPct val="100000"/>
              </a:lnSpc>
              <a:spcBef>
                <a:spcPts val="730"/>
              </a:spcBef>
            </a:pPr>
            <a:r>
              <a:rPr sz="1200" b="1" dirty="0">
                <a:solidFill>
                  <a:srgbClr val="F591A1"/>
                </a:solidFill>
                <a:latin typeface="AR丸ゴシック体M" panose="020F0609000000000000" pitchFamily="49" charset="-128"/>
                <a:ea typeface="AR丸ゴシック体M" panose="020F0609000000000000" pitchFamily="49" charset="-128"/>
                <a:cs typeface="小塚ゴシック Pro R"/>
              </a:rPr>
              <a:t>２．調停</a:t>
            </a:r>
            <a:endParaRPr sz="1200" b="1" dirty="0">
              <a:latin typeface="AR丸ゴシック体M" panose="020F0609000000000000" pitchFamily="49" charset="-128"/>
              <a:ea typeface="AR丸ゴシック体M" panose="020F0609000000000000" pitchFamily="49" charset="-128"/>
              <a:cs typeface="小塚ゴシック Pro R"/>
            </a:endParaRPr>
          </a:p>
          <a:p>
            <a:pPr marL="336550" marR="74295" indent="139700">
              <a:lnSpc>
                <a:spcPct val="121300"/>
              </a:lnSpc>
              <a:spcBef>
                <a:spcPts val="300"/>
              </a:spcBef>
            </a:pP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調停は平日に家庭裁判所で行わ</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れ、</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１回あたりの時間は２時間</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く らいです。</a:t>
            </a:r>
            <a:endParaRPr sz="1100" dirty="0">
              <a:latin typeface="AR丸ゴシック体M" panose="020F0609000000000000" pitchFamily="49" charset="-128"/>
              <a:ea typeface="AR丸ゴシック体M" panose="020F0609000000000000" pitchFamily="49" charset="-128"/>
              <a:cs typeface="小塚ゴシック Pro R"/>
            </a:endParaRPr>
          </a:p>
          <a:p>
            <a:pPr marL="336550" marR="5080" indent="139700">
              <a:lnSpc>
                <a:spcPct val="121300"/>
              </a:lnSpc>
            </a:pP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調停で</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は、</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相手方と別々の待合室で待</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ち、</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交互</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に（</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話し合いの</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進 </a:t>
            </a:r>
            <a:r>
              <a:rPr sz="1100" spc="55" dirty="0">
                <a:solidFill>
                  <a:srgbClr val="231F20"/>
                </a:solidFill>
                <a:latin typeface="AR丸ゴシック体M" panose="020F0609000000000000" pitchFamily="49" charset="-128"/>
                <a:ea typeface="AR丸ゴシック体M" panose="020F0609000000000000" pitchFamily="49" charset="-128"/>
                <a:cs typeface="小塚ゴシック Pro R"/>
              </a:rPr>
              <a:t>み具合によっては同時</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に）</a:t>
            </a:r>
            <a:r>
              <a:rPr sz="1100" spc="55" dirty="0">
                <a:solidFill>
                  <a:srgbClr val="231F20"/>
                </a:solidFill>
                <a:latin typeface="AR丸ゴシック体M" panose="020F0609000000000000" pitchFamily="49" charset="-128"/>
                <a:ea typeface="AR丸ゴシック体M" panose="020F0609000000000000" pitchFamily="49" charset="-128"/>
                <a:cs typeface="小塚ゴシック Pro R"/>
              </a:rPr>
              <a:t>調停室に入</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り、</a:t>
            </a:r>
            <a:r>
              <a:rPr sz="1100" spc="55" dirty="0">
                <a:solidFill>
                  <a:srgbClr val="231F20"/>
                </a:solidFill>
                <a:latin typeface="AR丸ゴシック体M" panose="020F0609000000000000" pitchFamily="49" charset="-128"/>
                <a:ea typeface="AR丸ゴシック体M" panose="020F0609000000000000" pitchFamily="49" charset="-128"/>
                <a:cs typeface="小塚ゴシック Pro R"/>
              </a:rPr>
              <a:t>調停委員と話をしま</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す。 数回の調停の中で話し合いがまとまれば、調停成立となります。</a:t>
            </a:r>
            <a:endParaRPr sz="1100" dirty="0">
              <a:latin typeface="AR丸ゴシック体M" panose="020F0609000000000000" pitchFamily="49" charset="-128"/>
              <a:ea typeface="AR丸ゴシック体M" panose="020F0609000000000000" pitchFamily="49" charset="-128"/>
              <a:cs typeface="小塚ゴシック Pro R"/>
            </a:endParaRPr>
          </a:p>
        </p:txBody>
      </p:sp>
      <p:sp>
        <p:nvSpPr>
          <p:cNvPr id="10" name="object 10"/>
          <p:cNvSpPr txBox="1"/>
          <p:nvPr/>
        </p:nvSpPr>
        <p:spPr>
          <a:xfrm>
            <a:off x="5571628" y="2119230"/>
            <a:ext cx="4641850" cy="1094105"/>
          </a:xfrm>
          <a:prstGeom prst="rect">
            <a:avLst/>
          </a:prstGeom>
        </p:spPr>
        <p:txBody>
          <a:bodyPr vert="horz" wrap="square" lIns="0" tIns="68580" rIns="0" bIns="0" rtlCol="0">
            <a:spAutoFit/>
          </a:bodyPr>
          <a:lstStyle/>
          <a:p>
            <a:pPr marL="12700">
              <a:lnSpc>
                <a:spcPct val="100000"/>
              </a:lnSpc>
              <a:spcBef>
                <a:spcPts val="540"/>
              </a:spcBef>
            </a:pPr>
            <a:r>
              <a:rPr sz="1200" b="1" dirty="0">
                <a:solidFill>
                  <a:srgbClr val="F591A1"/>
                </a:solidFill>
                <a:latin typeface="AR丸ゴシック体M" panose="020F0609000000000000" pitchFamily="49" charset="-128"/>
                <a:ea typeface="AR丸ゴシック体M" panose="020F0609000000000000" pitchFamily="49" charset="-128"/>
                <a:cs typeface="小塚ゴシック Pro R"/>
              </a:rPr>
              <a:t>３．審判</a:t>
            </a:r>
            <a:endParaRPr sz="1200" b="1" dirty="0">
              <a:latin typeface="AR丸ゴシック体M" panose="020F0609000000000000" pitchFamily="49" charset="-128"/>
              <a:ea typeface="AR丸ゴシック体M" panose="020F0609000000000000" pitchFamily="49" charset="-128"/>
              <a:cs typeface="小塚ゴシック Pro R"/>
            </a:endParaRPr>
          </a:p>
          <a:p>
            <a:pPr marL="325120" marR="5080" indent="139700">
              <a:lnSpc>
                <a:spcPct val="121300"/>
              </a:lnSpc>
              <a:spcBef>
                <a:spcPts val="125"/>
              </a:spcBef>
            </a:pP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家事調停手続きでも話し合いがまとまらなかった場合に</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は、</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審</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判 手続きへと移ります</a:t>
            </a:r>
            <a:r>
              <a:rPr sz="1100" spc="-55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（改めて申立てをする必要はありません</a:t>
            </a:r>
            <a:r>
              <a:rPr sz="1100" spc="-55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a:t>
            </a:r>
            <a:endParaRPr sz="1100" dirty="0">
              <a:latin typeface="AR丸ゴシック体M" panose="020F0609000000000000" pitchFamily="49" charset="-128"/>
              <a:ea typeface="AR丸ゴシック体M" panose="020F0609000000000000" pitchFamily="49" charset="-128"/>
              <a:cs typeface="小塚ゴシック Pro R"/>
            </a:endParaRPr>
          </a:p>
          <a:p>
            <a:pPr marL="325120" marR="5080" indent="139700">
              <a:lnSpc>
                <a:spcPct val="121300"/>
              </a:lnSpc>
            </a:pP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これまでの調停の様子やお互いの事情を踏まえ</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て、</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裁判官によ</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る 審判で決定されることになります。</a:t>
            </a:r>
            <a:endParaRPr sz="1100" dirty="0">
              <a:latin typeface="AR丸ゴシック体M" panose="020F0609000000000000" pitchFamily="49" charset="-128"/>
              <a:ea typeface="AR丸ゴシック体M" panose="020F0609000000000000" pitchFamily="49" charset="-128"/>
              <a:cs typeface="小塚ゴシック Pro R"/>
            </a:endParaRPr>
          </a:p>
        </p:txBody>
      </p:sp>
      <p:sp>
        <p:nvSpPr>
          <p:cNvPr id="11" name="object 11"/>
          <p:cNvSpPr txBox="1"/>
          <p:nvPr/>
        </p:nvSpPr>
        <p:spPr>
          <a:xfrm>
            <a:off x="5911850" y="3938771"/>
            <a:ext cx="4377055" cy="1168400"/>
          </a:xfrm>
          <a:prstGeom prst="rect">
            <a:avLst/>
          </a:prstGeom>
        </p:spPr>
        <p:txBody>
          <a:bodyPr vert="horz" wrap="square" lIns="0" tIns="12700" rIns="0" bIns="0" rtlCol="0">
            <a:spAutoFit/>
          </a:bodyPr>
          <a:lstStyle/>
          <a:p>
            <a:pPr marL="12700" marR="74930" indent="139700">
              <a:lnSpc>
                <a:spcPct val="136300"/>
              </a:lnSpc>
              <a:spcBef>
                <a:spcPts val="100"/>
              </a:spcBef>
            </a:pP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面会交流とは</a:t>
            </a:r>
            <a:r>
              <a:rPr sz="1100" spc="-195"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子どもと離れて暮らす親が</a:t>
            </a:r>
            <a:r>
              <a:rPr sz="1100" spc="-195"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定期的に子どもと会っ て遊んだり、話をしたりすることです。</a:t>
            </a:r>
            <a:endParaRPr sz="1100" dirty="0">
              <a:latin typeface="AR丸ゴシック体M" panose="020F0609000000000000" pitchFamily="49" charset="-128"/>
              <a:ea typeface="AR丸ゴシック体M" panose="020F0609000000000000" pitchFamily="49" charset="-128"/>
              <a:cs typeface="小塚ゴシック Pro R"/>
            </a:endParaRPr>
          </a:p>
          <a:p>
            <a:pPr marL="12700" marR="5080" indent="139700" algn="just">
              <a:lnSpc>
                <a:spcPct val="136300"/>
              </a:lnSpc>
            </a:pPr>
            <a:r>
              <a:rPr sz="1100" spc="25" dirty="0">
                <a:solidFill>
                  <a:srgbClr val="231F20"/>
                </a:solidFill>
                <a:latin typeface="AR丸ゴシック体M" panose="020F0609000000000000" pitchFamily="49" charset="-128"/>
                <a:ea typeface="AR丸ゴシック体M" panose="020F0609000000000000" pitchFamily="49" charset="-128"/>
                <a:cs typeface="小塚ゴシック Pro R"/>
              </a:rPr>
              <a:t>お金の支援である養育費ととも</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に、</a:t>
            </a:r>
            <a:r>
              <a:rPr sz="1100" spc="25" dirty="0">
                <a:solidFill>
                  <a:srgbClr val="231F20"/>
                </a:solidFill>
                <a:latin typeface="AR丸ゴシック体M" panose="020F0609000000000000" pitchFamily="49" charset="-128"/>
                <a:ea typeface="AR丸ゴシック体M" panose="020F0609000000000000" pitchFamily="49" charset="-128"/>
                <a:cs typeface="小塚ゴシック Pro R"/>
              </a:rPr>
              <a:t>親からの愛情をより近く感</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じ </a:t>
            </a:r>
            <a:r>
              <a:rPr sz="1100" spc="15" dirty="0">
                <a:solidFill>
                  <a:srgbClr val="231F20"/>
                </a:solidFill>
                <a:latin typeface="AR丸ゴシック体M" panose="020F0609000000000000" pitchFamily="49" charset="-128"/>
                <a:ea typeface="AR丸ゴシック体M" panose="020F0609000000000000" pitchFamily="49" charset="-128"/>
                <a:cs typeface="小塚ゴシック Pro R"/>
              </a:rPr>
              <a:t>られる</a:t>
            </a:r>
            <a:r>
              <a:rPr sz="1100" spc="35" dirty="0">
                <a:solidFill>
                  <a:srgbClr val="231F20"/>
                </a:solidFill>
                <a:latin typeface="AR丸ゴシック体M" panose="020F0609000000000000" pitchFamily="49" charset="-128"/>
                <a:ea typeface="AR丸ゴシック体M" panose="020F0609000000000000" pitchFamily="49" charset="-128"/>
                <a:cs typeface="小塚ゴシック Pro R"/>
              </a:rPr>
              <a:t>面会交</a:t>
            </a:r>
            <a:r>
              <a:rPr sz="1100" spc="15" dirty="0">
                <a:solidFill>
                  <a:srgbClr val="231F20"/>
                </a:solidFill>
                <a:latin typeface="AR丸ゴシック体M" panose="020F0609000000000000" pitchFamily="49" charset="-128"/>
                <a:ea typeface="AR丸ゴシック体M" panose="020F0609000000000000" pitchFamily="49" charset="-128"/>
                <a:cs typeface="小塚ゴシック Pro R"/>
              </a:rPr>
              <a:t>流</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は</a:t>
            </a:r>
            <a:r>
              <a:rPr sz="1100" spc="-11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spc="15" dirty="0">
                <a:solidFill>
                  <a:srgbClr val="231F20"/>
                </a:solidFill>
                <a:latin typeface="AR丸ゴシック体M" panose="020F0609000000000000" pitchFamily="49" charset="-128"/>
                <a:ea typeface="AR丸ゴシック体M" panose="020F0609000000000000" pitchFamily="49" charset="-128"/>
                <a:cs typeface="小塚ゴシック Pro R"/>
              </a:rPr>
              <a:t>子</a:t>
            </a:r>
            <a:r>
              <a:rPr sz="1100" spc="-65" dirty="0">
                <a:solidFill>
                  <a:srgbClr val="231F20"/>
                </a:solidFill>
                <a:latin typeface="AR丸ゴシック体M" panose="020F0609000000000000" pitchFamily="49" charset="-128"/>
                <a:ea typeface="AR丸ゴシック体M" panose="020F0609000000000000" pitchFamily="49" charset="-128"/>
                <a:cs typeface="小塚ゴシック Pro R"/>
              </a:rPr>
              <a:t>ど</a:t>
            </a:r>
            <a:r>
              <a:rPr sz="1100" spc="-20" dirty="0">
                <a:solidFill>
                  <a:srgbClr val="231F20"/>
                </a:solidFill>
                <a:latin typeface="AR丸ゴシック体M" panose="020F0609000000000000" pitchFamily="49" charset="-128"/>
                <a:ea typeface="AR丸ゴシック体M" panose="020F0609000000000000" pitchFamily="49" charset="-128"/>
                <a:cs typeface="小塚ゴシック Pro R"/>
              </a:rPr>
              <a:t>も</a:t>
            </a:r>
            <a:r>
              <a:rPr sz="1100" spc="70" dirty="0">
                <a:solidFill>
                  <a:srgbClr val="231F20"/>
                </a:solidFill>
                <a:latin typeface="AR丸ゴシック体M" panose="020F0609000000000000" pitchFamily="49" charset="-128"/>
                <a:ea typeface="AR丸ゴシック体M" panose="020F0609000000000000" pitchFamily="49" charset="-128"/>
                <a:cs typeface="小塚ゴシック Pro R"/>
              </a:rPr>
              <a:t>の</a:t>
            </a:r>
            <a:r>
              <a:rPr sz="1100" spc="15" dirty="0">
                <a:solidFill>
                  <a:srgbClr val="231F20"/>
                </a:solidFill>
                <a:latin typeface="AR丸ゴシック体M" panose="020F0609000000000000" pitchFamily="49" charset="-128"/>
                <a:ea typeface="AR丸ゴシック体M" panose="020F0609000000000000" pitchFamily="49" charset="-128"/>
                <a:cs typeface="小塚ゴシック Pro R"/>
              </a:rPr>
              <a:t>成長</a:t>
            </a:r>
            <a:r>
              <a:rPr sz="1100" spc="-40" dirty="0">
                <a:solidFill>
                  <a:srgbClr val="231F20"/>
                </a:solidFill>
                <a:latin typeface="AR丸ゴシック体M" panose="020F0609000000000000" pitchFamily="49" charset="-128"/>
                <a:ea typeface="AR丸ゴシック体M" panose="020F0609000000000000" pitchFamily="49" charset="-128"/>
                <a:cs typeface="小塚ゴシック Pro R"/>
              </a:rPr>
              <a:t>にとって</a:t>
            </a:r>
            <a:r>
              <a:rPr sz="1100" spc="15" dirty="0">
                <a:solidFill>
                  <a:srgbClr val="231F20"/>
                </a:solidFill>
                <a:latin typeface="AR丸ゴシック体M" panose="020F0609000000000000" pitchFamily="49" charset="-128"/>
                <a:ea typeface="AR丸ゴシック体M" panose="020F0609000000000000" pitchFamily="49" charset="-128"/>
                <a:cs typeface="小塚ゴシック Pro R"/>
              </a:rPr>
              <a:t>大切なもので</a:t>
            </a:r>
            <a:r>
              <a:rPr sz="1100" spc="-5" dirty="0">
                <a:solidFill>
                  <a:srgbClr val="231F20"/>
                </a:solidFill>
                <a:latin typeface="AR丸ゴシック体M" panose="020F0609000000000000" pitchFamily="49" charset="-128"/>
                <a:ea typeface="AR丸ゴシック体M" panose="020F0609000000000000" pitchFamily="49" charset="-128"/>
                <a:cs typeface="小塚ゴシック Pro R"/>
              </a:rPr>
              <a:t>す</a:t>
            </a:r>
            <a:r>
              <a:rPr sz="1100" spc="-465"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spc="15" dirty="0">
                <a:solidFill>
                  <a:srgbClr val="231F20"/>
                </a:solidFill>
                <a:latin typeface="AR丸ゴシック体M" panose="020F0609000000000000" pitchFamily="49" charset="-128"/>
                <a:ea typeface="AR丸ゴシック体M" panose="020F0609000000000000" pitchFamily="49" charset="-128"/>
                <a:cs typeface="小塚ゴシック Pro R"/>
              </a:rPr>
              <a:t>面会交流 </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の支援</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をしてくれる</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団体</a:t>
            </a:r>
            <a:r>
              <a:rPr sz="1100" spc="-30" dirty="0">
                <a:solidFill>
                  <a:srgbClr val="231F20"/>
                </a:solidFill>
                <a:latin typeface="AR丸ゴシック体M" panose="020F0609000000000000" pitchFamily="49" charset="-128"/>
                <a:ea typeface="AR丸ゴシック体M" panose="020F0609000000000000" pitchFamily="49" charset="-128"/>
                <a:cs typeface="小塚ゴシック Pro R"/>
              </a:rPr>
              <a:t>もあるので</a:t>
            </a:r>
            <a:r>
              <a:rPr sz="1100" spc="-310"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前向きに話し合ってみ</a:t>
            </a:r>
            <a:r>
              <a:rPr sz="1100" spc="-110" dirty="0">
                <a:solidFill>
                  <a:srgbClr val="231F20"/>
                </a:solidFill>
                <a:latin typeface="AR丸ゴシック体M" panose="020F0609000000000000" pitchFamily="49" charset="-128"/>
                <a:ea typeface="AR丸ゴシック体M" panose="020F0609000000000000" pitchFamily="49" charset="-128"/>
                <a:cs typeface="小塚ゴシック Pro R"/>
              </a:rPr>
              <a:t>ま</a:t>
            </a:r>
            <a:r>
              <a:rPr sz="1100" spc="-135" dirty="0">
                <a:solidFill>
                  <a:srgbClr val="231F20"/>
                </a:solidFill>
                <a:latin typeface="AR丸ゴシック体M" panose="020F0609000000000000" pitchFamily="49" charset="-128"/>
                <a:ea typeface="AR丸ゴシック体M" panose="020F0609000000000000" pitchFamily="49" charset="-128"/>
                <a:cs typeface="小塚ゴシック Pro R"/>
              </a:rPr>
              <a:t>し</a:t>
            </a:r>
            <a:r>
              <a:rPr sz="1100" spc="-90" dirty="0">
                <a:solidFill>
                  <a:srgbClr val="231F20"/>
                </a:solidFill>
                <a:latin typeface="AR丸ゴシック体M" panose="020F0609000000000000" pitchFamily="49" charset="-128"/>
                <a:ea typeface="AR丸ゴシック体M" panose="020F0609000000000000" pitchFamily="49" charset="-128"/>
                <a:cs typeface="小塚ゴシック Pro R"/>
              </a:rPr>
              <a:t>ょ</a:t>
            </a: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う。</a:t>
            </a:r>
            <a:endParaRPr sz="1100" dirty="0">
              <a:latin typeface="AR丸ゴシック体M" panose="020F0609000000000000" pitchFamily="49" charset="-128"/>
              <a:ea typeface="AR丸ゴシック体M" panose="020F0609000000000000" pitchFamily="49" charset="-128"/>
              <a:cs typeface="小塚ゴシック Pro R"/>
            </a:endParaRPr>
          </a:p>
        </p:txBody>
      </p:sp>
      <p:sp>
        <p:nvSpPr>
          <p:cNvPr id="12" name="object 12"/>
          <p:cNvSpPr txBox="1"/>
          <p:nvPr/>
        </p:nvSpPr>
        <p:spPr>
          <a:xfrm>
            <a:off x="5609158" y="5219687"/>
            <a:ext cx="4592955" cy="854721"/>
          </a:xfrm>
          <a:prstGeom prst="rect">
            <a:avLst/>
          </a:prstGeom>
        </p:spPr>
        <p:txBody>
          <a:bodyPr vert="horz" wrap="square" lIns="0" tIns="3175" rIns="0" bIns="0" rtlCol="0">
            <a:spAutoFit/>
          </a:bodyPr>
          <a:lstStyle/>
          <a:p>
            <a:pPr>
              <a:lnSpc>
                <a:spcPct val="100000"/>
              </a:lnSpc>
              <a:spcBef>
                <a:spcPts val="25"/>
              </a:spcBef>
            </a:pPr>
            <a:endParaRPr sz="850" dirty="0">
              <a:latin typeface="AR丸ゴシック体M" panose="020F0609000000000000" pitchFamily="49" charset="-128"/>
              <a:ea typeface="AR丸ゴシック体M" panose="020F0609000000000000" pitchFamily="49" charset="-128"/>
              <a:cs typeface="Times New Roman"/>
            </a:endParaRPr>
          </a:p>
          <a:p>
            <a:pPr marL="568960">
              <a:lnSpc>
                <a:spcPts val="1195"/>
              </a:lnSpc>
            </a:pPr>
            <a:r>
              <a:rPr sz="1000" dirty="0">
                <a:solidFill>
                  <a:srgbClr val="231F20"/>
                </a:solidFill>
                <a:latin typeface="AR丸ゴシック体M" panose="020F0609000000000000" pitchFamily="49" charset="-128"/>
                <a:ea typeface="AR丸ゴシック体M" panose="020F0609000000000000" pitchFamily="49" charset="-128"/>
                <a:cs typeface="小塚ゴシック Pro R"/>
              </a:rPr>
              <a:t>面会交流支援団体</a:t>
            </a:r>
            <a:endParaRPr sz="1000" dirty="0">
              <a:latin typeface="AR丸ゴシック体M" panose="020F0609000000000000" pitchFamily="49" charset="-128"/>
              <a:ea typeface="AR丸ゴシック体M" panose="020F0609000000000000" pitchFamily="49" charset="-128"/>
              <a:cs typeface="小塚ゴシック Pro R"/>
            </a:endParaRPr>
          </a:p>
          <a:p>
            <a:pPr marL="822960">
              <a:lnSpc>
                <a:spcPts val="1315"/>
              </a:lnSpc>
              <a:tabLst>
                <a:tab pos="2219960" algn="l"/>
              </a:tabLst>
            </a:pPr>
            <a:r>
              <a:rPr sz="1100" dirty="0">
                <a:solidFill>
                  <a:srgbClr val="231F20"/>
                </a:solidFill>
                <a:latin typeface="AR丸ゴシック体M" panose="020F0609000000000000" pitchFamily="49" charset="-128"/>
                <a:ea typeface="AR丸ゴシック体M" panose="020F0609000000000000" pitchFamily="49" charset="-128"/>
                <a:cs typeface="小塚ゴシック Pro R"/>
              </a:rPr>
              <a:t>特定非営利活動法人	岡山家族支援センターみらい</a:t>
            </a:r>
            <a:endParaRPr sz="1100" dirty="0">
              <a:latin typeface="AR丸ゴシック体M" panose="020F0609000000000000" pitchFamily="49" charset="-128"/>
              <a:ea typeface="AR丸ゴシック体M" panose="020F0609000000000000" pitchFamily="49" charset="-128"/>
              <a:cs typeface="小塚ゴシック Pro R"/>
            </a:endParaRPr>
          </a:p>
          <a:p>
            <a:pPr marL="822960">
              <a:lnSpc>
                <a:spcPct val="100000"/>
              </a:lnSpc>
              <a:spcBef>
                <a:spcPts val="380"/>
              </a:spcBef>
            </a:pPr>
            <a:r>
              <a:rPr sz="1500" baseline="2777" dirty="0">
                <a:solidFill>
                  <a:srgbClr val="231F20"/>
                </a:solidFill>
                <a:latin typeface="AR丸ゴシック体M" panose="020F0609000000000000" pitchFamily="49" charset="-128"/>
                <a:ea typeface="AR丸ゴシック体M" panose="020F0609000000000000" pitchFamily="49" charset="-128"/>
                <a:cs typeface="小塚ゴシック Pro R"/>
              </a:rPr>
              <a:t>電話番号</a:t>
            </a:r>
            <a:r>
              <a:rPr sz="1500" spc="60" baseline="2777" dirty="0">
                <a:solidFill>
                  <a:srgbClr val="231F20"/>
                </a:solidFill>
                <a:latin typeface="AR丸ゴシック体M" panose="020F0609000000000000" pitchFamily="49" charset="-128"/>
                <a:ea typeface="AR丸ゴシック体M" panose="020F0609000000000000" pitchFamily="49" charset="-128"/>
                <a:cs typeface="小塚ゴシック Pro R"/>
              </a:rPr>
              <a:t>：</a:t>
            </a:r>
            <a:r>
              <a:rPr sz="1100" spc="40" dirty="0">
                <a:solidFill>
                  <a:srgbClr val="231F20"/>
                </a:solidFill>
                <a:latin typeface="AR丸ゴシック体M" panose="020F0609000000000000" pitchFamily="49" charset="-128"/>
                <a:ea typeface="AR丸ゴシック体M" panose="020F0609000000000000" pitchFamily="49" charset="-128"/>
                <a:cs typeface="小塚ゴシック Pro R"/>
              </a:rPr>
              <a:t>070-5678-0226</a:t>
            </a:r>
            <a:r>
              <a:rPr sz="1100" spc="240" dirty="0">
                <a:solidFill>
                  <a:srgbClr val="231F20"/>
                </a:solidFill>
                <a:latin typeface="AR丸ゴシック体M" panose="020F0609000000000000" pitchFamily="49" charset="-128"/>
                <a:ea typeface="AR丸ゴシック体M" panose="020F0609000000000000" pitchFamily="49" charset="-128"/>
                <a:cs typeface="小塚ゴシック Pro R"/>
              </a:rPr>
              <a:t> </a:t>
            </a:r>
            <a:r>
              <a:rPr sz="1100" spc="-15" dirty="0">
                <a:solidFill>
                  <a:srgbClr val="231F20"/>
                </a:solidFill>
                <a:latin typeface="AR丸ゴシック体M" panose="020F0609000000000000" pitchFamily="49" charset="-128"/>
                <a:ea typeface="AR丸ゴシック体M" panose="020F0609000000000000" pitchFamily="49" charset="-128"/>
                <a:cs typeface="小塚ゴシック Pro R"/>
                <a:hlinkClick r:id="rId2"/>
              </a:rPr>
              <a:t>（http://oks-mirai.jp）</a:t>
            </a:r>
            <a:endParaRPr sz="1100" dirty="0">
              <a:latin typeface="AR丸ゴシック体M" panose="020F0609000000000000" pitchFamily="49" charset="-128"/>
              <a:ea typeface="AR丸ゴシック体M" panose="020F0609000000000000" pitchFamily="49" charset="-128"/>
              <a:cs typeface="小塚ゴシック Pro R"/>
            </a:endParaRPr>
          </a:p>
          <a:p>
            <a:pPr marL="822960">
              <a:lnSpc>
                <a:spcPct val="100000"/>
              </a:lnSpc>
              <a:spcBef>
                <a:spcPts val="195"/>
              </a:spcBef>
            </a:pPr>
            <a:r>
              <a:rPr sz="1000" dirty="0">
                <a:solidFill>
                  <a:srgbClr val="231F20"/>
                </a:solidFill>
                <a:latin typeface="AR丸ゴシック体M" panose="020F0609000000000000" pitchFamily="49" charset="-128"/>
                <a:ea typeface="AR丸ゴシック体M" panose="020F0609000000000000" pitchFamily="49" charset="-128"/>
                <a:cs typeface="小塚ゴシック Pro R"/>
              </a:rPr>
              <a:t>※条件によっては、支援が受けられない場合もあります。</a:t>
            </a:r>
            <a:endParaRPr sz="1000" dirty="0">
              <a:latin typeface="AR丸ゴシック体M" panose="020F0609000000000000" pitchFamily="49" charset="-128"/>
              <a:ea typeface="AR丸ゴシック体M" panose="020F0609000000000000" pitchFamily="49" charset="-128"/>
              <a:cs typeface="小塚ゴシック Pro R"/>
            </a:endParaRPr>
          </a:p>
        </p:txBody>
      </p:sp>
      <p:grpSp>
        <p:nvGrpSpPr>
          <p:cNvPr id="13" name="object 13"/>
          <p:cNvGrpSpPr/>
          <p:nvPr/>
        </p:nvGrpSpPr>
        <p:grpSpPr>
          <a:xfrm>
            <a:off x="5613917" y="3713193"/>
            <a:ext cx="1604010" cy="255270"/>
            <a:chOff x="5613917" y="3713193"/>
            <a:chExt cx="1604010" cy="255270"/>
          </a:xfrm>
        </p:grpSpPr>
        <p:sp>
          <p:nvSpPr>
            <p:cNvPr id="14" name="object 14"/>
            <p:cNvSpPr/>
            <p:nvPr/>
          </p:nvSpPr>
          <p:spPr>
            <a:xfrm>
              <a:off x="5746750" y="3717963"/>
              <a:ext cx="1471295" cy="246379"/>
            </a:xfrm>
            <a:custGeom>
              <a:avLst/>
              <a:gdLst/>
              <a:ahLst/>
              <a:cxnLst/>
              <a:rect l="l" t="t" r="r" b="b"/>
              <a:pathLst>
                <a:path w="1471295" h="246379">
                  <a:moveTo>
                    <a:pt x="1471079" y="0"/>
                  </a:moveTo>
                  <a:lnTo>
                    <a:pt x="0" y="0"/>
                  </a:lnTo>
                  <a:lnTo>
                    <a:pt x="0" y="246062"/>
                  </a:lnTo>
                  <a:lnTo>
                    <a:pt x="1471079" y="246062"/>
                  </a:lnTo>
                  <a:lnTo>
                    <a:pt x="1471079" y="0"/>
                  </a:lnTo>
                  <a:close/>
                </a:path>
              </a:pathLst>
            </a:custGeom>
            <a:solidFill>
              <a:srgbClr val="429DB1"/>
            </a:solidFill>
          </p:spPr>
          <p:txBody>
            <a:bodyPr wrap="square" lIns="0" tIns="0" rIns="0" bIns="0" rtlCol="0"/>
            <a:lstStyle/>
            <a:p>
              <a:endParaRPr/>
            </a:p>
          </p:txBody>
        </p:sp>
        <p:pic>
          <p:nvPicPr>
            <p:cNvPr id="15" name="object 15"/>
            <p:cNvPicPr/>
            <p:nvPr/>
          </p:nvPicPr>
          <p:blipFill>
            <a:blip r:embed="rId3" cstate="print"/>
            <a:stretch>
              <a:fillRect/>
            </a:stretch>
          </p:blipFill>
          <p:spPr>
            <a:xfrm>
              <a:off x="5620267" y="3719543"/>
              <a:ext cx="242519" cy="242519"/>
            </a:xfrm>
            <a:prstGeom prst="rect">
              <a:avLst/>
            </a:prstGeom>
          </p:spPr>
        </p:pic>
        <p:sp>
          <p:nvSpPr>
            <p:cNvPr id="16" name="object 16"/>
            <p:cNvSpPr/>
            <p:nvPr/>
          </p:nvSpPr>
          <p:spPr>
            <a:xfrm>
              <a:off x="5620267" y="3719543"/>
              <a:ext cx="242570" cy="242570"/>
            </a:xfrm>
            <a:custGeom>
              <a:avLst/>
              <a:gdLst/>
              <a:ahLst/>
              <a:cxnLst/>
              <a:rect l="l" t="t" r="r" b="b"/>
              <a:pathLst>
                <a:path w="242570" h="242570">
                  <a:moveTo>
                    <a:pt x="242519" y="121259"/>
                  </a:moveTo>
                  <a:lnTo>
                    <a:pt x="232991" y="168458"/>
                  </a:lnTo>
                  <a:lnTo>
                    <a:pt x="207006" y="207002"/>
                  </a:lnTo>
                  <a:lnTo>
                    <a:pt x="168463" y="232989"/>
                  </a:lnTo>
                  <a:lnTo>
                    <a:pt x="121259" y="242519"/>
                  </a:lnTo>
                  <a:lnTo>
                    <a:pt x="74066" y="232989"/>
                  </a:lnTo>
                  <a:lnTo>
                    <a:pt x="35521" y="207002"/>
                  </a:lnTo>
                  <a:lnTo>
                    <a:pt x="9531" y="168458"/>
                  </a:lnTo>
                  <a:lnTo>
                    <a:pt x="0" y="121259"/>
                  </a:lnTo>
                  <a:lnTo>
                    <a:pt x="9531" y="74066"/>
                  </a:lnTo>
                  <a:lnTo>
                    <a:pt x="35521" y="35521"/>
                  </a:lnTo>
                  <a:lnTo>
                    <a:pt x="74066" y="9531"/>
                  </a:lnTo>
                  <a:lnTo>
                    <a:pt x="121259" y="0"/>
                  </a:lnTo>
                  <a:lnTo>
                    <a:pt x="168463" y="9531"/>
                  </a:lnTo>
                  <a:lnTo>
                    <a:pt x="207006" y="35521"/>
                  </a:lnTo>
                  <a:lnTo>
                    <a:pt x="232991" y="74066"/>
                  </a:lnTo>
                  <a:lnTo>
                    <a:pt x="242519" y="121259"/>
                  </a:lnTo>
                  <a:close/>
                </a:path>
              </a:pathLst>
            </a:custGeom>
            <a:ln w="12700">
              <a:solidFill>
                <a:srgbClr val="429DB1"/>
              </a:solidFill>
            </a:ln>
          </p:spPr>
          <p:txBody>
            <a:bodyPr wrap="square" lIns="0" tIns="0" rIns="0" bIns="0" rtlCol="0"/>
            <a:lstStyle/>
            <a:p>
              <a:endParaRPr/>
            </a:p>
          </p:txBody>
        </p:sp>
      </p:grpSp>
      <p:sp>
        <p:nvSpPr>
          <p:cNvPr id="17" name="object 17"/>
          <p:cNvSpPr txBox="1"/>
          <p:nvPr/>
        </p:nvSpPr>
        <p:spPr>
          <a:xfrm>
            <a:off x="5936615" y="3731831"/>
            <a:ext cx="1506855" cy="196208"/>
          </a:xfrm>
          <a:prstGeom prst="rect">
            <a:avLst/>
          </a:prstGeom>
        </p:spPr>
        <p:txBody>
          <a:bodyPr vert="horz" wrap="square" lIns="0" tIns="11430" rIns="0" bIns="0" rtlCol="0">
            <a:spAutoFit/>
          </a:bodyPr>
          <a:lstStyle/>
          <a:p>
            <a:pPr marL="12700">
              <a:lnSpc>
                <a:spcPct val="100000"/>
              </a:lnSpc>
              <a:spcBef>
                <a:spcPts val="90"/>
              </a:spcBef>
            </a:pPr>
            <a:r>
              <a:rPr sz="1800" baseline="4629" dirty="0" err="1">
                <a:solidFill>
                  <a:srgbClr val="FFFFFF"/>
                </a:solidFill>
                <a:latin typeface="AR丸ゴシック体E" panose="020F0909000000000000" pitchFamily="49" charset="-128"/>
                <a:ea typeface="AR丸ゴシック体E" panose="020F0909000000000000" pitchFamily="49" charset="-128"/>
                <a:cs typeface="小塚ゴシック Pro R"/>
              </a:rPr>
              <a:t>面会交流について</a:t>
            </a:r>
            <a:endParaRPr sz="1800" baseline="4629" dirty="0">
              <a:latin typeface="AR丸ゴシック体E" panose="020F0909000000000000" pitchFamily="49" charset="-128"/>
              <a:ea typeface="AR丸ゴシック体E" panose="020F0909000000000000" pitchFamily="49" charset="-128"/>
              <a:cs typeface="小塚ゴシック Pro R"/>
            </a:endParaRPr>
          </a:p>
        </p:txBody>
      </p:sp>
      <p:sp>
        <p:nvSpPr>
          <p:cNvPr id="18" name="object 18"/>
          <p:cNvSpPr txBox="1"/>
          <p:nvPr/>
        </p:nvSpPr>
        <p:spPr>
          <a:xfrm>
            <a:off x="435470" y="882266"/>
            <a:ext cx="185420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F591A1"/>
                </a:solidFill>
                <a:latin typeface="AR丸ゴシック体E" panose="020F0909000000000000" pitchFamily="49" charset="-128"/>
                <a:ea typeface="AR丸ゴシック体E" panose="020F0909000000000000" pitchFamily="49" charset="-128"/>
                <a:cs typeface="小塚ゴシック Pro R"/>
              </a:rPr>
              <a:t>②家事調停によって決める</a:t>
            </a:r>
            <a:endParaRPr sz="1200" dirty="0">
              <a:latin typeface="AR丸ゴシック体E" panose="020F0909000000000000" pitchFamily="49" charset="-128"/>
              <a:ea typeface="AR丸ゴシック体E" panose="020F0909000000000000" pitchFamily="49" charset="-128"/>
              <a:cs typeface="小塚ゴシック Pro R"/>
            </a:endParaRPr>
          </a:p>
        </p:txBody>
      </p:sp>
      <p:sp>
        <p:nvSpPr>
          <p:cNvPr id="19" name="object 19"/>
          <p:cNvSpPr txBox="1"/>
          <p:nvPr/>
        </p:nvSpPr>
        <p:spPr>
          <a:xfrm>
            <a:off x="380255" y="173825"/>
            <a:ext cx="345440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小塚ゴシック Pro R"/>
              </a:rPr>
              <a:t>２．取り決めていますか？養育費のこと</a:t>
            </a:r>
            <a:endParaRPr sz="1500" dirty="0">
              <a:latin typeface="AR丸ゴシック体E" panose="020F0909000000000000" pitchFamily="49" charset="-128"/>
              <a:ea typeface="AR丸ゴシック体E" panose="020F0909000000000000" pitchFamily="49" charset="-128"/>
              <a:cs typeface="小塚ゴシック Pro R"/>
            </a:endParaRPr>
          </a:p>
        </p:txBody>
      </p:sp>
      <p:pic>
        <p:nvPicPr>
          <p:cNvPr id="20" name="object 20"/>
          <p:cNvPicPr/>
          <p:nvPr/>
        </p:nvPicPr>
        <p:blipFill>
          <a:blip r:embed="rId4" cstate="print"/>
          <a:stretch>
            <a:fillRect/>
          </a:stretch>
        </p:blipFill>
        <p:spPr>
          <a:xfrm>
            <a:off x="6001602" y="5347125"/>
            <a:ext cx="143730" cy="153135"/>
          </a:xfrm>
          <a:prstGeom prst="rect">
            <a:avLst/>
          </a:prstGeom>
        </p:spPr>
      </p:pic>
      <p:pic>
        <p:nvPicPr>
          <p:cNvPr id="21" name="object 21"/>
          <p:cNvPicPr/>
          <p:nvPr/>
        </p:nvPicPr>
        <p:blipFill>
          <a:blip r:embed="rId5" cstate="print"/>
          <a:stretch>
            <a:fillRect/>
          </a:stretch>
        </p:blipFill>
        <p:spPr>
          <a:xfrm>
            <a:off x="9671050" y="5277490"/>
            <a:ext cx="360032" cy="360032"/>
          </a:xfrm>
          <a:prstGeom prst="rect">
            <a:avLst/>
          </a:prstGeom>
        </p:spPr>
      </p:pic>
      <p:sp>
        <p:nvSpPr>
          <p:cNvPr id="22" name="object 22"/>
          <p:cNvSpPr txBox="1"/>
          <p:nvPr/>
        </p:nvSpPr>
        <p:spPr>
          <a:xfrm>
            <a:off x="340273"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11</a:t>
            </a:r>
            <a:endParaRPr sz="900">
              <a:latin typeface="AR丸ゴシック体M" panose="020F0609000000000000" pitchFamily="49" charset="-128"/>
              <a:ea typeface="AR丸ゴシック体M" panose="020F0609000000000000" pitchFamily="49" charset="-128"/>
              <a:cs typeface="Arial"/>
            </a:endParaRPr>
          </a:p>
        </p:txBody>
      </p:sp>
      <p:sp>
        <p:nvSpPr>
          <p:cNvPr id="23" name="object 23"/>
          <p:cNvSpPr txBox="1"/>
          <p:nvPr/>
        </p:nvSpPr>
        <p:spPr>
          <a:xfrm>
            <a:off x="10164129"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12</a:t>
            </a:r>
            <a:endParaRPr sz="900">
              <a:latin typeface="AR丸ゴシック体M" panose="020F0609000000000000" pitchFamily="49" charset="-128"/>
              <a:ea typeface="AR丸ゴシック体M" panose="020F0609000000000000" pitchFamily="49" charset="-128"/>
              <a:cs typeface="Arial"/>
            </a:endParaRPr>
          </a:p>
        </p:txBody>
      </p:sp>
      <p:sp>
        <p:nvSpPr>
          <p:cNvPr id="30" name="object 282">
            <a:extLst>
              <a:ext uri="{FF2B5EF4-FFF2-40B4-BE49-F238E27FC236}">
                <a16:creationId xmlns:a16="http://schemas.microsoft.com/office/drawing/2014/main" id="{4D0483F8-B06E-4713-AE5B-60BF51DEA6B8}"/>
              </a:ext>
            </a:extLst>
          </p:cNvPr>
          <p:cNvSpPr txBox="1"/>
          <p:nvPr/>
        </p:nvSpPr>
        <p:spPr>
          <a:xfrm>
            <a:off x="5643418" y="3751958"/>
            <a:ext cx="196215" cy="219291"/>
          </a:xfrm>
          <a:prstGeom prst="rect">
            <a:avLst/>
          </a:prstGeom>
        </p:spPr>
        <p:txBody>
          <a:bodyPr vert="horz" wrap="square" lIns="0" tIns="11430" rIns="0" bIns="0" rtlCol="0">
            <a:spAutoFit/>
          </a:bodyPr>
          <a:lstStyle/>
          <a:p>
            <a:pPr marL="12700">
              <a:lnSpc>
                <a:spcPct val="100000"/>
              </a:lnSpc>
              <a:spcBef>
                <a:spcPts val="90"/>
              </a:spcBef>
            </a:pPr>
            <a:r>
              <a:rPr sz="1350" spc="-10" dirty="0">
                <a:solidFill>
                  <a:srgbClr val="429DB1"/>
                </a:solidFill>
                <a:latin typeface="TBUD丸ゴシック Std H" panose="020F0800000000000000" pitchFamily="34" charset="-128"/>
                <a:ea typeface="TBUD丸ゴシック Std H" panose="020F0800000000000000" pitchFamily="34" charset="-128"/>
                <a:cs typeface="SimSun"/>
              </a:rPr>
              <a:t>？</a:t>
            </a:r>
            <a:endParaRPr sz="1350" dirty="0">
              <a:latin typeface="TBUD丸ゴシック Std H" panose="020F0800000000000000" pitchFamily="34" charset="-128"/>
              <a:ea typeface="TBUD丸ゴシック Std H" panose="020F0800000000000000" pitchFamily="34" charset="-128"/>
              <a:cs typeface="SimSu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図 45">
            <a:extLst>
              <a:ext uri="{FF2B5EF4-FFF2-40B4-BE49-F238E27FC236}">
                <a16:creationId xmlns:a16="http://schemas.microsoft.com/office/drawing/2014/main" id="{CAEE4E81-D059-439C-AA91-731FC4E7A4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19413" y="6116832"/>
            <a:ext cx="1326922" cy="1023134"/>
          </a:xfrm>
          <a:prstGeom prst="rect">
            <a:avLst/>
          </a:prstGeom>
        </p:spPr>
      </p:pic>
      <p:grpSp>
        <p:nvGrpSpPr>
          <p:cNvPr id="5" name="object 5"/>
          <p:cNvGrpSpPr/>
          <p:nvPr/>
        </p:nvGrpSpPr>
        <p:grpSpPr>
          <a:xfrm>
            <a:off x="590575" y="6199759"/>
            <a:ext cx="4443095" cy="781050"/>
            <a:chOff x="590575" y="6199759"/>
            <a:chExt cx="4443095" cy="781050"/>
          </a:xfrm>
        </p:grpSpPr>
        <p:sp>
          <p:nvSpPr>
            <p:cNvPr id="6" name="object 6"/>
            <p:cNvSpPr/>
            <p:nvPr/>
          </p:nvSpPr>
          <p:spPr>
            <a:xfrm>
              <a:off x="615949" y="6225133"/>
              <a:ext cx="4392295" cy="730250"/>
            </a:xfrm>
            <a:custGeom>
              <a:avLst/>
              <a:gdLst/>
              <a:ahLst/>
              <a:cxnLst/>
              <a:rect l="l" t="t" r="r" b="b"/>
              <a:pathLst>
                <a:path w="4392295" h="730250">
                  <a:moveTo>
                    <a:pt x="4392079" y="0"/>
                  </a:moveTo>
                  <a:lnTo>
                    <a:pt x="0" y="0"/>
                  </a:lnTo>
                  <a:lnTo>
                    <a:pt x="0" y="730250"/>
                  </a:lnTo>
                  <a:lnTo>
                    <a:pt x="4392079" y="730250"/>
                  </a:lnTo>
                  <a:lnTo>
                    <a:pt x="4392079"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7" name="object 7"/>
            <p:cNvSpPr/>
            <p:nvPr/>
          </p:nvSpPr>
          <p:spPr>
            <a:xfrm>
              <a:off x="615949" y="6225133"/>
              <a:ext cx="4392295" cy="730250"/>
            </a:xfrm>
            <a:custGeom>
              <a:avLst/>
              <a:gdLst/>
              <a:ahLst/>
              <a:cxnLst/>
              <a:rect l="l" t="t" r="r" b="b"/>
              <a:pathLst>
                <a:path w="4392295" h="730250">
                  <a:moveTo>
                    <a:pt x="4392079" y="730250"/>
                  </a:moveTo>
                  <a:lnTo>
                    <a:pt x="0" y="730250"/>
                  </a:lnTo>
                  <a:lnTo>
                    <a:pt x="0" y="0"/>
                  </a:lnTo>
                  <a:lnTo>
                    <a:pt x="4392079" y="0"/>
                  </a:lnTo>
                  <a:lnTo>
                    <a:pt x="4392079" y="730250"/>
                  </a:lnTo>
                  <a:close/>
                </a:path>
              </a:pathLst>
            </a:custGeom>
            <a:ln w="50749">
              <a:solidFill>
                <a:srgbClr val="F591A1"/>
              </a:solidFill>
            </a:ln>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8" name="object 8"/>
            <p:cNvSpPr/>
            <p:nvPr/>
          </p:nvSpPr>
          <p:spPr>
            <a:xfrm>
              <a:off x="1253045" y="6409246"/>
              <a:ext cx="2186305" cy="153035"/>
            </a:xfrm>
            <a:custGeom>
              <a:avLst/>
              <a:gdLst/>
              <a:ahLst/>
              <a:cxnLst/>
              <a:rect l="l" t="t" r="r" b="b"/>
              <a:pathLst>
                <a:path w="2186304" h="153034">
                  <a:moveTo>
                    <a:pt x="0" y="152463"/>
                  </a:moveTo>
                  <a:lnTo>
                    <a:pt x="2186266" y="152463"/>
                  </a:lnTo>
                  <a:lnTo>
                    <a:pt x="2186266" y="0"/>
                  </a:lnTo>
                  <a:lnTo>
                    <a:pt x="0" y="0"/>
                  </a:lnTo>
                  <a:lnTo>
                    <a:pt x="0" y="152463"/>
                  </a:lnTo>
                  <a:close/>
                </a:path>
              </a:pathLst>
            </a:custGeom>
            <a:solidFill>
              <a:srgbClr val="FCD4D2"/>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grpSp>
      <p:sp>
        <p:nvSpPr>
          <p:cNvPr id="9" name="object 9"/>
          <p:cNvSpPr/>
          <p:nvPr/>
        </p:nvSpPr>
        <p:spPr>
          <a:xfrm>
            <a:off x="5613400" y="3217345"/>
            <a:ext cx="4580890" cy="1062990"/>
          </a:xfrm>
          <a:custGeom>
            <a:avLst/>
            <a:gdLst/>
            <a:ahLst/>
            <a:cxnLst/>
            <a:rect l="l" t="t" r="r" b="b"/>
            <a:pathLst>
              <a:path w="4580890" h="1062989">
                <a:moveTo>
                  <a:pt x="4472470" y="0"/>
                </a:moveTo>
                <a:lnTo>
                  <a:pt x="108000" y="0"/>
                </a:lnTo>
                <a:lnTo>
                  <a:pt x="66067" y="5540"/>
                </a:lnTo>
                <a:lnTo>
                  <a:pt x="31726" y="20627"/>
                </a:lnTo>
                <a:lnTo>
                  <a:pt x="8522" y="42958"/>
                </a:lnTo>
                <a:lnTo>
                  <a:pt x="0" y="70231"/>
                </a:lnTo>
                <a:lnTo>
                  <a:pt x="0" y="992339"/>
                </a:lnTo>
                <a:lnTo>
                  <a:pt x="8522" y="1019604"/>
                </a:lnTo>
                <a:lnTo>
                  <a:pt x="31726" y="1041931"/>
                </a:lnTo>
                <a:lnTo>
                  <a:pt x="66067" y="1057017"/>
                </a:lnTo>
                <a:lnTo>
                  <a:pt x="108000" y="1062558"/>
                </a:lnTo>
                <a:lnTo>
                  <a:pt x="4472470" y="1062558"/>
                </a:lnTo>
                <a:lnTo>
                  <a:pt x="4514403" y="1057017"/>
                </a:lnTo>
                <a:lnTo>
                  <a:pt x="4548744" y="1041931"/>
                </a:lnTo>
                <a:lnTo>
                  <a:pt x="4571948" y="1019604"/>
                </a:lnTo>
                <a:lnTo>
                  <a:pt x="4580470" y="992339"/>
                </a:lnTo>
                <a:lnTo>
                  <a:pt x="4580470" y="70231"/>
                </a:lnTo>
                <a:lnTo>
                  <a:pt x="4571948" y="42958"/>
                </a:lnTo>
                <a:lnTo>
                  <a:pt x="4548744" y="20627"/>
                </a:lnTo>
                <a:lnTo>
                  <a:pt x="4514403" y="5540"/>
                </a:lnTo>
                <a:lnTo>
                  <a:pt x="4472470"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10" name="object 10"/>
          <p:cNvSpPr/>
          <p:nvPr/>
        </p:nvSpPr>
        <p:spPr>
          <a:xfrm>
            <a:off x="448741" y="2425353"/>
            <a:ext cx="4589145" cy="529590"/>
          </a:xfrm>
          <a:custGeom>
            <a:avLst/>
            <a:gdLst/>
            <a:ahLst/>
            <a:cxnLst/>
            <a:rect l="l" t="t" r="r" b="b"/>
            <a:pathLst>
              <a:path w="4589145" h="529589">
                <a:moveTo>
                  <a:pt x="4480928" y="0"/>
                </a:moveTo>
                <a:lnTo>
                  <a:pt x="107988" y="0"/>
                </a:lnTo>
                <a:lnTo>
                  <a:pt x="66056" y="7101"/>
                </a:lnTo>
                <a:lnTo>
                  <a:pt x="31719" y="26438"/>
                </a:lnTo>
                <a:lnTo>
                  <a:pt x="8520" y="55056"/>
                </a:lnTo>
                <a:lnTo>
                  <a:pt x="0" y="90004"/>
                </a:lnTo>
                <a:lnTo>
                  <a:pt x="0" y="439508"/>
                </a:lnTo>
                <a:lnTo>
                  <a:pt x="8520" y="474456"/>
                </a:lnTo>
                <a:lnTo>
                  <a:pt x="31719" y="503075"/>
                </a:lnTo>
                <a:lnTo>
                  <a:pt x="66056" y="522412"/>
                </a:lnTo>
                <a:lnTo>
                  <a:pt x="107988" y="529513"/>
                </a:lnTo>
                <a:lnTo>
                  <a:pt x="4480928" y="529513"/>
                </a:lnTo>
                <a:lnTo>
                  <a:pt x="4522861" y="522412"/>
                </a:lnTo>
                <a:lnTo>
                  <a:pt x="4557202" y="503075"/>
                </a:lnTo>
                <a:lnTo>
                  <a:pt x="4580406" y="474456"/>
                </a:lnTo>
                <a:lnTo>
                  <a:pt x="4588929" y="439508"/>
                </a:lnTo>
                <a:lnTo>
                  <a:pt x="4588929" y="90004"/>
                </a:lnTo>
                <a:lnTo>
                  <a:pt x="4580406" y="55056"/>
                </a:lnTo>
                <a:lnTo>
                  <a:pt x="4557202" y="26438"/>
                </a:lnTo>
                <a:lnTo>
                  <a:pt x="4522861" y="7101"/>
                </a:lnTo>
                <a:lnTo>
                  <a:pt x="4480928"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11" name="object 11"/>
          <p:cNvSpPr/>
          <p:nvPr/>
        </p:nvSpPr>
        <p:spPr>
          <a:xfrm>
            <a:off x="5617641" y="5486053"/>
            <a:ext cx="4589145" cy="529590"/>
          </a:xfrm>
          <a:custGeom>
            <a:avLst/>
            <a:gdLst/>
            <a:ahLst/>
            <a:cxnLst/>
            <a:rect l="l" t="t" r="r" b="b"/>
            <a:pathLst>
              <a:path w="4589145" h="529589">
                <a:moveTo>
                  <a:pt x="4480928" y="0"/>
                </a:moveTo>
                <a:lnTo>
                  <a:pt x="108000" y="0"/>
                </a:lnTo>
                <a:lnTo>
                  <a:pt x="66061" y="7099"/>
                </a:lnTo>
                <a:lnTo>
                  <a:pt x="31721" y="26431"/>
                </a:lnTo>
                <a:lnTo>
                  <a:pt x="8520" y="55046"/>
                </a:lnTo>
                <a:lnTo>
                  <a:pt x="0" y="89992"/>
                </a:lnTo>
                <a:lnTo>
                  <a:pt x="0" y="439496"/>
                </a:lnTo>
                <a:lnTo>
                  <a:pt x="8520" y="474438"/>
                </a:lnTo>
                <a:lnTo>
                  <a:pt x="31721" y="503058"/>
                </a:lnTo>
                <a:lnTo>
                  <a:pt x="66061" y="522397"/>
                </a:lnTo>
                <a:lnTo>
                  <a:pt x="108000" y="529501"/>
                </a:lnTo>
                <a:lnTo>
                  <a:pt x="4480928" y="529501"/>
                </a:lnTo>
                <a:lnTo>
                  <a:pt x="4522861" y="522397"/>
                </a:lnTo>
                <a:lnTo>
                  <a:pt x="4557202" y="503058"/>
                </a:lnTo>
                <a:lnTo>
                  <a:pt x="4580406" y="474438"/>
                </a:lnTo>
                <a:lnTo>
                  <a:pt x="4588929" y="439496"/>
                </a:lnTo>
                <a:lnTo>
                  <a:pt x="4588929" y="89992"/>
                </a:lnTo>
                <a:lnTo>
                  <a:pt x="4580406" y="55046"/>
                </a:lnTo>
                <a:lnTo>
                  <a:pt x="4557202" y="26431"/>
                </a:lnTo>
                <a:lnTo>
                  <a:pt x="4522861" y="7099"/>
                </a:lnTo>
                <a:lnTo>
                  <a:pt x="4480928"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12" name="object 12"/>
          <p:cNvSpPr/>
          <p:nvPr/>
        </p:nvSpPr>
        <p:spPr>
          <a:xfrm>
            <a:off x="450006" y="4860868"/>
            <a:ext cx="4590415" cy="492759"/>
          </a:xfrm>
          <a:custGeom>
            <a:avLst/>
            <a:gdLst/>
            <a:ahLst/>
            <a:cxnLst/>
            <a:rect l="l" t="t" r="r" b="b"/>
            <a:pathLst>
              <a:path w="4590415" h="492760">
                <a:moveTo>
                  <a:pt x="4481995" y="0"/>
                </a:moveTo>
                <a:lnTo>
                  <a:pt x="107988" y="0"/>
                </a:lnTo>
                <a:lnTo>
                  <a:pt x="66056" y="7593"/>
                </a:lnTo>
                <a:lnTo>
                  <a:pt x="31719" y="28268"/>
                </a:lnTo>
                <a:lnTo>
                  <a:pt x="8520" y="58866"/>
                </a:lnTo>
                <a:lnTo>
                  <a:pt x="0" y="96227"/>
                </a:lnTo>
                <a:lnTo>
                  <a:pt x="0" y="395960"/>
                </a:lnTo>
                <a:lnTo>
                  <a:pt x="8520" y="433322"/>
                </a:lnTo>
                <a:lnTo>
                  <a:pt x="31719" y="463919"/>
                </a:lnTo>
                <a:lnTo>
                  <a:pt x="66056" y="484594"/>
                </a:lnTo>
                <a:lnTo>
                  <a:pt x="107988" y="492188"/>
                </a:lnTo>
                <a:lnTo>
                  <a:pt x="4481995" y="492188"/>
                </a:lnTo>
                <a:lnTo>
                  <a:pt x="4523928" y="484594"/>
                </a:lnTo>
                <a:lnTo>
                  <a:pt x="4558269" y="463919"/>
                </a:lnTo>
                <a:lnTo>
                  <a:pt x="4581473" y="433322"/>
                </a:lnTo>
                <a:lnTo>
                  <a:pt x="4589995" y="395960"/>
                </a:lnTo>
                <a:lnTo>
                  <a:pt x="4589995" y="96227"/>
                </a:lnTo>
                <a:lnTo>
                  <a:pt x="4581473" y="58866"/>
                </a:lnTo>
                <a:lnTo>
                  <a:pt x="4558269" y="28268"/>
                </a:lnTo>
                <a:lnTo>
                  <a:pt x="4523928" y="7593"/>
                </a:lnTo>
                <a:lnTo>
                  <a:pt x="4481995"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13" name="object 13"/>
          <p:cNvSpPr/>
          <p:nvPr/>
        </p:nvSpPr>
        <p:spPr>
          <a:xfrm>
            <a:off x="5623123" y="2272186"/>
            <a:ext cx="4693406" cy="712470"/>
          </a:xfrm>
          <a:custGeom>
            <a:avLst/>
            <a:gdLst/>
            <a:ahLst/>
            <a:cxnLst/>
            <a:rect l="l" t="t" r="r" b="b"/>
            <a:pathLst>
              <a:path w="4590415" h="712469">
                <a:moveTo>
                  <a:pt x="4482007" y="0"/>
                </a:moveTo>
                <a:lnTo>
                  <a:pt x="108000" y="0"/>
                </a:lnTo>
                <a:lnTo>
                  <a:pt x="66067" y="10989"/>
                </a:lnTo>
                <a:lnTo>
                  <a:pt x="31726" y="40911"/>
                </a:lnTo>
                <a:lnTo>
                  <a:pt x="8522" y="85194"/>
                </a:lnTo>
                <a:lnTo>
                  <a:pt x="0" y="139268"/>
                </a:lnTo>
                <a:lnTo>
                  <a:pt x="0" y="573049"/>
                </a:lnTo>
                <a:lnTo>
                  <a:pt x="8522" y="627123"/>
                </a:lnTo>
                <a:lnTo>
                  <a:pt x="31726" y="671406"/>
                </a:lnTo>
                <a:lnTo>
                  <a:pt x="66067" y="701327"/>
                </a:lnTo>
                <a:lnTo>
                  <a:pt x="108000" y="712317"/>
                </a:lnTo>
                <a:lnTo>
                  <a:pt x="4482007" y="712317"/>
                </a:lnTo>
                <a:lnTo>
                  <a:pt x="4523946" y="701327"/>
                </a:lnTo>
                <a:lnTo>
                  <a:pt x="4558287" y="671406"/>
                </a:lnTo>
                <a:lnTo>
                  <a:pt x="4581488" y="627123"/>
                </a:lnTo>
                <a:lnTo>
                  <a:pt x="4590008" y="573049"/>
                </a:lnTo>
                <a:lnTo>
                  <a:pt x="4590008" y="139268"/>
                </a:lnTo>
                <a:lnTo>
                  <a:pt x="4581488" y="85194"/>
                </a:lnTo>
                <a:lnTo>
                  <a:pt x="4558287" y="40911"/>
                </a:lnTo>
                <a:lnTo>
                  <a:pt x="4523946" y="10989"/>
                </a:lnTo>
                <a:lnTo>
                  <a:pt x="4482007" y="0"/>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14" name="object 14"/>
          <p:cNvSpPr txBox="1"/>
          <p:nvPr/>
        </p:nvSpPr>
        <p:spPr>
          <a:xfrm>
            <a:off x="833977" y="761214"/>
            <a:ext cx="2463800" cy="197490"/>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まずは市町村の役場に行きましょう</a:t>
            </a:r>
            <a:endParaRPr sz="1200" b="1"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5" name="object 15"/>
          <p:cNvSpPr txBox="1"/>
          <p:nvPr/>
        </p:nvSpPr>
        <p:spPr>
          <a:xfrm>
            <a:off x="431488" y="2188287"/>
            <a:ext cx="1092200"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児童扶養手当</a:t>
            </a:r>
            <a:endParaRPr sz="1200" b="1"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6" name="object 16"/>
          <p:cNvSpPr txBox="1"/>
          <p:nvPr/>
        </p:nvSpPr>
        <p:spPr>
          <a:xfrm>
            <a:off x="562863" y="2500571"/>
            <a:ext cx="4343400" cy="380104"/>
          </a:xfrm>
          <a:prstGeom prst="rect">
            <a:avLst/>
          </a:prstGeom>
        </p:spPr>
        <p:txBody>
          <a:bodyPr vert="horz" wrap="square" lIns="0" tIns="12700" rIns="0" bIns="0" rtlCol="0">
            <a:spAutoFit/>
          </a:bodyPr>
          <a:lstStyle/>
          <a:p>
            <a:pPr marL="12700" marR="5080" indent="127000">
              <a:lnSpc>
                <a:spcPct val="125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１８歳までの児童（または、２０歳までの障害のある子）を養育している ひとり親の方が受けられる手当です。</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7" name="object 17"/>
          <p:cNvSpPr txBox="1"/>
          <p:nvPr/>
        </p:nvSpPr>
        <p:spPr>
          <a:xfrm>
            <a:off x="444314" y="3023436"/>
            <a:ext cx="1308100" cy="166712"/>
          </a:xfrm>
          <a:prstGeom prst="rect">
            <a:avLst/>
          </a:prstGeom>
        </p:spPr>
        <p:txBody>
          <a:bodyPr vert="horz" wrap="square" lIns="0" tIns="12700" rIns="0" bIns="0" rtlCol="0">
            <a:spAutoFit/>
          </a:bodyPr>
          <a:lstStyle/>
          <a:p>
            <a:pPr marL="12700">
              <a:lnSpc>
                <a:spcPct val="100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＜支給</a:t>
            </a:r>
            <a:r>
              <a:rPr sz="1000" spc="-38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額</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（月額</a:t>
            </a:r>
            <a:r>
              <a:rPr sz="1000" spc="-5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の例＞</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18" name="object 18"/>
          <p:cNvSpPr txBox="1"/>
          <p:nvPr/>
        </p:nvSpPr>
        <p:spPr>
          <a:xfrm>
            <a:off x="571314" y="3175836"/>
            <a:ext cx="1555936" cy="628377"/>
          </a:xfrm>
          <a:prstGeom prst="rect">
            <a:avLst/>
          </a:prstGeom>
        </p:spPr>
        <p:txBody>
          <a:bodyPr vert="horz" wrap="square" lIns="0" tIns="63500" rIns="0" bIns="0" rtlCol="0">
            <a:spAutoFit/>
          </a:bodyPr>
          <a:lstStyle/>
          <a:p>
            <a:pPr marR="259079">
              <a:lnSpc>
                <a:spcPct val="100000"/>
              </a:lnSpc>
              <a:spcBef>
                <a:spcPts val="500"/>
              </a:spcBef>
            </a:pP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子ども１人目</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R="259079">
              <a:lnSpc>
                <a:spcPct val="100000"/>
              </a:lnSpc>
              <a:spcBef>
                <a:spcPts val="400"/>
              </a:spcBef>
            </a:pP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２人目</a:t>
            </a:r>
            <a:r>
              <a:rPr lang="ja-JP" altLang="en-US" sz="1000" dirty="0">
                <a:latin typeface="AR丸ゴシック体M" panose="020F0609000000000000" pitchFamily="49" charset="-128"/>
                <a:ea typeface="AR丸ゴシック体M" panose="020F0609000000000000" pitchFamily="49" charset="-128"/>
                <a:cs typeface="DJS 秀英角ゴシック金 StdN L"/>
              </a:rPr>
              <a:t>以降</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39700">
              <a:lnSpc>
                <a:spcPct val="100000"/>
              </a:lnSpc>
              <a:spcBef>
                <a:spcPts val="400"/>
              </a:spcBef>
            </a:pPr>
            <a:r>
              <a:rPr 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endParaRPr sz="1000" strike="sngStrike" dirty="0">
              <a:solidFill>
                <a:srgbClr val="FF0000"/>
              </a:solidFill>
              <a:latin typeface="AR丸ゴシック体M" panose="020F0609000000000000" pitchFamily="49" charset="-128"/>
              <a:ea typeface="AR丸ゴシック体M" panose="020F0609000000000000" pitchFamily="49" charset="-128"/>
              <a:cs typeface="DJS 秀英角ゴシック金 StdN L"/>
            </a:endParaRPr>
          </a:p>
        </p:txBody>
      </p:sp>
      <p:sp>
        <p:nvSpPr>
          <p:cNvPr id="19" name="object 19"/>
          <p:cNvSpPr txBox="1"/>
          <p:nvPr/>
        </p:nvSpPr>
        <p:spPr>
          <a:xfrm>
            <a:off x="2127250" y="3194164"/>
            <a:ext cx="783326" cy="423193"/>
          </a:xfrm>
          <a:prstGeom prst="rect">
            <a:avLst/>
          </a:prstGeom>
        </p:spPr>
        <p:txBody>
          <a:bodyPr vert="horz" wrap="square" lIns="0" tIns="63500" rIns="0" bIns="0" rtlCol="0">
            <a:spAutoFit/>
          </a:bodyPr>
          <a:lstStyle/>
          <a:p>
            <a:pPr marR="13335" algn="r">
              <a:lnSpc>
                <a:spcPct val="100000"/>
              </a:lnSpc>
              <a:spcBef>
                <a:spcPts val="500"/>
              </a:spcBef>
            </a:pPr>
            <a:r>
              <a:rPr lang="en-US" sz="1000" spc="-50">
                <a:solidFill>
                  <a:srgbClr val="231F20"/>
                </a:solidFill>
                <a:latin typeface="AR丸ゴシック体M" panose="020F0609000000000000" pitchFamily="49" charset="-128"/>
                <a:ea typeface="AR丸ゴシック体M" panose="020F0609000000000000" pitchFamily="49" charset="-128"/>
                <a:cs typeface="DJS 秀英角ゴシック金 StdN L"/>
              </a:rPr>
              <a:t>4</a:t>
            </a:r>
            <a:r>
              <a:rPr lang="en-US" altLang="ja-JP" sz="1000" spc="-50">
                <a:solidFill>
                  <a:srgbClr val="231F20"/>
                </a:solidFill>
                <a:latin typeface="AR丸ゴシック体M" panose="020F0609000000000000" pitchFamily="49" charset="-128"/>
                <a:ea typeface="AR丸ゴシック体M" panose="020F0609000000000000" pitchFamily="49" charset="-128"/>
                <a:cs typeface="DJS 秀英角ゴシック金 StdN L"/>
              </a:rPr>
              <a:t>6</a:t>
            </a:r>
            <a:r>
              <a:rPr lang="en-US" sz="1000" spc="-5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en-US" altLang="ja-JP" sz="1000" spc="-50">
                <a:solidFill>
                  <a:srgbClr val="231F20"/>
                </a:solidFill>
                <a:latin typeface="AR丸ゴシック体M" panose="020F0609000000000000" pitchFamily="49" charset="-128"/>
                <a:ea typeface="AR丸ゴシック体M" panose="020F0609000000000000" pitchFamily="49" charset="-128"/>
                <a:cs typeface="DJS 秀英角ゴシック金 StdN L"/>
              </a:rPr>
              <a:t>69</a:t>
            </a:r>
            <a:r>
              <a:rPr lang="en-US" sz="1000" spc="-50">
                <a:solidFill>
                  <a:srgbClr val="231F20"/>
                </a:solidFill>
                <a:latin typeface="AR丸ゴシック体M" panose="020F0609000000000000" pitchFamily="49" charset="-128"/>
                <a:ea typeface="AR丸ゴシック体M" panose="020F0609000000000000" pitchFamily="49" charset="-128"/>
                <a:cs typeface="DJS 秀英角ゴシック金 StdN L"/>
              </a:rPr>
              <a:t>0</a:t>
            </a:r>
            <a:r>
              <a:rPr sz="1000" spc="-5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円</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R="13335" algn="r">
              <a:lnSpc>
                <a:spcPct val="100000"/>
              </a:lnSpc>
              <a:spcBef>
                <a:spcPts val="400"/>
              </a:spcBef>
            </a:pPr>
            <a:r>
              <a:rPr lang="en-US" altLang="ja-JP" sz="1000" spc="-50" dirty="0">
                <a:latin typeface="AR丸ゴシック体M" panose="020F0609000000000000" pitchFamily="49" charset="-128"/>
                <a:ea typeface="AR丸ゴシック体M" panose="020F0609000000000000" pitchFamily="49" charset="-128"/>
                <a:cs typeface="DJS 秀英角ゴシック金 StdN L"/>
              </a:rPr>
              <a:t>11,030</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円</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20" name="object 20"/>
          <p:cNvSpPr txBox="1"/>
          <p:nvPr/>
        </p:nvSpPr>
        <p:spPr>
          <a:xfrm>
            <a:off x="3231751" y="3196837"/>
            <a:ext cx="1029099" cy="423193"/>
          </a:xfrm>
          <a:prstGeom prst="rect">
            <a:avLst/>
          </a:prstGeom>
        </p:spPr>
        <p:txBody>
          <a:bodyPr vert="horz" wrap="square" lIns="0" tIns="63500" rIns="0" bIns="0" rtlCol="0">
            <a:spAutoFit/>
          </a:bodyPr>
          <a:lstStyle/>
          <a:p>
            <a:pPr marL="12700">
              <a:lnSpc>
                <a:spcPct val="100000"/>
              </a:lnSpc>
              <a:spcBef>
                <a:spcPts val="5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spc="10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lang="ja-JP" altLang="en-US" sz="1000" spc="10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lang="en-US" sz="1000" spc="-35" dirty="0">
                <a:latin typeface="AR丸ゴシック体M" panose="020F0609000000000000" pitchFamily="49" charset="-128"/>
                <a:ea typeface="AR丸ゴシック体M" panose="020F0609000000000000" pitchFamily="49" charset="-128"/>
                <a:cs typeface="DJS 秀英角ゴシック金 StdN L"/>
              </a:rPr>
              <a:t>11,010</a:t>
            </a:r>
            <a:r>
              <a:rPr sz="1000" spc="-50" dirty="0">
                <a:latin typeface="AR丸ゴシック体M" panose="020F0609000000000000" pitchFamily="49" charset="-128"/>
                <a:ea typeface="AR丸ゴシック体M" panose="020F0609000000000000" pitchFamily="49" charset="-128"/>
                <a:cs typeface="DJS 秀英角ゴシック金 StdN L"/>
              </a:rPr>
              <a:t> </a:t>
            </a:r>
            <a:r>
              <a:rPr sz="1000" dirty="0">
                <a:latin typeface="AR丸ゴシック体M" panose="020F0609000000000000" pitchFamily="49" charset="-128"/>
                <a:ea typeface="AR丸ゴシック体M" panose="020F0609000000000000" pitchFamily="49" charset="-128"/>
                <a:cs typeface="DJS 秀英角ゴシック金 StdN L"/>
              </a:rPr>
              <a:t>円</a:t>
            </a:r>
          </a:p>
          <a:p>
            <a:pPr marL="12700">
              <a:lnSpc>
                <a:spcPct val="100000"/>
              </a:lnSpc>
              <a:spcBef>
                <a:spcPts val="400"/>
              </a:spcBef>
              <a:tabLst>
                <a:tab pos="351155" algn="l"/>
              </a:tabLst>
            </a:pPr>
            <a:r>
              <a:rPr sz="1000" dirty="0">
                <a:latin typeface="AR丸ゴシック体M" panose="020F0609000000000000" pitchFamily="49" charset="-128"/>
                <a:ea typeface="AR丸ゴシック体M" panose="020F0609000000000000" pitchFamily="49" charset="-128"/>
                <a:cs typeface="DJS 秀英角ゴシック金 StdN L"/>
              </a:rPr>
              <a:t>～</a:t>
            </a:r>
            <a:r>
              <a:rPr lang="ja-JP" altLang="en-US" sz="1000" dirty="0">
                <a:latin typeface="AR丸ゴシック体M" panose="020F0609000000000000" pitchFamily="49" charset="-128"/>
                <a:ea typeface="AR丸ゴシック体M" panose="020F0609000000000000" pitchFamily="49" charset="-128"/>
                <a:cs typeface="DJS 秀英角ゴシック金 StdN L"/>
              </a:rPr>
              <a:t>　 　</a:t>
            </a:r>
            <a:r>
              <a:rPr lang="ja-JP" altLang="en-US" sz="1000" spc="-35" dirty="0">
                <a:latin typeface="AR丸ゴシック体M" panose="020F0609000000000000" pitchFamily="49" charset="-128"/>
                <a:ea typeface="AR丸ゴシック体M" panose="020F0609000000000000" pitchFamily="49" charset="-128"/>
                <a:cs typeface="DJS 秀英角ゴシック金 StdN L"/>
              </a:rPr>
              <a:t> </a:t>
            </a:r>
            <a:r>
              <a:rPr lang="en-US" sz="1000" spc="-35" dirty="0">
                <a:latin typeface="AR丸ゴシック体M" panose="020F0609000000000000" pitchFamily="49" charset="-128"/>
                <a:ea typeface="AR丸ゴシック体M" panose="020F0609000000000000" pitchFamily="49" charset="-128"/>
                <a:cs typeface="DJS 秀英角ゴシック金 StdN L"/>
              </a:rPr>
              <a:t>5,520</a:t>
            </a:r>
            <a:r>
              <a:rPr sz="1000" spc="-50" dirty="0">
                <a:latin typeface="AR丸ゴシック体M" panose="020F0609000000000000" pitchFamily="49" charset="-128"/>
                <a:ea typeface="AR丸ゴシック体M" panose="020F0609000000000000" pitchFamily="49" charset="-128"/>
                <a:cs typeface="DJS 秀英角ゴシック金 StdN L"/>
              </a:rPr>
              <a:t> </a:t>
            </a:r>
            <a:r>
              <a:rPr sz="1000" dirty="0">
                <a:latin typeface="AR丸ゴシック体M" panose="020F0609000000000000" pitchFamily="49" charset="-128"/>
                <a:ea typeface="AR丸ゴシック体M" panose="020F0609000000000000" pitchFamily="49" charset="-128"/>
                <a:cs typeface="DJS 秀英角ゴシック金 StdN L"/>
              </a:rPr>
              <a:t>円</a:t>
            </a:r>
          </a:p>
        </p:txBody>
      </p:sp>
      <p:sp>
        <p:nvSpPr>
          <p:cNvPr id="21" name="object 21"/>
          <p:cNvSpPr txBox="1"/>
          <p:nvPr/>
        </p:nvSpPr>
        <p:spPr>
          <a:xfrm>
            <a:off x="600580" y="3727992"/>
            <a:ext cx="4434205" cy="666849"/>
          </a:xfrm>
          <a:prstGeom prst="rect">
            <a:avLst/>
          </a:prstGeom>
        </p:spPr>
        <p:txBody>
          <a:bodyPr vert="horz" wrap="square" lIns="0" tIns="101600" rIns="0" bIns="0" rtlCol="0">
            <a:spAutoFit/>
          </a:bodyPr>
          <a:lstStyle/>
          <a:p>
            <a:pPr marL="330200">
              <a:lnSpc>
                <a:spcPct val="100000"/>
              </a:lnSpc>
              <a:spcBef>
                <a:spcPts val="8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（１人につき）</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7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※所得によって支給金額が変わります。</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39700">
              <a:lnSpc>
                <a:spcPct val="100000"/>
              </a:lnSpc>
              <a:spcBef>
                <a:spcPts val="100"/>
              </a:spcBef>
            </a:pP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支給額は</a:t>
            </a: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令和</a:t>
            </a:r>
            <a:r>
              <a:rPr lang="ja-JP" altLang="en-US" sz="1000" dirty="0">
                <a:latin typeface="AR丸ゴシック体M" panose="020F0609000000000000" pitchFamily="49" charset="-128"/>
                <a:ea typeface="AR丸ゴシック体M" panose="020F0609000000000000" pitchFamily="49" charset="-128"/>
                <a:cs typeface="DJS 秀英角ゴシック金 StdN L"/>
              </a:rPr>
              <a:t>７</a:t>
            </a: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年</a:t>
            </a:r>
            <a:r>
              <a:rPr sz="10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４</a:t>
            </a:r>
            <a:r>
              <a:rPr sz="10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月</a:t>
            </a:r>
            <a:r>
              <a:rPr sz="1000" spc="-5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からのもので</a:t>
            </a:r>
            <a:r>
              <a:rPr sz="1000" spc="-17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す</a:t>
            </a:r>
            <a:r>
              <a:rPr sz="1000" spc="-434"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物価</a:t>
            </a:r>
            <a:r>
              <a:rPr sz="10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に合わ</a:t>
            </a:r>
            <a:r>
              <a:rPr sz="1000" spc="-8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せ</a:t>
            </a:r>
            <a:r>
              <a:rPr sz="10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て</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毎年度変</a:t>
            </a:r>
            <a:r>
              <a:rPr sz="10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動</a:t>
            </a:r>
            <a:r>
              <a:rPr sz="1000" spc="-10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し</a:t>
            </a:r>
            <a:r>
              <a:rPr sz="1000" spc="-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ま</a:t>
            </a:r>
            <a:r>
              <a:rPr sz="1000" spc="-18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す</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22" name="object 22"/>
          <p:cNvSpPr txBox="1"/>
          <p:nvPr/>
        </p:nvSpPr>
        <p:spPr>
          <a:xfrm>
            <a:off x="431570" y="4919245"/>
            <a:ext cx="4462145" cy="380104"/>
          </a:xfrm>
          <a:prstGeom prst="rect">
            <a:avLst/>
          </a:prstGeom>
        </p:spPr>
        <p:txBody>
          <a:bodyPr vert="horz" wrap="square" lIns="0" tIns="12700" rIns="0" bIns="0" rtlCol="0">
            <a:spAutoFit/>
          </a:bodyPr>
          <a:lstStyle/>
          <a:p>
            <a:pPr marL="160655" marR="5080" indent="126364">
              <a:lnSpc>
                <a:spcPct val="125000"/>
              </a:lnSpc>
              <a:spcBef>
                <a:spcPts val="550"/>
              </a:spcBef>
            </a:pPr>
            <a:r>
              <a:rPr sz="1000" spc="2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ひとり親の方とそのお子さんについ</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て、</a:t>
            </a:r>
            <a:r>
              <a:rPr sz="1000" spc="2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医療費の自己負担額</a:t>
            </a:r>
            <a:r>
              <a:rPr sz="10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の</a:t>
            </a:r>
            <a:r>
              <a:rPr sz="1000" spc="2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一部を</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助</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成します。</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23" name="object 23"/>
          <p:cNvSpPr txBox="1"/>
          <p:nvPr/>
        </p:nvSpPr>
        <p:spPr>
          <a:xfrm>
            <a:off x="425302" y="5370138"/>
            <a:ext cx="4528820" cy="596900"/>
          </a:xfrm>
          <a:prstGeom prst="rect">
            <a:avLst/>
          </a:prstGeom>
        </p:spPr>
        <p:txBody>
          <a:bodyPr vert="horz" wrap="square" lIns="0" tIns="50800" rIns="0" bIns="0" rtlCol="0">
            <a:spAutoFit/>
          </a:bodyPr>
          <a:lstStyle/>
          <a:p>
            <a:pPr marL="12700">
              <a:lnSpc>
                <a:spcPct val="100000"/>
              </a:lnSpc>
              <a:spcBef>
                <a:spcPts val="4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＜助成内容＞</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39700">
              <a:lnSpc>
                <a:spcPct val="100000"/>
              </a:lnSpc>
              <a:spcBef>
                <a:spcPts val="300"/>
              </a:spcBef>
            </a:pP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医療</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費の自</a:t>
            </a: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己</a:t>
            </a:r>
            <a:r>
              <a:rPr sz="10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負担</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額のうち、一部負担</a:t>
            </a:r>
            <a:r>
              <a:rPr sz="1000" spc="-3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金</a:t>
            </a:r>
            <a:r>
              <a:rPr sz="1000" spc="8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総医療費</a:t>
            </a: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の</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１割</a:t>
            </a:r>
            <a:r>
              <a:rPr sz="1000" spc="-4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を除いた額を助成</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39700">
              <a:lnSpc>
                <a:spcPct val="100000"/>
              </a:lnSpc>
              <a:spcBef>
                <a:spcPts val="3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※所得制限があります。</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24" name="object 24"/>
          <p:cNvSpPr txBox="1"/>
          <p:nvPr/>
        </p:nvSpPr>
        <p:spPr>
          <a:xfrm>
            <a:off x="1236874" y="6392945"/>
            <a:ext cx="3477895" cy="487313"/>
          </a:xfrm>
          <a:prstGeom prst="rect">
            <a:avLst/>
          </a:prstGeom>
        </p:spPr>
        <p:txBody>
          <a:bodyPr vert="horz" wrap="square" lIns="0" tIns="12700" rIns="0" bIns="0" rtlCol="0">
            <a:spAutoFit/>
          </a:bodyPr>
          <a:lstStyle/>
          <a:p>
            <a:pPr marL="12700">
              <a:spcBef>
                <a:spcPts val="100"/>
              </a:spcBef>
            </a:pP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これらの制度は遡って適用</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されませんの</a:t>
            </a:r>
            <a:r>
              <a:rPr sz="1000" spc="-3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で</a:t>
            </a:r>
            <a:r>
              <a:rPr sz="1000" spc="-17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要件を満たした</a:t>
            </a:r>
            <a:r>
              <a:rPr lang="ja-JP" altLang="en-US" sz="10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ら早めに申請しましょう。</a:t>
            </a:r>
            <a:endParaRPr lang="ja-JP" altLang="en-US" sz="1000" dirty="0">
              <a:latin typeface="AR丸ゴシック体M" panose="020F0609000000000000" pitchFamily="49" charset="-128"/>
              <a:ea typeface="AR丸ゴシック体M" panose="020F0609000000000000" pitchFamily="49" charset="-128"/>
              <a:cs typeface="DJS 秀英角ゴシック金 StdN L"/>
            </a:endParaRPr>
          </a:p>
          <a:p>
            <a:pPr marL="12700">
              <a:lnSpc>
                <a:spcPct val="100000"/>
              </a:lnSpc>
              <a:spcBef>
                <a:spcPts val="100"/>
              </a:spcBef>
            </a:pP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26" name="object 26"/>
          <p:cNvSpPr txBox="1"/>
          <p:nvPr/>
        </p:nvSpPr>
        <p:spPr>
          <a:xfrm>
            <a:off x="5616054" y="1437652"/>
            <a:ext cx="4590415" cy="416012"/>
          </a:xfrm>
          <a:prstGeom prst="rect">
            <a:avLst/>
          </a:prstGeom>
          <a:solidFill>
            <a:srgbClr val="FBD8DD"/>
          </a:solidFill>
        </p:spPr>
        <p:txBody>
          <a:bodyPr vert="horz" wrap="square" lIns="0" tIns="46800" rIns="0" bIns="46800" rtlCol="0">
            <a:spAutoFit/>
          </a:bodyPr>
          <a:lstStyle/>
          <a:p>
            <a:pPr marL="128270" marR="71755" indent="127000">
              <a:lnSpc>
                <a:spcPct val="108300"/>
              </a:lnSpc>
              <a:spcBef>
                <a:spcPts val="705"/>
              </a:spcBef>
            </a:pP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ま</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た、</a:t>
            </a: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ひとり親であることを申告すること</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で、</a:t>
            </a: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所得</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税・</a:t>
            </a: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住民税の算定</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や、 公営住宅への入居などで有利になることがあります。</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27" name="object 27"/>
          <p:cNvSpPr txBox="1"/>
          <p:nvPr/>
        </p:nvSpPr>
        <p:spPr>
          <a:xfrm>
            <a:off x="5616054" y="4472952"/>
            <a:ext cx="4590415" cy="589482"/>
          </a:xfrm>
          <a:prstGeom prst="rect">
            <a:avLst/>
          </a:prstGeom>
          <a:solidFill>
            <a:srgbClr val="FBD8DD"/>
          </a:solidFill>
        </p:spPr>
        <p:txBody>
          <a:bodyPr vert="horz" wrap="square" lIns="0" tIns="50400" rIns="0" bIns="50400" rtlCol="0">
            <a:spAutoFit/>
          </a:bodyPr>
          <a:lstStyle/>
          <a:p>
            <a:pPr marL="128270" marR="135255" indent="127000" algn="just">
              <a:lnSpc>
                <a:spcPct val="108300"/>
              </a:lnSpc>
              <a:spcBef>
                <a:spcPts val="805"/>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さらに、所得が低かったり保証人が確保できないために賃貸住宅等への入 居が難しい方については、住居探しの支援や、入居への経済的支援を受けら れる場合があります。</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28" name="object 28"/>
          <p:cNvSpPr txBox="1"/>
          <p:nvPr/>
        </p:nvSpPr>
        <p:spPr>
          <a:xfrm>
            <a:off x="5587479" y="2348869"/>
            <a:ext cx="4441825" cy="589905"/>
          </a:xfrm>
          <a:prstGeom prst="rect">
            <a:avLst/>
          </a:prstGeom>
        </p:spPr>
        <p:txBody>
          <a:bodyPr vert="horz" wrap="square" lIns="0" tIns="12700" rIns="0" bIns="0" rtlCol="0">
            <a:spAutoFit/>
          </a:bodyPr>
          <a:lstStyle/>
          <a:p>
            <a:pPr marL="203200" marR="5080" indent="127000">
              <a:lnSpc>
                <a:spcPct val="125000"/>
              </a:lnSpc>
              <a:spcBef>
                <a:spcPts val="500"/>
              </a:spcBef>
            </a:pP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ひとり親家庭の方</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は、</a:t>
            </a: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一定の条件を満たすこと</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で、</a:t>
            </a: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所得税や住民税の</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負</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担が軽減されることがあります。</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330200">
              <a:lnSpc>
                <a:spcPct val="100000"/>
              </a:lnSpc>
              <a:spcBef>
                <a:spcPts val="3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詳しくは、各市町村の税関係の窓口にお問い合わせください。</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29" name="object 29"/>
          <p:cNvSpPr txBox="1"/>
          <p:nvPr/>
        </p:nvSpPr>
        <p:spPr>
          <a:xfrm>
            <a:off x="562863" y="1046680"/>
            <a:ext cx="4479925" cy="380104"/>
          </a:xfrm>
          <a:prstGeom prst="rect">
            <a:avLst/>
          </a:prstGeom>
        </p:spPr>
        <p:txBody>
          <a:bodyPr vert="horz" wrap="square" lIns="0" tIns="12700" rIns="0" bIns="0" rtlCol="0">
            <a:spAutoFit/>
          </a:bodyPr>
          <a:lstStyle/>
          <a:p>
            <a:pPr marL="12700" marR="5080">
              <a:lnSpc>
                <a:spcPct val="125000"/>
              </a:lnSpc>
              <a:spcBef>
                <a:spcPts val="1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離婚届や住所異動の</a:t>
            </a: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届</a:t>
            </a:r>
            <a:r>
              <a:rPr sz="10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を出</a:t>
            </a:r>
            <a:r>
              <a:rPr sz="1000" spc="-6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し</a:t>
            </a:r>
            <a:r>
              <a:rPr sz="1000" spc="-4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終</a:t>
            </a:r>
            <a:r>
              <a:rPr sz="1000" spc="-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え</a:t>
            </a:r>
            <a:r>
              <a:rPr sz="1000" spc="-4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た</a:t>
            </a:r>
            <a:r>
              <a:rPr sz="1000" spc="-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ら</a:t>
            </a:r>
            <a:r>
              <a:rPr sz="1000" spc="-7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sz="10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次</a:t>
            </a:r>
            <a:r>
              <a:rPr sz="1000" spc="-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に</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福</a:t>
            </a: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祉</a:t>
            </a:r>
            <a:r>
              <a:rPr sz="1000" spc="-6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を</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担当</a:t>
            </a:r>
            <a:r>
              <a:rPr sz="1000" spc="-10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す</a:t>
            </a:r>
            <a:r>
              <a:rPr sz="10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る</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部署へ</a:t>
            </a:r>
            <a:r>
              <a:rPr sz="1000" spc="2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行</a:t>
            </a:r>
            <a:r>
              <a:rPr sz="1000" spc="-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きま</a:t>
            </a:r>
            <a:r>
              <a:rPr sz="1000" spc="-1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し</a:t>
            </a:r>
            <a:r>
              <a:rPr sz="1000" spc="-204"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ょ</a:t>
            </a:r>
            <a:r>
              <a:rPr sz="1000" spc="-12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う</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ひとり親になった方の多くが最初に申請するものは、次の</a:t>
            </a:r>
            <a:r>
              <a:rPr sz="10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２つ</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です。</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30" name="object 30"/>
          <p:cNvSpPr txBox="1"/>
          <p:nvPr/>
        </p:nvSpPr>
        <p:spPr>
          <a:xfrm>
            <a:off x="5595963" y="3171825"/>
            <a:ext cx="4434205" cy="1079782"/>
          </a:xfrm>
          <a:prstGeom prst="rect">
            <a:avLst/>
          </a:prstGeom>
        </p:spPr>
        <p:txBody>
          <a:bodyPr vert="horz" wrap="square" lIns="0" tIns="116839" rIns="0" bIns="0" rtlCol="0">
            <a:spAutoFit/>
          </a:bodyPr>
          <a:lstStyle/>
          <a:p>
            <a:pPr marL="194945" marR="6350" indent="127000" algn="just">
              <a:lnSpc>
                <a:spcPct val="125000"/>
              </a:lnSpc>
              <a:spcBef>
                <a:spcPts val="390"/>
              </a:spcBef>
            </a:pPr>
            <a:r>
              <a:rPr sz="1000" spc="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公営住宅の使用料は所得によって決まります</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が、</a:t>
            </a:r>
            <a:r>
              <a:rPr sz="1000" spc="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所得を判定する際に</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条</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件を満たせ</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ば</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ひとり親、</a:t>
            </a: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寡</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婦</a:t>
            </a: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控除を受けることができま</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す。</a:t>
            </a: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ま</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た、</a:t>
            </a: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入居</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者</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選考時に、ひとり親家庭が優遇されることがあります。</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194945" marR="5080" indent="127000">
              <a:lnSpc>
                <a:spcPct val="125000"/>
              </a:lnSpc>
            </a:pPr>
            <a:r>
              <a:rPr sz="10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実施されていな</a:t>
            </a:r>
            <a:r>
              <a:rPr sz="10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い</a:t>
            </a:r>
            <a:r>
              <a:rPr sz="10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市町村もありますの</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で、</a:t>
            </a:r>
            <a:r>
              <a:rPr sz="10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詳しく</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は、</a:t>
            </a:r>
            <a:r>
              <a:rPr sz="1000" spc="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各</a:t>
            </a:r>
            <a:r>
              <a:rPr sz="10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市町村の住宅関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係の窓口にお問い合わせください。</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31" name="object 31"/>
          <p:cNvSpPr txBox="1"/>
          <p:nvPr/>
        </p:nvSpPr>
        <p:spPr>
          <a:xfrm>
            <a:off x="5595963" y="5565316"/>
            <a:ext cx="4432935" cy="380104"/>
          </a:xfrm>
          <a:prstGeom prst="rect">
            <a:avLst/>
          </a:prstGeom>
        </p:spPr>
        <p:txBody>
          <a:bodyPr vert="horz" wrap="square" lIns="0" tIns="12700" rIns="0" bIns="0" rtlCol="0">
            <a:spAutoFit/>
          </a:bodyPr>
          <a:lstStyle/>
          <a:p>
            <a:pPr marL="194945" marR="5080" indent="121920">
              <a:lnSpc>
                <a:spcPct val="125000"/>
              </a:lnSpc>
              <a:spcBef>
                <a:spcPts val="420"/>
              </a:spcBef>
            </a:pPr>
            <a:r>
              <a:rPr sz="1000" spc="-6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さまざま</a:t>
            </a:r>
            <a:r>
              <a:rPr sz="1000" spc="-2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な</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理</a:t>
            </a:r>
            <a:r>
              <a:rPr sz="1000" spc="-4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由</a:t>
            </a:r>
            <a:r>
              <a:rPr sz="1000" spc="-2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で</a:t>
            </a:r>
            <a:r>
              <a:rPr sz="1000" spc="2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住宅</a:t>
            </a:r>
            <a:r>
              <a:rPr sz="1000" spc="-2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の</a:t>
            </a:r>
            <a:r>
              <a:rPr sz="1000" spc="5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確</a:t>
            </a:r>
            <a:r>
              <a:rPr sz="1000" spc="-1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保</a:t>
            </a:r>
            <a:r>
              <a:rPr sz="1000" spc="-2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が</a:t>
            </a:r>
            <a:r>
              <a:rPr sz="1000" spc="-4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難</a:t>
            </a:r>
            <a:r>
              <a:rPr sz="1000" spc="-4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しい</a:t>
            </a:r>
            <a:r>
              <a:rPr sz="1000" spc="-4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方へ、</a:t>
            </a:r>
            <a:r>
              <a:rPr sz="1000" spc="-1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民間賃</a:t>
            </a:r>
            <a:r>
              <a:rPr sz="1000" spc="-35"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貸住宅</a:t>
            </a:r>
            <a:r>
              <a:rPr sz="1000" spc="-4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の</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物件情報の提</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供や支援団体の紹介などを行っています。</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sp>
        <p:nvSpPr>
          <p:cNvPr id="32" name="object 32"/>
          <p:cNvSpPr txBox="1"/>
          <p:nvPr/>
        </p:nvSpPr>
        <p:spPr>
          <a:xfrm>
            <a:off x="5778500" y="6087129"/>
            <a:ext cx="2897302" cy="779701"/>
          </a:xfrm>
          <a:prstGeom prst="rect">
            <a:avLst/>
          </a:prstGeom>
        </p:spPr>
        <p:txBody>
          <a:bodyPr vert="horz" wrap="square" lIns="0" tIns="45720" rIns="0" bIns="0" rtlCol="0">
            <a:spAutoFit/>
          </a:bodyPr>
          <a:lstStyle/>
          <a:p>
            <a:pPr marL="12700">
              <a:lnSpc>
                <a:spcPct val="100000"/>
              </a:lnSpc>
              <a:spcBef>
                <a:spcPts val="36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＜連絡先＞</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201930">
              <a:lnSpc>
                <a:spcPct val="100000"/>
              </a:lnSpc>
              <a:spcBef>
                <a:spcPts val="285"/>
              </a:spcBef>
            </a:pPr>
            <a:r>
              <a:rPr sz="11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岡山県居住支援協議会事務局</a:t>
            </a:r>
            <a:endParaRPr sz="1100" dirty="0">
              <a:latin typeface="AR丸ゴシック体M" panose="020F0609000000000000" pitchFamily="49" charset="-128"/>
              <a:ea typeface="AR丸ゴシック体M" panose="020F0609000000000000" pitchFamily="49" charset="-128"/>
              <a:cs typeface="DJS 秀英角ゴシック金 StdN L"/>
            </a:endParaRPr>
          </a:p>
          <a:p>
            <a:pPr marL="123825">
              <a:lnSpc>
                <a:spcPct val="100000"/>
              </a:lnSpc>
              <a:spcBef>
                <a:spcPts val="95"/>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a:t>
            </a:r>
            <a:r>
              <a:rPr lang="ja-JP" altLang="en-US"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公益</a:t>
            </a:r>
            <a:r>
              <a:rPr sz="1000" dirty="0" err="1">
                <a:solidFill>
                  <a:srgbClr val="231F20"/>
                </a:solidFill>
                <a:latin typeface="AR丸ゴシック体M" panose="020F0609000000000000" pitchFamily="49" charset="-128"/>
                <a:ea typeface="AR丸ゴシック体M" panose="020F0609000000000000" pitchFamily="49" charset="-128"/>
                <a:cs typeface="DJS 秀英角ゴシック金 StdN L"/>
              </a:rPr>
              <a:t>社団法人</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spc="1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岡山県宅地建物取引業協会）</a:t>
            </a:r>
            <a:endParaRPr sz="1000" dirty="0">
              <a:latin typeface="AR丸ゴシック体M" panose="020F0609000000000000" pitchFamily="49" charset="-128"/>
              <a:ea typeface="AR丸ゴシック体M" panose="020F0609000000000000" pitchFamily="49" charset="-128"/>
              <a:cs typeface="DJS 秀英角ゴシック金 StdN L"/>
            </a:endParaRPr>
          </a:p>
          <a:p>
            <a:pPr marL="308610">
              <a:lnSpc>
                <a:spcPct val="100000"/>
              </a:lnSpc>
              <a:spcBef>
                <a:spcPts val="400"/>
              </a:spcBef>
            </a:pP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電話番号</a:t>
            </a:r>
            <a:r>
              <a:rPr sz="1000" spc="-65" dirty="0">
                <a:solidFill>
                  <a:srgbClr val="231F20"/>
                </a:solidFill>
                <a:latin typeface="AR丸ゴシック体M" panose="020F0609000000000000" pitchFamily="49" charset="-128"/>
                <a:ea typeface="AR丸ゴシック体M" panose="020F0609000000000000" pitchFamily="49" charset="-128"/>
                <a:cs typeface="DJS 秀英角ゴシック金 StdN L"/>
              </a:rPr>
              <a:t> </a:t>
            </a:r>
            <a:r>
              <a:rPr sz="1000" dirty="0">
                <a:solidFill>
                  <a:srgbClr val="231F20"/>
                </a:solidFill>
                <a:latin typeface="AR丸ゴシック体M" panose="020F0609000000000000" pitchFamily="49" charset="-128"/>
                <a:ea typeface="AR丸ゴシック体M" panose="020F0609000000000000" pitchFamily="49" charset="-128"/>
                <a:cs typeface="DJS 秀英角ゴシック金 StdN L"/>
              </a:rPr>
              <a:t>０８６－２２２－２１３１</a:t>
            </a:r>
            <a:endParaRPr sz="1000" dirty="0">
              <a:latin typeface="AR丸ゴシック体M" panose="020F0609000000000000" pitchFamily="49" charset="-128"/>
              <a:ea typeface="AR丸ゴシック体M" panose="020F0609000000000000" pitchFamily="49" charset="-128"/>
              <a:cs typeface="DJS 秀英角ゴシック金 StdN L"/>
            </a:endParaRPr>
          </a:p>
        </p:txBody>
      </p:sp>
      <p:grpSp>
        <p:nvGrpSpPr>
          <p:cNvPr id="33" name="object 33"/>
          <p:cNvGrpSpPr/>
          <p:nvPr/>
        </p:nvGrpSpPr>
        <p:grpSpPr>
          <a:xfrm>
            <a:off x="450000" y="804717"/>
            <a:ext cx="4590415" cy="198755"/>
            <a:chOff x="450000" y="804717"/>
            <a:chExt cx="4590415" cy="198755"/>
          </a:xfrm>
        </p:grpSpPr>
        <p:sp>
          <p:nvSpPr>
            <p:cNvPr id="34" name="object 34"/>
            <p:cNvSpPr/>
            <p:nvPr/>
          </p:nvSpPr>
          <p:spPr>
            <a:xfrm>
              <a:off x="450000" y="990607"/>
              <a:ext cx="4590415" cy="0"/>
            </a:xfrm>
            <a:custGeom>
              <a:avLst/>
              <a:gdLst/>
              <a:ahLst/>
              <a:cxnLst/>
              <a:rect l="l" t="t" r="r" b="b"/>
              <a:pathLst>
                <a:path w="4590415">
                  <a:moveTo>
                    <a:pt x="0" y="0"/>
                  </a:moveTo>
                  <a:lnTo>
                    <a:pt x="4589995" y="0"/>
                  </a:lnTo>
                </a:path>
              </a:pathLst>
            </a:custGeom>
            <a:ln w="25400">
              <a:solidFill>
                <a:srgbClr val="429DB1"/>
              </a:solidFill>
            </a:ln>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pic>
          <p:nvPicPr>
            <p:cNvPr id="35" name="object 35"/>
            <p:cNvPicPr/>
            <p:nvPr/>
          </p:nvPicPr>
          <p:blipFill>
            <a:blip r:embed="rId3" cstate="print"/>
            <a:stretch>
              <a:fillRect/>
            </a:stretch>
          </p:blipFill>
          <p:spPr>
            <a:xfrm>
              <a:off x="453859" y="804717"/>
              <a:ext cx="378560" cy="143192"/>
            </a:xfrm>
            <a:prstGeom prst="rect">
              <a:avLst/>
            </a:prstGeom>
          </p:spPr>
        </p:pic>
      </p:grpSp>
      <p:sp>
        <p:nvSpPr>
          <p:cNvPr id="36" name="object 36"/>
          <p:cNvSpPr txBox="1"/>
          <p:nvPr/>
        </p:nvSpPr>
        <p:spPr>
          <a:xfrm>
            <a:off x="380255" y="173825"/>
            <a:ext cx="2120900" cy="243656"/>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３．ひとり親になったら</a:t>
            </a:r>
            <a:endParaRPr sz="1500" dirty="0">
              <a:latin typeface="AR丸ゴシック体E" panose="020F0909000000000000" pitchFamily="49" charset="-128"/>
              <a:ea typeface="AR丸ゴシック体E" panose="020F0909000000000000" pitchFamily="49" charset="-128"/>
              <a:cs typeface="DJS 秀英角ゴシック金 StdN L"/>
            </a:endParaRPr>
          </a:p>
        </p:txBody>
      </p:sp>
      <p:grpSp>
        <p:nvGrpSpPr>
          <p:cNvPr id="37" name="object 37"/>
          <p:cNvGrpSpPr/>
          <p:nvPr/>
        </p:nvGrpSpPr>
        <p:grpSpPr>
          <a:xfrm>
            <a:off x="443537" y="6087089"/>
            <a:ext cx="547370" cy="543560"/>
            <a:chOff x="443537" y="6087089"/>
            <a:chExt cx="547370" cy="543560"/>
          </a:xfrm>
        </p:grpSpPr>
        <p:sp>
          <p:nvSpPr>
            <p:cNvPr id="38" name="object 38"/>
            <p:cNvSpPr/>
            <p:nvPr/>
          </p:nvSpPr>
          <p:spPr>
            <a:xfrm>
              <a:off x="475287" y="6118839"/>
              <a:ext cx="483870" cy="480059"/>
            </a:xfrm>
            <a:custGeom>
              <a:avLst/>
              <a:gdLst/>
              <a:ahLst/>
              <a:cxnLst/>
              <a:rect l="l" t="t" r="r" b="b"/>
              <a:pathLst>
                <a:path w="483869" h="480059">
                  <a:moveTo>
                    <a:pt x="444085" y="323851"/>
                  </a:moveTo>
                  <a:lnTo>
                    <a:pt x="459732" y="345316"/>
                  </a:lnTo>
                  <a:lnTo>
                    <a:pt x="460549" y="360762"/>
                  </a:lnTo>
                  <a:lnTo>
                    <a:pt x="447305" y="368748"/>
                  </a:lnTo>
                  <a:lnTo>
                    <a:pt x="420768" y="367831"/>
                  </a:lnTo>
                  <a:lnTo>
                    <a:pt x="390238" y="368714"/>
                  </a:lnTo>
                  <a:lnTo>
                    <a:pt x="366123" y="381584"/>
                  </a:lnTo>
                  <a:lnTo>
                    <a:pt x="350852" y="404252"/>
                  </a:lnTo>
                  <a:lnTo>
                    <a:pt x="346854" y="434532"/>
                  </a:lnTo>
                  <a:lnTo>
                    <a:pt x="345042" y="461031"/>
                  </a:lnTo>
                  <a:lnTo>
                    <a:pt x="335738" y="473389"/>
                  </a:lnTo>
                  <a:lnTo>
                    <a:pt x="320458" y="470995"/>
                  </a:lnTo>
                  <a:lnTo>
                    <a:pt x="300715" y="453239"/>
                  </a:lnTo>
                  <a:lnTo>
                    <a:pt x="276761" y="434290"/>
                  </a:lnTo>
                  <a:lnTo>
                    <a:pt x="250015" y="428650"/>
                  </a:lnTo>
                  <a:lnTo>
                    <a:pt x="223743" y="436199"/>
                  </a:lnTo>
                  <a:lnTo>
                    <a:pt x="201210" y="456820"/>
                  </a:lnTo>
                  <a:lnTo>
                    <a:pt x="182793" y="475949"/>
                  </a:lnTo>
                  <a:lnTo>
                    <a:pt x="167724" y="479436"/>
                  </a:lnTo>
                  <a:lnTo>
                    <a:pt x="157555" y="467782"/>
                  </a:lnTo>
                  <a:lnTo>
                    <a:pt x="153839" y="441491"/>
                  </a:lnTo>
                  <a:lnTo>
                    <a:pt x="147673" y="411572"/>
                  </a:lnTo>
                  <a:lnTo>
                    <a:pt x="130814" y="390056"/>
                  </a:lnTo>
                  <a:lnTo>
                    <a:pt x="105841" y="378951"/>
                  </a:lnTo>
                  <a:lnTo>
                    <a:pt x="75328" y="380264"/>
                  </a:lnTo>
                  <a:lnTo>
                    <a:pt x="48924" y="383088"/>
                  </a:lnTo>
                  <a:lnTo>
                    <a:pt x="35139" y="376078"/>
                  </a:lnTo>
                  <a:lnTo>
                    <a:pt x="34841" y="360617"/>
                  </a:lnTo>
                  <a:lnTo>
                    <a:pt x="48899" y="338088"/>
                  </a:lnTo>
                  <a:lnTo>
                    <a:pt x="63401" y="311201"/>
                  </a:lnTo>
                  <a:lnTo>
                    <a:pt x="64311" y="283878"/>
                  </a:lnTo>
                  <a:lnTo>
                    <a:pt x="52314" y="259317"/>
                  </a:lnTo>
                  <a:lnTo>
                    <a:pt x="28097" y="240717"/>
                  </a:lnTo>
                  <a:lnTo>
                    <a:pt x="6051" y="225909"/>
                  </a:lnTo>
                  <a:lnTo>
                    <a:pt x="0" y="211675"/>
                  </a:lnTo>
                  <a:lnTo>
                    <a:pt x="9714" y="199637"/>
                  </a:lnTo>
                  <a:lnTo>
                    <a:pt x="34967" y="191415"/>
                  </a:lnTo>
                  <a:lnTo>
                    <a:pt x="63351" y="180145"/>
                  </a:lnTo>
                  <a:lnTo>
                    <a:pt x="81607" y="159804"/>
                  </a:lnTo>
                  <a:lnTo>
                    <a:pt x="88201" y="133278"/>
                  </a:lnTo>
                  <a:lnTo>
                    <a:pt x="81602" y="103455"/>
                  </a:lnTo>
                  <a:lnTo>
                    <a:pt x="74246" y="77936"/>
                  </a:lnTo>
                  <a:lnTo>
                    <a:pt x="78765" y="63144"/>
                  </a:lnTo>
                  <a:lnTo>
                    <a:pt x="93944" y="60170"/>
                  </a:lnTo>
                  <a:lnTo>
                    <a:pt x="118571" y="70105"/>
                  </a:lnTo>
                  <a:lnTo>
                    <a:pt x="147563" y="79713"/>
                  </a:lnTo>
                  <a:lnTo>
                    <a:pt x="174625" y="75865"/>
                  </a:lnTo>
                  <a:lnTo>
                    <a:pt x="196726" y="59786"/>
                  </a:lnTo>
                  <a:lnTo>
                    <a:pt x="210837" y="32704"/>
                  </a:lnTo>
                  <a:lnTo>
                    <a:pt x="221600" y="8430"/>
                  </a:lnTo>
                  <a:lnTo>
                    <a:pt x="234569" y="0"/>
                  </a:lnTo>
                  <a:lnTo>
                    <a:pt x="248111" y="7474"/>
                  </a:lnTo>
                  <a:lnTo>
                    <a:pt x="260596" y="30913"/>
                  </a:lnTo>
                  <a:lnTo>
                    <a:pt x="276626" y="56906"/>
                  </a:lnTo>
                  <a:lnTo>
                    <a:pt x="299824" y="71350"/>
                  </a:lnTo>
                  <a:lnTo>
                    <a:pt x="327088" y="73240"/>
                  </a:lnTo>
                  <a:lnTo>
                    <a:pt x="355312" y="61571"/>
                  </a:lnTo>
                  <a:lnTo>
                    <a:pt x="379163" y="49892"/>
                  </a:lnTo>
                  <a:lnTo>
                    <a:pt x="394515" y="51771"/>
                  </a:lnTo>
                  <a:lnTo>
                    <a:pt x="400084" y="66202"/>
                  </a:lnTo>
                  <a:lnTo>
                    <a:pt x="394581" y="92178"/>
                  </a:lnTo>
                  <a:lnTo>
                    <a:pt x="390145" y="122403"/>
                  </a:lnTo>
                  <a:lnTo>
                    <a:pt x="398635" y="148388"/>
                  </a:lnTo>
                  <a:lnTo>
                    <a:pt x="418312" y="167362"/>
                  </a:lnTo>
                  <a:lnTo>
                    <a:pt x="447438" y="176556"/>
                  </a:lnTo>
                  <a:lnTo>
                    <a:pt x="473211" y="182941"/>
                  </a:lnTo>
                  <a:lnTo>
                    <a:pt x="483762" y="194248"/>
                  </a:lnTo>
                  <a:lnTo>
                    <a:pt x="478751" y="208878"/>
                  </a:lnTo>
                  <a:lnTo>
                    <a:pt x="457839" y="225236"/>
                  </a:lnTo>
                  <a:lnTo>
                    <a:pt x="435016" y="245532"/>
                  </a:lnTo>
                  <a:lnTo>
                    <a:pt x="424816" y="270890"/>
                  </a:lnTo>
                  <a:lnTo>
                    <a:pt x="427689" y="298075"/>
                  </a:lnTo>
                  <a:lnTo>
                    <a:pt x="444085" y="323851"/>
                  </a:lnTo>
                  <a:close/>
                </a:path>
              </a:pathLst>
            </a:custGeom>
            <a:ln w="63500">
              <a:solidFill>
                <a:srgbClr val="F591A1"/>
              </a:solidFill>
            </a:ln>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39" name="object 39"/>
            <p:cNvSpPr/>
            <p:nvPr/>
          </p:nvSpPr>
          <p:spPr>
            <a:xfrm>
              <a:off x="475287" y="6118839"/>
              <a:ext cx="483870" cy="480059"/>
            </a:xfrm>
            <a:custGeom>
              <a:avLst/>
              <a:gdLst/>
              <a:ahLst/>
              <a:cxnLst/>
              <a:rect l="l" t="t" r="r" b="b"/>
              <a:pathLst>
                <a:path w="483869" h="480059">
                  <a:moveTo>
                    <a:pt x="444085" y="323851"/>
                  </a:moveTo>
                  <a:lnTo>
                    <a:pt x="459732" y="345316"/>
                  </a:lnTo>
                  <a:lnTo>
                    <a:pt x="460549" y="360762"/>
                  </a:lnTo>
                  <a:lnTo>
                    <a:pt x="447305" y="368748"/>
                  </a:lnTo>
                  <a:lnTo>
                    <a:pt x="420768" y="367831"/>
                  </a:lnTo>
                  <a:lnTo>
                    <a:pt x="390238" y="368714"/>
                  </a:lnTo>
                  <a:lnTo>
                    <a:pt x="366123" y="381584"/>
                  </a:lnTo>
                  <a:lnTo>
                    <a:pt x="350852" y="404252"/>
                  </a:lnTo>
                  <a:lnTo>
                    <a:pt x="346854" y="434532"/>
                  </a:lnTo>
                  <a:lnTo>
                    <a:pt x="345042" y="461031"/>
                  </a:lnTo>
                  <a:lnTo>
                    <a:pt x="335738" y="473389"/>
                  </a:lnTo>
                  <a:lnTo>
                    <a:pt x="320458" y="470995"/>
                  </a:lnTo>
                  <a:lnTo>
                    <a:pt x="300715" y="453239"/>
                  </a:lnTo>
                  <a:lnTo>
                    <a:pt x="276761" y="434290"/>
                  </a:lnTo>
                  <a:lnTo>
                    <a:pt x="250015" y="428650"/>
                  </a:lnTo>
                  <a:lnTo>
                    <a:pt x="223743" y="436199"/>
                  </a:lnTo>
                  <a:lnTo>
                    <a:pt x="201210" y="456820"/>
                  </a:lnTo>
                  <a:lnTo>
                    <a:pt x="182793" y="475949"/>
                  </a:lnTo>
                  <a:lnTo>
                    <a:pt x="167724" y="479436"/>
                  </a:lnTo>
                  <a:lnTo>
                    <a:pt x="157555" y="467782"/>
                  </a:lnTo>
                  <a:lnTo>
                    <a:pt x="153839" y="441491"/>
                  </a:lnTo>
                  <a:lnTo>
                    <a:pt x="147673" y="411572"/>
                  </a:lnTo>
                  <a:lnTo>
                    <a:pt x="130814" y="390056"/>
                  </a:lnTo>
                  <a:lnTo>
                    <a:pt x="105841" y="378951"/>
                  </a:lnTo>
                  <a:lnTo>
                    <a:pt x="75328" y="380264"/>
                  </a:lnTo>
                  <a:lnTo>
                    <a:pt x="48924" y="383088"/>
                  </a:lnTo>
                  <a:lnTo>
                    <a:pt x="35139" y="376078"/>
                  </a:lnTo>
                  <a:lnTo>
                    <a:pt x="34841" y="360617"/>
                  </a:lnTo>
                  <a:lnTo>
                    <a:pt x="48899" y="338088"/>
                  </a:lnTo>
                  <a:lnTo>
                    <a:pt x="63401" y="311201"/>
                  </a:lnTo>
                  <a:lnTo>
                    <a:pt x="64311" y="283878"/>
                  </a:lnTo>
                  <a:lnTo>
                    <a:pt x="52314" y="259317"/>
                  </a:lnTo>
                  <a:lnTo>
                    <a:pt x="28097" y="240717"/>
                  </a:lnTo>
                  <a:lnTo>
                    <a:pt x="6051" y="225909"/>
                  </a:lnTo>
                  <a:lnTo>
                    <a:pt x="0" y="211675"/>
                  </a:lnTo>
                  <a:lnTo>
                    <a:pt x="9714" y="199637"/>
                  </a:lnTo>
                  <a:lnTo>
                    <a:pt x="34967" y="191415"/>
                  </a:lnTo>
                  <a:lnTo>
                    <a:pt x="63351" y="180145"/>
                  </a:lnTo>
                  <a:lnTo>
                    <a:pt x="81607" y="159804"/>
                  </a:lnTo>
                  <a:lnTo>
                    <a:pt x="88201" y="133278"/>
                  </a:lnTo>
                  <a:lnTo>
                    <a:pt x="81602" y="103455"/>
                  </a:lnTo>
                  <a:lnTo>
                    <a:pt x="74246" y="77936"/>
                  </a:lnTo>
                  <a:lnTo>
                    <a:pt x="78765" y="63144"/>
                  </a:lnTo>
                  <a:lnTo>
                    <a:pt x="93944" y="60170"/>
                  </a:lnTo>
                  <a:lnTo>
                    <a:pt x="118571" y="70105"/>
                  </a:lnTo>
                  <a:lnTo>
                    <a:pt x="147563" y="79713"/>
                  </a:lnTo>
                  <a:lnTo>
                    <a:pt x="174625" y="75865"/>
                  </a:lnTo>
                  <a:lnTo>
                    <a:pt x="196726" y="59786"/>
                  </a:lnTo>
                  <a:lnTo>
                    <a:pt x="210837" y="32704"/>
                  </a:lnTo>
                  <a:lnTo>
                    <a:pt x="221600" y="8430"/>
                  </a:lnTo>
                  <a:lnTo>
                    <a:pt x="234569" y="0"/>
                  </a:lnTo>
                  <a:lnTo>
                    <a:pt x="248111" y="7474"/>
                  </a:lnTo>
                  <a:lnTo>
                    <a:pt x="260596" y="30913"/>
                  </a:lnTo>
                  <a:lnTo>
                    <a:pt x="276626" y="56906"/>
                  </a:lnTo>
                  <a:lnTo>
                    <a:pt x="299824" y="71350"/>
                  </a:lnTo>
                  <a:lnTo>
                    <a:pt x="327088" y="73240"/>
                  </a:lnTo>
                  <a:lnTo>
                    <a:pt x="355312" y="61571"/>
                  </a:lnTo>
                  <a:lnTo>
                    <a:pt x="379163" y="49892"/>
                  </a:lnTo>
                  <a:lnTo>
                    <a:pt x="394515" y="51771"/>
                  </a:lnTo>
                  <a:lnTo>
                    <a:pt x="400084" y="66202"/>
                  </a:lnTo>
                  <a:lnTo>
                    <a:pt x="394581" y="92178"/>
                  </a:lnTo>
                  <a:lnTo>
                    <a:pt x="390145" y="122403"/>
                  </a:lnTo>
                  <a:lnTo>
                    <a:pt x="398635" y="148388"/>
                  </a:lnTo>
                  <a:lnTo>
                    <a:pt x="418312" y="167362"/>
                  </a:lnTo>
                  <a:lnTo>
                    <a:pt x="447438" y="176556"/>
                  </a:lnTo>
                  <a:lnTo>
                    <a:pt x="473211" y="182941"/>
                  </a:lnTo>
                  <a:lnTo>
                    <a:pt x="483762" y="194248"/>
                  </a:lnTo>
                  <a:lnTo>
                    <a:pt x="478751" y="208878"/>
                  </a:lnTo>
                  <a:lnTo>
                    <a:pt x="457839" y="225236"/>
                  </a:lnTo>
                  <a:lnTo>
                    <a:pt x="435016" y="245532"/>
                  </a:lnTo>
                  <a:lnTo>
                    <a:pt x="424816" y="270890"/>
                  </a:lnTo>
                  <a:lnTo>
                    <a:pt x="427689" y="298075"/>
                  </a:lnTo>
                  <a:lnTo>
                    <a:pt x="444085" y="323851"/>
                  </a:lnTo>
                  <a:close/>
                </a:path>
              </a:pathLst>
            </a:custGeom>
            <a:ln w="25400">
              <a:solidFill>
                <a:srgbClr val="FFFFFF"/>
              </a:solidFill>
            </a:ln>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40" name="object 40"/>
            <p:cNvSpPr/>
            <p:nvPr/>
          </p:nvSpPr>
          <p:spPr>
            <a:xfrm>
              <a:off x="475287" y="6118839"/>
              <a:ext cx="483870" cy="480059"/>
            </a:xfrm>
            <a:custGeom>
              <a:avLst/>
              <a:gdLst/>
              <a:ahLst/>
              <a:cxnLst/>
              <a:rect l="l" t="t" r="r" b="b"/>
              <a:pathLst>
                <a:path w="483869" h="480059">
                  <a:moveTo>
                    <a:pt x="234569" y="0"/>
                  </a:moveTo>
                  <a:lnTo>
                    <a:pt x="221600" y="8430"/>
                  </a:lnTo>
                  <a:lnTo>
                    <a:pt x="210837" y="32704"/>
                  </a:lnTo>
                  <a:lnTo>
                    <a:pt x="196726" y="59786"/>
                  </a:lnTo>
                  <a:lnTo>
                    <a:pt x="174625" y="75865"/>
                  </a:lnTo>
                  <a:lnTo>
                    <a:pt x="147563" y="79713"/>
                  </a:lnTo>
                  <a:lnTo>
                    <a:pt x="118571" y="70105"/>
                  </a:lnTo>
                  <a:lnTo>
                    <a:pt x="93944" y="60170"/>
                  </a:lnTo>
                  <a:lnTo>
                    <a:pt x="78765" y="63144"/>
                  </a:lnTo>
                  <a:lnTo>
                    <a:pt x="74246" y="77936"/>
                  </a:lnTo>
                  <a:lnTo>
                    <a:pt x="81602" y="103455"/>
                  </a:lnTo>
                  <a:lnTo>
                    <a:pt x="88201" y="133278"/>
                  </a:lnTo>
                  <a:lnTo>
                    <a:pt x="81607" y="159804"/>
                  </a:lnTo>
                  <a:lnTo>
                    <a:pt x="63351" y="180145"/>
                  </a:lnTo>
                  <a:lnTo>
                    <a:pt x="34967" y="191415"/>
                  </a:lnTo>
                  <a:lnTo>
                    <a:pt x="9714" y="199637"/>
                  </a:lnTo>
                  <a:lnTo>
                    <a:pt x="0" y="211675"/>
                  </a:lnTo>
                  <a:lnTo>
                    <a:pt x="6051" y="225909"/>
                  </a:lnTo>
                  <a:lnTo>
                    <a:pt x="28097" y="240717"/>
                  </a:lnTo>
                  <a:lnTo>
                    <a:pt x="52314" y="259317"/>
                  </a:lnTo>
                  <a:lnTo>
                    <a:pt x="64311" y="283878"/>
                  </a:lnTo>
                  <a:lnTo>
                    <a:pt x="63401" y="311201"/>
                  </a:lnTo>
                  <a:lnTo>
                    <a:pt x="48899" y="338088"/>
                  </a:lnTo>
                  <a:lnTo>
                    <a:pt x="34841" y="360617"/>
                  </a:lnTo>
                  <a:lnTo>
                    <a:pt x="35139" y="376078"/>
                  </a:lnTo>
                  <a:lnTo>
                    <a:pt x="48924" y="383088"/>
                  </a:lnTo>
                  <a:lnTo>
                    <a:pt x="75328" y="380264"/>
                  </a:lnTo>
                  <a:lnTo>
                    <a:pt x="105841" y="378951"/>
                  </a:lnTo>
                  <a:lnTo>
                    <a:pt x="130814" y="390056"/>
                  </a:lnTo>
                  <a:lnTo>
                    <a:pt x="147673" y="411572"/>
                  </a:lnTo>
                  <a:lnTo>
                    <a:pt x="153839" y="441491"/>
                  </a:lnTo>
                  <a:lnTo>
                    <a:pt x="157555" y="467782"/>
                  </a:lnTo>
                  <a:lnTo>
                    <a:pt x="167724" y="479436"/>
                  </a:lnTo>
                  <a:lnTo>
                    <a:pt x="182793" y="475949"/>
                  </a:lnTo>
                  <a:lnTo>
                    <a:pt x="201210" y="456820"/>
                  </a:lnTo>
                  <a:lnTo>
                    <a:pt x="223743" y="436199"/>
                  </a:lnTo>
                  <a:lnTo>
                    <a:pt x="250015" y="428650"/>
                  </a:lnTo>
                  <a:lnTo>
                    <a:pt x="276761" y="434290"/>
                  </a:lnTo>
                  <a:lnTo>
                    <a:pt x="300715" y="453239"/>
                  </a:lnTo>
                  <a:lnTo>
                    <a:pt x="320458" y="470995"/>
                  </a:lnTo>
                  <a:lnTo>
                    <a:pt x="335738" y="473389"/>
                  </a:lnTo>
                  <a:lnTo>
                    <a:pt x="345042" y="461031"/>
                  </a:lnTo>
                  <a:lnTo>
                    <a:pt x="346854" y="434532"/>
                  </a:lnTo>
                  <a:lnTo>
                    <a:pt x="350852" y="404252"/>
                  </a:lnTo>
                  <a:lnTo>
                    <a:pt x="366123" y="381584"/>
                  </a:lnTo>
                  <a:lnTo>
                    <a:pt x="390238" y="368714"/>
                  </a:lnTo>
                  <a:lnTo>
                    <a:pt x="420768" y="367831"/>
                  </a:lnTo>
                  <a:lnTo>
                    <a:pt x="447305" y="368748"/>
                  </a:lnTo>
                  <a:lnTo>
                    <a:pt x="460549" y="360762"/>
                  </a:lnTo>
                  <a:lnTo>
                    <a:pt x="459732" y="345316"/>
                  </a:lnTo>
                  <a:lnTo>
                    <a:pt x="444085" y="323851"/>
                  </a:lnTo>
                  <a:lnTo>
                    <a:pt x="427689" y="298075"/>
                  </a:lnTo>
                  <a:lnTo>
                    <a:pt x="424816" y="270890"/>
                  </a:lnTo>
                  <a:lnTo>
                    <a:pt x="435016" y="245532"/>
                  </a:lnTo>
                  <a:lnTo>
                    <a:pt x="457839" y="225236"/>
                  </a:lnTo>
                  <a:lnTo>
                    <a:pt x="478751" y="208878"/>
                  </a:lnTo>
                  <a:lnTo>
                    <a:pt x="483762" y="194248"/>
                  </a:lnTo>
                  <a:lnTo>
                    <a:pt x="473211" y="182941"/>
                  </a:lnTo>
                  <a:lnTo>
                    <a:pt x="447438" y="176556"/>
                  </a:lnTo>
                  <a:lnTo>
                    <a:pt x="418312" y="167362"/>
                  </a:lnTo>
                  <a:lnTo>
                    <a:pt x="398635" y="148388"/>
                  </a:lnTo>
                  <a:lnTo>
                    <a:pt x="390145" y="122403"/>
                  </a:lnTo>
                  <a:lnTo>
                    <a:pt x="394581" y="92178"/>
                  </a:lnTo>
                  <a:lnTo>
                    <a:pt x="400084" y="66202"/>
                  </a:lnTo>
                  <a:lnTo>
                    <a:pt x="394515" y="51771"/>
                  </a:lnTo>
                  <a:lnTo>
                    <a:pt x="379163" y="49892"/>
                  </a:lnTo>
                  <a:lnTo>
                    <a:pt x="355312" y="61571"/>
                  </a:lnTo>
                  <a:lnTo>
                    <a:pt x="327088" y="73240"/>
                  </a:lnTo>
                  <a:lnTo>
                    <a:pt x="299824" y="71350"/>
                  </a:lnTo>
                  <a:lnTo>
                    <a:pt x="276626" y="56906"/>
                  </a:lnTo>
                  <a:lnTo>
                    <a:pt x="260596" y="30913"/>
                  </a:lnTo>
                  <a:lnTo>
                    <a:pt x="248111" y="7474"/>
                  </a:lnTo>
                  <a:lnTo>
                    <a:pt x="234569" y="0"/>
                  </a:lnTo>
                  <a:close/>
                </a:path>
              </a:pathLst>
            </a:custGeom>
            <a:solidFill>
              <a:srgbClr val="F591A1"/>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sp>
          <p:nvSpPr>
            <p:cNvPr id="41" name="object 41"/>
            <p:cNvSpPr/>
            <p:nvPr/>
          </p:nvSpPr>
          <p:spPr>
            <a:xfrm>
              <a:off x="692965" y="6230995"/>
              <a:ext cx="48260" cy="240665"/>
            </a:xfrm>
            <a:custGeom>
              <a:avLst/>
              <a:gdLst/>
              <a:ahLst/>
              <a:cxnLst/>
              <a:rect l="l" t="t" r="r" b="b"/>
              <a:pathLst>
                <a:path w="48259" h="240664">
                  <a:moveTo>
                    <a:pt x="34607" y="0"/>
                  </a:moveTo>
                  <a:lnTo>
                    <a:pt x="12293" y="0"/>
                  </a:lnTo>
                  <a:lnTo>
                    <a:pt x="6794" y="6134"/>
                  </a:lnTo>
                  <a:lnTo>
                    <a:pt x="7112" y="18110"/>
                  </a:lnTo>
                  <a:lnTo>
                    <a:pt x="9702" y="159778"/>
                  </a:lnTo>
                  <a:lnTo>
                    <a:pt x="9702" y="170129"/>
                  </a:lnTo>
                  <a:lnTo>
                    <a:pt x="14554" y="174980"/>
                  </a:lnTo>
                  <a:lnTo>
                    <a:pt x="32346" y="174980"/>
                  </a:lnTo>
                  <a:lnTo>
                    <a:pt x="36880" y="170129"/>
                  </a:lnTo>
                  <a:lnTo>
                    <a:pt x="37198" y="159778"/>
                  </a:lnTo>
                  <a:lnTo>
                    <a:pt x="39789" y="18110"/>
                  </a:lnTo>
                  <a:lnTo>
                    <a:pt x="39789" y="6134"/>
                  </a:lnTo>
                  <a:lnTo>
                    <a:pt x="34607" y="0"/>
                  </a:lnTo>
                  <a:close/>
                </a:path>
                <a:path w="48259" h="240664">
                  <a:moveTo>
                    <a:pt x="30403" y="192455"/>
                  </a:moveTo>
                  <a:lnTo>
                    <a:pt x="17145" y="192455"/>
                  </a:lnTo>
                  <a:lnTo>
                    <a:pt x="11645" y="194716"/>
                  </a:lnTo>
                  <a:lnTo>
                    <a:pt x="2273" y="204101"/>
                  </a:lnTo>
                  <a:lnTo>
                    <a:pt x="0" y="209905"/>
                  </a:lnTo>
                  <a:lnTo>
                    <a:pt x="0" y="223177"/>
                  </a:lnTo>
                  <a:lnTo>
                    <a:pt x="2273" y="228993"/>
                  </a:lnTo>
                  <a:lnTo>
                    <a:pt x="7112" y="233540"/>
                  </a:lnTo>
                  <a:lnTo>
                    <a:pt x="11645" y="238366"/>
                  </a:lnTo>
                  <a:lnTo>
                    <a:pt x="17145" y="240639"/>
                  </a:lnTo>
                  <a:lnTo>
                    <a:pt x="30403" y="240639"/>
                  </a:lnTo>
                  <a:lnTo>
                    <a:pt x="36233" y="238366"/>
                  </a:lnTo>
                  <a:lnTo>
                    <a:pt x="40754" y="233540"/>
                  </a:lnTo>
                  <a:lnTo>
                    <a:pt x="45288" y="228993"/>
                  </a:lnTo>
                  <a:lnTo>
                    <a:pt x="47866" y="223177"/>
                  </a:lnTo>
                  <a:lnTo>
                    <a:pt x="47866" y="209905"/>
                  </a:lnTo>
                  <a:lnTo>
                    <a:pt x="45288" y="204101"/>
                  </a:lnTo>
                  <a:lnTo>
                    <a:pt x="40754" y="199237"/>
                  </a:lnTo>
                  <a:lnTo>
                    <a:pt x="36233" y="194716"/>
                  </a:lnTo>
                  <a:lnTo>
                    <a:pt x="30403" y="192455"/>
                  </a:lnTo>
                  <a:close/>
                </a:path>
              </a:pathLst>
            </a:custGeom>
            <a:solidFill>
              <a:srgbClr val="FFFFFF"/>
            </a:solidFill>
          </p:spPr>
          <p:txBody>
            <a:bodyPr wrap="square" lIns="0" tIns="0" rIns="0" bIns="0" rtlCol="0"/>
            <a:lstStyle/>
            <a:p>
              <a:endParaRPr>
                <a:latin typeface="AR丸ゴシック体M" panose="020F0609000000000000" pitchFamily="49" charset="-128"/>
                <a:ea typeface="AR丸ゴシック体M" panose="020F0609000000000000" pitchFamily="49" charset="-128"/>
              </a:endParaRPr>
            </a:p>
          </p:txBody>
        </p:sp>
      </p:grpSp>
      <p:sp>
        <p:nvSpPr>
          <p:cNvPr id="42" name="object 42"/>
          <p:cNvSpPr txBox="1"/>
          <p:nvPr/>
        </p:nvSpPr>
        <p:spPr>
          <a:xfrm>
            <a:off x="450430" y="1729130"/>
            <a:ext cx="1774189" cy="257369"/>
          </a:xfrm>
          <a:prstGeom prst="rect">
            <a:avLst/>
          </a:prstGeom>
          <a:solidFill>
            <a:srgbClr val="F591A1"/>
          </a:solidFill>
        </p:spPr>
        <p:txBody>
          <a:bodyPr vert="horz" wrap="square" lIns="0" tIns="36000" rIns="0" bIns="36000" rtlCol="0">
            <a:spAutoFit/>
          </a:bodyPr>
          <a:lstStyle/>
          <a:p>
            <a:pPr marL="266065">
              <a:lnSpc>
                <a:spcPct val="100000"/>
              </a:lnSpc>
              <a:spcBef>
                <a:spcPts val="600"/>
              </a:spcBef>
            </a:pPr>
            <a:r>
              <a:rPr sz="12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手当と医療費助成</a:t>
            </a:r>
            <a:endParaRPr sz="12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44" name="object 44"/>
          <p:cNvSpPr txBox="1"/>
          <p:nvPr/>
        </p:nvSpPr>
        <p:spPr>
          <a:xfrm>
            <a:off x="340273"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13</a:t>
            </a:r>
            <a:endParaRPr sz="900">
              <a:latin typeface="AR丸ゴシック体M" panose="020F0609000000000000" pitchFamily="49" charset="-128"/>
              <a:ea typeface="AR丸ゴシック体M" panose="020F0609000000000000" pitchFamily="49" charset="-128"/>
              <a:cs typeface="Arial"/>
            </a:endParaRPr>
          </a:p>
        </p:txBody>
      </p:sp>
      <p:sp>
        <p:nvSpPr>
          <p:cNvPr id="45" name="object 45"/>
          <p:cNvSpPr txBox="1"/>
          <p:nvPr/>
        </p:nvSpPr>
        <p:spPr>
          <a:xfrm>
            <a:off x="10164129" y="7159690"/>
            <a:ext cx="152400" cy="139782"/>
          </a:xfrm>
          <a:prstGeom prst="rect">
            <a:avLst/>
          </a:prstGeom>
        </p:spPr>
        <p:txBody>
          <a:bodyPr vert="horz" wrap="square" lIns="0" tIns="1270" rIns="0" bIns="0" rtlCol="0">
            <a:spAutoFit/>
          </a:bodyPr>
          <a:lstStyle/>
          <a:p>
            <a:pPr marL="12700">
              <a:lnSpc>
                <a:spcPct val="100000"/>
              </a:lnSpc>
              <a:spcBef>
                <a:spcPts val="10"/>
              </a:spcBef>
            </a:pPr>
            <a:r>
              <a:rPr sz="900" spc="-5" dirty="0">
                <a:solidFill>
                  <a:srgbClr val="231F20"/>
                </a:solidFill>
                <a:latin typeface="AR丸ゴシック体M" panose="020F0609000000000000" pitchFamily="49" charset="-128"/>
                <a:ea typeface="AR丸ゴシック体M" panose="020F0609000000000000" pitchFamily="49" charset="-128"/>
                <a:cs typeface="Arial"/>
              </a:rPr>
              <a:t>14</a:t>
            </a:r>
            <a:endParaRPr sz="900">
              <a:latin typeface="AR丸ゴシック体M" panose="020F0609000000000000" pitchFamily="49" charset="-128"/>
              <a:ea typeface="AR丸ゴシック体M" panose="020F0609000000000000" pitchFamily="49" charset="-128"/>
              <a:cs typeface="Arial"/>
            </a:endParaRPr>
          </a:p>
        </p:txBody>
      </p:sp>
      <p:sp>
        <p:nvSpPr>
          <p:cNvPr id="43" name="object 43"/>
          <p:cNvSpPr txBox="1"/>
          <p:nvPr/>
        </p:nvSpPr>
        <p:spPr>
          <a:xfrm>
            <a:off x="5617209" y="981951"/>
            <a:ext cx="2320290" cy="257369"/>
          </a:xfrm>
          <a:prstGeom prst="rect">
            <a:avLst/>
          </a:prstGeom>
          <a:solidFill>
            <a:srgbClr val="F591A1"/>
          </a:solidFill>
        </p:spPr>
        <p:txBody>
          <a:bodyPr vert="horz" wrap="square" lIns="0" tIns="36000" rIns="0" bIns="36000" rtlCol="0">
            <a:spAutoFit/>
          </a:bodyPr>
          <a:lstStyle/>
          <a:p>
            <a:pPr marL="266065">
              <a:lnSpc>
                <a:spcPct val="100000"/>
              </a:lnSpc>
              <a:spcBef>
                <a:spcPts val="600"/>
              </a:spcBef>
            </a:pPr>
            <a:r>
              <a:rPr sz="1200" dirty="0">
                <a:solidFill>
                  <a:srgbClr val="FFFFFF"/>
                </a:solidFill>
                <a:latin typeface="AR丸ゴシック体E" panose="020F0909000000000000" pitchFamily="49" charset="-128"/>
                <a:ea typeface="AR丸ゴシック体E" panose="020F0909000000000000" pitchFamily="49" charset="-128"/>
                <a:cs typeface="DJS 秀英角ゴシック金 StdN L"/>
              </a:rPr>
              <a:t>税・住宅に関する支援制度</a:t>
            </a:r>
            <a:endParaRPr sz="1200" dirty="0">
              <a:latin typeface="AR丸ゴシック体E" panose="020F0909000000000000" pitchFamily="49" charset="-128"/>
              <a:ea typeface="AR丸ゴシック体E" panose="020F0909000000000000" pitchFamily="49" charset="-128"/>
              <a:cs typeface="DJS 秀英角ゴシック金 StdN L"/>
            </a:endParaRPr>
          </a:p>
        </p:txBody>
      </p:sp>
      <p:sp>
        <p:nvSpPr>
          <p:cNvPr id="47" name="テキスト ボックス 46">
            <a:extLst>
              <a:ext uri="{FF2B5EF4-FFF2-40B4-BE49-F238E27FC236}">
                <a16:creationId xmlns:a16="http://schemas.microsoft.com/office/drawing/2014/main" id="{8B1ED7BE-1C40-4F5C-861B-A37EE8C4709D}"/>
              </a:ext>
            </a:extLst>
          </p:cNvPr>
          <p:cNvSpPr txBox="1"/>
          <p:nvPr/>
        </p:nvSpPr>
        <p:spPr>
          <a:xfrm>
            <a:off x="5571881" y="2988909"/>
            <a:ext cx="1796982" cy="276999"/>
          </a:xfrm>
          <a:prstGeom prst="rect">
            <a:avLst/>
          </a:prstGeom>
          <a:noFill/>
        </p:spPr>
        <p:txBody>
          <a:bodyPr wrap="square">
            <a:spAutoFit/>
          </a:bodyPr>
          <a:lstStyle/>
          <a:p>
            <a:pPr marL="165735" indent="-153035">
              <a:lnSpc>
                <a:spcPct val="100000"/>
              </a:lnSpc>
              <a:spcBef>
                <a:spcPts val="919"/>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公営住宅への入居</a:t>
            </a:r>
            <a:endParaRPr lang="ja-JP" altLang="en-US" sz="1200" b="1"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8" name="テキスト ボックス 47">
            <a:extLst>
              <a:ext uri="{FF2B5EF4-FFF2-40B4-BE49-F238E27FC236}">
                <a16:creationId xmlns:a16="http://schemas.microsoft.com/office/drawing/2014/main" id="{3B0F53F9-B97A-4296-AB1F-7AF4A7C06B3D}"/>
              </a:ext>
            </a:extLst>
          </p:cNvPr>
          <p:cNvSpPr txBox="1"/>
          <p:nvPr/>
        </p:nvSpPr>
        <p:spPr>
          <a:xfrm>
            <a:off x="5571880" y="1980426"/>
            <a:ext cx="3641969" cy="276999"/>
          </a:xfrm>
          <a:prstGeom prst="rect">
            <a:avLst/>
          </a:prstGeom>
          <a:noFill/>
        </p:spPr>
        <p:txBody>
          <a:bodyPr wrap="square">
            <a:spAutoFit/>
          </a:bodyPr>
          <a:lstStyle/>
          <a:p>
            <a:pPr marL="165735" indent="-153035">
              <a:lnSpc>
                <a:spcPct val="100000"/>
              </a:lnSpc>
              <a:spcBef>
                <a:spcPts val="919"/>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所得税・住民税の控除（ひとり親、寡婦控除）</a:t>
            </a:r>
          </a:p>
        </p:txBody>
      </p:sp>
      <p:sp>
        <p:nvSpPr>
          <p:cNvPr id="50" name="テキスト ボックス 49">
            <a:extLst>
              <a:ext uri="{FF2B5EF4-FFF2-40B4-BE49-F238E27FC236}">
                <a16:creationId xmlns:a16="http://schemas.microsoft.com/office/drawing/2014/main" id="{7EA5C400-58EC-4EB3-9E8C-9D0EA0A66DF8}"/>
              </a:ext>
            </a:extLst>
          </p:cNvPr>
          <p:cNvSpPr txBox="1"/>
          <p:nvPr/>
        </p:nvSpPr>
        <p:spPr>
          <a:xfrm>
            <a:off x="5571880" y="5186494"/>
            <a:ext cx="2117969" cy="276999"/>
          </a:xfrm>
          <a:prstGeom prst="rect">
            <a:avLst/>
          </a:prstGeom>
          <a:noFill/>
        </p:spPr>
        <p:txBody>
          <a:bodyPr wrap="square">
            <a:spAutoFit/>
          </a:bodyPr>
          <a:lstStyle/>
          <a:p>
            <a:pPr marL="165735" indent="-153035">
              <a:lnSpc>
                <a:spcPct val="100000"/>
              </a:lnSpc>
              <a:spcBef>
                <a:spcPts val="100"/>
              </a:spcBef>
              <a:buClr>
                <a:srgbClr val="F591A1"/>
              </a:buClr>
              <a:buSzPct val="91666"/>
              <a:buChar char="●"/>
              <a:tabLst>
                <a:tab pos="165735" algn="l"/>
              </a:tabLst>
            </a:pPr>
            <a:r>
              <a:rPr lang="zh-TW"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岡山県居住支援協議会</a:t>
            </a:r>
            <a:endParaRPr lang="zh-TW" altLang="en-US" sz="1200" b="1" dirty="0">
              <a:latin typeface="AR丸ゴシック体M" panose="020F0609000000000000" pitchFamily="49" charset="-128"/>
              <a:ea typeface="AR丸ゴシック体M" panose="020F0609000000000000" pitchFamily="49" charset="-128"/>
              <a:cs typeface="DJS 秀英角ゴシック金 StdN L"/>
            </a:endParaRPr>
          </a:p>
        </p:txBody>
      </p:sp>
      <p:sp>
        <p:nvSpPr>
          <p:cNvPr id="49" name="object 15">
            <a:extLst>
              <a:ext uri="{FF2B5EF4-FFF2-40B4-BE49-F238E27FC236}">
                <a16:creationId xmlns:a16="http://schemas.microsoft.com/office/drawing/2014/main" id="{B31C623A-FAE8-4DB1-BED7-861CDBBE6DCC}"/>
              </a:ext>
            </a:extLst>
          </p:cNvPr>
          <p:cNvSpPr txBox="1"/>
          <p:nvPr/>
        </p:nvSpPr>
        <p:spPr>
          <a:xfrm>
            <a:off x="431488" y="4626834"/>
            <a:ext cx="3143562" cy="197490"/>
          </a:xfrm>
          <a:prstGeom prst="rect">
            <a:avLst/>
          </a:prstGeom>
        </p:spPr>
        <p:txBody>
          <a:bodyPr vert="horz" wrap="square" lIns="0" tIns="12700" rIns="0" bIns="0" rtlCol="0">
            <a:spAutoFit/>
          </a:bodyPr>
          <a:lstStyle/>
          <a:p>
            <a:pPr marL="165735" indent="-153035">
              <a:lnSpc>
                <a:spcPct val="100000"/>
              </a:lnSpc>
              <a:spcBef>
                <a:spcPts val="100"/>
              </a:spcBef>
              <a:buClr>
                <a:srgbClr val="F591A1"/>
              </a:buClr>
              <a:buSzPct val="91666"/>
              <a:buChar char="●"/>
              <a:tabLst>
                <a:tab pos="165735" algn="l"/>
              </a:tabLst>
            </a:pPr>
            <a:r>
              <a:rPr lang="ja-JP" altLang="en-US" sz="1200" b="1" dirty="0">
                <a:solidFill>
                  <a:srgbClr val="231F20"/>
                </a:solidFill>
                <a:latin typeface="AR丸ゴシック体M" panose="020F0609000000000000" pitchFamily="49" charset="-128"/>
                <a:ea typeface="AR丸ゴシック体M" panose="020F0609000000000000" pitchFamily="49" charset="-128"/>
                <a:cs typeface="DJS 秀英角ゴシック金 StdN L"/>
              </a:rPr>
              <a:t>ひとり親家庭等医療費公費負担制度</a:t>
            </a:r>
            <a:endParaRPr lang="ja-JP" altLang="en-US" sz="1200" b="1" dirty="0">
              <a:latin typeface="AR丸ゴシック体M" panose="020F0609000000000000" pitchFamily="49" charset="-128"/>
              <a:ea typeface="AR丸ゴシック体M" panose="020F0609000000000000" pitchFamily="49" charset="-128"/>
              <a:cs typeface="DJS 秀英角ゴシック金 StdN 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3311</Words>
  <Application>Microsoft Office PowerPoint</Application>
  <PresentationFormat>ユーザー設定</PresentationFormat>
  <Paragraphs>591</Paragraphs>
  <Slides>16</Slides>
  <Notes>3</Notes>
  <HiddenSlides>0</HiddenSlides>
  <MMClips>0</MMClips>
  <ScaleCrop>false</ScaleCrop>
  <HeadingPairs>
    <vt:vector size="6" baseType="variant">
      <vt:variant>
        <vt:lpstr>使用されているフォント</vt:lpstr>
      </vt:variant>
      <vt:variant>
        <vt:i4>14</vt:i4>
      </vt:variant>
      <vt:variant>
        <vt:lpstr>テーマ</vt:lpstr>
      </vt:variant>
      <vt:variant>
        <vt:i4>1</vt:i4>
      </vt:variant>
      <vt:variant>
        <vt:lpstr>スライド タイトル</vt:lpstr>
      </vt:variant>
      <vt:variant>
        <vt:i4>16</vt:i4>
      </vt:variant>
    </vt:vector>
  </HeadingPairs>
  <TitlesOfParts>
    <vt:vector size="31" baseType="lpstr">
      <vt:lpstr>AR P丸ゴシック体E</vt:lpstr>
      <vt:lpstr>AR丸ゴシック体E</vt:lpstr>
      <vt:lpstr>AR丸ゴシック体M</vt:lpstr>
      <vt:lpstr>HGS創英角ﾎﾟｯﾌﾟ体</vt:lpstr>
      <vt:lpstr>HG丸ｺﾞｼｯｸM-PRO</vt:lpstr>
      <vt:lpstr>ＭＳ ゴシック</vt:lpstr>
      <vt:lpstr>ＭＳ 明朝</vt:lpstr>
      <vt:lpstr>SimSun</vt:lpstr>
      <vt:lpstr>TBUDゴシック Std B</vt:lpstr>
      <vt:lpstr>TBUD丸ゴシック Std H</vt:lpstr>
      <vt:lpstr>小塚ゴシック Pro R</vt:lpstr>
      <vt:lpstr>游ゴシック</vt:lpstr>
      <vt:lpstr>Arial</vt:lpstr>
      <vt:lpstr>Calibri</vt:lpstr>
      <vt:lpstr>Office Theme</vt:lpstr>
      <vt:lpstr>ひとり親家庭 サポートブック</vt:lpstr>
      <vt:lpstr>はじめに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2022-07-25T04:23:28Z</dcterms:created>
  <dcterms:modified xsi:type="dcterms:W3CDTF">2025-10-31T07:57:54Z</dcterms:modified>
</cp:coreProperties>
</file>