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537" r:id="rId1"/>
  </p:sldMasterIdLst>
  <p:notesMasterIdLst>
    <p:notesMasterId r:id="rId83"/>
  </p:notesMasterIdLst>
  <p:handoutMasterIdLst>
    <p:handoutMasterId r:id="rId84"/>
  </p:handoutMasterIdLst>
  <p:sldIdLst>
    <p:sldId id="430" r:id="rId2"/>
    <p:sldId id="260" r:id="rId3"/>
    <p:sldId id="259" r:id="rId4"/>
    <p:sldId id="261" r:id="rId5"/>
    <p:sldId id="262" r:id="rId6"/>
    <p:sldId id="438" r:id="rId7"/>
    <p:sldId id="263" r:id="rId8"/>
    <p:sldId id="439" r:id="rId9"/>
    <p:sldId id="440" r:id="rId10"/>
    <p:sldId id="441" r:id="rId11"/>
    <p:sldId id="442" r:id="rId12"/>
    <p:sldId id="443" r:id="rId13"/>
    <p:sldId id="444" r:id="rId14"/>
    <p:sldId id="445" r:id="rId15"/>
    <p:sldId id="272" r:id="rId16"/>
    <p:sldId id="446" r:id="rId17"/>
    <p:sldId id="274" r:id="rId18"/>
    <p:sldId id="275" r:id="rId19"/>
    <p:sldId id="276" r:id="rId20"/>
    <p:sldId id="399" r:id="rId21"/>
    <p:sldId id="347" r:id="rId22"/>
    <p:sldId id="335" r:id="rId23"/>
    <p:sldId id="337" r:id="rId24"/>
    <p:sldId id="447" r:id="rId25"/>
    <p:sldId id="448" r:id="rId26"/>
    <p:sldId id="449" r:id="rId27"/>
    <p:sldId id="450" r:id="rId28"/>
    <p:sldId id="451" r:id="rId29"/>
    <p:sldId id="452" r:id="rId30"/>
    <p:sldId id="453" r:id="rId31"/>
    <p:sldId id="454" r:id="rId32"/>
    <p:sldId id="455" r:id="rId33"/>
    <p:sldId id="456" r:id="rId34"/>
    <p:sldId id="457" r:id="rId35"/>
    <p:sldId id="458" r:id="rId36"/>
    <p:sldId id="459" r:id="rId37"/>
    <p:sldId id="460" r:id="rId38"/>
    <p:sldId id="461" r:id="rId39"/>
    <p:sldId id="462" r:id="rId40"/>
    <p:sldId id="463" r:id="rId41"/>
    <p:sldId id="464" r:id="rId42"/>
    <p:sldId id="465" r:id="rId43"/>
    <p:sldId id="466" r:id="rId44"/>
    <p:sldId id="467" r:id="rId45"/>
    <p:sldId id="468" r:id="rId46"/>
    <p:sldId id="469" r:id="rId47"/>
    <p:sldId id="470" r:id="rId48"/>
    <p:sldId id="471" r:id="rId49"/>
    <p:sldId id="472" r:id="rId50"/>
    <p:sldId id="473" r:id="rId51"/>
    <p:sldId id="477" r:id="rId52"/>
    <p:sldId id="478" r:id="rId53"/>
    <p:sldId id="479" r:id="rId54"/>
    <p:sldId id="480" r:id="rId55"/>
    <p:sldId id="481" r:id="rId56"/>
    <p:sldId id="482" r:id="rId57"/>
    <p:sldId id="483" r:id="rId58"/>
    <p:sldId id="484" r:id="rId59"/>
    <p:sldId id="485" r:id="rId60"/>
    <p:sldId id="486" r:id="rId61"/>
    <p:sldId id="487" r:id="rId62"/>
    <p:sldId id="488" r:id="rId63"/>
    <p:sldId id="489" r:id="rId64"/>
    <p:sldId id="490" r:id="rId65"/>
    <p:sldId id="491" r:id="rId66"/>
    <p:sldId id="492" r:id="rId67"/>
    <p:sldId id="493" r:id="rId68"/>
    <p:sldId id="494" r:id="rId69"/>
    <p:sldId id="495" r:id="rId70"/>
    <p:sldId id="496" r:id="rId71"/>
    <p:sldId id="497" r:id="rId72"/>
    <p:sldId id="498" r:id="rId73"/>
    <p:sldId id="499" r:id="rId74"/>
    <p:sldId id="500" r:id="rId75"/>
    <p:sldId id="393" r:id="rId76"/>
    <p:sldId id="395" r:id="rId77"/>
    <p:sldId id="437" r:id="rId78"/>
    <p:sldId id="436" r:id="rId79"/>
    <p:sldId id="435" r:id="rId80"/>
    <p:sldId id="434" r:id="rId81"/>
    <p:sldId id="433" r:id="rId82"/>
  </p:sldIdLst>
  <p:sldSz cx="12192000" cy="6858000"/>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FF99"/>
    <a:srgbClr val="E9A5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65" autoAdjust="0"/>
    <p:restoredTop sz="94660"/>
  </p:normalViewPr>
  <p:slideViewPr>
    <p:cSldViewPr snapToGrid="0">
      <p:cViewPr varScale="1">
        <p:scale>
          <a:sx n="103" d="100"/>
          <a:sy n="103" d="100"/>
        </p:scale>
        <p:origin x="132" y="30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handoutMaster" Target="handoutMasters/handoutMaster1.xml"/><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8056"/>
          </a:xfrm>
          <a:prstGeom prst="rect">
            <a:avLst/>
          </a:prstGeom>
        </p:spPr>
        <p:txBody>
          <a:bodyPr vert="horz" lIns="91429" tIns="45715" rIns="91429" bIns="45715"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0444" y="0"/>
            <a:ext cx="2945659" cy="498056"/>
          </a:xfrm>
          <a:prstGeom prst="rect">
            <a:avLst/>
          </a:prstGeom>
        </p:spPr>
        <p:txBody>
          <a:bodyPr vert="horz" lIns="91429" tIns="45715" rIns="91429" bIns="45715" rtlCol="0"/>
          <a:lstStyle>
            <a:lvl1pPr algn="r">
              <a:defRPr sz="1200"/>
            </a:lvl1pPr>
          </a:lstStyle>
          <a:p>
            <a:fld id="{822D52A8-4234-4FEC-AD58-B156FC91D217}" type="datetimeFigureOut">
              <a:rPr kumimoji="1" lang="ja-JP" altLang="en-US" smtClean="0"/>
              <a:t>2024/9/3</a:t>
            </a:fld>
            <a:endParaRPr kumimoji="1" lang="ja-JP" altLang="en-US"/>
          </a:p>
        </p:txBody>
      </p:sp>
      <p:sp>
        <p:nvSpPr>
          <p:cNvPr id="4" name="フッター プレースホルダー 3"/>
          <p:cNvSpPr>
            <a:spLocks noGrp="1"/>
          </p:cNvSpPr>
          <p:nvPr>
            <p:ph type="ftr" sz="quarter" idx="2"/>
          </p:nvPr>
        </p:nvSpPr>
        <p:spPr>
          <a:xfrm>
            <a:off x="0" y="9428585"/>
            <a:ext cx="2945659" cy="498055"/>
          </a:xfrm>
          <a:prstGeom prst="rect">
            <a:avLst/>
          </a:prstGeom>
        </p:spPr>
        <p:txBody>
          <a:bodyPr vert="horz" lIns="91429" tIns="45715" rIns="91429" bIns="45715"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0444" y="9428585"/>
            <a:ext cx="2945659" cy="498055"/>
          </a:xfrm>
          <a:prstGeom prst="rect">
            <a:avLst/>
          </a:prstGeom>
        </p:spPr>
        <p:txBody>
          <a:bodyPr vert="horz" lIns="91429" tIns="45715" rIns="91429" bIns="45715" rtlCol="0" anchor="b"/>
          <a:lstStyle>
            <a:lvl1pPr algn="r">
              <a:defRPr sz="1200"/>
            </a:lvl1pPr>
          </a:lstStyle>
          <a:p>
            <a:fld id="{12947CEB-13CC-4390-9220-A2F170FD75AD}" type="slidenum">
              <a:rPr kumimoji="1" lang="ja-JP" altLang="en-US" smtClean="0"/>
              <a:t>‹#›</a:t>
            </a:fld>
            <a:endParaRPr kumimoji="1" lang="ja-JP" altLang="en-US"/>
          </a:p>
        </p:txBody>
      </p:sp>
    </p:spTree>
    <p:extLst>
      <p:ext uri="{BB962C8B-B14F-4D97-AF65-F5344CB8AC3E}">
        <p14:creationId xmlns:p14="http://schemas.microsoft.com/office/powerpoint/2010/main" val="34354817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562421E9-26D3-4A81-B33C-181F60906EE3}" type="datetimeFigureOut">
              <a:rPr kumimoji="1" lang="ja-JP" altLang="en-US" smtClean="0"/>
              <a:t>2024/9/3</a:t>
            </a:fld>
            <a:endParaRPr kumimoji="1" lang="ja-JP" altLang="en-US"/>
          </a:p>
        </p:txBody>
      </p:sp>
      <p:sp>
        <p:nvSpPr>
          <p:cNvPr id="4" name="スライド イメージ プレースホルダー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CBF76FE4-6E90-4484-B91B-CCAEE0528347}" type="slidenum">
              <a:rPr kumimoji="1" lang="ja-JP" altLang="en-US" smtClean="0"/>
              <a:t>‹#›</a:t>
            </a:fld>
            <a:endParaRPr kumimoji="1" lang="ja-JP" altLang="en-US"/>
          </a:p>
        </p:txBody>
      </p:sp>
    </p:spTree>
    <p:extLst>
      <p:ext uri="{BB962C8B-B14F-4D97-AF65-F5344CB8AC3E}">
        <p14:creationId xmlns:p14="http://schemas.microsoft.com/office/powerpoint/2010/main" val="28518890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F36237C-23F0-410B-983D-6F2B3269049C}"/>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208CDB4B-1155-4737-818D-47227B45255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3BE2A451-F2F2-4906-A764-E34DAE05F09F}"/>
              </a:ext>
            </a:extLst>
          </p:cNvPr>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フッター プレースホルダー 4">
            <a:extLst>
              <a:ext uri="{FF2B5EF4-FFF2-40B4-BE49-F238E27FC236}">
                <a16:creationId xmlns:a16="http://schemas.microsoft.com/office/drawing/2014/main" id="{4652FAB3-2B88-4A54-A20B-EBDF8549703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E98C8F6-4909-4427-AD93-384154D486FA}"/>
              </a:ext>
            </a:extLst>
          </p:cNvPr>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1231268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3D225A1-C634-4C94-BD7F-C5BA76F297AE}"/>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068E6A32-4C2C-48E1-9CB2-038C0D99F0FF}"/>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80410F9-4C50-40B5-9DA2-5B6F54035F9B}"/>
              </a:ext>
            </a:extLst>
          </p:cNvPr>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フッター プレースホルダー 4">
            <a:extLst>
              <a:ext uri="{FF2B5EF4-FFF2-40B4-BE49-F238E27FC236}">
                <a16:creationId xmlns:a16="http://schemas.microsoft.com/office/drawing/2014/main" id="{592627EB-C0EC-4A98-95C6-E0759270174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E8A02C9-B3FD-4E57-93C6-CDC3FF4D4643}"/>
              </a:ext>
            </a:extLst>
          </p:cNvPr>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24573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119C9460-CD0B-4840-A428-AA20C12371FC}"/>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659D9D2-92CA-4340-903E-2217FCDDBA54}"/>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B42E18D0-9B0C-4147-8673-BCBAF58A14AB}"/>
              </a:ext>
            </a:extLst>
          </p:cNvPr>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フッター プレースホルダー 4">
            <a:extLst>
              <a:ext uri="{FF2B5EF4-FFF2-40B4-BE49-F238E27FC236}">
                <a16:creationId xmlns:a16="http://schemas.microsoft.com/office/drawing/2014/main" id="{11C77FB8-17BB-422A-BF58-0AC7789C073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843BAAD-14A1-4105-AB3A-4A0027561505}"/>
              </a:ext>
            </a:extLst>
          </p:cNvPr>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496019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CD3C324-EFED-4BEE-96EE-C80E4A42CC6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F0C0564-CDB2-4C69-B8C9-5A9715A8613B}"/>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B5CE3E8-078A-44BC-9175-87FB93D1082D}"/>
              </a:ext>
            </a:extLst>
          </p:cNvPr>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フッター プレースホルダー 4">
            <a:extLst>
              <a:ext uri="{FF2B5EF4-FFF2-40B4-BE49-F238E27FC236}">
                <a16:creationId xmlns:a16="http://schemas.microsoft.com/office/drawing/2014/main" id="{029A5F3A-5EC7-40CC-ADCE-882C44C37FE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FA26A00-733F-453A-AA00-0F79EFF969DD}"/>
              </a:ext>
            </a:extLst>
          </p:cNvPr>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3933910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D04BDA1-BCAB-4EB5-82D4-A5AE1552A28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7B46197-D6B3-4352-AB57-A0F6E9EE8DE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132EA0DC-08B0-4541-905A-960E6525AE1F}"/>
              </a:ext>
            </a:extLst>
          </p:cNvPr>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5" name="フッター プレースホルダー 4">
            <a:extLst>
              <a:ext uri="{FF2B5EF4-FFF2-40B4-BE49-F238E27FC236}">
                <a16:creationId xmlns:a16="http://schemas.microsoft.com/office/drawing/2014/main" id="{722064B5-6DB5-4FD8-B212-F04D2706B83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5BC26E3-7501-4B39-BF33-CAB5D66AA755}"/>
              </a:ext>
            </a:extLst>
          </p:cNvPr>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274471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52D737B-85D4-409A-8243-4EA9E73615B7}"/>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E434576-3809-437B-A1FB-6DBD37D63362}"/>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308C2A23-FA6B-4DF8-8B0C-C70121AEB3FA}"/>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4E907CCE-023C-4188-A42C-887BDD1FC3C4}"/>
              </a:ext>
            </a:extLst>
          </p:cNvPr>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6" name="フッター プレースホルダー 5">
            <a:extLst>
              <a:ext uri="{FF2B5EF4-FFF2-40B4-BE49-F238E27FC236}">
                <a16:creationId xmlns:a16="http://schemas.microsoft.com/office/drawing/2014/main" id="{999CF3B4-C750-4679-83D4-13AEEA00E33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3B9C50B-92E6-48E8-94D3-357FF0889493}"/>
              </a:ext>
            </a:extLst>
          </p:cNvPr>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2836133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DEA9013-B107-47F6-9A25-166AB8036903}"/>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FE23A94-2E26-4688-BBB9-233D9341A5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9C7943C-62F6-473C-ACA3-DC695790AAA3}"/>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1E2DE8E9-6CF9-4966-A467-CF8807979E2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6D21BF56-5858-4A01-8605-3B0FA6AA309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51EAE84-6164-4A75-9810-EC3B4B571F0E}"/>
              </a:ext>
            </a:extLst>
          </p:cNvPr>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8" name="フッター プレースホルダー 7">
            <a:extLst>
              <a:ext uri="{FF2B5EF4-FFF2-40B4-BE49-F238E27FC236}">
                <a16:creationId xmlns:a16="http://schemas.microsoft.com/office/drawing/2014/main" id="{7F506AFC-71D2-4CCB-B4A5-DABFBF2DF68D}"/>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1A01F446-FBBE-4095-A253-9EC4640B5F08}"/>
              </a:ext>
            </a:extLst>
          </p:cNvPr>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261563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37DCE5F-6F72-4FFE-B167-F387B9B58326}"/>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6CE7198-FD3E-480B-8D1C-52D7281168F0}"/>
              </a:ext>
            </a:extLst>
          </p:cNvPr>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4" name="フッター プレースホルダー 3">
            <a:extLst>
              <a:ext uri="{FF2B5EF4-FFF2-40B4-BE49-F238E27FC236}">
                <a16:creationId xmlns:a16="http://schemas.microsoft.com/office/drawing/2014/main" id="{4B8B5A40-55E5-4E44-BAFD-CC2128356C87}"/>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98CE646-E6E4-4649-AE6F-EA7D0C171461}"/>
              </a:ext>
            </a:extLst>
          </p:cNvPr>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273336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16077B92-5A2C-413D-8523-2346AFD93B58}"/>
              </a:ext>
            </a:extLst>
          </p:cNvPr>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3" name="フッター プレースホルダー 2">
            <a:extLst>
              <a:ext uri="{FF2B5EF4-FFF2-40B4-BE49-F238E27FC236}">
                <a16:creationId xmlns:a16="http://schemas.microsoft.com/office/drawing/2014/main" id="{C46E08D3-50A4-4809-8D72-93A48ED1BBA3}"/>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F3D89FC-646B-4E74-98A9-1374E484E84B}"/>
              </a:ext>
            </a:extLst>
          </p:cNvPr>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4229641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1C11F8D-E3FB-4981-953B-147A75D5835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763724E-5408-4EA8-B4D5-9FDA0272D1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C5D8A7E4-903A-4B1B-8408-C1B21B7E02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27A5EBE-79A6-471F-BE8E-CF2D70A3ECE1}"/>
              </a:ext>
            </a:extLst>
          </p:cNvPr>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6" name="フッター プレースホルダー 5">
            <a:extLst>
              <a:ext uri="{FF2B5EF4-FFF2-40B4-BE49-F238E27FC236}">
                <a16:creationId xmlns:a16="http://schemas.microsoft.com/office/drawing/2014/main" id="{B17936C0-E7B3-490D-9512-A7A255B03A36}"/>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4A2BF9C-FEC2-43FF-A6B1-E3BCA7C11D47}"/>
              </a:ext>
            </a:extLst>
          </p:cNvPr>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2594087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FDD9DC9-E188-40FC-8A2E-1D14DEE6CFEF}"/>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D6987EE5-522E-440E-A60F-DD9B21599A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A7DA511D-7EE1-4971-B212-EA28B31DC4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1A7E6D2-96D7-4763-BAAF-8AA59D949642}"/>
              </a:ext>
            </a:extLst>
          </p:cNvPr>
          <p:cNvSpPr>
            <a:spLocks noGrp="1"/>
          </p:cNvSpPr>
          <p:nvPr>
            <p:ph type="dt" sz="half" idx="10"/>
          </p:nvPr>
        </p:nvSpPr>
        <p:spPr/>
        <p:txBody>
          <a:bodyPr/>
          <a:lstStyle/>
          <a:p>
            <a:fld id="{538B733A-B38B-4B8A-B659-D645B41D797B}" type="datetimeFigureOut">
              <a:rPr kumimoji="1" lang="ja-JP" altLang="en-US" smtClean="0"/>
              <a:t>2024/9/3</a:t>
            </a:fld>
            <a:endParaRPr kumimoji="1" lang="ja-JP" altLang="en-US"/>
          </a:p>
        </p:txBody>
      </p:sp>
      <p:sp>
        <p:nvSpPr>
          <p:cNvPr id="6" name="フッター プレースホルダー 5">
            <a:extLst>
              <a:ext uri="{FF2B5EF4-FFF2-40B4-BE49-F238E27FC236}">
                <a16:creationId xmlns:a16="http://schemas.microsoft.com/office/drawing/2014/main" id="{E977C0F0-4DEE-40F4-8A55-9EB50CF45B1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6E452CF-B60A-40C5-B1DC-C3F706BA3BB5}"/>
              </a:ext>
            </a:extLst>
          </p:cNvPr>
          <p:cNvSpPr>
            <a:spLocks noGrp="1"/>
          </p:cNvSpPr>
          <p:nvPr>
            <p:ph type="sldNum" sz="quarter" idx="12"/>
          </p:nvPr>
        </p:nvSpPr>
        <p:spPr/>
        <p:txBody>
          <a:body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2687869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7E45E1FF-A2FB-4C93-97F6-62CBF940ED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9E602C8-8192-43F9-92F0-9F0DCB2D09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44D06B4-27B7-4367-9212-FE5A92D9D7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8B733A-B38B-4B8A-B659-D645B41D797B}" type="datetimeFigureOut">
              <a:rPr kumimoji="1" lang="ja-JP" altLang="en-US" smtClean="0"/>
              <a:t>2024/9/3</a:t>
            </a:fld>
            <a:endParaRPr kumimoji="1" lang="ja-JP" altLang="en-US"/>
          </a:p>
        </p:txBody>
      </p:sp>
      <p:sp>
        <p:nvSpPr>
          <p:cNvPr id="5" name="フッター プレースホルダー 4">
            <a:extLst>
              <a:ext uri="{FF2B5EF4-FFF2-40B4-BE49-F238E27FC236}">
                <a16:creationId xmlns:a16="http://schemas.microsoft.com/office/drawing/2014/main" id="{3D76F004-2B19-4233-86A9-F3BD6A4498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52098C28-7179-4033-B1F0-7EAF62E56B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AE4D27-E112-4E2C-AD0E-A07A79F8616B}" type="slidenum">
              <a:rPr kumimoji="1" lang="ja-JP" altLang="en-US" smtClean="0"/>
              <a:t>‹#›</a:t>
            </a:fld>
            <a:endParaRPr kumimoji="1" lang="ja-JP" altLang="en-US"/>
          </a:p>
        </p:txBody>
      </p:sp>
    </p:spTree>
    <p:extLst>
      <p:ext uri="{BB962C8B-B14F-4D97-AF65-F5344CB8AC3E}">
        <p14:creationId xmlns:p14="http://schemas.microsoft.com/office/powerpoint/2010/main" val="3272513157"/>
      </p:ext>
    </p:extLst>
  </p:cSld>
  <p:clrMap bg1="lt1" tx1="dk1" bg2="lt2" tx2="dk2" accent1="accent1" accent2="accent2" accent3="accent3" accent4="accent4" accent5="accent5" accent6="accent6" hlink="hlink" folHlink="folHlink"/>
  <p:sldLayoutIdLst>
    <p:sldLayoutId id="2147484538" r:id="rId1"/>
    <p:sldLayoutId id="2147484539" r:id="rId2"/>
    <p:sldLayoutId id="2147484540" r:id="rId3"/>
    <p:sldLayoutId id="2147484541" r:id="rId4"/>
    <p:sldLayoutId id="2147484542" r:id="rId5"/>
    <p:sldLayoutId id="2147484543" r:id="rId6"/>
    <p:sldLayoutId id="2147484544" r:id="rId7"/>
    <p:sldLayoutId id="2147484545" r:id="rId8"/>
    <p:sldLayoutId id="2147484546" r:id="rId9"/>
    <p:sldLayoutId id="2147484547" r:id="rId10"/>
    <p:sldLayoutId id="2147484548"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slide" Target="slide1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 Target="slide12.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slide" Target="slide15.xml"/><Relationship Id="rId4" Type="http://schemas.openxmlformats.org/officeDocument/2006/relationships/image" Target="../media/image24.jpeg"/><Relationship Id="rId9"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8.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2.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5.xml"/><Relationship Id="rId1" Type="http://schemas.openxmlformats.org/officeDocument/2006/relationships/slideLayout" Target="../slideLayouts/slideLayout1.xml"/><Relationship Id="rId4" Type="http://schemas.openxmlformats.org/officeDocument/2006/relationships/image" Target="../media/image36.gif"/></Relationships>
</file>

<file path=ppt/slides/_rels/slide34.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slide" Target="slide3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8.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4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4.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47.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0.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slide" Target="slide53.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slide" Target="slide56.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slide" Target="slide59.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slide" Target="slide6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 Target="slide6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60.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slide" Target="slide61.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slide" Target="slide6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 Target="slide6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slide" Target="slide64.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slide" Target="slide6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slide" Target="slide6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slide" Target="slide68.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slide" Target="slide6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slide" Target="slide6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slide" Target="slide7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slide" Target="slide74.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slide" Target="slide7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slide" Target="slide7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 Target="slide7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8.png"/><Relationship Id="rId4" Type="http://schemas.openxmlformats.org/officeDocument/2006/relationships/slide" Target="slide77.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39.png"/><Relationship Id="rId4" Type="http://schemas.openxmlformats.org/officeDocument/2006/relationships/slide" Target="slide78.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40.png"/><Relationship Id="rId4" Type="http://schemas.openxmlformats.org/officeDocument/2006/relationships/slide" Target="slide80.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41.png"/><Relationship Id="rId4" Type="http://schemas.openxmlformats.org/officeDocument/2006/relationships/slide" Target="slide80.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42.png"/><Relationship Id="rId4" Type="http://schemas.openxmlformats.org/officeDocument/2006/relationships/slide" Target="slide81.xml"/></Relationships>
</file>

<file path=ppt/slides/_rels/slide8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四角形: 角を丸くする 22">
            <a:extLst>
              <a:ext uri="{FF2B5EF4-FFF2-40B4-BE49-F238E27FC236}">
                <a16:creationId xmlns:a16="http://schemas.microsoft.com/office/drawing/2014/main" id="{08A5E005-1255-4382-A2F3-D462699CB092}"/>
              </a:ext>
            </a:extLst>
          </p:cNvPr>
          <p:cNvSpPr/>
          <p:nvPr/>
        </p:nvSpPr>
        <p:spPr>
          <a:xfrm>
            <a:off x="569534" y="4290963"/>
            <a:ext cx="10692323" cy="1811234"/>
          </a:xfrm>
          <a:prstGeom prst="roundRect">
            <a:avLst/>
          </a:prstGeom>
          <a:noFill/>
          <a:ln>
            <a:noFill/>
          </a:ln>
        </p:spPr>
        <p:style>
          <a:lnRef idx="0">
            <a:scrgbClr r="0" g="0" b="0"/>
          </a:lnRef>
          <a:fillRef idx="0">
            <a:scrgbClr r="0" g="0" b="0"/>
          </a:fillRef>
          <a:effectRef idx="0">
            <a:scrgbClr r="0" g="0" b="0"/>
          </a:effectRef>
          <a:fontRef idx="minor">
            <a:schemeClr val="accent1"/>
          </a:fontRef>
        </p:style>
        <p:txBody>
          <a:bodyPr rtlCol="0" anchor="ctr"/>
          <a:lstStyle/>
          <a:p>
            <a:pPr algn="ctr"/>
            <a:r>
              <a:rPr kumimoji="1" lang="ja-JP" altLang="en-US" sz="3200" b="1" dirty="0"/>
              <a:t>　　　</a:t>
            </a:r>
            <a:r>
              <a:rPr kumimoji="1" lang="ja-JP" altLang="en-US" sz="3200" b="1" dirty="0">
                <a:solidFill>
                  <a:schemeClr val="tx1"/>
                </a:solidFill>
              </a:rPr>
              <a:t>スライドショーを設定して、</a:t>
            </a:r>
            <a:endParaRPr kumimoji="1" lang="en-US" altLang="ja-JP" sz="3200" b="1" dirty="0">
              <a:solidFill>
                <a:schemeClr val="tx1"/>
              </a:solidFill>
            </a:endParaRPr>
          </a:p>
          <a:p>
            <a:pPr algn="ctr"/>
            <a:r>
              <a:rPr kumimoji="1" lang="ja-JP" altLang="en-US" sz="3200" b="1" dirty="0">
                <a:solidFill>
                  <a:schemeClr val="tx1"/>
                </a:solidFill>
              </a:rPr>
              <a:t>　スタートボタン↑↑↑をクリック！</a:t>
            </a:r>
            <a:endParaRPr kumimoji="1" lang="en-US" altLang="ja-JP" sz="3200" b="1" dirty="0">
              <a:solidFill>
                <a:schemeClr val="tx1"/>
              </a:solidFill>
            </a:endParaRPr>
          </a:p>
          <a:p>
            <a:pPr algn="ctr"/>
            <a:r>
              <a:rPr kumimoji="1" lang="ja-JP" altLang="en-US" sz="3200" b="1" dirty="0">
                <a:solidFill>
                  <a:schemeClr val="tx1"/>
                </a:solidFill>
              </a:rPr>
              <a:t>　　　勉強を始めましょう！</a:t>
            </a:r>
            <a:endParaRPr kumimoji="1" lang="en-US" altLang="ja-JP" sz="3200" b="1" dirty="0">
              <a:solidFill>
                <a:schemeClr val="tx1"/>
              </a:solidFill>
            </a:endParaRPr>
          </a:p>
          <a:p>
            <a:pPr algn="ctr"/>
            <a:endParaRPr kumimoji="1" lang="en-US" altLang="ja-JP" sz="3200" b="1" dirty="0">
              <a:solidFill>
                <a:schemeClr val="tx1"/>
              </a:solidFill>
            </a:endParaRPr>
          </a:p>
        </p:txBody>
      </p:sp>
      <p:sp>
        <p:nvSpPr>
          <p:cNvPr id="2" name="タイトル 1"/>
          <p:cNvSpPr>
            <a:spLocks noGrp="1"/>
          </p:cNvSpPr>
          <p:nvPr>
            <p:ph type="title"/>
          </p:nvPr>
        </p:nvSpPr>
        <p:spPr>
          <a:xfrm>
            <a:off x="779654" y="755803"/>
            <a:ext cx="11164910" cy="1309252"/>
          </a:xfrm>
        </p:spPr>
        <p:txBody>
          <a:bodyPr>
            <a:normAutofit fontScale="90000"/>
          </a:bodyPr>
          <a:lstStyle/>
          <a:p>
            <a:pPr algn="ctr"/>
            <a:r>
              <a:rPr lang="ja-JP" altLang="en-US" sz="4800" dirty="0">
                <a:solidFill>
                  <a:srgbClr val="002060"/>
                </a:solidFill>
                <a:latin typeface="HGP創英角ｺﾞｼｯｸUB" panose="020B0900000000000000" pitchFamily="50" charset="-128"/>
                <a:ea typeface="HGP創英角ｺﾞｼｯｸUB" panose="020B0900000000000000" pitchFamily="50" charset="-128"/>
              </a:rPr>
              <a:t>セーフティーサイクルステップアップスクール</a:t>
            </a:r>
            <a:br>
              <a:rPr lang="en-US" altLang="ja-JP" sz="4800" dirty="0">
                <a:solidFill>
                  <a:srgbClr val="002060"/>
                </a:solidFill>
                <a:latin typeface="HGP創英角ｺﾞｼｯｸUB" panose="020B0900000000000000" pitchFamily="50" charset="-128"/>
                <a:ea typeface="HGP創英角ｺﾞｼｯｸUB" panose="020B0900000000000000" pitchFamily="50" charset="-128"/>
              </a:rPr>
            </a:br>
            <a:r>
              <a:rPr lang="ja-JP" altLang="en-US" sz="4800" dirty="0">
                <a:solidFill>
                  <a:srgbClr val="002060"/>
                </a:solidFill>
                <a:latin typeface="HGP創英角ｺﾞｼｯｸUB" panose="020B0900000000000000" pitchFamily="50" charset="-128"/>
                <a:ea typeface="HGP創英角ｺﾞｼｯｸUB" panose="020B0900000000000000" pitchFamily="50" charset="-128"/>
              </a:rPr>
              <a:t>　～中・高校生向け～　　　　</a:t>
            </a:r>
            <a:r>
              <a:rPr lang="ja-JP" altLang="en-US" dirty="0"/>
              <a:t>　　</a:t>
            </a:r>
            <a:endParaRPr kumimoji="1" lang="ja-JP" altLang="en-US" sz="2800" dirty="0">
              <a:solidFill>
                <a:srgbClr val="002060"/>
              </a:solidFill>
            </a:endParaRPr>
          </a:p>
        </p:txBody>
      </p:sp>
      <p:sp>
        <p:nvSpPr>
          <p:cNvPr id="4" name="角丸四角形 3">
            <a:hlinkClick r:id="rId2" action="ppaction://hlinksldjump"/>
          </p:cNvPr>
          <p:cNvSpPr/>
          <p:nvPr/>
        </p:nvSpPr>
        <p:spPr>
          <a:xfrm>
            <a:off x="3738008" y="2582107"/>
            <a:ext cx="4715984" cy="1309253"/>
          </a:xfrm>
          <a:prstGeom prst="roundRect">
            <a:avLst/>
          </a:prstGeom>
          <a:solidFill>
            <a:schemeClr val="bg1">
              <a:lumMod val="85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4800" b="1" dirty="0">
                <a:solidFill>
                  <a:schemeClr val="tx1"/>
                </a:solidFill>
              </a:rPr>
              <a:t>スタートボタン</a:t>
            </a:r>
            <a:endParaRPr kumimoji="1" lang="en-US" altLang="ja-JP" sz="4800" b="1" dirty="0">
              <a:solidFill>
                <a:schemeClr val="tx1"/>
              </a:solidFill>
            </a:endParaRPr>
          </a:p>
        </p:txBody>
      </p:sp>
      <p:sp>
        <p:nvSpPr>
          <p:cNvPr id="7" name="正方形/長方形 6">
            <a:extLst>
              <a:ext uri="{FF2B5EF4-FFF2-40B4-BE49-F238E27FC236}">
                <a16:creationId xmlns:a16="http://schemas.microsoft.com/office/drawing/2014/main" id="{9D637591-BE29-4158-9601-6BD3B7986B38}"/>
              </a:ext>
            </a:extLst>
          </p:cNvPr>
          <p:cNvSpPr/>
          <p:nvPr/>
        </p:nvSpPr>
        <p:spPr>
          <a:xfrm>
            <a:off x="1876992" y="6140949"/>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1740921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B10F7782-0978-4141-AF7E-90079734705C}"/>
              </a:ext>
            </a:extLst>
          </p:cNvPr>
          <p:cNvSpPr/>
          <p:nvPr/>
        </p:nvSpPr>
        <p:spPr>
          <a:xfrm>
            <a:off x="838200" y="453749"/>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コンテンツ プレースホルダー 2">
            <a:extLst>
              <a:ext uri="{FF2B5EF4-FFF2-40B4-BE49-F238E27FC236}">
                <a16:creationId xmlns:a16="http://schemas.microsoft.com/office/drawing/2014/main" id="{883786AF-E9A1-4263-B77E-6F1D5ECF145B}"/>
              </a:ext>
            </a:extLst>
          </p:cNvPr>
          <p:cNvSpPr txBox="1">
            <a:spLocks/>
          </p:cNvSpPr>
          <p:nvPr/>
        </p:nvSpPr>
        <p:spPr>
          <a:xfrm>
            <a:off x="838200" y="1079526"/>
            <a:ext cx="8782878" cy="656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rgbClr val="002060"/>
                </a:solidFill>
              </a:rPr>
              <a:t>５　ヘルメットを着用</a:t>
            </a:r>
          </a:p>
        </p:txBody>
      </p:sp>
      <p:sp>
        <p:nvSpPr>
          <p:cNvPr id="7" name="四角形: 角を丸くする 6">
            <a:extLst>
              <a:ext uri="{FF2B5EF4-FFF2-40B4-BE49-F238E27FC236}">
                <a16:creationId xmlns:a16="http://schemas.microsoft.com/office/drawing/2014/main" id="{08F1DA04-A290-41FA-8D17-2428F8AC7C4C}"/>
              </a:ext>
            </a:extLst>
          </p:cNvPr>
          <p:cNvSpPr/>
          <p:nvPr/>
        </p:nvSpPr>
        <p:spPr>
          <a:xfrm>
            <a:off x="1315278" y="1736036"/>
            <a:ext cx="6251713" cy="1934816"/>
          </a:xfrm>
          <a:prstGeom prst="round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コンテンツ プレースホルダー 2">
            <a:extLst>
              <a:ext uri="{FF2B5EF4-FFF2-40B4-BE49-F238E27FC236}">
                <a16:creationId xmlns:a16="http://schemas.microsoft.com/office/drawing/2014/main" id="{987AE735-D663-4B77-8087-C43D29116B33}"/>
              </a:ext>
            </a:extLst>
          </p:cNvPr>
          <p:cNvSpPr txBox="1">
            <a:spLocks/>
          </p:cNvSpPr>
          <p:nvPr/>
        </p:nvSpPr>
        <p:spPr>
          <a:xfrm>
            <a:off x="1368285" y="1880848"/>
            <a:ext cx="6251713" cy="16930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2000" b="1" dirty="0"/>
              <a:t>　全ての自転車利用者に対し、乗車用ヘルメットを着用することが義務化されている。</a:t>
            </a:r>
            <a:endParaRPr lang="en-US" altLang="ja-JP" sz="2000" b="1" dirty="0">
              <a:solidFill>
                <a:srgbClr val="FF0000"/>
              </a:solidFill>
            </a:endParaRPr>
          </a:p>
          <a:p>
            <a:pPr marL="0" indent="0">
              <a:lnSpc>
                <a:spcPct val="100000"/>
              </a:lnSpc>
              <a:buFont typeface="Arial" panose="020B0604020202020204" pitchFamily="34" charset="0"/>
              <a:buNone/>
            </a:pPr>
            <a:r>
              <a:rPr lang="ja-JP" altLang="en-US" sz="2000" b="1" dirty="0">
                <a:solidFill>
                  <a:srgbClr val="FF0000"/>
                </a:solidFill>
              </a:rPr>
              <a:t>　頭部の損傷</a:t>
            </a:r>
            <a:r>
              <a:rPr lang="ja-JP" altLang="en-US" sz="2000" b="1" dirty="0"/>
              <a:t>による自転車乗車中死亡事故が</a:t>
            </a:r>
            <a:r>
              <a:rPr lang="ja-JP" altLang="en-US" sz="2000" b="1" dirty="0">
                <a:solidFill>
                  <a:srgbClr val="FF0000"/>
                </a:solidFill>
              </a:rPr>
              <a:t>約６割以上</a:t>
            </a:r>
            <a:r>
              <a:rPr lang="ja-JP" altLang="en-US" sz="2000" b="1" dirty="0"/>
              <a:t>を占めている。</a:t>
            </a:r>
          </a:p>
        </p:txBody>
      </p:sp>
      <p:pic>
        <p:nvPicPr>
          <p:cNvPr id="11" name="図 10">
            <a:extLst>
              <a:ext uri="{FF2B5EF4-FFF2-40B4-BE49-F238E27FC236}">
                <a16:creationId xmlns:a16="http://schemas.microsoft.com/office/drawing/2014/main" id="{0AC73C10-926B-43D7-AB85-5A7198F4DC8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27424" y="3838125"/>
            <a:ext cx="2000797" cy="2285842"/>
          </a:xfrm>
          <a:prstGeom prst="rect">
            <a:avLst/>
          </a:prstGeom>
        </p:spPr>
      </p:pic>
      <p:pic>
        <p:nvPicPr>
          <p:cNvPr id="13" name="図 12">
            <a:extLst>
              <a:ext uri="{FF2B5EF4-FFF2-40B4-BE49-F238E27FC236}">
                <a16:creationId xmlns:a16="http://schemas.microsoft.com/office/drawing/2014/main" id="{01DB2D71-D989-4542-8A6A-B70B09AD8B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7694" y="3670852"/>
            <a:ext cx="2464371" cy="673595"/>
          </a:xfrm>
          <a:prstGeom prst="rect">
            <a:avLst/>
          </a:prstGeom>
        </p:spPr>
      </p:pic>
      <p:pic>
        <p:nvPicPr>
          <p:cNvPr id="15" name="図 14">
            <a:extLst>
              <a:ext uri="{FF2B5EF4-FFF2-40B4-BE49-F238E27FC236}">
                <a16:creationId xmlns:a16="http://schemas.microsoft.com/office/drawing/2014/main" id="{9D599DCC-2F8B-4B88-9539-01118A68EA9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10120" y="3838125"/>
            <a:ext cx="2356367" cy="2356367"/>
          </a:xfrm>
          <a:prstGeom prst="rect">
            <a:avLst/>
          </a:prstGeom>
        </p:spPr>
      </p:pic>
      <p:sp>
        <p:nvSpPr>
          <p:cNvPr id="2" name="スライド番号プレースホルダー 1">
            <a:extLst>
              <a:ext uri="{FF2B5EF4-FFF2-40B4-BE49-F238E27FC236}">
                <a16:creationId xmlns:a16="http://schemas.microsoft.com/office/drawing/2014/main" id="{AA622620-3E1D-489A-8DAE-5C7942A9269D}"/>
              </a:ext>
            </a:extLst>
          </p:cNvPr>
          <p:cNvSpPr>
            <a:spLocks noGrp="1"/>
          </p:cNvSpPr>
          <p:nvPr>
            <p:ph type="sldNum" sz="quarter" idx="12"/>
          </p:nvPr>
        </p:nvSpPr>
        <p:spPr/>
        <p:txBody>
          <a:bodyPr/>
          <a:lstStyle/>
          <a:p>
            <a:fld id="{877274AA-E896-4FE3-88CB-77BACB17064E}" type="slidenum">
              <a:rPr kumimoji="1" lang="ja-JP" altLang="en-US" smtClean="0"/>
              <a:t>10</a:t>
            </a:fld>
            <a:endParaRPr kumimoji="1" lang="ja-JP" altLang="en-US"/>
          </a:p>
        </p:txBody>
      </p:sp>
      <p:sp>
        <p:nvSpPr>
          <p:cNvPr id="10" name="四角形: 角を丸くする 9">
            <a:hlinkClick r:id="rId5" action="ppaction://hlinksldjump"/>
            <a:extLst>
              <a:ext uri="{FF2B5EF4-FFF2-40B4-BE49-F238E27FC236}">
                <a16:creationId xmlns:a16="http://schemas.microsoft.com/office/drawing/2014/main" id="{45D60515-BDD1-497A-AC74-2D191FCDE042}"/>
              </a:ext>
            </a:extLst>
          </p:cNvPr>
          <p:cNvSpPr/>
          <p:nvPr/>
        </p:nvSpPr>
        <p:spPr>
          <a:xfrm>
            <a:off x="9389158" y="5798578"/>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2" name="正方形/長方形 11">
            <a:extLst>
              <a:ext uri="{FF2B5EF4-FFF2-40B4-BE49-F238E27FC236}">
                <a16:creationId xmlns:a16="http://schemas.microsoft.com/office/drawing/2014/main" id="{EE7F5C7F-FCC3-47AE-91FE-162259129A13}"/>
              </a:ext>
            </a:extLst>
          </p:cNvPr>
          <p:cNvSpPr/>
          <p:nvPr/>
        </p:nvSpPr>
        <p:spPr>
          <a:xfrm>
            <a:off x="260622" y="6308079"/>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42081636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6D046D47-6C1B-4097-BEF3-55EA8959A0B7}"/>
              </a:ext>
            </a:extLst>
          </p:cNvPr>
          <p:cNvSpPr/>
          <p:nvPr/>
        </p:nvSpPr>
        <p:spPr>
          <a:xfrm>
            <a:off x="838200" y="117199"/>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C6397B15-1B80-4700-88C2-04CD1EC3C5AF}"/>
              </a:ext>
            </a:extLst>
          </p:cNvPr>
          <p:cNvSpPr/>
          <p:nvPr/>
        </p:nvSpPr>
        <p:spPr>
          <a:xfrm>
            <a:off x="838200" y="400119"/>
            <a:ext cx="10515600" cy="6804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593FC5E1-FD0F-4A80-9752-D228A48BEF44}"/>
              </a:ext>
            </a:extLst>
          </p:cNvPr>
          <p:cNvSpPr txBox="1">
            <a:spLocks/>
          </p:cNvSpPr>
          <p:nvPr/>
        </p:nvSpPr>
        <p:spPr>
          <a:xfrm>
            <a:off x="1563757" y="562486"/>
            <a:ext cx="8335618" cy="5181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chemeClr val="bg1"/>
                </a:solidFill>
              </a:rPr>
              <a:t>ついついやりがちな「ながら運転」の危険</a:t>
            </a:r>
            <a:endParaRPr lang="en-US" altLang="ja-JP" b="1" dirty="0">
              <a:solidFill>
                <a:schemeClr val="bg1"/>
              </a:solidFill>
            </a:endParaRPr>
          </a:p>
          <a:p>
            <a:pPr marL="0" indent="0">
              <a:buFont typeface="Arial" panose="020B0604020202020204" pitchFamily="34" charset="0"/>
              <a:buNone/>
            </a:pPr>
            <a:endParaRPr lang="en-US" altLang="ja-JP" b="1" dirty="0">
              <a:solidFill>
                <a:schemeClr val="bg1"/>
              </a:solidFill>
            </a:endParaRPr>
          </a:p>
        </p:txBody>
      </p:sp>
      <p:sp>
        <p:nvSpPr>
          <p:cNvPr id="7" name="四角形: 角を丸くする 6">
            <a:extLst>
              <a:ext uri="{FF2B5EF4-FFF2-40B4-BE49-F238E27FC236}">
                <a16:creationId xmlns:a16="http://schemas.microsoft.com/office/drawing/2014/main" id="{479F9B85-6A24-46F9-A43E-0539BA8027F5}"/>
              </a:ext>
            </a:extLst>
          </p:cNvPr>
          <p:cNvSpPr/>
          <p:nvPr/>
        </p:nvSpPr>
        <p:spPr>
          <a:xfrm>
            <a:off x="838200" y="1242971"/>
            <a:ext cx="10515600" cy="1335129"/>
          </a:xfrm>
          <a:prstGeom prst="round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コンテンツ プレースホルダー 2">
            <a:extLst>
              <a:ext uri="{FF2B5EF4-FFF2-40B4-BE49-F238E27FC236}">
                <a16:creationId xmlns:a16="http://schemas.microsoft.com/office/drawing/2014/main" id="{67C9DF9C-5777-4A0C-B5F8-7DF46185AAC8}"/>
              </a:ext>
            </a:extLst>
          </p:cNvPr>
          <p:cNvSpPr txBox="1">
            <a:spLocks/>
          </p:cNvSpPr>
          <p:nvPr/>
        </p:nvSpPr>
        <p:spPr>
          <a:xfrm>
            <a:off x="838200" y="1337848"/>
            <a:ext cx="10515600" cy="11342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2000" b="1" dirty="0"/>
              <a:t>　周囲の音が聞こえにくい状態や周りが見えにくい状態で自転車を運転することは、交通事故の原因となるため、大変危険である。</a:t>
            </a:r>
            <a:endParaRPr lang="en-US" altLang="ja-JP" sz="2000" b="1" dirty="0"/>
          </a:p>
          <a:p>
            <a:pPr marL="0" indent="0">
              <a:lnSpc>
                <a:spcPct val="110000"/>
              </a:lnSpc>
              <a:buFont typeface="Arial" panose="020B0604020202020204" pitchFamily="34" charset="0"/>
              <a:buNone/>
            </a:pPr>
            <a:r>
              <a:rPr lang="ja-JP" altLang="en-US" sz="2000" b="1" dirty="0"/>
              <a:t>　自転車を安全に操作できない「</a:t>
            </a:r>
            <a:r>
              <a:rPr lang="ja-JP" altLang="en-US" sz="2000" b="1" dirty="0">
                <a:solidFill>
                  <a:srgbClr val="FF0000"/>
                </a:solidFill>
              </a:rPr>
              <a:t>ながら運転</a:t>
            </a:r>
            <a:r>
              <a:rPr lang="ja-JP" altLang="en-US" sz="2000" b="1" dirty="0"/>
              <a:t>」は絶対にしないこと。</a:t>
            </a:r>
          </a:p>
        </p:txBody>
      </p:sp>
      <p:sp>
        <p:nvSpPr>
          <p:cNvPr id="9" name="コンテンツ プレースホルダー 2">
            <a:extLst>
              <a:ext uri="{FF2B5EF4-FFF2-40B4-BE49-F238E27FC236}">
                <a16:creationId xmlns:a16="http://schemas.microsoft.com/office/drawing/2014/main" id="{A59DDEB8-AB90-4FF9-819E-7AF422556864}"/>
              </a:ext>
            </a:extLst>
          </p:cNvPr>
          <p:cNvSpPr txBox="1">
            <a:spLocks/>
          </p:cNvSpPr>
          <p:nvPr/>
        </p:nvSpPr>
        <p:spPr>
          <a:xfrm>
            <a:off x="1509617" y="2679551"/>
            <a:ext cx="2037522" cy="6804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rgbClr val="002060"/>
                </a:solidFill>
              </a:rPr>
              <a:t>傘さし運転</a:t>
            </a:r>
            <a:endParaRPr lang="en-US" altLang="ja-JP" b="1" dirty="0">
              <a:solidFill>
                <a:srgbClr val="002060"/>
              </a:solidFill>
            </a:endParaRPr>
          </a:p>
        </p:txBody>
      </p:sp>
      <p:sp>
        <p:nvSpPr>
          <p:cNvPr id="10" name="コンテンツ プレースホルダー 2">
            <a:extLst>
              <a:ext uri="{FF2B5EF4-FFF2-40B4-BE49-F238E27FC236}">
                <a16:creationId xmlns:a16="http://schemas.microsoft.com/office/drawing/2014/main" id="{6CABE667-C2A6-4281-B9F6-8D0AE8CBAFA2}"/>
              </a:ext>
            </a:extLst>
          </p:cNvPr>
          <p:cNvSpPr txBox="1">
            <a:spLocks/>
          </p:cNvSpPr>
          <p:nvPr/>
        </p:nvSpPr>
        <p:spPr>
          <a:xfrm>
            <a:off x="3910451" y="2679551"/>
            <a:ext cx="3515140" cy="6804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rgbClr val="002060"/>
                </a:solidFill>
              </a:rPr>
              <a:t>携帯電話等使用運転</a:t>
            </a:r>
            <a:endParaRPr lang="en-US" altLang="ja-JP" b="1" dirty="0">
              <a:solidFill>
                <a:srgbClr val="002060"/>
              </a:solidFill>
            </a:endParaRPr>
          </a:p>
        </p:txBody>
      </p:sp>
      <p:sp>
        <p:nvSpPr>
          <p:cNvPr id="11" name="コンテンツ プレースホルダー 2">
            <a:extLst>
              <a:ext uri="{FF2B5EF4-FFF2-40B4-BE49-F238E27FC236}">
                <a16:creationId xmlns:a16="http://schemas.microsoft.com/office/drawing/2014/main" id="{C2B1537C-8721-483E-91C3-12D4018B2C52}"/>
              </a:ext>
            </a:extLst>
          </p:cNvPr>
          <p:cNvSpPr txBox="1">
            <a:spLocks/>
          </p:cNvSpPr>
          <p:nvPr/>
        </p:nvSpPr>
        <p:spPr>
          <a:xfrm>
            <a:off x="7385905" y="2679551"/>
            <a:ext cx="3515140" cy="6804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rgbClr val="002060"/>
                </a:solidFill>
              </a:rPr>
              <a:t>イヤホン等使用運転</a:t>
            </a:r>
            <a:endParaRPr lang="en-US" altLang="ja-JP" b="1" dirty="0">
              <a:solidFill>
                <a:srgbClr val="002060"/>
              </a:solidFill>
            </a:endParaRPr>
          </a:p>
        </p:txBody>
      </p:sp>
      <p:sp>
        <p:nvSpPr>
          <p:cNvPr id="12" name="コンテンツ プレースホルダー 2">
            <a:extLst>
              <a:ext uri="{FF2B5EF4-FFF2-40B4-BE49-F238E27FC236}">
                <a16:creationId xmlns:a16="http://schemas.microsoft.com/office/drawing/2014/main" id="{96A40568-AA19-48DF-9C9F-15138AFCCA11}"/>
              </a:ext>
            </a:extLst>
          </p:cNvPr>
          <p:cNvSpPr txBox="1">
            <a:spLocks/>
          </p:cNvSpPr>
          <p:nvPr/>
        </p:nvSpPr>
        <p:spPr>
          <a:xfrm>
            <a:off x="1208043" y="5345639"/>
            <a:ext cx="3283226" cy="5499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altLang="ja-JP" sz="1800" b="1" dirty="0"/>
              <a:t>【</a:t>
            </a:r>
            <a:r>
              <a:rPr lang="ja-JP" altLang="en-US" sz="1800" b="1" dirty="0"/>
              <a:t>罰則</a:t>
            </a:r>
            <a:r>
              <a:rPr lang="en-US" altLang="ja-JP" sz="1800" b="1" dirty="0"/>
              <a:t>】</a:t>
            </a:r>
            <a:r>
              <a:rPr lang="ja-JP" altLang="en-US" sz="1800" b="1" dirty="0"/>
              <a:t>５万円以下の罰金</a:t>
            </a:r>
            <a:endParaRPr lang="en-US" altLang="ja-JP" sz="1800" b="1" dirty="0"/>
          </a:p>
        </p:txBody>
      </p:sp>
      <p:sp>
        <p:nvSpPr>
          <p:cNvPr id="13" name="コンテンツ プレースホルダー 2">
            <a:extLst>
              <a:ext uri="{FF2B5EF4-FFF2-40B4-BE49-F238E27FC236}">
                <a16:creationId xmlns:a16="http://schemas.microsoft.com/office/drawing/2014/main" id="{ED54B1DB-24B2-49E7-ADB0-B302BBBCC98F}"/>
              </a:ext>
            </a:extLst>
          </p:cNvPr>
          <p:cNvSpPr txBox="1">
            <a:spLocks/>
          </p:cNvSpPr>
          <p:nvPr/>
        </p:nvSpPr>
        <p:spPr>
          <a:xfrm>
            <a:off x="4354169" y="5345639"/>
            <a:ext cx="3283226" cy="5499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altLang="ja-JP" sz="1800" b="1" dirty="0"/>
              <a:t>【</a:t>
            </a:r>
            <a:r>
              <a:rPr lang="ja-JP" altLang="en-US" sz="1800" b="1" dirty="0"/>
              <a:t>罰則</a:t>
            </a:r>
            <a:r>
              <a:rPr lang="en-US" altLang="ja-JP" sz="1800" b="1" dirty="0"/>
              <a:t>】</a:t>
            </a:r>
            <a:r>
              <a:rPr lang="ja-JP" altLang="en-US" sz="1800" b="1" dirty="0"/>
              <a:t>５万円以下の罰金</a:t>
            </a:r>
            <a:r>
              <a:rPr lang="en-US" altLang="ja-JP" sz="1200" b="1" dirty="0"/>
              <a:t>※</a:t>
            </a:r>
          </a:p>
        </p:txBody>
      </p:sp>
      <p:sp>
        <p:nvSpPr>
          <p:cNvPr id="14" name="コンテンツ プレースホルダー 2">
            <a:extLst>
              <a:ext uri="{FF2B5EF4-FFF2-40B4-BE49-F238E27FC236}">
                <a16:creationId xmlns:a16="http://schemas.microsoft.com/office/drawing/2014/main" id="{63D211FD-D5D7-49B4-A9D6-134E0BEAFF37}"/>
              </a:ext>
            </a:extLst>
          </p:cNvPr>
          <p:cNvSpPr txBox="1">
            <a:spLocks/>
          </p:cNvSpPr>
          <p:nvPr/>
        </p:nvSpPr>
        <p:spPr>
          <a:xfrm>
            <a:off x="7837831" y="5326041"/>
            <a:ext cx="3283226" cy="5499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altLang="ja-JP" sz="1800" b="1" dirty="0"/>
              <a:t>【</a:t>
            </a:r>
            <a:r>
              <a:rPr lang="ja-JP" altLang="en-US" sz="1800" b="1" dirty="0"/>
              <a:t>罰則</a:t>
            </a:r>
            <a:r>
              <a:rPr lang="en-US" altLang="ja-JP" sz="1800" b="1" dirty="0"/>
              <a:t>】</a:t>
            </a:r>
            <a:r>
              <a:rPr lang="ja-JP" altLang="en-US" sz="1800" b="1" dirty="0"/>
              <a:t>５万円以下の罰金</a:t>
            </a:r>
            <a:endParaRPr lang="en-US" altLang="ja-JP" sz="1800" b="1" dirty="0"/>
          </a:p>
        </p:txBody>
      </p:sp>
      <p:sp>
        <p:nvSpPr>
          <p:cNvPr id="2" name="スライド番号プレースホルダー 1">
            <a:extLst>
              <a:ext uri="{FF2B5EF4-FFF2-40B4-BE49-F238E27FC236}">
                <a16:creationId xmlns:a16="http://schemas.microsoft.com/office/drawing/2014/main" id="{3B08B4BE-49A9-4B77-B4F0-E2C41434C69D}"/>
              </a:ext>
            </a:extLst>
          </p:cNvPr>
          <p:cNvSpPr>
            <a:spLocks noGrp="1"/>
          </p:cNvSpPr>
          <p:nvPr>
            <p:ph type="sldNum" sz="quarter" idx="12"/>
          </p:nvPr>
        </p:nvSpPr>
        <p:spPr/>
        <p:txBody>
          <a:bodyPr/>
          <a:lstStyle/>
          <a:p>
            <a:fld id="{877274AA-E896-4FE3-88CB-77BACB17064E}" type="slidenum">
              <a:rPr kumimoji="1" lang="ja-JP" altLang="en-US" smtClean="0"/>
              <a:t>11</a:t>
            </a:fld>
            <a:endParaRPr kumimoji="1" lang="ja-JP" altLang="en-US"/>
          </a:p>
        </p:txBody>
      </p:sp>
      <p:sp>
        <p:nvSpPr>
          <p:cNvPr id="17" name="四角形: 角を丸くする 16">
            <a:hlinkClick r:id="rId2" action="ppaction://hlinksldjump"/>
            <a:extLst>
              <a:ext uri="{FF2B5EF4-FFF2-40B4-BE49-F238E27FC236}">
                <a16:creationId xmlns:a16="http://schemas.microsoft.com/office/drawing/2014/main" id="{C3D98F6A-FBC2-414C-85C4-CC1AE644682E}"/>
              </a:ext>
            </a:extLst>
          </p:cNvPr>
          <p:cNvSpPr/>
          <p:nvPr/>
        </p:nvSpPr>
        <p:spPr>
          <a:xfrm>
            <a:off x="9775230" y="5987981"/>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9" name="正方形/長方形 18">
            <a:extLst>
              <a:ext uri="{FF2B5EF4-FFF2-40B4-BE49-F238E27FC236}">
                <a16:creationId xmlns:a16="http://schemas.microsoft.com/office/drawing/2014/main" id="{85554C36-B0D3-49FD-ACCB-7F7C83DB25BE}"/>
              </a:ext>
            </a:extLst>
          </p:cNvPr>
          <p:cNvSpPr/>
          <p:nvPr/>
        </p:nvSpPr>
        <p:spPr>
          <a:xfrm>
            <a:off x="49774" y="6414002"/>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15" name="図 14">
            <a:extLst>
              <a:ext uri="{FF2B5EF4-FFF2-40B4-BE49-F238E27FC236}">
                <a16:creationId xmlns:a16="http://schemas.microsoft.com/office/drawing/2014/main" id="{E6424DB5-4A2F-4191-805D-F491D91347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2400" y="3136971"/>
            <a:ext cx="2173383" cy="2173383"/>
          </a:xfrm>
          <a:prstGeom prst="rect">
            <a:avLst/>
          </a:prstGeom>
        </p:spPr>
      </p:pic>
      <p:pic>
        <p:nvPicPr>
          <p:cNvPr id="21" name="図 20">
            <a:extLst>
              <a:ext uri="{FF2B5EF4-FFF2-40B4-BE49-F238E27FC236}">
                <a16:creationId xmlns:a16="http://schemas.microsoft.com/office/drawing/2014/main" id="{F4CA9073-5C79-4AC2-8EF1-6221427799BD}"/>
              </a:ext>
            </a:extLst>
          </p:cNvPr>
          <p:cNvPicPr>
            <a:picLocks noChangeAspect="1"/>
          </p:cNvPicPr>
          <p:nvPr/>
        </p:nvPicPr>
        <p:blipFill>
          <a:blip r:embed="rId4"/>
          <a:stretch>
            <a:fillRect/>
          </a:stretch>
        </p:blipFill>
        <p:spPr>
          <a:xfrm>
            <a:off x="8056783" y="3136971"/>
            <a:ext cx="2173384" cy="2173384"/>
          </a:xfrm>
          <a:prstGeom prst="rect">
            <a:avLst/>
          </a:prstGeom>
        </p:spPr>
      </p:pic>
      <p:pic>
        <p:nvPicPr>
          <p:cNvPr id="23" name="図 22">
            <a:extLst>
              <a:ext uri="{FF2B5EF4-FFF2-40B4-BE49-F238E27FC236}">
                <a16:creationId xmlns:a16="http://schemas.microsoft.com/office/drawing/2014/main" id="{9462805C-96E6-4661-BA09-06DA9A03DA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1329" y="3139861"/>
            <a:ext cx="2173384" cy="2173384"/>
          </a:xfrm>
          <a:prstGeom prst="rect">
            <a:avLst/>
          </a:prstGeom>
        </p:spPr>
      </p:pic>
      <p:sp>
        <p:nvSpPr>
          <p:cNvPr id="24" name="コンテンツ プレースホルダー 2">
            <a:extLst>
              <a:ext uri="{FF2B5EF4-FFF2-40B4-BE49-F238E27FC236}">
                <a16:creationId xmlns:a16="http://schemas.microsoft.com/office/drawing/2014/main" id="{A35F7E89-6B7C-4682-828C-830356824973}"/>
              </a:ext>
            </a:extLst>
          </p:cNvPr>
          <p:cNvSpPr txBox="1">
            <a:spLocks/>
          </p:cNvSpPr>
          <p:nvPr/>
        </p:nvSpPr>
        <p:spPr>
          <a:xfrm>
            <a:off x="4739703" y="5926778"/>
            <a:ext cx="3009026" cy="502711"/>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1400" b="1" u="sng" dirty="0">
                <a:solidFill>
                  <a:srgbClr val="FF0000"/>
                </a:solidFill>
              </a:rPr>
              <a:t>最大１年以下の懲役又は</a:t>
            </a:r>
            <a:r>
              <a:rPr lang="en-US" altLang="ja-JP" sz="1400" b="1" u="sng" dirty="0">
                <a:solidFill>
                  <a:srgbClr val="FF0000"/>
                </a:solidFill>
              </a:rPr>
              <a:t>30</a:t>
            </a:r>
            <a:r>
              <a:rPr lang="ja-JP" altLang="en-US" sz="1400" b="1" u="sng" dirty="0">
                <a:solidFill>
                  <a:srgbClr val="FF0000"/>
                </a:solidFill>
              </a:rPr>
              <a:t>万円以下の罰金</a:t>
            </a:r>
            <a:r>
              <a:rPr lang="ja-JP" altLang="en-US" sz="1400" b="1" dirty="0">
                <a:solidFill>
                  <a:srgbClr val="FF0000"/>
                </a:solidFill>
              </a:rPr>
              <a:t>となります。　</a:t>
            </a:r>
            <a:endParaRPr lang="en-US" altLang="ja-JP" sz="1400" b="1" dirty="0">
              <a:solidFill>
                <a:srgbClr val="FF0000"/>
              </a:solidFill>
            </a:endParaRPr>
          </a:p>
        </p:txBody>
      </p:sp>
      <p:sp>
        <p:nvSpPr>
          <p:cNvPr id="26" name="コンテンツ プレースホルダー 2">
            <a:extLst>
              <a:ext uri="{FF2B5EF4-FFF2-40B4-BE49-F238E27FC236}">
                <a16:creationId xmlns:a16="http://schemas.microsoft.com/office/drawing/2014/main" id="{F8F257E4-8705-427E-80B3-F2FCBF910D0A}"/>
              </a:ext>
            </a:extLst>
          </p:cNvPr>
          <p:cNvSpPr txBox="1">
            <a:spLocks/>
          </p:cNvSpPr>
          <p:nvPr/>
        </p:nvSpPr>
        <p:spPr>
          <a:xfrm>
            <a:off x="4558185" y="5687832"/>
            <a:ext cx="1956915" cy="223460"/>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altLang="ja-JP" sz="1400" b="1" dirty="0">
                <a:solidFill>
                  <a:srgbClr val="FF0000"/>
                </a:solidFill>
              </a:rPr>
              <a:t>※</a:t>
            </a:r>
            <a:r>
              <a:rPr lang="ja-JP" altLang="en-US" sz="1400" b="1" dirty="0">
                <a:solidFill>
                  <a:srgbClr val="FF0000"/>
                </a:solidFill>
              </a:rPr>
              <a:t>令和６年</a:t>
            </a:r>
            <a:r>
              <a:rPr lang="en-US" altLang="ja-JP" sz="1400" b="1" dirty="0">
                <a:solidFill>
                  <a:srgbClr val="FF0000"/>
                </a:solidFill>
              </a:rPr>
              <a:t>11</a:t>
            </a:r>
            <a:r>
              <a:rPr lang="ja-JP" altLang="en-US" sz="1400" b="1" dirty="0">
                <a:solidFill>
                  <a:srgbClr val="FF0000"/>
                </a:solidFill>
              </a:rPr>
              <a:t>月からは、</a:t>
            </a:r>
            <a:endParaRPr lang="en-US" altLang="ja-JP" sz="1400" b="1" dirty="0">
              <a:solidFill>
                <a:srgbClr val="FF0000"/>
              </a:solidFill>
            </a:endParaRPr>
          </a:p>
        </p:txBody>
      </p:sp>
      <p:sp>
        <p:nvSpPr>
          <p:cNvPr id="27" name="コンテンツ プレースホルダー 2">
            <a:extLst>
              <a:ext uri="{FF2B5EF4-FFF2-40B4-BE49-F238E27FC236}">
                <a16:creationId xmlns:a16="http://schemas.microsoft.com/office/drawing/2014/main" id="{EF1E7F3A-E425-4366-AC20-2FABF6E6DF86}"/>
              </a:ext>
            </a:extLst>
          </p:cNvPr>
          <p:cNvSpPr txBox="1">
            <a:spLocks/>
          </p:cNvSpPr>
          <p:nvPr/>
        </p:nvSpPr>
        <p:spPr>
          <a:xfrm rot="20767417">
            <a:off x="3725056" y="5893171"/>
            <a:ext cx="1041228" cy="3592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altLang="ja-JP" sz="1800" b="1" dirty="0">
                <a:solidFill>
                  <a:srgbClr val="FF0000"/>
                </a:solidFill>
                <a:latin typeface="HGS創英角ﾎﾟｯﾌﾟ体" panose="040B0A00000000000000" pitchFamily="50" charset="-128"/>
                <a:ea typeface="HGS創英角ﾎﾟｯﾌﾟ体" panose="040B0A00000000000000" pitchFamily="50" charset="-128"/>
              </a:rPr>
              <a:t>Point</a:t>
            </a:r>
            <a:r>
              <a:rPr lang="ja-JP" altLang="en-US" sz="1800" b="1" dirty="0">
                <a:solidFill>
                  <a:srgbClr val="FF0000"/>
                </a:solidFill>
                <a:latin typeface="HGS創英角ﾎﾟｯﾌﾟ体" panose="040B0A00000000000000" pitchFamily="50" charset="-128"/>
                <a:ea typeface="HGS創英角ﾎﾟｯﾌﾟ体" panose="040B0A00000000000000" pitchFamily="50" charset="-128"/>
              </a:rPr>
              <a:t>！</a:t>
            </a:r>
            <a:endParaRPr lang="en-US" altLang="ja-JP" sz="1800" b="1" dirty="0">
              <a:solidFill>
                <a:srgbClr val="FF0000"/>
              </a:solidFill>
              <a:latin typeface="HGS創英角ﾎﾟｯﾌﾟ体" panose="040B0A00000000000000" pitchFamily="50" charset="-128"/>
              <a:ea typeface="HGS創英角ﾎﾟｯﾌﾟ体" panose="040B0A00000000000000" pitchFamily="50" charset="-128"/>
            </a:endParaRPr>
          </a:p>
        </p:txBody>
      </p:sp>
    </p:spTree>
    <p:extLst>
      <p:ext uri="{BB962C8B-B14F-4D97-AF65-F5344CB8AC3E}">
        <p14:creationId xmlns:p14="http://schemas.microsoft.com/office/powerpoint/2010/main" val="8887180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5DE44A8-5824-4B28-8993-CED8FA5AD359}"/>
              </a:ext>
            </a:extLst>
          </p:cNvPr>
          <p:cNvSpPr/>
          <p:nvPr/>
        </p:nvSpPr>
        <p:spPr>
          <a:xfrm>
            <a:off x="838200" y="453749"/>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2CAF282B-C9CF-44E1-A814-8C2B46813535}"/>
              </a:ext>
            </a:extLst>
          </p:cNvPr>
          <p:cNvSpPr/>
          <p:nvPr/>
        </p:nvSpPr>
        <p:spPr>
          <a:xfrm>
            <a:off x="838200" y="870019"/>
            <a:ext cx="10515600" cy="6804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コンテンツ プレースホルダー 2">
            <a:extLst>
              <a:ext uri="{FF2B5EF4-FFF2-40B4-BE49-F238E27FC236}">
                <a16:creationId xmlns:a16="http://schemas.microsoft.com/office/drawing/2014/main" id="{A6F1745E-E16C-42DF-9446-47E53DB99DDE}"/>
              </a:ext>
            </a:extLst>
          </p:cNvPr>
          <p:cNvSpPr txBox="1">
            <a:spLocks/>
          </p:cNvSpPr>
          <p:nvPr/>
        </p:nvSpPr>
        <p:spPr>
          <a:xfrm>
            <a:off x="1563757" y="1032386"/>
            <a:ext cx="8335618" cy="5181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chemeClr val="bg1"/>
                </a:solidFill>
              </a:rPr>
              <a:t>こんな運転も危険</a:t>
            </a:r>
            <a:endParaRPr lang="en-US" altLang="ja-JP" b="1" dirty="0">
              <a:solidFill>
                <a:schemeClr val="bg1"/>
              </a:solidFill>
            </a:endParaRPr>
          </a:p>
          <a:p>
            <a:pPr marL="0" indent="0">
              <a:buFont typeface="Arial" panose="020B0604020202020204" pitchFamily="34" charset="0"/>
              <a:buNone/>
            </a:pPr>
            <a:endParaRPr lang="en-US" altLang="ja-JP" b="1" dirty="0">
              <a:solidFill>
                <a:schemeClr val="bg1"/>
              </a:solidFill>
            </a:endParaRPr>
          </a:p>
        </p:txBody>
      </p:sp>
      <p:sp>
        <p:nvSpPr>
          <p:cNvPr id="5" name="四角形: 角を丸くする 4">
            <a:extLst>
              <a:ext uri="{FF2B5EF4-FFF2-40B4-BE49-F238E27FC236}">
                <a16:creationId xmlns:a16="http://schemas.microsoft.com/office/drawing/2014/main" id="{5D34BFFF-C6B2-4D2D-8FFD-4935E93E491E}"/>
              </a:ext>
            </a:extLst>
          </p:cNvPr>
          <p:cNvSpPr/>
          <p:nvPr/>
        </p:nvSpPr>
        <p:spPr>
          <a:xfrm>
            <a:off x="838200" y="1712871"/>
            <a:ext cx="10515600" cy="1335129"/>
          </a:xfrm>
          <a:prstGeom prst="round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コンテンツ プレースホルダー 2">
            <a:extLst>
              <a:ext uri="{FF2B5EF4-FFF2-40B4-BE49-F238E27FC236}">
                <a16:creationId xmlns:a16="http://schemas.microsoft.com/office/drawing/2014/main" id="{989752C5-2AA6-4196-B74E-D6B6919051BA}"/>
              </a:ext>
            </a:extLst>
          </p:cNvPr>
          <p:cNvSpPr txBox="1">
            <a:spLocks/>
          </p:cNvSpPr>
          <p:nvPr/>
        </p:nvSpPr>
        <p:spPr>
          <a:xfrm>
            <a:off x="838200" y="1807748"/>
            <a:ext cx="10515600" cy="11342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1800" b="1" dirty="0"/>
              <a:t>　幼児用座席に幼児を乗せる場合等の例外を除いては、自転車の二人乗りはできない。</a:t>
            </a:r>
            <a:endParaRPr lang="en-US" altLang="ja-JP" sz="1800" b="1" dirty="0"/>
          </a:p>
          <a:p>
            <a:pPr marL="0" indent="0">
              <a:lnSpc>
                <a:spcPct val="110000"/>
              </a:lnSpc>
              <a:buFont typeface="Arial" panose="020B0604020202020204" pitchFamily="34" charset="0"/>
              <a:buNone/>
            </a:pPr>
            <a:r>
              <a:rPr lang="ja-JP" altLang="en-US" sz="1800" b="1" dirty="0"/>
              <a:t>　バランスを崩しやすく、非常に危険。また、自転車が２台以上並んで走ると、幅をとることとなり、他の交通にとっても危険であるため、並進は禁止されている。</a:t>
            </a:r>
            <a:endParaRPr lang="en-US" altLang="ja-JP" sz="1800" b="1" dirty="0"/>
          </a:p>
        </p:txBody>
      </p:sp>
      <p:sp>
        <p:nvSpPr>
          <p:cNvPr id="7" name="コンテンツ プレースホルダー 2">
            <a:extLst>
              <a:ext uri="{FF2B5EF4-FFF2-40B4-BE49-F238E27FC236}">
                <a16:creationId xmlns:a16="http://schemas.microsoft.com/office/drawing/2014/main" id="{3DF3A7C7-1888-4238-B9F5-136CF1855C30}"/>
              </a:ext>
            </a:extLst>
          </p:cNvPr>
          <p:cNvSpPr txBox="1">
            <a:spLocks/>
          </p:cNvSpPr>
          <p:nvPr/>
        </p:nvSpPr>
        <p:spPr>
          <a:xfrm>
            <a:off x="2676939" y="3283905"/>
            <a:ext cx="2037522" cy="6804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rgbClr val="002060"/>
                </a:solidFill>
              </a:rPr>
              <a:t>二人乗り</a:t>
            </a:r>
            <a:endParaRPr lang="en-US" altLang="ja-JP" b="1" dirty="0">
              <a:solidFill>
                <a:srgbClr val="002060"/>
              </a:solidFill>
            </a:endParaRPr>
          </a:p>
        </p:txBody>
      </p:sp>
      <p:sp>
        <p:nvSpPr>
          <p:cNvPr id="8" name="コンテンツ プレースホルダー 2">
            <a:extLst>
              <a:ext uri="{FF2B5EF4-FFF2-40B4-BE49-F238E27FC236}">
                <a16:creationId xmlns:a16="http://schemas.microsoft.com/office/drawing/2014/main" id="{3B08120D-677B-45C3-802E-32450E1BB13D}"/>
              </a:ext>
            </a:extLst>
          </p:cNvPr>
          <p:cNvSpPr txBox="1">
            <a:spLocks/>
          </p:cNvSpPr>
          <p:nvPr/>
        </p:nvSpPr>
        <p:spPr>
          <a:xfrm>
            <a:off x="7319520" y="3283905"/>
            <a:ext cx="1646603" cy="6804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rgbClr val="002060"/>
                </a:solidFill>
              </a:rPr>
              <a:t>並進</a:t>
            </a:r>
            <a:endParaRPr lang="en-US" altLang="ja-JP" b="1" dirty="0">
              <a:solidFill>
                <a:srgbClr val="002060"/>
              </a:solidFill>
            </a:endParaRPr>
          </a:p>
        </p:txBody>
      </p:sp>
      <p:sp>
        <p:nvSpPr>
          <p:cNvPr id="14" name="コンテンツ プレースホルダー 2">
            <a:extLst>
              <a:ext uri="{FF2B5EF4-FFF2-40B4-BE49-F238E27FC236}">
                <a16:creationId xmlns:a16="http://schemas.microsoft.com/office/drawing/2014/main" id="{59545B02-8ADE-45B4-A954-02A08FE1698F}"/>
              </a:ext>
            </a:extLst>
          </p:cNvPr>
          <p:cNvSpPr txBox="1">
            <a:spLocks/>
          </p:cNvSpPr>
          <p:nvPr/>
        </p:nvSpPr>
        <p:spPr>
          <a:xfrm>
            <a:off x="1377636" y="6081367"/>
            <a:ext cx="4252193" cy="5499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altLang="ja-JP" sz="1800" b="1" dirty="0"/>
              <a:t>【</a:t>
            </a:r>
            <a:r>
              <a:rPr lang="ja-JP" altLang="en-US" sz="1800" b="1" dirty="0"/>
              <a:t>罰則</a:t>
            </a:r>
            <a:r>
              <a:rPr lang="en-US" altLang="ja-JP" sz="1800" b="1" dirty="0"/>
              <a:t>】</a:t>
            </a:r>
            <a:r>
              <a:rPr lang="ja-JP" altLang="en-US" sz="1800" b="1" dirty="0"/>
              <a:t>２万円以下の罰金又は科料</a:t>
            </a:r>
            <a:endParaRPr lang="en-US" altLang="ja-JP" sz="1800" b="1" dirty="0"/>
          </a:p>
        </p:txBody>
      </p:sp>
      <p:sp>
        <p:nvSpPr>
          <p:cNvPr id="15" name="コンテンツ プレースホルダー 2">
            <a:extLst>
              <a:ext uri="{FF2B5EF4-FFF2-40B4-BE49-F238E27FC236}">
                <a16:creationId xmlns:a16="http://schemas.microsoft.com/office/drawing/2014/main" id="{08B889AC-3037-41C7-8AD2-147D599EBC2F}"/>
              </a:ext>
            </a:extLst>
          </p:cNvPr>
          <p:cNvSpPr txBox="1">
            <a:spLocks/>
          </p:cNvSpPr>
          <p:nvPr/>
        </p:nvSpPr>
        <p:spPr>
          <a:xfrm>
            <a:off x="5647182" y="6067515"/>
            <a:ext cx="4252193" cy="5499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altLang="ja-JP" sz="1800" b="1" dirty="0"/>
              <a:t>【</a:t>
            </a:r>
            <a:r>
              <a:rPr lang="ja-JP" altLang="en-US" sz="1800" b="1" dirty="0"/>
              <a:t>罰則</a:t>
            </a:r>
            <a:r>
              <a:rPr lang="en-US" altLang="ja-JP" sz="1800" b="1" dirty="0"/>
              <a:t>】</a:t>
            </a:r>
            <a:r>
              <a:rPr lang="ja-JP" altLang="en-US" sz="1800" b="1" dirty="0"/>
              <a:t>２万円以下の罰金又は科料</a:t>
            </a:r>
            <a:endParaRPr lang="en-US" altLang="ja-JP" sz="1800" b="1" dirty="0"/>
          </a:p>
        </p:txBody>
      </p:sp>
      <p:sp>
        <p:nvSpPr>
          <p:cNvPr id="9" name="スライド番号プレースホルダー 8">
            <a:extLst>
              <a:ext uri="{FF2B5EF4-FFF2-40B4-BE49-F238E27FC236}">
                <a16:creationId xmlns:a16="http://schemas.microsoft.com/office/drawing/2014/main" id="{6E45A668-3E79-4202-8F3F-FAF2D0A95351}"/>
              </a:ext>
            </a:extLst>
          </p:cNvPr>
          <p:cNvSpPr>
            <a:spLocks noGrp="1"/>
          </p:cNvSpPr>
          <p:nvPr>
            <p:ph type="sldNum" sz="quarter" idx="12"/>
          </p:nvPr>
        </p:nvSpPr>
        <p:spPr/>
        <p:txBody>
          <a:bodyPr/>
          <a:lstStyle/>
          <a:p>
            <a:fld id="{877274AA-E896-4FE3-88CB-77BACB17064E}" type="slidenum">
              <a:rPr kumimoji="1" lang="ja-JP" altLang="en-US" smtClean="0"/>
              <a:t>12</a:t>
            </a:fld>
            <a:endParaRPr kumimoji="1" lang="ja-JP" altLang="en-US"/>
          </a:p>
        </p:txBody>
      </p:sp>
      <p:sp>
        <p:nvSpPr>
          <p:cNvPr id="16" name="四角形: 角を丸くする 15">
            <a:hlinkClick r:id="rId2" action="ppaction://hlinksldjump"/>
            <a:extLst>
              <a:ext uri="{FF2B5EF4-FFF2-40B4-BE49-F238E27FC236}">
                <a16:creationId xmlns:a16="http://schemas.microsoft.com/office/drawing/2014/main" id="{82AA575C-5071-47EE-AE56-CE1887ACBB17}"/>
              </a:ext>
            </a:extLst>
          </p:cNvPr>
          <p:cNvSpPr/>
          <p:nvPr/>
        </p:nvSpPr>
        <p:spPr>
          <a:xfrm>
            <a:off x="9582476" y="5827927"/>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7" name="正方形/長方形 16">
            <a:extLst>
              <a:ext uri="{FF2B5EF4-FFF2-40B4-BE49-F238E27FC236}">
                <a16:creationId xmlns:a16="http://schemas.microsoft.com/office/drawing/2014/main" id="{1BE40C40-7A57-49EE-B1E9-677526550702}"/>
              </a:ext>
            </a:extLst>
          </p:cNvPr>
          <p:cNvSpPr/>
          <p:nvPr/>
        </p:nvSpPr>
        <p:spPr>
          <a:xfrm>
            <a:off x="-42694" y="6413395"/>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12" name="図 11">
            <a:extLst>
              <a:ext uri="{FF2B5EF4-FFF2-40B4-BE49-F238E27FC236}">
                <a16:creationId xmlns:a16="http://schemas.microsoft.com/office/drawing/2014/main" id="{63C3B168-00E6-4117-9C4E-EACBCD89B7A4}"/>
              </a:ext>
            </a:extLst>
          </p:cNvPr>
          <p:cNvPicPr>
            <a:picLocks noChangeAspect="1"/>
          </p:cNvPicPr>
          <p:nvPr/>
        </p:nvPicPr>
        <p:blipFill>
          <a:blip r:embed="rId3"/>
          <a:stretch>
            <a:fillRect/>
          </a:stretch>
        </p:blipFill>
        <p:spPr>
          <a:xfrm>
            <a:off x="2371634" y="3779207"/>
            <a:ext cx="2177981" cy="2177981"/>
          </a:xfrm>
          <a:prstGeom prst="rect">
            <a:avLst/>
          </a:prstGeom>
        </p:spPr>
      </p:pic>
      <p:pic>
        <p:nvPicPr>
          <p:cNvPr id="13" name="図 12">
            <a:extLst>
              <a:ext uri="{FF2B5EF4-FFF2-40B4-BE49-F238E27FC236}">
                <a16:creationId xmlns:a16="http://schemas.microsoft.com/office/drawing/2014/main" id="{0798A202-4243-4313-A7C3-137CA118C39A}"/>
              </a:ext>
            </a:extLst>
          </p:cNvPr>
          <p:cNvPicPr>
            <a:picLocks noChangeAspect="1"/>
          </p:cNvPicPr>
          <p:nvPr/>
        </p:nvPicPr>
        <p:blipFill>
          <a:blip r:embed="rId4"/>
          <a:stretch>
            <a:fillRect/>
          </a:stretch>
        </p:blipFill>
        <p:spPr>
          <a:xfrm>
            <a:off x="6745264" y="3779207"/>
            <a:ext cx="2177981" cy="2177981"/>
          </a:xfrm>
          <a:prstGeom prst="rect">
            <a:avLst/>
          </a:prstGeom>
        </p:spPr>
      </p:pic>
    </p:spTree>
    <p:extLst>
      <p:ext uri="{BB962C8B-B14F-4D97-AF65-F5344CB8AC3E}">
        <p14:creationId xmlns:p14="http://schemas.microsoft.com/office/powerpoint/2010/main" val="24276980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6D3A99ED-C351-4FF7-84BF-3C2D1202617C}"/>
              </a:ext>
            </a:extLst>
          </p:cNvPr>
          <p:cNvSpPr/>
          <p:nvPr/>
        </p:nvSpPr>
        <p:spPr>
          <a:xfrm>
            <a:off x="838200" y="847794"/>
            <a:ext cx="10515600" cy="1325563"/>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コンテンツ プレースホルダー 2">
            <a:extLst>
              <a:ext uri="{FF2B5EF4-FFF2-40B4-BE49-F238E27FC236}">
                <a16:creationId xmlns:a16="http://schemas.microsoft.com/office/drawing/2014/main" id="{C81EA3D5-BECF-43F7-81C6-2EF349D9561F}"/>
              </a:ext>
            </a:extLst>
          </p:cNvPr>
          <p:cNvSpPr>
            <a:spLocks noGrp="1"/>
          </p:cNvSpPr>
          <p:nvPr>
            <p:ph idx="1"/>
          </p:nvPr>
        </p:nvSpPr>
        <p:spPr>
          <a:xfrm>
            <a:off x="1222513" y="1012169"/>
            <a:ext cx="7099852" cy="1161188"/>
          </a:xfrm>
        </p:spPr>
        <p:txBody>
          <a:bodyPr/>
          <a:lstStyle/>
          <a:p>
            <a:pPr marL="0" indent="0">
              <a:buNone/>
            </a:pPr>
            <a:r>
              <a:rPr kumimoji="1" lang="ja-JP" altLang="en-US" sz="2000" b="1" dirty="0">
                <a:solidFill>
                  <a:schemeClr val="accent1">
                    <a:lumMod val="50000"/>
                  </a:schemeClr>
                </a:solidFill>
              </a:rPr>
              <a:t>悪質・危険な運転による交通の危険を防止するために</a:t>
            </a:r>
            <a:endParaRPr kumimoji="1" lang="en-US" altLang="ja-JP" sz="2000" b="1" dirty="0">
              <a:solidFill>
                <a:schemeClr val="accent1">
                  <a:lumMod val="50000"/>
                </a:schemeClr>
              </a:solidFill>
            </a:endParaRPr>
          </a:p>
          <a:p>
            <a:pPr marL="0" indent="0">
              <a:buNone/>
            </a:pPr>
            <a:r>
              <a:rPr kumimoji="1" lang="ja-JP" altLang="en-US" sz="4000" b="1" dirty="0">
                <a:solidFill>
                  <a:schemeClr val="accent1">
                    <a:lumMod val="50000"/>
                  </a:schemeClr>
                </a:solidFill>
              </a:rPr>
              <a:t>自転車運転者講習制度</a:t>
            </a:r>
          </a:p>
        </p:txBody>
      </p:sp>
      <p:sp>
        <p:nvSpPr>
          <p:cNvPr id="6" name="正方形/長方形 5">
            <a:extLst>
              <a:ext uri="{FF2B5EF4-FFF2-40B4-BE49-F238E27FC236}">
                <a16:creationId xmlns:a16="http://schemas.microsoft.com/office/drawing/2014/main" id="{D1999A9A-7B80-4D44-A015-4FAF9A9E574F}"/>
              </a:ext>
            </a:extLst>
          </p:cNvPr>
          <p:cNvSpPr/>
          <p:nvPr/>
        </p:nvSpPr>
        <p:spPr>
          <a:xfrm>
            <a:off x="838200" y="453749"/>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コンテンツ プレースホルダー 2">
            <a:extLst>
              <a:ext uri="{FF2B5EF4-FFF2-40B4-BE49-F238E27FC236}">
                <a16:creationId xmlns:a16="http://schemas.microsoft.com/office/drawing/2014/main" id="{7C0DF097-9738-4D5E-AE12-A03ADFDFDEDB}"/>
              </a:ext>
            </a:extLst>
          </p:cNvPr>
          <p:cNvSpPr txBox="1">
            <a:spLocks/>
          </p:cNvSpPr>
          <p:nvPr/>
        </p:nvSpPr>
        <p:spPr>
          <a:xfrm>
            <a:off x="838199" y="2417995"/>
            <a:ext cx="10515600" cy="11781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t>危険行為を繰り返す自転車運転者に講習受講が</a:t>
            </a:r>
            <a:r>
              <a:rPr lang="ja-JP" altLang="en-US" b="1" dirty="0">
                <a:solidFill>
                  <a:srgbClr val="FF0000"/>
                </a:solidFill>
              </a:rPr>
              <a:t>義務</a:t>
            </a:r>
            <a:r>
              <a:rPr lang="ja-JP" altLang="en-US" b="1" dirty="0"/>
              <a:t>化</a:t>
            </a:r>
            <a:endParaRPr lang="en-US" altLang="ja-JP" b="1" dirty="0"/>
          </a:p>
        </p:txBody>
      </p:sp>
      <p:sp>
        <p:nvSpPr>
          <p:cNvPr id="8" name="四角形: 角を丸くする 7">
            <a:extLst>
              <a:ext uri="{FF2B5EF4-FFF2-40B4-BE49-F238E27FC236}">
                <a16:creationId xmlns:a16="http://schemas.microsoft.com/office/drawing/2014/main" id="{CF7C91B7-166A-4248-BDAC-231EECC40F49}"/>
              </a:ext>
            </a:extLst>
          </p:cNvPr>
          <p:cNvSpPr/>
          <p:nvPr/>
        </p:nvSpPr>
        <p:spPr>
          <a:xfrm>
            <a:off x="838199" y="2928541"/>
            <a:ext cx="9684027" cy="1134235"/>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コンテンツ プレースホルダー 2">
            <a:extLst>
              <a:ext uri="{FF2B5EF4-FFF2-40B4-BE49-F238E27FC236}">
                <a16:creationId xmlns:a16="http://schemas.microsoft.com/office/drawing/2014/main" id="{41F7BA8E-E482-49FF-AC95-27AC4CD939BB}"/>
              </a:ext>
            </a:extLst>
          </p:cNvPr>
          <p:cNvSpPr txBox="1">
            <a:spLocks/>
          </p:cNvSpPr>
          <p:nvPr/>
        </p:nvSpPr>
        <p:spPr>
          <a:xfrm>
            <a:off x="838198" y="2954752"/>
            <a:ext cx="9684027" cy="113423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2000" b="1" dirty="0">
                <a:solidFill>
                  <a:srgbClr val="FF0000"/>
                </a:solidFill>
              </a:rPr>
              <a:t>信号無視</a:t>
            </a:r>
            <a:r>
              <a:rPr lang="ja-JP" altLang="en-US" sz="2000" b="1" dirty="0"/>
              <a:t>や</a:t>
            </a:r>
            <a:r>
              <a:rPr lang="ja-JP" altLang="en-US" sz="2000" b="1" dirty="0">
                <a:solidFill>
                  <a:srgbClr val="FF0000"/>
                </a:solidFill>
              </a:rPr>
              <a:t>酒酔い運転</a:t>
            </a:r>
            <a:r>
              <a:rPr lang="ja-JP" altLang="en-US" sz="2000" b="1" dirty="0"/>
              <a:t>、</a:t>
            </a:r>
            <a:r>
              <a:rPr lang="ja-JP" altLang="en-US" sz="2000" b="1" dirty="0">
                <a:solidFill>
                  <a:srgbClr val="FF0000"/>
                </a:solidFill>
              </a:rPr>
              <a:t>一時不停止</a:t>
            </a:r>
            <a:r>
              <a:rPr lang="ja-JP" altLang="en-US" sz="2000" b="1" dirty="0"/>
              <a:t>等、特定の「</a:t>
            </a:r>
            <a:r>
              <a:rPr lang="en-US" altLang="ja-JP" sz="2000" b="1" dirty="0"/>
              <a:t>15</a:t>
            </a:r>
            <a:r>
              <a:rPr lang="ja-JP" altLang="en-US" sz="2000" b="1" dirty="0"/>
              <a:t>の危険行為」を過去</a:t>
            </a:r>
            <a:r>
              <a:rPr lang="ja-JP" altLang="en-US" sz="2000" b="1" dirty="0">
                <a:solidFill>
                  <a:srgbClr val="FF0000"/>
                </a:solidFill>
              </a:rPr>
              <a:t>３年以内に２回以上</a:t>
            </a:r>
            <a:r>
              <a:rPr lang="ja-JP" altLang="en-US" sz="2000" b="1" dirty="0"/>
              <a:t>繰り返すと、「自転車運転者講習」を受講しなければならない。</a:t>
            </a:r>
            <a:endParaRPr lang="en-US" altLang="ja-JP" sz="2000" b="1" dirty="0"/>
          </a:p>
          <a:p>
            <a:pPr marL="0" indent="0">
              <a:lnSpc>
                <a:spcPct val="110000"/>
              </a:lnSpc>
              <a:buFont typeface="Arial" panose="020B0604020202020204" pitchFamily="34" charset="0"/>
              <a:buNone/>
            </a:pPr>
            <a:r>
              <a:rPr lang="ja-JP" altLang="en-US" sz="2000" b="1" dirty="0"/>
              <a:t>　　　　　　　　　　　　　　　　　　　　　　　　（講習手数料：６，０００円）</a:t>
            </a:r>
          </a:p>
        </p:txBody>
      </p:sp>
      <p:sp>
        <p:nvSpPr>
          <p:cNvPr id="10" name="コンテンツ プレースホルダー 2">
            <a:extLst>
              <a:ext uri="{FF2B5EF4-FFF2-40B4-BE49-F238E27FC236}">
                <a16:creationId xmlns:a16="http://schemas.microsoft.com/office/drawing/2014/main" id="{EF7943FE-AAF2-4647-8B45-A26158FE6A5A}"/>
              </a:ext>
            </a:extLst>
          </p:cNvPr>
          <p:cNvSpPr txBox="1">
            <a:spLocks/>
          </p:cNvSpPr>
          <p:nvPr/>
        </p:nvSpPr>
        <p:spPr>
          <a:xfrm>
            <a:off x="2574234" y="4207318"/>
            <a:ext cx="6583018" cy="5567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2000" b="1" dirty="0"/>
              <a:t>違反者の特性に応じた個別的指導を含む３時間の講習</a:t>
            </a:r>
          </a:p>
        </p:txBody>
      </p:sp>
      <p:sp>
        <p:nvSpPr>
          <p:cNvPr id="11" name="四角形: 角を丸くする 10">
            <a:extLst>
              <a:ext uri="{FF2B5EF4-FFF2-40B4-BE49-F238E27FC236}">
                <a16:creationId xmlns:a16="http://schemas.microsoft.com/office/drawing/2014/main" id="{505DE026-CA33-47D1-8B71-9D18428A0D50}"/>
              </a:ext>
            </a:extLst>
          </p:cNvPr>
          <p:cNvSpPr/>
          <p:nvPr/>
        </p:nvSpPr>
        <p:spPr>
          <a:xfrm>
            <a:off x="3379304" y="4672935"/>
            <a:ext cx="4943061" cy="1134235"/>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コンテンツ プレースホルダー 2">
            <a:extLst>
              <a:ext uri="{FF2B5EF4-FFF2-40B4-BE49-F238E27FC236}">
                <a16:creationId xmlns:a16="http://schemas.microsoft.com/office/drawing/2014/main" id="{21AA11FF-9107-4D86-9CBC-B5B6E871D054}"/>
              </a:ext>
            </a:extLst>
          </p:cNvPr>
          <p:cNvSpPr txBox="1">
            <a:spLocks/>
          </p:cNvSpPr>
          <p:nvPr/>
        </p:nvSpPr>
        <p:spPr>
          <a:xfrm>
            <a:off x="3647660" y="4727339"/>
            <a:ext cx="4674705" cy="11342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en-US" altLang="ja-JP" sz="2400" b="1" dirty="0"/>
              <a:t>14</a:t>
            </a:r>
            <a:r>
              <a:rPr lang="ja-JP" altLang="en-US" sz="2400" b="1" dirty="0"/>
              <a:t>歳以上の自転車運転者が対象</a:t>
            </a:r>
            <a:endParaRPr lang="en-US" altLang="ja-JP" sz="2400" b="1" dirty="0"/>
          </a:p>
          <a:p>
            <a:pPr marL="0" indent="0">
              <a:lnSpc>
                <a:spcPct val="110000"/>
              </a:lnSpc>
              <a:buFont typeface="Arial" panose="020B0604020202020204" pitchFamily="34" charset="0"/>
              <a:buNone/>
            </a:pPr>
            <a:r>
              <a:rPr lang="ja-JP" altLang="en-US" sz="2400" b="1" dirty="0"/>
              <a:t>（</a:t>
            </a:r>
            <a:r>
              <a:rPr lang="ja-JP" altLang="en-US" sz="2400" b="1" u="sng" dirty="0">
                <a:solidFill>
                  <a:srgbClr val="FF0000"/>
                </a:solidFill>
              </a:rPr>
              <a:t>中学・高校生も講習対象</a:t>
            </a:r>
            <a:r>
              <a:rPr lang="ja-JP" altLang="en-US" sz="2400" b="1" dirty="0"/>
              <a:t>）</a:t>
            </a:r>
          </a:p>
        </p:txBody>
      </p:sp>
      <p:sp>
        <p:nvSpPr>
          <p:cNvPr id="13" name="コンテンツ プレースホルダー 2">
            <a:extLst>
              <a:ext uri="{FF2B5EF4-FFF2-40B4-BE49-F238E27FC236}">
                <a16:creationId xmlns:a16="http://schemas.microsoft.com/office/drawing/2014/main" id="{A4B8B844-51F1-4CFA-85B8-C61E91CA4449}"/>
              </a:ext>
            </a:extLst>
          </p:cNvPr>
          <p:cNvSpPr txBox="1">
            <a:spLocks/>
          </p:cNvSpPr>
          <p:nvPr/>
        </p:nvSpPr>
        <p:spPr>
          <a:xfrm>
            <a:off x="230257" y="5779007"/>
            <a:ext cx="4436166" cy="9140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2000" b="1" dirty="0"/>
              <a:t>命令を受けてから３カ月以内の指定された期間内に受講しない場合</a:t>
            </a:r>
          </a:p>
        </p:txBody>
      </p:sp>
      <p:sp>
        <p:nvSpPr>
          <p:cNvPr id="14" name="コンテンツ プレースホルダー 2">
            <a:extLst>
              <a:ext uri="{FF2B5EF4-FFF2-40B4-BE49-F238E27FC236}">
                <a16:creationId xmlns:a16="http://schemas.microsoft.com/office/drawing/2014/main" id="{E9F89526-4B9D-490F-BE81-838D7BB3E5A5}"/>
              </a:ext>
            </a:extLst>
          </p:cNvPr>
          <p:cNvSpPr txBox="1">
            <a:spLocks/>
          </p:cNvSpPr>
          <p:nvPr/>
        </p:nvSpPr>
        <p:spPr>
          <a:xfrm>
            <a:off x="5307496" y="5849338"/>
            <a:ext cx="4436166" cy="9140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b="1" u="sng" dirty="0"/>
              <a:t>罰則あり</a:t>
            </a:r>
            <a:r>
              <a:rPr lang="ja-JP" altLang="en-US" sz="2000" b="1" u="sng" dirty="0"/>
              <a:t>（５万円以下の罰金）</a:t>
            </a:r>
          </a:p>
        </p:txBody>
      </p:sp>
      <p:sp>
        <p:nvSpPr>
          <p:cNvPr id="15" name="矢印: 右 14">
            <a:extLst>
              <a:ext uri="{FF2B5EF4-FFF2-40B4-BE49-F238E27FC236}">
                <a16:creationId xmlns:a16="http://schemas.microsoft.com/office/drawing/2014/main" id="{A2B81B42-C3C2-4603-B620-F70CD10836D3}"/>
              </a:ext>
            </a:extLst>
          </p:cNvPr>
          <p:cNvSpPr/>
          <p:nvPr/>
        </p:nvSpPr>
        <p:spPr>
          <a:xfrm>
            <a:off x="4571050" y="5998408"/>
            <a:ext cx="710834" cy="3213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a:extLst>
              <a:ext uri="{FF2B5EF4-FFF2-40B4-BE49-F238E27FC236}">
                <a16:creationId xmlns:a16="http://schemas.microsoft.com/office/drawing/2014/main" id="{11AA7F9D-8255-4C93-BAA0-548AAB14AC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02048" y="4353354"/>
            <a:ext cx="1345296" cy="1345296"/>
          </a:xfrm>
          <a:prstGeom prst="rect">
            <a:avLst/>
          </a:prstGeom>
        </p:spPr>
      </p:pic>
      <p:sp>
        <p:nvSpPr>
          <p:cNvPr id="2" name="スライド番号プレースホルダー 1">
            <a:extLst>
              <a:ext uri="{FF2B5EF4-FFF2-40B4-BE49-F238E27FC236}">
                <a16:creationId xmlns:a16="http://schemas.microsoft.com/office/drawing/2014/main" id="{7C04D6CF-6CD7-44CF-B315-22AE93CBA2BB}"/>
              </a:ext>
            </a:extLst>
          </p:cNvPr>
          <p:cNvSpPr>
            <a:spLocks noGrp="1"/>
          </p:cNvSpPr>
          <p:nvPr>
            <p:ph type="sldNum" sz="quarter" idx="12"/>
          </p:nvPr>
        </p:nvSpPr>
        <p:spPr/>
        <p:txBody>
          <a:bodyPr/>
          <a:lstStyle/>
          <a:p>
            <a:fld id="{877274AA-E896-4FE3-88CB-77BACB17064E}" type="slidenum">
              <a:rPr kumimoji="1" lang="ja-JP" altLang="en-US" smtClean="0"/>
              <a:t>13</a:t>
            </a:fld>
            <a:endParaRPr kumimoji="1" lang="ja-JP" altLang="en-US"/>
          </a:p>
        </p:txBody>
      </p:sp>
      <p:sp>
        <p:nvSpPr>
          <p:cNvPr id="16" name="四角形: 角を丸くする 15">
            <a:hlinkClick r:id="rId3" action="ppaction://hlinksldjump"/>
            <a:extLst>
              <a:ext uri="{FF2B5EF4-FFF2-40B4-BE49-F238E27FC236}">
                <a16:creationId xmlns:a16="http://schemas.microsoft.com/office/drawing/2014/main" id="{C2541FAF-65EE-4373-82CB-1DAA9F82DF4C}"/>
              </a:ext>
            </a:extLst>
          </p:cNvPr>
          <p:cNvSpPr/>
          <p:nvPr/>
        </p:nvSpPr>
        <p:spPr>
          <a:xfrm>
            <a:off x="9721379" y="5917883"/>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8" name="正方形/長方形 17">
            <a:extLst>
              <a:ext uri="{FF2B5EF4-FFF2-40B4-BE49-F238E27FC236}">
                <a16:creationId xmlns:a16="http://schemas.microsoft.com/office/drawing/2014/main" id="{D42AF2C6-F7D1-4450-B7BB-BCD0AAEBA716}"/>
              </a:ext>
            </a:extLst>
          </p:cNvPr>
          <p:cNvSpPr/>
          <p:nvPr/>
        </p:nvSpPr>
        <p:spPr>
          <a:xfrm>
            <a:off x="-470894" y="6445398"/>
            <a:ext cx="8760957" cy="40011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000" b="1" dirty="0">
                <a:ln/>
                <a:solidFill>
                  <a:srgbClr val="FF0000"/>
                </a:solidFill>
              </a:rPr>
              <a:t>※</a:t>
            </a:r>
            <a:r>
              <a:rPr lang="ja-JP" altLang="en-US" sz="2000" b="1" dirty="0">
                <a:ln/>
                <a:solidFill>
                  <a:srgbClr val="FF0000"/>
                </a:solidFill>
              </a:rPr>
              <a:t>　終了する時はキーボードの左上「</a:t>
            </a:r>
            <a:r>
              <a:rPr lang="en-US" altLang="ja-JP" sz="2000" b="1" dirty="0">
                <a:ln/>
                <a:solidFill>
                  <a:srgbClr val="FF0000"/>
                </a:solidFill>
              </a:rPr>
              <a:t>ESC</a:t>
            </a:r>
            <a:r>
              <a:rPr lang="ja-JP" altLang="en-US" sz="2000" b="1" dirty="0">
                <a:ln/>
                <a:solidFill>
                  <a:srgbClr val="FF0000"/>
                </a:solidFill>
              </a:rPr>
              <a:t>」キーを「</a:t>
            </a:r>
            <a:r>
              <a:rPr lang="en-US" altLang="ja-JP" sz="2000" b="1" dirty="0">
                <a:ln/>
                <a:solidFill>
                  <a:srgbClr val="FF0000"/>
                </a:solidFill>
              </a:rPr>
              <a:t>Push</a:t>
            </a:r>
            <a:r>
              <a:rPr lang="ja-JP" altLang="en-US" sz="2000" b="1" dirty="0">
                <a:ln/>
                <a:solidFill>
                  <a:srgbClr val="FF0000"/>
                </a:solidFill>
              </a:rPr>
              <a:t>」</a:t>
            </a:r>
            <a:endParaRPr lang="ja-JP" altLang="en-US" sz="2000" b="1" cap="none" spc="0" dirty="0">
              <a:ln/>
              <a:solidFill>
                <a:srgbClr val="FF0000"/>
              </a:solidFill>
              <a:effectLst/>
            </a:endParaRPr>
          </a:p>
        </p:txBody>
      </p:sp>
    </p:spTree>
    <p:extLst>
      <p:ext uri="{BB962C8B-B14F-4D97-AF65-F5344CB8AC3E}">
        <p14:creationId xmlns:p14="http://schemas.microsoft.com/office/powerpoint/2010/main" val="1811209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2A90F7CE-A7CF-4A9D-8ACC-F38B6EFBE002}"/>
              </a:ext>
            </a:extLst>
          </p:cNvPr>
          <p:cNvSpPr/>
          <p:nvPr/>
        </p:nvSpPr>
        <p:spPr>
          <a:xfrm>
            <a:off x="838200" y="575298"/>
            <a:ext cx="10515600" cy="1325563"/>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コンテンツ プレースホルダー 2">
            <a:extLst>
              <a:ext uri="{FF2B5EF4-FFF2-40B4-BE49-F238E27FC236}">
                <a16:creationId xmlns:a16="http://schemas.microsoft.com/office/drawing/2014/main" id="{74EB6977-530E-43DE-AAB5-FB0F2346CDB9}"/>
              </a:ext>
            </a:extLst>
          </p:cNvPr>
          <p:cNvSpPr>
            <a:spLocks noGrp="1"/>
          </p:cNvSpPr>
          <p:nvPr>
            <p:ph idx="1"/>
          </p:nvPr>
        </p:nvSpPr>
        <p:spPr>
          <a:xfrm>
            <a:off x="1222513" y="739673"/>
            <a:ext cx="7099852" cy="1161188"/>
          </a:xfrm>
        </p:spPr>
        <p:txBody>
          <a:bodyPr>
            <a:normAutofit/>
          </a:bodyPr>
          <a:lstStyle/>
          <a:p>
            <a:pPr marL="0" indent="0">
              <a:buNone/>
            </a:pPr>
            <a:r>
              <a:rPr kumimoji="1" lang="ja-JP" altLang="en-US" sz="2000" b="1" dirty="0">
                <a:solidFill>
                  <a:schemeClr val="accent1">
                    <a:lumMod val="50000"/>
                  </a:schemeClr>
                </a:solidFill>
              </a:rPr>
              <a:t>自転車を運転する人もきちんと守って交通事故防止</a:t>
            </a:r>
            <a:endParaRPr kumimoji="1" lang="en-US" altLang="ja-JP" sz="2000" b="1" dirty="0">
              <a:solidFill>
                <a:schemeClr val="accent1">
                  <a:lumMod val="50000"/>
                </a:schemeClr>
              </a:solidFill>
            </a:endParaRPr>
          </a:p>
          <a:p>
            <a:pPr marL="0" indent="0">
              <a:buNone/>
            </a:pPr>
            <a:r>
              <a:rPr kumimoji="1" lang="ja-JP" altLang="en-US" sz="4000" b="1" dirty="0">
                <a:solidFill>
                  <a:schemeClr val="accent1">
                    <a:lumMod val="50000"/>
                  </a:schemeClr>
                </a:solidFill>
              </a:rPr>
              <a:t>覚えておきたい道路標識</a:t>
            </a:r>
          </a:p>
        </p:txBody>
      </p:sp>
      <p:sp>
        <p:nvSpPr>
          <p:cNvPr id="6" name="正方形/長方形 5">
            <a:extLst>
              <a:ext uri="{FF2B5EF4-FFF2-40B4-BE49-F238E27FC236}">
                <a16:creationId xmlns:a16="http://schemas.microsoft.com/office/drawing/2014/main" id="{9A9BC49E-4F54-42FC-BCD0-75EB1C97C610}"/>
              </a:ext>
            </a:extLst>
          </p:cNvPr>
          <p:cNvSpPr/>
          <p:nvPr/>
        </p:nvSpPr>
        <p:spPr>
          <a:xfrm>
            <a:off x="838200" y="329390"/>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BD2F958C-4492-4A05-B768-C0B30F3D51E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6496" y="2065236"/>
            <a:ext cx="820358" cy="820358"/>
          </a:xfrm>
          <a:prstGeom prst="rect">
            <a:avLst/>
          </a:prstGeom>
        </p:spPr>
      </p:pic>
      <p:pic>
        <p:nvPicPr>
          <p:cNvPr id="10" name="図 9">
            <a:extLst>
              <a:ext uri="{FF2B5EF4-FFF2-40B4-BE49-F238E27FC236}">
                <a16:creationId xmlns:a16="http://schemas.microsoft.com/office/drawing/2014/main" id="{145F95F6-9AB4-4EB9-A769-A51734E322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495" y="2988165"/>
            <a:ext cx="820359" cy="820359"/>
          </a:xfrm>
          <a:prstGeom prst="rect">
            <a:avLst/>
          </a:prstGeom>
        </p:spPr>
      </p:pic>
      <p:pic>
        <p:nvPicPr>
          <p:cNvPr id="12" name="図 11">
            <a:extLst>
              <a:ext uri="{FF2B5EF4-FFF2-40B4-BE49-F238E27FC236}">
                <a16:creationId xmlns:a16="http://schemas.microsoft.com/office/drawing/2014/main" id="{6B629519-2CE4-4D9D-A959-0FA8BEE645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116495" y="3895953"/>
            <a:ext cx="820359" cy="820359"/>
          </a:xfrm>
          <a:prstGeom prst="rect">
            <a:avLst/>
          </a:prstGeom>
        </p:spPr>
      </p:pic>
      <p:pic>
        <p:nvPicPr>
          <p:cNvPr id="14" name="図 13">
            <a:extLst>
              <a:ext uri="{FF2B5EF4-FFF2-40B4-BE49-F238E27FC236}">
                <a16:creationId xmlns:a16="http://schemas.microsoft.com/office/drawing/2014/main" id="{DD24E812-4958-4297-A55A-727DB40C66E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6495" y="4777954"/>
            <a:ext cx="990411" cy="820359"/>
          </a:xfrm>
          <a:prstGeom prst="rect">
            <a:avLst/>
          </a:prstGeom>
        </p:spPr>
      </p:pic>
      <p:pic>
        <p:nvPicPr>
          <p:cNvPr id="16" name="図 15">
            <a:extLst>
              <a:ext uri="{FF2B5EF4-FFF2-40B4-BE49-F238E27FC236}">
                <a16:creationId xmlns:a16="http://schemas.microsoft.com/office/drawing/2014/main" id="{CDAE7BD5-3B63-4F5D-8A79-CD21691C06F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37069" y="5658922"/>
            <a:ext cx="997453" cy="820546"/>
          </a:xfrm>
          <a:prstGeom prst="rect">
            <a:avLst/>
          </a:prstGeom>
        </p:spPr>
      </p:pic>
      <p:pic>
        <p:nvPicPr>
          <p:cNvPr id="18" name="図 17">
            <a:extLst>
              <a:ext uri="{FF2B5EF4-FFF2-40B4-BE49-F238E27FC236}">
                <a16:creationId xmlns:a16="http://schemas.microsoft.com/office/drawing/2014/main" id="{4B0AA861-C5A2-4259-8D50-E15FE5FF2A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29334" y="2283137"/>
            <a:ext cx="820359" cy="820359"/>
          </a:xfrm>
          <a:prstGeom prst="rect">
            <a:avLst/>
          </a:prstGeom>
        </p:spPr>
      </p:pic>
      <p:pic>
        <p:nvPicPr>
          <p:cNvPr id="20" name="図 19">
            <a:extLst>
              <a:ext uri="{FF2B5EF4-FFF2-40B4-BE49-F238E27FC236}">
                <a16:creationId xmlns:a16="http://schemas.microsoft.com/office/drawing/2014/main" id="{2D2DD9DF-8B58-4D74-BA18-94EAE5A0E03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29332" y="3429000"/>
            <a:ext cx="820360" cy="820360"/>
          </a:xfrm>
          <a:prstGeom prst="rect">
            <a:avLst/>
          </a:prstGeom>
        </p:spPr>
      </p:pic>
      <p:pic>
        <p:nvPicPr>
          <p:cNvPr id="22" name="図 21">
            <a:extLst>
              <a:ext uri="{FF2B5EF4-FFF2-40B4-BE49-F238E27FC236}">
                <a16:creationId xmlns:a16="http://schemas.microsoft.com/office/drawing/2014/main" id="{4D93B8B3-CDDB-4670-A95D-865C1927AAE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29333" y="4527617"/>
            <a:ext cx="820360" cy="920762"/>
          </a:xfrm>
          <a:prstGeom prst="rect">
            <a:avLst/>
          </a:prstGeom>
        </p:spPr>
      </p:pic>
      <p:sp>
        <p:nvSpPr>
          <p:cNvPr id="23" name="コンテンツ プレースホルダー 2">
            <a:extLst>
              <a:ext uri="{FF2B5EF4-FFF2-40B4-BE49-F238E27FC236}">
                <a16:creationId xmlns:a16="http://schemas.microsoft.com/office/drawing/2014/main" id="{8047DD3B-4B5D-4E3A-BEA8-CD4DC184B53D}"/>
              </a:ext>
            </a:extLst>
          </p:cNvPr>
          <p:cNvSpPr txBox="1">
            <a:spLocks/>
          </p:cNvSpPr>
          <p:nvPr/>
        </p:nvSpPr>
        <p:spPr>
          <a:xfrm>
            <a:off x="2256997" y="1900862"/>
            <a:ext cx="4342586" cy="1046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1600" b="1" dirty="0"/>
              <a:t>車両進入禁止</a:t>
            </a:r>
            <a:endParaRPr lang="en-US" altLang="ja-JP" sz="1600" b="1" dirty="0"/>
          </a:p>
          <a:p>
            <a:pPr marL="0" indent="0">
              <a:lnSpc>
                <a:spcPct val="100000"/>
              </a:lnSpc>
              <a:buFont typeface="Arial" panose="020B0604020202020204" pitchFamily="34" charset="0"/>
              <a:buNone/>
            </a:pPr>
            <a:r>
              <a:rPr lang="ja-JP" altLang="en-US" sz="1400" dirty="0"/>
              <a:t>車両が進入してはいけないことを示す。</a:t>
            </a:r>
            <a:endParaRPr lang="en-US" altLang="ja-JP" sz="1400" dirty="0"/>
          </a:p>
          <a:p>
            <a:pPr marL="0" indent="0">
              <a:lnSpc>
                <a:spcPct val="100000"/>
              </a:lnSpc>
              <a:buFont typeface="Arial" panose="020B0604020202020204" pitchFamily="34" charset="0"/>
              <a:buNone/>
            </a:pPr>
            <a:r>
              <a:rPr lang="ja-JP" altLang="en-US" sz="1400" dirty="0"/>
              <a:t>一方通行出口側につけられている。</a:t>
            </a:r>
            <a:endParaRPr lang="en-US" altLang="ja-JP" sz="1400" dirty="0"/>
          </a:p>
        </p:txBody>
      </p:sp>
      <p:sp>
        <p:nvSpPr>
          <p:cNvPr id="24" name="コンテンツ プレースホルダー 2">
            <a:extLst>
              <a:ext uri="{FF2B5EF4-FFF2-40B4-BE49-F238E27FC236}">
                <a16:creationId xmlns:a16="http://schemas.microsoft.com/office/drawing/2014/main" id="{E71C7296-AFC0-4CD3-BC28-A5721CEE2DB2}"/>
              </a:ext>
            </a:extLst>
          </p:cNvPr>
          <p:cNvSpPr txBox="1">
            <a:spLocks/>
          </p:cNvSpPr>
          <p:nvPr/>
        </p:nvSpPr>
        <p:spPr>
          <a:xfrm>
            <a:off x="2256996" y="2987999"/>
            <a:ext cx="3998029" cy="88200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1600" b="1" dirty="0"/>
              <a:t>車両通行止め</a:t>
            </a:r>
            <a:endParaRPr lang="en-US" altLang="ja-JP" sz="1600" b="1" dirty="0"/>
          </a:p>
          <a:p>
            <a:pPr marL="0" indent="0">
              <a:lnSpc>
                <a:spcPct val="100000"/>
              </a:lnSpc>
              <a:buFont typeface="Arial" panose="020B0604020202020204" pitchFamily="34" charset="0"/>
              <a:buNone/>
            </a:pPr>
            <a:r>
              <a:rPr lang="ja-JP" altLang="en-US" sz="1400" dirty="0"/>
              <a:t>自転車を含むあらゆる車両の通行が禁止されていることを示す。</a:t>
            </a:r>
            <a:endParaRPr lang="en-US" altLang="ja-JP" sz="1400" dirty="0"/>
          </a:p>
        </p:txBody>
      </p:sp>
      <p:sp>
        <p:nvSpPr>
          <p:cNvPr id="25" name="コンテンツ プレースホルダー 2">
            <a:extLst>
              <a:ext uri="{FF2B5EF4-FFF2-40B4-BE49-F238E27FC236}">
                <a16:creationId xmlns:a16="http://schemas.microsoft.com/office/drawing/2014/main" id="{ABB3022A-E5AD-4631-B1CB-AE58B93344E5}"/>
              </a:ext>
            </a:extLst>
          </p:cNvPr>
          <p:cNvSpPr txBox="1">
            <a:spLocks/>
          </p:cNvSpPr>
          <p:nvPr/>
        </p:nvSpPr>
        <p:spPr>
          <a:xfrm>
            <a:off x="2256995" y="3895953"/>
            <a:ext cx="3998029" cy="8820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1600" b="1" dirty="0"/>
              <a:t>自転車通行止め</a:t>
            </a:r>
            <a:endParaRPr lang="en-US" altLang="ja-JP" sz="1600" b="1" dirty="0"/>
          </a:p>
          <a:p>
            <a:pPr marL="0" indent="0">
              <a:lnSpc>
                <a:spcPct val="100000"/>
              </a:lnSpc>
              <a:buFont typeface="Arial" panose="020B0604020202020204" pitchFamily="34" charset="0"/>
              <a:buNone/>
            </a:pPr>
            <a:r>
              <a:rPr lang="ja-JP" altLang="en-US" sz="1400" dirty="0"/>
              <a:t>自転車の通行が禁止されていることを示す。</a:t>
            </a:r>
            <a:endParaRPr lang="en-US" altLang="ja-JP" sz="1400" dirty="0"/>
          </a:p>
        </p:txBody>
      </p:sp>
      <p:sp>
        <p:nvSpPr>
          <p:cNvPr id="26" name="コンテンツ プレースホルダー 2">
            <a:extLst>
              <a:ext uri="{FF2B5EF4-FFF2-40B4-BE49-F238E27FC236}">
                <a16:creationId xmlns:a16="http://schemas.microsoft.com/office/drawing/2014/main" id="{F48E0307-D1A1-4240-B082-A6558369D0C1}"/>
              </a:ext>
            </a:extLst>
          </p:cNvPr>
          <p:cNvSpPr txBox="1">
            <a:spLocks/>
          </p:cNvSpPr>
          <p:nvPr/>
        </p:nvSpPr>
        <p:spPr>
          <a:xfrm>
            <a:off x="2256995" y="4724995"/>
            <a:ext cx="3998029" cy="88200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1600" b="1" dirty="0"/>
              <a:t>徐行</a:t>
            </a:r>
            <a:endParaRPr lang="en-US" altLang="ja-JP" sz="1600" b="1" dirty="0"/>
          </a:p>
          <a:p>
            <a:pPr marL="0" indent="0">
              <a:lnSpc>
                <a:spcPct val="100000"/>
              </a:lnSpc>
              <a:buFont typeface="Arial" panose="020B0604020202020204" pitchFamily="34" charset="0"/>
              <a:buNone/>
            </a:pPr>
            <a:r>
              <a:rPr lang="ja-JP" altLang="en-US" sz="1400" dirty="0"/>
              <a:t>すぐに止まれる速度で通行しなければならないことを示す。</a:t>
            </a:r>
            <a:endParaRPr lang="en-US" altLang="ja-JP" sz="1400" dirty="0"/>
          </a:p>
        </p:txBody>
      </p:sp>
      <p:sp>
        <p:nvSpPr>
          <p:cNvPr id="27" name="コンテンツ プレースホルダー 2">
            <a:extLst>
              <a:ext uri="{FF2B5EF4-FFF2-40B4-BE49-F238E27FC236}">
                <a16:creationId xmlns:a16="http://schemas.microsoft.com/office/drawing/2014/main" id="{EDA11EDD-8E33-44FD-8463-739157BC5574}"/>
              </a:ext>
            </a:extLst>
          </p:cNvPr>
          <p:cNvSpPr txBox="1">
            <a:spLocks/>
          </p:cNvSpPr>
          <p:nvPr/>
        </p:nvSpPr>
        <p:spPr>
          <a:xfrm>
            <a:off x="2218196" y="5553587"/>
            <a:ext cx="3839004" cy="126858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1600" b="1" dirty="0"/>
              <a:t>一時停止</a:t>
            </a:r>
            <a:endParaRPr lang="en-US" altLang="ja-JP" sz="1600" b="1" dirty="0"/>
          </a:p>
          <a:p>
            <a:pPr marL="0" indent="0">
              <a:lnSpc>
                <a:spcPct val="100000"/>
              </a:lnSpc>
              <a:buFont typeface="Arial" panose="020B0604020202020204" pitchFamily="34" charset="0"/>
              <a:buNone/>
            </a:pPr>
            <a:r>
              <a:rPr lang="ja-JP" altLang="en-US" sz="1400" dirty="0"/>
              <a:t>停止線があるときはその手前、無いときは標識の手前で必ず停止して、安全確認しなければならないことを示す。</a:t>
            </a:r>
            <a:endParaRPr lang="en-US" altLang="ja-JP" sz="1400" dirty="0"/>
          </a:p>
        </p:txBody>
      </p:sp>
      <p:sp>
        <p:nvSpPr>
          <p:cNvPr id="28" name="コンテンツ プレースホルダー 2">
            <a:extLst>
              <a:ext uri="{FF2B5EF4-FFF2-40B4-BE49-F238E27FC236}">
                <a16:creationId xmlns:a16="http://schemas.microsoft.com/office/drawing/2014/main" id="{4F66E216-93BA-405A-8542-721C8B1904F0}"/>
              </a:ext>
            </a:extLst>
          </p:cNvPr>
          <p:cNvSpPr txBox="1">
            <a:spLocks/>
          </p:cNvSpPr>
          <p:nvPr/>
        </p:nvSpPr>
        <p:spPr>
          <a:xfrm>
            <a:off x="7849414" y="2407405"/>
            <a:ext cx="3642649" cy="11611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1600" b="1" dirty="0"/>
              <a:t>車両進入禁止</a:t>
            </a:r>
            <a:endParaRPr lang="en-US" altLang="ja-JP" sz="1600" b="1" dirty="0"/>
          </a:p>
          <a:p>
            <a:pPr marL="0" indent="0">
              <a:lnSpc>
                <a:spcPct val="100000"/>
              </a:lnSpc>
              <a:buFont typeface="Arial" panose="020B0604020202020204" pitchFamily="34" charset="0"/>
              <a:buNone/>
            </a:pPr>
            <a:r>
              <a:rPr lang="ja-JP" altLang="en-US" sz="1400" dirty="0"/>
              <a:t>歩行者と普通自転車だけが通行できることを示す。</a:t>
            </a:r>
            <a:endParaRPr lang="en-US" altLang="ja-JP" sz="1400" dirty="0"/>
          </a:p>
        </p:txBody>
      </p:sp>
      <p:sp>
        <p:nvSpPr>
          <p:cNvPr id="29" name="コンテンツ プレースホルダー 2">
            <a:extLst>
              <a:ext uri="{FF2B5EF4-FFF2-40B4-BE49-F238E27FC236}">
                <a16:creationId xmlns:a16="http://schemas.microsoft.com/office/drawing/2014/main" id="{587C72D6-6316-4612-8845-815BFEC35715}"/>
              </a:ext>
            </a:extLst>
          </p:cNvPr>
          <p:cNvSpPr txBox="1">
            <a:spLocks/>
          </p:cNvSpPr>
          <p:nvPr/>
        </p:nvSpPr>
        <p:spPr>
          <a:xfrm>
            <a:off x="7849414" y="3430276"/>
            <a:ext cx="3642649" cy="11611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1600" b="1" dirty="0"/>
              <a:t>歩行者専用</a:t>
            </a:r>
            <a:endParaRPr lang="en-US" altLang="ja-JP" sz="1600" b="1" dirty="0"/>
          </a:p>
          <a:p>
            <a:pPr marL="0" indent="0">
              <a:lnSpc>
                <a:spcPct val="100000"/>
              </a:lnSpc>
              <a:buFont typeface="Arial" panose="020B0604020202020204" pitchFamily="34" charset="0"/>
              <a:buNone/>
            </a:pPr>
            <a:r>
              <a:rPr lang="ja-JP" altLang="en-US" sz="1400" dirty="0"/>
              <a:t>歩行者だけが通行できることを示す。</a:t>
            </a:r>
            <a:endParaRPr lang="en-US" altLang="ja-JP" sz="1400" dirty="0"/>
          </a:p>
        </p:txBody>
      </p:sp>
      <p:sp>
        <p:nvSpPr>
          <p:cNvPr id="30" name="コンテンツ プレースホルダー 2">
            <a:extLst>
              <a:ext uri="{FF2B5EF4-FFF2-40B4-BE49-F238E27FC236}">
                <a16:creationId xmlns:a16="http://schemas.microsoft.com/office/drawing/2014/main" id="{E71A1241-D7AE-4CF9-86BD-D9A7FC8A2C32}"/>
              </a:ext>
            </a:extLst>
          </p:cNvPr>
          <p:cNvSpPr txBox="1">
            <a:spLocks/>
          </p:cNvSpPr>
          <p:nvPr/>
        </p:nvSpPr>
        <p:spPr>
          <a:xfrm>
            <a:off x="7818058" y="4508082"/>
            <a:ext cx="3504386" cy="116118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1600" b="1" dirty="0"/>
              <a:t>自転車横断帯</a:t>
            </a:r>
            <a:endParaRPr lang="en-US" altLang="ja-JP" sz="1600" b="1" dirty="0"/>
          </a:p>
          <a:p>
            <a:pPr marL="0" indent="0">
              <a:lnSpc>
                <a:spcPct val="100000"/>
              </a:lnSpc>
              <a:buFont typeface="Arial" panose="020B0604020202020204" pitchFamily="34" charset="0"/>
              <a:buNone/>
            </a:pPr>
            <a:r>
              <a:rPr lang="ja-JP" altLang="en-US" sz="1400" dirty="0"/>
              <a:t>自転車が横断するときに通らなければならない自転車横断帯があることを示す。</a:t>
            </a:r>
            <a:endParaRPr lang="en-US" altLang="ja-JP" sz="1400" dirty="0"/>
          </a:p>
        </p:txBody>
      </p:sp>
      <p:sp>
        <p:nvSpPr>
          <p:cNvPr id="31" name="四角形: 角を丸くする 30">
            <a:hlinkClick r:id="rId10" action="ppaction://hlinksldjump"/>
            <a:extLst>
              <a:ext uri="{FF2B5EF4-FFF2-40B4-BE49-F238E27FC236}">
                <a16:creationId xmlns:a16="http://schemas.microsoft.com/office/drawing/2014/main" id="{9A603253-BF18-47FE-9A36-86C2B4E6656F}"/>
              </a:ext>
            </a:extLst>
          </p:cNvPr>
          <p:cNvSpPr/>
          <p:nvPr/>
        </p:nvSpPr>
        <p:spPr>
          <a:xfrm>
            <a:off x="9544495" y="5581104"/>
            <a:ext cx="1946314" cy="724005"/>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32" name="正方形/長方形 31">
            <a:extLst>
              <a:ext uri="{FF2B5EF4-FFF2-40B4-BE49-F238E27FC236}">
                <a16:creationId xmlns:a16="http://schemas.microsoft.com/office/drawing/2014/main" id="{5C0CADE1-FB19-4FDF-AA2D-E1351C90080D}"/>
              </a:ext>
            </a:extLst>
          </p:cNvPr>
          <p:cNvSpPr/>
          <p:nvPr/>
        </p:nvSpPr>
        <p:spPr>
          <a:xfrm>
            <a:off x="2786758" y="6552198"/>
            <a:ext cx="8760957" cy="338554"/>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1600" b="1" dirty="0">
                <a:ln/>
                <a:solidFill>
                  <a:srgbClr val="FF0000"/>
                </a:solidFill>
              </a:rPr>
              <a:t>※</a:t>
            </a:r>
            <a:r>
              <a:rPr lang="ja-JP" altLang="en-US" sz="1600" b="1" dirty="0">
                <a:ln/>
                <a:solidFill>
                  <a:srgbClr val="FF0000"/>
                </a:solidFill>
              </a:rPr>
              <a:t>　終了する時はキーボードの左上「</a:t>
            </a:r>
            <a:r>
              <a:rPr lang="en-US" altLang="ja-JP" sz="1600" b="1" dirty="0">
                <a:ln/>
                <a:solidFill>
                  <a:srgbClr val="FF0000"/>
                </a:solidFill>
              </a:rPr>
              <a:t>ESC</a:t>
            </a:r>
            <a:r>
              <a:rPr lang="ja-JP" altLang="en-US" sz="1600" b="1" dirty="0">
                <a:ln/>
                <a:solidFill>
                  <a:srgbClr val="FF0000"/>
                </a:solidFill>
              </a:rPr>
              <a:t>」キーを「</a:t>
            </a:r>
            <a:r>
              <a:rPr lang="en-US" altLang="ja-JP" sz="1600" b="1" dirty="0">
                <a:ln/>
                <a:solidFill>
                  <a:srgbClr val="FF0000"/>
                </a:solidFill>
              </a:rPr>
              <a:t>Push</a:t>
            </a:r>
            <a:r>
              <a:rPr lang="ja-JP" altLang="en-US" sz="1600" b="1" dirty="0">
                <a:ln/>
                <a:solidFill>
                  <a:srgbClr val="FF0000"/>
                </a:solidFill>
              </a:rPr>
              <a:t>」</a:t>
            </a:r>
            <a:endParaRPr lang="ja-JP" altLang="en-US" sz="1600" b="1" cap="none" spc="0" dirty="0">
              <a:ln/>
              <a:solidFill>
                <a:srgbClr val="FF0000"/>
              </a:solidFill>
              <a:effectLst/>
            </a:endParaRPr>
          </a:p>
        </p:txBody>
      </p:sp>
    </p:spTree>
    <p:extLst>
      <p:ext uri="{BB962C8B-B14F-4D97-AF65-F5344CB8AC3E}">
        <p14:creationId xmlns:p14="http://schemas.microsoft.com/office/powerpoint/2010/main" val="7803419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AD336E6F-50CD-411B-9609-543D82DE6686}"/>
              </a:ext>
            </a:extLst>
          </p:cNvPr>
          <p:cNvSpPr/>
          <p:nvPr/>
        </p:nvSpPr>
        <p:spPr>
          <a:xfrm>
            <a:off x="838200" y="575298"/>
            <a:ext cx="10515600" cy="1325563"/>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コンテンツ プレースホルダー 2">
            <a:extLst>
              <a:ext uri="{FF2B5EF4-FFF2-40B4-BE49-F238E27FC236}">
                <a16:creationId xmlns:a16="http://schemas.microsoft.com/office/drawing/2014/main" id="{4094E4CA-6536-4EB5-8B36-9C397BEB0C48}"/>
              </a:ext>
            </a:extLst>
          </p:cNvPr>
          <p:cNvSpPr>
            <a:spLocks noGrp="1"/>
          </p:cNvSpPr>
          <p:nvPr>
            <p:ph idx="1"/>
          </p:nvPr>
        </p:nvSpPr>
        <p:spPr>
          <a:xfrm>
            <a:off x="1222513" y="739673"/>
            <a:ext cx="7099852" cy="1161188"/>
          </a:xfrm>
        </p:spPr>
        <p:txBody>
          <a:bodyPr>
            <a:normAutofit/>
          </a:bodyPr>
          <a:lstStyle/>
          <a:p>
            <a:pPr marL="0" indent="0">
              <a:buNone/>
            </a:pPr>
            <a:r>
              <a:rPr kumimoji="1" lang="ja-JP" altLang="en-US" sz="2000" b="1" dirty="0">
                <a:solidFill>
                  <a:schemeClr val="accent1">
                    <a:lumMod val="50000"/>
                  </a:schemeClr>
                </a:solidFill>
              </a:rPr>
              <a:t>令和６年</a:t>
            </a:r>
            <a:r>
              <a:rPr kumimoji="1" lang="en-US" altLang="ja-JP" sz="2000" b="1" dirty="0">
                <a:solidFill>
                  <a:schemeClr val="accent1">
                    <a:lumMod val="50000"/>
                  </a:schemeClr>
                </a:solidFill>
              </a:rPr>
              <a:t>10</a:t>
            </a:r>
            <a:r>
              <a:rPr kumimoji="1" lang="ja-JP" altLang="en-US" sz="2000" b="1" dirty="0">
                <a:solidFill>
                  <a:schemeClr val="accent1">
                    <a:lumMod val="50000"/>
                  </a:schemeClr>
                </a:solidFill>
              </a:rPr>
              <a:t>月１日から義務化</a:t>
            </a:r>
            <a:endParaRPr kumimoji="1" lang="en-US" altLang="ja-JP" sz="2000" b="1" dirty="0">
              <a:solidFill>
                <a:schemeClr val="accent1">
                  <a:lumMod val="50000"/>
                </a:schemeClr>
              </a:solidFill>
            </a:endParaRPr>
          </a:p>
          <a:p>
            <a:pPr marL="0" indent="0">
              <a:buNone/>
            </a:pPr>
            <a:r>
              <a:rPr kumimoji="1" lang="ja-JP" altLang="en-US" sz="4000" b="1" dirty="0">
                <a:solidFill>
                  <a:schemeClr val="accent1">
                    <a:lumMod val="50000"/>
                  </a:schemeClr>
                </a:solidFill>
              </a:rPr>
              <a:t>自転車保険の種類</a:t>
            </a:r>
          </a:p>
        </p:txBody>
      </p:sp>
      <p:sp>
        <p:nvSpPr>
          <p:cNvPr id="6" name="正方形/長方形 5">
            <a:extLst>
              <a:ext uri="{FF2B5EF4-FFF2-40B4-BE49-F238E27FC236}">
                <a16:creationId xmlns:a16="http://schemas.microsoft.com/office/drawing/2014/main" id="{2EE9F7B1-C184-42A0-83CC-3C48D1E0B80E}"/>
              </a:ext>
            </a:extLst>
          </p:cNvPr>
          <p:cNvSpPr/>
          <p:nvPr/>
        </p:nvSpPr>
        <p:spPr>
          <a:xfrm>
            <a:off x="838200" y="329390"/>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コンテンツ プレースホルダー 2">
            <a:extLst>
              <a:ext uri="{FF2B5EF4-FFF2-40B4-BE49-F238E27FC236}">
                <a16:creationId xmlns:a16="http://schemas.microsoft.com/office/drawing/2014/main" id="{96442154-80FE-45C4-820A-7BBC5AAD930A}"/>
              </a:ext>
            </a:extLst>
          </p:cNvPr>
          <p:cNvSpPr txBox="1">
            <a:spLocks/>
          </p:cNvSpPr>
          <p:nvPr/>
        </p:nvSpPr>
        <p:spPr>
          <a:xfrm>
            <a:off x="1189383" y="1916139"/>
            <a:ext cx="9968949" cy="1478299"/>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b="1" dirty="0"/>
              <a:t>自転車事故を起こした際の被害者救済や、加害者の経済的負担を図るため、自転車保険に加入することが必要。</a:t>
            </a:r>
            <a:endParaRPr lang="en-US" altLang="ja-JP" b="1" dirty="0"/>
          </a:p>
          <a:p>
            <a:pPr marL="0" indent="0">
              <a:lnSpc>
                <a:spcPct val="110000"/>
              </a:lnSpc>
              <a:buFont typeface="Arial" panose="020B0604020202020204" pitchFamily="34" charset="0"/>
              <a:buNone/>
            </a:pPr>
            <a:r>
              <a:rPr lang="en-US" altLang="ja-JP" b="1" dirty="0">
                <a:solidFill>
                  <a:srgbClr val="FF0000"/>
                </a:solidFill>
              </a:rPr>
              <a:t>※</a:t>
            </a:r>
            <a:r>
              <a:rPr lang="ja-JP" altLang="en-US" b="1" dirty="0">
                <a:solidFill>
                  <a:srgbClr val="FF0000"/>
                </a:solidFill>
              </a:rPr>
              <a:t>岡山県では令和６年</a:t>
            </a:r>
            <a:r>
              <a:rPr lang="en-US" altLang="ja-JP" b="1" dirty="0">
                <a:solidFill>
                  <a:srgbClr val="FF0000"/>
                </a:solidFill>
              </a:rPr>
              <a:t>10</a:t>
            </a:r>
            <a:r>
              <a:rPr lang="ja-JP" altLang="en-US" b="1" dirty="0">
                <a:solidFill>
                  <a:srgbClr val="FF0000"/>
                </a:solidFill>
              </a:rPr>
              <a:t>月１日から自転車保険の加入が義務化</a:t>
            </a:r>
          </a:p>
        </p:txBody>
      </p:sp>
      <p:grpSp>
        <p:nvGrpSpPr>
          <p:cNvPr id="14" name="グループ化 13">
            <a:extLst>
              <a:ext uri="{FF2B5EF4-FFF2-40B4-BE49-F238E27FC236}">
                <a16:creationId xmlns:a16="http://schemas.microsoft.com/office/drawing/2014/main" id="{19BC12BD-E1DD-4670-A2DB-1A12569163B7}"/>
              </a:ext>
            </a:extLst>
          </p:cNvPr>
          <p:cNvGrpSpPr/>
          <p:nvPr/>
        </p:nvGrpSpPr>
        <p:grpSpPr>
          <a:xfrm>
            <a:off x="838196" y="3394438"/>
            <a:ext cx="2885662" cy="813008"/>
            <a:chOff x="838198" y="3835226"/>
            <a:chExt cx="2885662" cy="813008"/>
          </a:xfrm>
        </p:grpSpPr>
        <p:sp>
          <p:nvSpPr>
            <p:cNvPr id="2" name="四角形: 角を丸くする 1">
              <a:extLst>
                <a:ext uri="{FF2B5EF4-FFF2-40B4-BE49-F238E27FC236}">
                  <a16:creationId xmlns:a16="http://schemas.microsoft.com/office/drawing/2014/main" id="{63F2A708-DE5F-469A-88A2-AC2AA7E051FB}"/>
                </a:ext>
              </a:extLst>
            </p:cNvPr>
            <p:cNvSpPr/>
            <p:nvPr/>
          </p:nvSpPr>
          <p:spPr>
            <a:xfrm>
              <a:off x="838198" y="3835226"/>
              <a:ext cx="2885661" cy="680486"/>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コンテンツ プレースホルダー 2">
              <a:extLst>
                <a:ext uri="{FF2B5EF4-FFF2-40B4-BE49-F238E27FC236}">
                  <a16:creationId xmlns:a16="http://schemas.microsoft.com/office/drawing/2014/main" id="{372B78DB-31BB-4610-9D77-B788493C83EE}"/>
                </a:ext>
              </a:extLst>
            </p:cNvPr>
            <p:cNvSpPr txBox="1">
              <a:spLocks/>
            </p:cNvSpPr>
            <p:nvPr/>
          </p:nvSpPr>
          <p:spPr>
            <a:xfrm>
              <a:off x="838199" y="3967748"/>
              <a:ext cx="2885661" cy="680486"/>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chemeClr val="bg1"/>
                  </a:solidFill>
                </a:rPr>
                <a:t>個人賠償責任保険</a:t>
              </a:r>
              <a:endParaRPr lang="en-US" altLang="ja-JP" b="1" dirty="0">
                <a:solidFill>
                  <a:schemeClr val="bg1"/>
                </a:solidFill>
              </a:endParaRPr>
            </a:p>
          </p:txBody>
        </p:sp>
      </p:grpSp>
      <p:grpSp>
        <p:nvGrpSpPr>
          <p:cNvPr id="15" name="グループ化 14">
            <a:extLst>
              <a:ext uri="{FF2B5EF4-FFF2-40B4-BE49-F238E27FC236}">
                <a16:creationId xmlns:a16="http://schemas.microsoft.com/office/drawing/2014/main" id="{E202ADA3-A26F-4CD5-BC88-01D872113307}"/>
              </a:ext>
            </a:extLst>
          </p:cNvPr>
          <p:cNvGrpSpPr/>
          <p:nvPr/>
        </p:nvGrpSpPr>
        <p:grpSpPr>
          <a:xfrm>
            <a:off x="844824" y="4339968"/>
            <a:ext cx="3429002" cy="813008"/>
            <a:chOff x="838198" y="5181220"/>
            <a:chExt cx="3429002" cy="813008"/>
          </a:xfrm>
        </p:grpSpPr>
        <p:sp>
          <p:nvSpPr>
            <p:cNvPr id="10" name="四角形: 角を丸くする 9">
              <a:extLst>
                <a:ext uri="{FF2B5EF4-FFF2-40B4-BE49-F238E27FC236}">
                  <a16:creationId xmlns:a16="http://schemas.microsoft.com/office/drawing/2014/main" id="{49E6A7C9-870C-494C-AE9B-FF5D3EFDDE0B}"/>
                </a:ext>
              </a:extLst>
            </p:cNvPr>
            <p:cNvSpPr/>
            <p:nvPr/>
          </p:nvSpPr>
          <p:spPr>
            <a:xfrm>
              <a:off x="838198" y="5181220"/>
              <a:ext cx="2885660" cy="680486"/>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コンテンツ プレースホルダー 2">
              <a:extLst>
                <a:ext uri="{FF2B5EF4-FFF2-40B4-BE49-F238E27FC236}">
                  <a16:creationId xmlns:a16="http://schemas.microsoft.com/office/drawing/2014/main" id="{5C6B73E7-2625-4EBC-8B89-0578B85D3D0B}"/>
                </a:ext>
              </a:extLst>
            </p:cNvPr>
            <p:cNvSpPr txBox="1">
              <a:spLocks/>
            </p:cNvSpPr>
            <p:nvPr/>
          </p:nvSpPr>
          <p:spPr>
            <a:xfrm>
              <a:off x="1381539" y="5313742"/>
              <a:ext cx="2885661" cy="6804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chemeClr val="bg1"/>
                  </a:solidFill>
                </a:rPr>
                <a:t>傷害保険</a:t>
              </a:r>
              <a:endParaRPr lang="en-US" altLang="ja-JP" b="1" dirty="0">
                <a:solidFill>
                  <a:schemeClr val="bg1"/>
                </a:solidFill>
              </a:endParaRPr>
            </a:p>
          </p:txBody>
        </p:sp>
      </p:grpSp>
      <p:sp>
        <p:nvSpPr>
          <p:cNvPr id="11" name="コンテンツ プレースホルダー 2">
            <a:extLst>
              <a:ext uri="{FF2B5EF4-FFF2-40B4-BE49-F238E27FC236}">
                <a16:creationId xmlns:a16="http://schemas.microsoft.com/office/drawing/2014/main" id="{29B2C926-1B44-4A73-A44A-6DB4890ABCA2}"/>
              </a:ext>
            </a:extLst>
          </p:cNvPr>
          <p:cNvSpPr txBox="1">
            <a:spLocks/>
          </p:cNvSpPr>
          <p:nvPr/>
        </p:nvSpPr>
        <p:spPr>
          <a:xfrm>
            <a:off x="3929267" y="3389703"/>
            <a:ext cx="7073348" cy="10813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2400" b="1" dirty="0"/>
              <a:t>他人にけがをさせたり、他人の物を壊したりして賠償責任が発生した場合に支払われる保険</a:t>
            </a:r>
            <a:endParaRPr lang="en-US" altLang="ja-JP" sz="2400" b="1" dirty="0"/>
          </a:p>
        </p:txBody>
      </p:sp>
      <p:sp>
        <p:nvSpPr>
          <p:cNvPr id="12" name="コンテンツ プレースホルダー 2">
            <a:extLst>
              <a:ext uri="{FF2B5EF4-FFF2-40B4-BE49-F238E27FC236}">
                <a16:creationId xmlns:a16="http://schemas.microsoft.com/office/drawing/2014/main" id="{5CECB7D3-0AE0-4176-9F74-4EEEE759D411}"/>
              </a:ext>
            </a:extLst>
          </p:cNvPr>
          <p:cNvSpPr txBox="1">
            <a:spLocks/>
          </p:cNvSpPr>
          <p:nvPr/>
        </p:nvSpPr>
        <p:spPr>
          <a:xfrm>
            <a:off x="3929267" y="4272067"/>
            <a:ext cx="7073348" cy="10813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2400" b="1" dirty="0"/>
              <a:t>自分がけがをして治療費が必要な場合が発生した場合に支払われる保険</a:t>
            </a:r>
            <a:endParaRPr lang="en-US" altLang="ja-JP" sz="2400" b="1" dirty="0"/>
          </a:p>
        </p:txBody>
      </p:sp>
      <p:pic>
        <p:nvPicPr>
          <p:cNvPr id="13" name="図 12">
            <a:extLst>
              <a:ext uri="{FF2B5EF4-FFF2-40B4-BE49-F238E27FC236}">
                <a16:creationId xmlns:a16="http://schemas.microsoft.com/office/drawing/2014/main" id="{D701DBCF-742C-49C2-AEE0-50DE7D4D1C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74019" y="458355"/>
            <a:ext cx="1828598" cy="1606880"/>
          </a:xfrm>
          <a:prstGeom prst="rect">
            <a:avLst/>
          </a:prstGeom>
        </p:spPr>
      </p:pic>
      <p:pic>
        <p:nvPicPr>
          <p:cNvPr id="17" name="図 16">
            <a:extLst>
              <a:ext uri="{FF2B5EF4-FFF2-40B4-BE49-F238E27FC236}">
                <a16:creationId xmlns:a16="http://schemas.microsoft.com/office/drawing/2014/main" id="{97DCFAC1-BA6E-4F99-AFE6-047793D062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95081" y="4643728"/>
            <a:ext cx="1459240" cy="1737764"/>
          </a:xfrm>
          <a:prstGeom prst="rect">
            <a:avLst/>
          </a:prstGeom>
        </p:spPr>
      </p:pic>
      <p:sp>
        <p:nvSpPr>
          <p:cNvPr id="18" name="吹き出し: 円形 17">
            <a:extLst>
              <a:ext uri="{FF2B5EF4-FFF2-40B4-BE49-F238E27FC236}">
                <a16:creationId xmlns:a16="http://schemas.microsoft.com/office/drawing/2014/main" id="{BFE31FFD-14EC-46D2-99A5-04F19B3BD0DB}"/>
              </a:ext>
            </a:extLst>
          </p:cNvPr>
          <p:cNvSpPr/>
          <p:nvPr/>
        </p:nvSpPr>
        <p:spPr>
          <a:xfrm>
            <a:off x="3393936" y="5174154"/>
            <a:ext cx="3200048" cy="924352"/>
          </a:xfrm>
          <a:prstGeom prst="wedgeEllipseCallout">
            <a:avLst>
              <a:gd name="adj1" fmla="val 60836"/>
              <a:gd name="adj2" fmla="val -34851"/>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家族と確認しよう！</a:t>
            </a:r>
          </a:p>
        </p:txBody>
      </p:sp>
      <p:sp>
        <p:nvSpPr>
          <p:cNvPr id="19" name="四角形: 角を丸くする 18">
            <a:hlinkClick r:id="rId4" action="ppaction://hlinksldjump"/>
            <a:extLst>
              <a:ext uri="{FF2B5EF4-FFF2-40B4-BE49-F238E27FC236}">
                <a16:creationId xmlns:a16="http://schemas.microsoft.com/office/drawing/2014/main" id="{11E77781-475B-45D4-8808-2F102F634430}"/>
              </a:ext>
            </a:extLst>
          </p:cNvPr>
          <p:cNvSpPr/>
          <p:nvPr/>
        </p:nvSpPr>
        <p:spPr>
          <a:xfrm>
            <a:off x="9114033" y="5726476"/>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20" name="正方形/長方形 19">
            <a:extLst>
              <a:ext uri="{FF2B5EF4-FFF2-40B4-BE49-F238E27FC236}">
                <a16:creationId xmlns:a16="http://schemas.microsoft.com/office/drawing/2014/main" id="{03C4646A-7DF6-4182-8C15-BF3204ADB88A}"/>
              </a:ext>
            </a:extLst>
          </p:cNvPr>
          <p:cNvSpPr/>
          <p:nvPr/>
        </p:nvSpPr>
        <p:spPr>
          <a:xfrm>
            <a:off x="241375" y="6381492"/>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963321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311E3549-D223-4440-AD77-5C8938881E34}"/>
              </a:ext>
            </a:extLst>
          </p:cNvPr>
          <p:cNvSpPr/>
          <p:nvPr/>
        </p:nvSpPr>
        <p:spPr>
          <a:xfrm>
            <a:off x="838200" y="453749"/>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3AE4506A-9D51-454A-B093-F7FC22D28CB7}"/>
              </a:ext>
            </a:extLst>
          </p:cNvPr>
          <p:cNvSpPr/>
          <p:nvPr/>
        </p:nvSpPr>
        <p:spPr>
          <a:xfrm>
            <a:off x="838200" y="870019"/>
            <a:ext cx="10515600" cy="6804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0BBAFC17-5E52-4144-B2D2-245895D128E2}"/>
              </a:ext>
            </a:extLst>
          </p:cNvPr>
          <p:cNvSpPr txBox="1">
            <a:spLocks/>
          </p:cNvSpPr>
          <p:nvPr/>
        </p:nvSpPr>
        <p:spPr>
          <a:xfrm>
            <a:off x="1563757" y="1032386"/>
            <a:ext cx="8335618" cy="5181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chemeClr val="bg1"/>
                </a:solidFill>
              </a:rPr>
              <a:t>特定小型原動機付自転車乗車の際の注意点</a:t>
            </a:r>
            <a:endParaRPr lang="en-US" altLang="ja-JP" b="1" dirty="0">
              <a:solidFill>
                <a:schemeClr val="bg1"/>
              </a:solidFill>
            </a:endParaRPr>
          </a:p>
          <a:p>
            <a:pPr marL="0" indent="0">
              <a:buFont typeface="Arial" panose="020B0604020202020204" pitchFamily="34" charset="0"/>
              <a:buNone/>
            </a:pPr>
            <a:endParaRPr lang="en-US" altLang="ja-JP" b="1" dirty="0">
              <a:solidFill>
                <a:schemeClr val="bg1"/>
              </a:solidFill>
            </a:endParaRPr>
          </a:p>
        </p:txBody>
      </p:sp>
      <p:sp>
        <p:nvSpPr>
          <p:cNvPr id="7" name="コンテンツ プレースホルダー 2">
            <a:extLst>
              <a:ext uri="{FF2B5EF4-FFF2-40B4-BE49-F238E27FC236}">
                <a16:creationId xmlns:a16="http://schemas.microsoft.com/office/drawing/2014/main" id="{988DB21E-6AA7-4B5F-83DE-CA7B2ECC6E64}"/>
              </a:ext>
            </a:extLst>
          </p:cNvPr>
          <p:cNvSpPr txBox="1">
            <a:spLocks/>
          </p:cNvSpPr>
          <p:nvPr/>
        </p:nvSpPr>
        <p:spPr>
          <a:xfrm>
            <a:off x="838200" y="1690861"/>
            <a:ext cx="10515600" cy="17381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2600" b="1" dirty="0"/>
              <a:t>　車体の大きさや最高速度が内閣府令で定める基準に該当する車両を「</a:t>
            </a:r>
            <a:r>
              <a:rPr lang="ja-JP" altLang="en-US" sz="2600" b="1" dirty="0">
                <a:solidFill>
                  <a:srgbClr val="FF0000"/>
                </a:solidFill>
              </a:rPr>
              <a:t>特定小型原動機付自転車</a:t>
            </a:r>
            <a:r>
              <a:rPr lang="ja-JP" altLang="en-US" sz="2600" b="1" dirty="0"/>
              <a:t>」とする。</a:t>
            </a:r>
          </a:p>
        </p:txBody>
      </p:sp>
      <p:sp>
        <p:nvSpPr>
          <p:cNvPr id="8" name="角丸四角形 125">
            <a:extLst>
              <a:ext uri="{FF2B5EF4-FFF2-40B4-BE49-F238E27FC236}">
                <a16:creationId xmlns:a16="http://schemas.microsoft.com/office/drawing/2014/main" id="{EA1C599C-658C-4358-981C-FDDDE8E8AEF2}"/>
              </a:ext>
            </a:extLst>
          </p:cNvPr>
          <p:cNvSpPr/>
          <p:nvPr/>
        </p:nvSpPr>
        <p:spPr>
          <a:xfrm>
            <a:off x="1032186" y="2710648"/>
            <a:ext cx="4944544" cy="2456492"/>
          </a:xfrm>
          <a:prstGeom prst="roundRect">
            <a:avLst/>
          </a:prstGeom>
          <a:ln w="76200">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447675" indent="-447675"/>
            <a:endParaRPr lang="en-US" altLang="ja-JP" sz="1100" dirty="0">
              <a:latin typeface="HG丸ｺﾞｼｯｸM-PRO" pitchFamily="50" charset="-128"/>
              <a:ea typeface="HG丸ｺﾞｼｯｸM-PRO" pitchFamily="50" charset="-128"/>
            </a:endParaRPr>
          </a:p>
          <a:p>
            <a:pPr marL="447675" indent="-447675"/>
            <a:endParaRPr lang="en-US" altLang="ja-JP" sz="1100" dirty="0">
              <a:latin typeface="HG丸ｺﾞｼｯｸM-PRO" pitchFamily="50" charset="-128"/>
              <a:ea typeface="HG丸ｺﾞｼｯｸM-PRO" pitchFamily="50" charset="-128"/>
            </a:endParaRPr>
          </a:p>
          <a:p>
            <a:pPr marL="447675" indent="-447675"/>
            <a:endParaRPr lang="en-US" altLang="ja-JP" sz="1100" dirty="0">
              <a:latin typeface="HG丸ｺﾞｼｯｸM-PRO" pitchFamily="50" charset="-128"/>
              <a:ea typeface="HG丸ｺﾞｼｯｸM-PRO" pitchFamily="50" charset="-128"/>
            </a:endParaRPr>
          </a:p>
        </p:txBody>
      </p:sp>
      <p:sp>
        <p:nvSpPr>
          <p:cNvPr id="9" name="角丸四角形 125">
            <a:extLst>
              <a:ext uri="{FF2B5EF4-FFF2-40B4-BE49-F238E27FC236}">
                <a16:creationId xmlns:a16="http://schemas.microsoft.com/office/drawing/2014/main" id="{43354E1B-59E1-497E-B2B0-FDF5FC40D384}"/>
              </a:ext>
            </a:extLst>
          </p:cNvPr>
          <p:cNvSpPr/>
          <p:nvPr/>
        </p:nvSpPr>
        <p:spPr>
          <a:xfrm>
            <a:off x="6318381" y="2670828"/>
            <a:ext cx="4881792" cy="1543300"/>
          </a:xfrm>
          <a:prstGeom prst="roundRect">
            <a:avLst/>
          </a:prstGeom>
          <a:ln w="76200">
            <a:solidFill>
              <a:schemeClr val="tx2">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447675" indent="-447675"/>
            <a:endParaRPr lang="en-US" altLang="ja-JP" sz="1100" dirty="0">
              <a:latin typeface="ＭＳ ゴシック" panose="020B0609070205080204" pitchFamily="49" charset="-128"/>
              <a:ea typeface="ＭＳ ゴシック" panose="020B0609070205080204" pitchFamily="49" charset="-128"/>
            </a:endParaRPr>
          </a:p>
        </p:txBody>
      </p:sp>
      <p:sp>
        <p:nvSpPr>
          <p:cNvPr id="10" name="正方形/長方形 9">
            <a:extLst>
              <a:ext uri="{FF2B5EF4-FFF2-40B4-BE49-F238E27FC236}">
                <a16:creationId xmlns:a16="http://schemas.microsoft.com/office/drawing/2014/main" id="{E5C3E6CE-3359-4466-B6A0-E6A710763155}"/>
              </a:ext>
            </a:extLst>
          </p:cNvPr>
          <p:cNvSpPr/>
          <p:nvPr/>
        </p:nvSpPr>
        <p:spPr>
          <a:xfrm>
            <a:off x="1927638" y="2818724"/>
            <a:ext cx="2877988" cy="391679"/>
          </a:xfrm>
          <a:prstGeom prst="rect">
            <a:avLst/>
          </a:prstGeom>
          <a:ln>
            <a:solidFill>
              <a:schemeClr val="tx2">
                <a:lumMod val="20000"/>
                <a:lumOff val="8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rgbClr val="FF0000"/>
                </a:solidFill>
              </a:rPr>
              <a:t>特定</a:t>
            </a:r>
            <a:r>
              <a:rPr kumimoji="1" lang="ja-JP" altLang="en-US" sz="1400" b="1" dirty="0"/>
              <a:t>小型原動機付自転車</a:t>
            </a:r>
          </a:p>
        </p:txBody>
      </p:sp>
      <p:sp>
        <p:nvSpPr>
          <p:cNvPr id="11" name="正方形/長方形 10">
            <a:extLst>
              <a:ext uri="{FF2B5EF4-FFF2-40B4-BE49-F238E27FC236}">
                <a16:creationId xmlns:a16="http://schemas.microsoft.com/office/drawing/2014/main" id="{8E21F187-5E9C-468B-A9D3-7BAFDE32953F}"/>
              </a:ext>
            </a:extLst>
          </p:cNvPr>
          <p:cNvSpPr/>
          <p:nvPr/>
        </p:nvSpPr>
        <p:spPr>
          <a:xfrm>
            <a:off x="7329801" y="2818724"/>
            <a:ext cx="2640612" cy="389641"/>
          </a:xfrm>
          <a:prstGeom prst="rect">
            <a:avLst/>
          </a:prstGeom>
          <a:ln>
            <a:solidFill>
              <a:schemeClr val="tx2">
                <a:lumMod val="20000"/>
                <a:lumOff val="8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rgbClr val="FF0000"/>
                </a:solidFill>
              </a:rPr>
              <a:t>特例特定</a:t>
            </a:r>
            <a:r>
              <a:rPr kumimoji="1" lang="ja-JP" altLang="en-US" sz="1400" b="1" dirty="0"/>
              <a:t>小型原動機付自転車</a:t>
            </a:r>
          </a:p>
        </p:txBody>
      </p:sp>
      <p:sp>
        <p:nvSpPr>
          <p:cNvPr id="12" name="テキスト ボックス 11">
            <a:extLst>
              <a:ext uri="{FF2B5EF4-FFF2-40B4-BE49-F238E27FC236}">
                <a16:creationId xmlns:a16="http://schemas.microsoft.com/office/drawing/2014/main" id="{9FA8A7D8-7178-4ABC-BD82-5976BCE84D00}"/>
              </a:ext>
            </a:extLst>
          </p:cNvPr>
          <p:cNvSpPr txBox="1"/>
          <p:nvPr/>
        </p:nvSpPr>
        <p:spPr>
          <a:xfrm>
            <a:off x="473981" y="5276914"/>
            <a:ext cx="5517818" cy="830997"/>
          </a:xfrm>
          <a:prstGeom prst="rect">
            <a:avLst/>
          </a:prstGeom>
          <a:noFill/>
        </p:spPr>
        <p:txBody>
          <a:bodyPr wrap="square" rtlCol="0">
            <a:spAutoFit/>
          </a:bodyPr>
          <a:lstStyle/>
          <a:p>
            <a:pPr marL="447675" indent="-447675"/>
            <a:r>
              <a:rPr lang="ja-JP" altLang="en-US" sz="1200" dirty="0">
                <a:latin typeface="HG丸ｺﾞｼｯｸM-PRO" pitchFamily="50" charset="-128"/>
                <a:ea typeface="HG丸ｺﾞｼｯｸM-PRO" pitchFamily="50" charset="-128"/>
              </a:rPr>
              <a:t>　</a:t>
            </a:r>
            <a:r>
              <a:rPr lang="ja-JP" altLang="en-US" b="1" dirty="0">
                <a:latin typeface="ＭＳ ゴシック" panose="020B0609070205080204" pitchFamily="49" charset="-128"/>
                <a:ea typeface="ＭＳ ゴシック" panose="020B0609070205080204" pitchFamily="49" charset="-128"/>
              </a:rPr>
              <a:t>◎車体の大きさ・・・長さ</a:t>
            </a:r>
            <a:r>
              <a:rPr lang="en-US" altLang="ja-JP" b="1" dirty="0">
                <a:latin typeface="ＭＳ ゴシック" panose="020B0609070205080204" pitchFamily="49" charset="-128"/>
                <a:ea typeface="ＭＳ ゴシック" panose="020B0609070205080204" pitchFamily="49" charset="-128"/>
              </a:rPr>
              <a:t>190</a:t>
            </a:r>
            <a:r>
              <a:rPr lang="ja-JP" altLang="en-US" b="1" dirty="0">
                <a:latin typeface="ＭＳ ゴシック" panose="020B0609070205080204" pitchFamily="49" charset="-128"/>
                <a:ea typeface="ＭＳ ゴシック" panose="020B0609070205080204" pitchFamily="49" charset="-128"/>
              </a:rPr>
              <a:t>センチメートル以下</a:t>
            </a:r>
            <a:endParaRPr lang="en-US" altLang="ja-JP" b="1" dirty="0">
              <a:latin typeface="ＭＳ ゴシック" panose="020B0609070205080204" pitchFamily="49" charset="-128"/>
              <a:ea typeface="ＭＳ ゴシック" panose="020B0609070205080204" pitchFamily="49" charset="-128"/>
            </a:endParaRPr>
          </a:p>
          <a:p>
            <a:pPr marL="447675" indent="-447675"/>
            <a:r>
              <a:rPr lang="ja-JP" altLang="en-US" b="1" dirty="0">
                <a:latin typeface="ＭＳ ゴシック" panose="020B0609070205080204" pitchFamily="49" charset="-128"/>
                <a:ea typeface="ＭＳ ゴシック" panose="020B0609070205080204" pitchFamily="49" charset="-128"/>
              </a:rPr>
              <a:t>　　　　　　　　　 　幅</a:t>
            </a:r>
            <a:r>
              <a:rPr lang="en-US" altLang="ja-JP" b="1" dirty="0">
                <a:latin typeface="ＭＳ ゴシック" panose="020B0609070205080204" pitchFamily="49" charset="-128"/>
                <a:ea typeface="ＭＳ ゴシック" panose="020B0609070205080204" pitchFamily="49" charset="-128"/>
              </a:rPr>
              <a:t>60</a:t>
            </a:r>
            <a:r>
              <a:rPr lang="ja-JP" altLang="en-US" b="1" dirty="0">
                <a:latin typeface="ＭＳ ゴシック" panose="020B0609070205080204" pitchFamily="49" charset="-128"/>
                <a:ea typeface="ＭＳ ゴシック" panose="020B0609070205080204" pitchFamily="49" charset="-128"/>
              </a:rPr>
              <a:t>センチメートル以下</a:t>
            </a:r>
            <a:endParaRPr lang="en-US" altLang="ja-JP" sz="1200" b="1" dirty="0">
              <a:latin typeface="ＭＳ ゴシック" panose="020B0609070205080204" pitchFamily="49" charset="-128"/>
              <a:ea typeface="ＭＳ ゴシック" panose="020B0609070205080204" pitchFamily="49" charset="-128"/>
            </a:endParaRPr>
          </a:p>
          <a:p>
            <a:pPr marL="447675" indent="-447675"/>
            <a:r>
              <a:rPr lang="ja-JP" altLang="en-US" sz="1200" dirty="0">
                <a:latin typeface="ＭＳ ゴシック" panose="020B0609070205080204" pitchFamily="49" charset="-128"/>
                <a:ea typeface="ＭＳ ゴシック" panose="020B0609070205080204" pitchFamily="49" charset="-128"/>
              </a:rPr>
              <a:t>　　　</a:t>
            </a:r>
            <a:endParaRPr lang="en-US" altLang="ja-JP" sz="1200" dirty="0">
              <a:latin typeface="ＭＳ ゴシック" panose="020B0609070205080204" pitchFamily="49" charset="-128"/>
              <a:ea typeface="ＭＳ ゴシック" panose="020B0609070205080204" pitchFamily="49" charset="-128"/>
            </a:endParaRPr>
          </a:p>
        </p:txBody>
      </p:sp>
      <p:sp>
        <p:nvSpPr>
          <p:cNvPr id="13" name="正方形/長方形 12">
            <a:extLst>
              <a:ext uri="{FF2B5EF4-FFF2-40B4-BE49-F238E27FC236}">
                <a16:creationId xmlns:a16="http://schemas.microsoft.com/office/drawing/2014/main" id="{18189FAC-5728-4A86-9BB8-1CA6FD468CC8}"/>
              </a:ext>
            </a:extLst>
          </p:cNvPr>
          <p:cNvSpPr/>
          <p:nvPr/>
        </p:nvSpPr>
        <p:spPr>
          <a:xfrm>
            <a:off x="1214208" y="3257413"/>
            <a:ext cx="4881792" cy="2062103"/>
          </a:xfrm>
          <a:prstGeom prst="rect">
            <a:avLst/>
          </a:prstGeom>
        </p:spPr>
        <p:txBody>
          <a:bodyPr wrap="square">
            <a:spAutoFit/>
          </a:bodyPr>
          <a:lstStyle/>
          <a:p>
            <a:pPr marL="447675" indent="-447675"/>
            <a:r>
              <a:rPr lang="ja-JP" altLang="en-US" sz="1600" b="1" spc="-100" dirty="0">
                <a:latin typeface="ＭＳ ゴシック" panose="020B0609070205080204" pitchFamily="49" charset="-128"/>
                <a:ea typeface="ＭＳ ゴシック" panose="020B0609070205080204" pitchFamily="49" charset="-128"/>
              </a:rPr>
              <a:t>○　定格出力</a:t>
            </a:r>
            <a:r>
              <a:rPr lang="en-US" altLang="ja-JP" sz="1600" b="1" spc="-100" dirty="0">
                <a:latin typeface="ＭＳ ゴシック" panose="020B0609070205080204" pitchFamily="49" charset="-128"/>
                <a:ea typeface="ＭＳ ゴシック" panose="020B0609070205080204" pitchFamily="49" charset="-128"/>
              </a:rPr>
              <a:t>0.6</a:t>
            </a:r>
            <a:r>
              <a:rPr lang="ja-JP" altLang="en-US" sz="1600" b="1" spc="-100" dirty="0">
                <a:latin typeface="ＭＳ ゴシック" panose="020B0609070205080204" pitchFamily="49" charset="-128"/>
                <a:ea typeface="ＭＳ ゴシック" panose="020B0609070205080204" pitchFamily="49" charset="-128"/>
              </a:rPr>
              <a:t>キロワット以下　</a:t>
            </a:r>
            <a:endParaRPr lang="en-US" altLang="ja-JP" sz="1600" b="1" spc="-100" dirty="0">
              <a:latin typeface="ＭＳ ゴシック" panose="020B0609070205080204" pitchFamily="49" charset="-128"/>
              <a:ea typeface="ＭＳ ゴシック" panose="020B0609070205080204" pitchFamily="49" charset="-128"/>
            </a:endParaRPr>
          </a:p>
          <a:p>
            <a:pPr marL="447675" indent="-447675"/>
            <a:r>
              <a:rPr lang="ja-JP" altLang="en-US" sz="1600" b="1" spc="-100" dirty="0">
                <a:latin typeface="ＭＳ ゴシック" panose="020B0609070205080204" pitchFamily="49" charset="-128"/>
                <a:ea typeface="ＭＳ ゴシック" panose="020B0609070205080204" pitchFamily="49" charset="-128"/>
              </a:rPr>
              <a:t>○　構造上の最高速度</a:t>
            </a:r>
            <a:r>
              <a:rPr lang="en-US" altLang="ja-JP" sz="1600" b="1" spc="-100" dirty="0">
                <a:solidFill>
                  <a:srgbClr val="FF0000"/>
                </a:solidFill>
                <a:latin typeface="ＭＳ ゴシック" panose="020B0609070205080204" pitchFamily="49" charset="-128"/>
                <a:ea typeface="ＭＳ ゴシック" panose="020B0609070205080204" pitchFamily="49" charset="-128"/>
              </a:rPr>
              <a:t>20</a:t>
            </a:r>
            <a:r>
              <a:rPr lang="ja-JP" altLang="en-US" sz="1600" b="1" spc="-100" dirty="0">
                <a:solidFill>
                  <a:srgbClr val="FF0000"/>
                </a:solidFill>
                <a:latin typeface="ＭＳ ゴシック" panose="020B0609070205080204" pitchFamily="49" charset="-128"/>
                <a:ea typeface="ＭＳ ゴシック" panose="020B0609070205080204" pitchFamily="49" charset="-128"/>
              </a:rPr>
              <a:t>キロメートル毎時以下</a:t>
            </a:r>
            <a:endParaRPr lang="en-US" altLang="ja-JP" sz="1600" b="1" spc="-100" dirty="0">
              <a:solidFill>
                <a:srgbClr val="FF0000"/>
              </a:solidFill>
              <a:latin typeface="ＭＳ ゴシック" panose="020B0609070205080204" pitchFamily="49" charset="-128"/>
              <a:ea typeface="ＭＳ ゴシック" panose="020B0609070205080204" pitchFamily="49" charset="-128"/>
            </a:endParaRPr>
          </a:p>
          <a:p>
            <a:pPr marL="447675" indent="-447675"/>
            <a:r>
              <a:rPr lang="ja-JP" altLang="en-US" sz="1600" b="1" spc="-100" dirty="0">
                <a:latin typeface="ＭＳ ゴシック" panose="020B0609070205080204" pitchFamily="49" charset="-128"/>
                <a:ea typeface="ＭＳ ゴシック" panose="020B0609070205080204" pitchFamily="49" charset="-128"/>
              </a:rPr>
              <a:t>○　走行中に最高速度の設定変更不可</a:t>
            </a:r>
            <a:endParaRPr lang="en-US" altLang="ja-JP" sz="1600" b="1" spc="-100" dirty="0">
              <a:latin typeface="ＭＳ ゴシック" panose="020B0609070205080204" pitchFamily="49" charset="-128"/>
              <a:ea typeface="ＭＳ ゴシック" panose="020B0609070205080204" pitchFamily="49" charset="-128"/>
            </a:endParaRPr>
          </a:p>
          <a:p>
            <a:pPr marL="447675" indent="-447675"/>
            <a:r>
              <a:rPr lang="ja-JP" altLang="en-US" sz="1600" b="1" spc="-100" dirty="0">
                <a:latin typeface="ＭＳ ゴシック" panose="020B0609070205080204" pitchFamily="49" charset="-128"/>
                <a:ea typeface="ＭＳ ゴシック" panose="020B0609070205080204" pitchFamily="49" charset="-128"/>
              </a:rPr>
              <a:t>○　オートマ機構（ギアの切替なし）</a:t>
            </a:r>
            <a:endParaRPr lang="en-US" altLang="ja-JP" sz="1600" b="1" spc="-100" dirty="0">
              <a:latin typeface="ＭＳ ゴシック" panose="020B0609070205080204" pitchFamily="49" charset="-128"/>
              <a:ea typeface="ＭＳ ゴシック" panose="020B0609070205080204" pitchFamily="49" charset="-128"/>
            </a:endParaRPr>
          </a:p>
          <a:p>
            <a:pPr marL="447675" indent="-447675"/>
            <a:r>
              <a:rPr lang="ja-JP" altLang="en-US" sz="1600" b="1" spc="-100" dirty="0">
                <a:latin typeface="ＭＳ ゴシック" panose="020B0609070205080204" pitchFamily="49" charset="-128"/>
                <a:ea typeface="ＭＳ ゴシック" panose="020B0609070205080204" pitchFamily="49" charset="-128"/>
              </a:rPr>
              <a:t>○　最高速度表示灯が設置されている</a:t>
            </a:r>
            <a:endParaRPr lang="en-US" altLang="ja-JP" sz="1600" b="1" spc="-100" dirty="0">
              <a:latin typeface="ＭＳ ゴシック" panose="020B0609070205080204" pitchFamily="49" charset="-128"/>
              <a:ea typeface="ＭＳ ゴシック" panose="020B0609070205080204" pitchFamily="49" charset="-128"/>
            </a:endParaRPr>
          </a:p>
          <a:p>
            <a:pPr marL="447675" indent="-447675"/>
            <a:r>
              <a:rPr lang="ja-JP" altLang="en-US" sz="1600" b="1" spc="-100" dirty="0">
                <a:latin typeface="ＭＳ ゴシック" panose="020B0609070205080204" pitchFamily="49" charset="-128"/>
                <a:ea typeface="ＭＳ ゴシック" panose="020B0609070205080204" pitchFamily="49" charset="-128"/>
              </a:rPr>
              <a:t>　→　特定小型原動機付自転車の場合</a:t>
            </a:r>
            <a:endParaRPr lang="en-US" altLang="ja-JP" sz="1600" b="1" spc="-100" dirty="0">
              <a:latin typeface="ＭＳ ゴシック" panose="020B0609070205080204" pitchFamily="49" charset="-128"/>
              <a:ea typeface="ＭＳ ゴシック" panose="020B0609070205080204" pitchFamily="49" charset="-128"/>
            </a:endParaRPr>
          </a:p>
          <a:p>
            <a:pPr marL="447675" indent="-447675"/>
            <a:r>
              <a:rPr lang="ja-JP" altLang="en-US" sz="1600" b="1" spc="-100" dirty="0">
                <a:latin typeface="ＭＳ ゴシック" panose="020B0609070205080204" pitchFamily="49" charset="-128"/>
                <a:ea typeface="ＭＳ ゴシック" panose="020B0609070205080204" pitchFamily="49" charset="-128"/>
              </a:rPr>
              <a:t>　　表示灯は</a:t>
            </a:r>
            <a:r>
              <a:rPr lang="ja-JP" altLang="en-US" sz="1600" b="1" u="sng" spc="-100" dirty="0">
                <a:solidFill>
                  <a:srgbClr val="FF0000"/>
                </a:solidFill>
                <a:latin typeface="ＭＳ ゴシック" panose="020B0609070205080204" pitchFamily="49" charset="-128"/>
                <a:ea typeface="ＭＳ ゴシック" panose="020B0609070205080204" pitchFamily="49" charset="-128"/>
              </a:rPr>
              <a:t>点灯</a:t>
            </a:r>
            <a:r>
              <a:rPr lang="ja-JP" altLang="en-US" sz="1600" b="1" spc="-100" dirty="0">
                <a:latin typeface="ＭＳ ゴシック" panose="020B0609070205080204" pitchFamily="49" charset="-128"/>
                <a:ea typeface="ＭＳ ゴシック" panose="020B0609070205080204" pitchFamily="49" charset="-128"/>
              </a:rPr>
              <a:t>　　　　　　　　　　　　等</a:t>
            </a:r>
            <a:r>
              <a:rPr lang="ja-JP" altLang="en-US" sz="1600" spc="-100" dirty="0">
                <a:latin typeface="ＭＳ ゴシック" panose="020B0609070205080204" pitchFamily="49" charset="-128"/>
                <a:ea typeface="ＭＳ ゴシック" panose="020B0609070205080204" pitchFamily="49" charset="-128"/>
              </a:rPr>
              <a:t>　</a:t>
            </a:r>
            <a:r>
              <a:rPr lang="ja-JP" altLang="en-US" sz="1600" u="sng" spc="-100" dirty="0">
                <a:solidFill>
                  <a:srgbClr val="FF0000"/>
                </a:solidFill>
                <a:latin typeface="ＭＳ ゴシック" panose="020B0609070205080204" pitchFamily="49" charset="-128"/>
                <a:ea typeface="ＭＳ ゴシック" panose="020B0609070205080204" pitchFamily="49" charset="-128"/>
              </a:rPr>
              <a:t>　</a:t>
            </a:r>
            <a:endParaRPr lang="en-US" altLang="ja-JP" sz="1600" u="sng" spc="-100" dirty="0">
              <a:solidFill>
                <a:srgbClr val="FF0000"/>
              </a:solidFill>
              <a:latin typeface="ＭＳ ゴシック" panose="020B0609070205080204" pitchFamily="49" charset="-128"/>
              <a:ea typeface="ＭＳ ゴシック" panose="020B0609070205080204" pitchFamily="49" charset="-128"/>
            </a:endParaRPr>
          </a:p>
          <a:p>
            <a:pPr marL="447675" indent="-447675"/>
            <a:r>
              <a:rPr lang="ja-JP" altLang="en-US" sz="1600" spc="-100" dirty="0">
                <a:solidFill>
                  <a:srgbClr val="FF0000"/>
                </a:solidFill>
                <a:latin typeface="ＭＳ ゴシック" panose="020B0609070205080204" pitchFamily="49" charset="-128"/>
                <a:ea typeface="ＭＳ ゴシック" panose="020B0609070205080204" pitchFamily="49" charset="-128"/>
              </a:rPr>
              <a:t>　　　　　　　　　　　　　　　　　　  　</a:t>
            </a:r>
            <a:endParaRPr lang="en-US" altLang="ja-JP" sz="1600" spc="-100" dirty="0">
              <a:latin typeface="ＭＳ ゴシック" panose="020B0609070205080204" pitchFamily="49" charset="-128"/>
              <a:ea typeface="ＭＳ ゴシック" panose="020B0609070205080204" pitchFamily="49" charset="-128"/>
            </a:endParaRPr>
          </a:p>
        </p:txBody>
      </p:sp>
      <p:sp>
        <p:nvSpPr>
          <p:cNvPr id="14" name="正方形/長方形 13">
            <a:extLst>
              <a:ext uri="{FF2B5EF4-FFF2-40B4-BE49-F238E27FC236}">
                <a16:creationId xmlns:a16="http://schemas.microsoft.com/office/drawing/2014/main" id="{BB0A33AD-1CE0-4B16-8E3C-6EA8238DFC27}"/>
              </a:ext>
            </a:extLst>
          </p:cNvPr>
          <p:cNvSpPr/>
          <p:nvPr/>
        </p:nvSpPr>
        <p:spPr>
          <a:xfrm>
            <a:off x="6662414" y="3227822"/>
            <a:ext cx="4315378" cy="830997"/>
          </a:xfrm>
          <a:prstGeom prst="rect">
            <a:avLst/>
          </a:prstGeom>
        </p:spPr>
        <p:txBody>
          <a:bodyPr wrap="square">
            <a:spAutoFit/>
          </a:bodyPr>
          <a:lstStyle/>
          <a:p>
            <a:pPr marL="447675" indent="-447675"/>
            <a:r>
              <a:rPr lang="ja-JP" altLang="en-US" sz="1600" b="1" dirty="0">
                <a:latin typeface="ＭＳ ゴシック" panose="020B0609070205080204" pitchFamily="49" charset="-128"/>
                <a:ea typeface="ＭＳ ゴシック" panose="020B0609070205080204" pitchFamily="49" charset="-128"/>
              </a:rPr>
              <a:t>特定小型原動機付自転車のうち、</a:t>
            </a:r>
            <a:endParaRPr lang="en-US" altLang="ja-JP" sz="1600" b="1" dirty="0">
              <a:latin typeface="ＭＳ ゴシック" panose="020B0609070205080204" pitchFamily="49" charset="-128"/>
              <a:ea typeface="ＭＳ ゴシック" panose="020B0609070205080204" pitchFamily="49" charset="-128"/>
            </a:endParaRPr>
          </a:p>
          <a:p>
            <a:pPr marL="447675" indent="-447675"/>
            <a:r>
              <a:rPr lang="ja-JP" altLang="en-US" sz="1600" b="1" dirty="0">
                <a:latin typeface="ＭＳ ゴシック" panose="020B0609070205080204" pitchFamily="49" charset="-128"/>
                <a:ea typeface="ＭＳ ゴシック" panose="020B0609070205080204" pitchFamily="49" charset="-128"/>
              </a:rPr>
              <a:t>○　</a:t>
            </a:r>
            <a:r>
              <a:rPr lang="ja-JP" altLang="en-US" sz="1600" b="1" spc="-100" dirty="0">
                <a:latin typeface="ＭＳ ゴシック" panose="020B0609070205080204" pitchFamily="49" charset="-128"/>
                <a:ea typeface="ＭＳ ゴシック" panose="020B0609070205080204" pitchFamily="49" charset="-128"/>
              </a:rPr>
              <a:t>構造上の最高速度</a:t>
            </a:r>
            <a:r>
              <a:rPr lang="ja-JP" altLang="en-US" sz="1600" b="1" spc="-100" dirty="0">
                <a:solidFill>
                  <a:srgbClr val="FF0000"/>
                </a:solidFill>
                <a:latin typeface="ＭＳ ゴシック" panose="020B0609070205080204" pitchFamily="49" charset="-128"/>
                <a:ea typeface="ＭＳ ゴシック" panose="020B0609070205080204" pitchFamily="49" charset="-128"/>
              </a:rPr>
              <a:t>６</a:t>
            </a:r>
            <a:r>
              <a:rPr lang="ja-JP" altLang="en-US" sz="1600" b="1" spc="-100" dirty="0">
                <a:latin typeface="ＭＳ ゴシック" panose="020B0609070205080204" pitchFamily="49" charset="-128"/>
                <a:ea typeface="ＭＳ ゴシック" panose="020B0609070205080204" pitchFamily="49" charset="-128"/>
              </a:rPr>
              <a:t>キロメートル毎時以下</a:t>
            </a:r>
            <a:endParaRPr lang="en-US" altLang="ja-JP" sz="1600" b="1" spc="-100" dirty="0">
              <a:latin typeface="ＭＳ ゴシック" panose="020B0609070205080204" pitchFamily="49" charset="-128"/>
              <a:ea typeface="ＭＳ ゴシック" panose="020B0609070205080204" pitchFamily="49" charset="-128"/>
            </a:endParaRPr>
          </a:p>
          <a:p>
            <a:pPr marL="447675" indent="-447675"/>
            <a:r>
              <a:rPr lang="ja-JP" altLang="en-US" sz="1600" b="1" dirty="0">
                <a:latin typeface="ＭＳ ゴシック" panose="020B0609070205080204" pitchFamily="49" charset="-128"/>
                <a:ea typeface="ＭＳ ゴシック" panose="020B0609070205080204" pitchFamily="49" charset="-128"/>
              </a:rPr>
              <a:t>○　</a:t>
            </a:r>
            <a:r>
              <a:rPr lang="ja-JP" altLang="en-US" sz="1600" b="1" spc="-100" dirty="0">
                <a:latin typeface="ＭＳ ゴシック" panose="020B0609070205080204" pitchFamily="49" charset="-128"/>
                <a:ea typeface="ＭＳ ゴシック" panose="020B0609070205080204" pitchFamily="49" charset="-128"/>
              </a:rPr>
              <a:t>最高速度表示灯が</a:t>
            </a:r>
            <a:r>
              <a:rPr lang="ja-JP" altLang="en-US" sz="1600" b="1" u="sng" spc="-100" dirty="0">
                <a:solidFill>
                  <a:srgbClr val="FF0000"/>
                </a:solidFill>
                <a:latin typeface="ＭＳ ゴシック" panose="020B0609070205080204" pitchFamily="49" charset="-128"/>
                <a:ea typeface="ＭＳ ゴシック" panose="020B0609070205080204" pitchFamily="49" charset="-128"/>
              </a:rPr>
              <a:t>点滅</a:t>
            </a:r>
            <a:r>
              <a:rPr lang="ja-JP" altLang="en-US" sz="1600" b="1" spc="-100" dirty="0">
                <a:latin typeface="ＭＳ ゴシック" panose="020B0609070205080204" pitchFamily="49" charset="-128"/>
                <a:ea typeface="ＭＳ ゴシック" panose="020B0609070205080204" pitchFamily="49" charset="-128"/>
              </a:rPr>
              <a:t>　　　　　　　　等</a:t>
            </a:r>
            <a:endParaRPr lang="en-US" altLang="ja-JP" sz="1600" b="1" spc="-100" dirty="0">
              <a:latin typeface="ＭＳ ゴシック" panose="020B0609070205080204" pitchFamily="49" charset="-128"/>
              <a:ea typeface="ＭＳ ゴシック" panose="020B0609070205080204" pitchFamily="49" charset="-128"/>
            </a:endParaRPr>
          </a:p>
        </p:txBody>
      </p:sp>
      <p:pic>
        <p:nvPicPr>
          <p:cNvPr id="15" name="図 14">
            <a:extLst>
              <a:ext uri="{FF2B5EF4-FFF2-40B4-BE49-F238E27FC236}">
                <a16:creationId xmlns:a16="http://schemas.microsoft.com/office/drawing/2014/main" id="{B8ABA9BD-C0C5-45FB-99E8-20885BDB8386}"/>
              </a:ext>
            </a:extLst>
          </p:cNvPr>
          <p:cNvPicPr>
            <a:picLocks noChangeAspect="1"/>
          </p:cNvPicPr>
          <p:nvPr/>
        </p:nvPicPr>
        <p:blipFill>
          <a:blip r:embed="rId2"/>
          <a:stretch>
            <a:fillRect/>
          </a:stretch>
        </p:blipFill>
        <p:spPr>
          <a:xfrm>
            <a:off x="6146191" y="4309636"/>
            <a:ext cx="4504637" cy="1701305"/>
          </a:xfrm>
          <a:prstGeom prst="rect">
            <a:avLst/>
          </a:prstGeom>
        </p:spPr>
      </p:pic>
      <p:sp>
        <p:nvSpPr>
          <p:cNvPr id="16" name="四角形: 角を丸くする 15">
            <a:hlinkClick r:id="rId3" action="ppaction://hlinksldjump"/>
            <a:extLst>
              <a:ext uri="{FF2B5EF4-FFF2-40B4-BE49-F238E27FC236}">
                <a16:creationId xmlns:a16="http://schemas.microsoft.com/office/drawing/2014/main" id="{F17421F8-D702-4FC4-8D2C-314554C0BBB1}"/>
              </a:ext>
            </a:extLst>
          </p:cNvPr>
          <p:cNvSpPr/>
          <p:nvPr/>
        </p:nvSpPr>
        <p:spPr>
          <a:xfrm>
            <a:off x="9697792" y="6065950"/>
            <a:ext cx="1868238" cy="717920"/>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7" name="正方形/長方形 16">
            <a:extLst>
              <a:ext uri="{FF2B5EF4-FFF2-40B4-BE49-F238E27FC236}">
                <a16:creationId xmlns:a16="http://schemas.microsoft.com/office/drawing/2014/main" id="{D6C97456-0D23-4B1F-9527-F8F5C526CF55}"/>
              </a:ext>
            </a:extLst>
          </p:cNvPr>
          <p:cNvSpPr/>
          <p:nvPr/>
        </p:nvSpPr>
        <p:spPr>
          <a:xfrm>
            <a:off x="473981" y="6322204"/>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775427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FA864237-7BC2-488A-94DC-9A1FCD24F9CC}"/>
              </a:ext>
            </a:extLst>
          </p:cNvPr>
          <p:cNvSpPr/>
          <p:nvPr/>
        </p:nvSpPr>
        <p:spPr>
          <a:xfrm>
            <a:off x="838200" y="453749"/>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BB492672-8DC4-4944-AAEA-1D60284F8785}"/>
              </a:ext>
            </a:extLst>
          </p:cNvPr>
          <p:cNvSpPr/>
          <p:nvPr/>
        </p:nvSpPr>
        <p:spPr>
          <a:xfrm>
            <a:off x="838200" y="870019"/>
            <a:ext cx="10515600" cy="6804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E4379A3A-AA7A-4F5E-B003-2103A42F6083}"/>
              </a:ext>
            </a:extLst>
          </p:cNvPr>
          <p:cNvSpPr txBox="1">
            <a:spLocks/>
          </p:cNvSpPr>
          <p:nvPr/>
        </p:nvSpPr>
        <p:spPr>
          <a:xfrm>
            <a:off x="1563757" y="1032386"/>
            <a:ext cx="8335618" cy="5181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chemeClr val="bg1"/>
                </a:solidFill>
              </a:rPr>
              <a:t>特定小型原動機付自転車乗車の際の注意点</a:t>
            </a:r>
            <a:endParaRPr lang="en-US" altLang="ja-JP" b="1" dirty="0">
              <a:solidFill>
                <a:schemeClr val="bg1"/>
              </a:solidFill>
            </a:endParaRPr>
          </a:p>
          <a:p>
            <a:pPr marL="0" indent="0">
              <a:buFont typeface="Arial" panose="020B0604020202020204" pitchFamily="34" charset="0"/>
              <a:buNone/>
            </a:pPr>
            <a:endParaRPr lang="en-US" altLang="ja-JP" b="1" dirty="0">
              <a:solidFill>
                <a:schemeClr val="bg1"/>
              </a:solidFill>
            </a:endParaRPr>
          </a:p>
        </p:txBody>
      </p:sp>
      <p:sp>
        <p:nvSpPr>
          <p:cNvPr id="7" name="コンテンツ プレースホルダー 2">
            <a:extLst>
              <a:ext uri="{FF2B5EF4-FFF2-40B4-BE49-F238E27FC236}">
                <a16:creationId xmlns:a16="http://schemas.microsoft.com/office/drawing/2014/main" id="{FCA443DA-DC86-4807-845B-62E310D43C1D}"/>
              </a:ext>
            </a:extLst>
          </p:cNvPr>
          <p:cNvSpPr txBox="1">
            <a:spLocks/>
          </p:cNvSpPr>
          <p:nvPr/>
        </p:nvSpPr>
        <p:spPr>
          <a:xfrm>
            <a:off x="838200" y="1690861"/>
            <a:ext cx="10515600" cy="6804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2600" b="1" dirty="0">
                <a:solidFill>
                  <a:schemeClr val="accent1"/>
                </a:solidFill>
              </a:rPr>
              <a:t>・乗車の際の注意点</a:t>
            </a:r>
          </a:p>
        </p:txBody>
      </p:sp>
      <p:sp>
        <p:nvSpPr>
          <p:cNvPr id="9" name="コンテンツ プレースホルダー 2">
            <a:extLst>
              <a:ext uri="{FF2B5EF4-FFF2-40B4-BE49-F238E27FC236}">
                <a16:creationId xmlns:a16="http://schemas.microsoft.com/office/drawing/2014/main" id="{3E5D6D9B-0921-42F9-A266-E18B58098FC3}"/>
              </a:ext>
            </a:extLst>
          </p:cNvPr>
          <p:cNvSpPr txBox="1">
            <a:spLocks/>
          </p:cNvSpPr>
          <p:nvPr/>
        </p:nvSpPr>
        <p:spPr>
          <a:xfrm>
            <a:off x="921570" y="2257142"/>
            <a:ext cx="10854636" cy="451033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70000"/>
              </a:lnSpc>
              <a:buFont typeface="Arial" panose="020B0604020202020204" pitchFamily="34" charset="0"/>
              <a:buNone/>
            </a:pPr>
            <a:r>
              <a:rPr lang="ja-JP" altLang="en-US" sz="2000" b="1" dirty="0"/>
              <a:t>○　特定小型原動機付自転車の</a:t>
            </a:r>
            <a:r>
              <a:rPr lang="ja-JP" altLang="en-US" sz="2000" b="1" dirty="0">
                <a:solidFill>
                  <a:srgbClr val="FF0000"/>
                </a:solidFill>
              </a:rPr>
              <a:t>運転には運転免許を要しない</a:t>
            </a:r>
            <a:r>
              <a:rPr lang="ja-JP" altLang="en-US" sz="2000" b="1" dirty="0"/>
              <a:t>。（</a:t>
            </a:r>
            <a:r>
              <a:rPr lang="en-US" altLang="ja-JP" sz="2000" b="1" dirty="0">
                <a:solidFill>
                  <a:srgbClr val="FF0000"/>
                </a:solidFill>
              </a:rPr>
              <a:t>16</a:t>
            </a:r>
            <a:r>
              <a:rPr lang="ja-JP" altLang="en-US" sz="2000" b="1" dirty="0">
                <a:solidFill>
                  <a:srgbClr val="FF0000"/>
                </a:solidFill>
              </a:rPr>
              <a:t>歳未満の運転は禁止</a:t>
            </a:r>
            <a:r>
              <a:rPr lang="ja-JP" altLang="en-US" sz="2000" b="1" dirty="0"/>
              <a:t>）</a:t>
            </a:r>
            <a:endParaRPr lang="en-US" altLang="ja-JP" sz="2000" b="1" dirty="0"/>
          </a:p>
          <a:p>
            <a:pPr marL="0" indent="0">
              <a:lnSpc>
                <a:spcPct val="70000"/>
              </a:lnSpc>
              <a:buFont typeface="Arial" panose="020B0604020202020204" pitchFamily="34" charset="0"/>
              <a:buNone/>
            </a:pPr>
            <a:r>
              <a:rPr lang="ja-JP" altLang="en-US" sz="2000" b="1" dirty="0"/>
              <a:t>○　</a:t>
            </a:r>
            <a:r>
              <a:rPr lang="ja-JP" altLang="en-US" sz="2000" b="1" dirty="0">
                <a:solidFill>
                  <a:srgbClr val="FF0000"/>
                </a:solidFill>
              </a:rPr>
              <a:t>ヘルメット着用</a:t>
            </a:r>
            <a:r>
              <a:rPr lang="ja-JP" altLang="en-US" sz="2000" b="1" dirty="0"/>
              <a:t>を</a:t>
            </a:r>
            <a:r>
              <a:rPr lang="ja-JP" altLang="en-US" sz="2000" b="1" dirty="0">
                <a:solidFill>
                  <a:srgbClr val="FF0000"/>
                </a:solidFill>
              </a:rPr>
              <a:t>努力義務</a:t>
            </a:r>
            <a:r>
              <a:rPr lang="ja-JP" altLang="en-US" sz="2000" b="1" dirty="0"/>
              <a:t>とする。</a:t>
            </a:r>
            <a:endParaRPr lang="en-US" altLang="ja-JP" sz="2000" b="1" dirty="0"/>
          </a:p>
          <a:p>
            <a:pPr marL="0" indent="0">
              <a:lnSpc>
                <a:spcPct val="70000"/>
              </a:lnSpc>
              <a:buFont typeface="Arial" panose="020B0604020202020204" pitchFamily="34" charset="0"/>
              <a:buNone/>
            </a:pPr>
            <a:r>
              <a:rPr lang="ja-JP" altLang="en-US" sz="2000" b="1" dirty="0"/>
              <a:t>○　ナンバープレートの取り付けが</a:t>
            </a:r>
            <a:r>
              <a:rPr lang="ja-JP" altLang="en-US" sz="2000" b="1" dirty="0">
                <a:solidFill>
                  <a:srgbClr val="FF0000"/>
                </a:solidFill>
              </a:rPr>
              <a:t>必要</a:t>
            </a:r>
            <a:r>
              <a:rPr lang="ja-JP" altLang="en-US" sz="2000" b="1" dirty="0"/>
              <a:t>。</a:t>
            </a:r>
            <a:endParaRPr lang="en-US" altLang="ja-JP" sz="2000" b="1" dirty="0"/>
          </a:p>
          <a:p>
            <a:pPr marL="0" indent="0">
              <a:lnSpc>
                <a:spcPct val="70000"/>
              </a:lnSpc>
              <a:buFont typeface="Arial" panose="020B0604020202020204" pitchFamily="34" charset="0"/>
              <a:buNone/>
            </a:pPr>
            <a:r>
              <a:rPr lang="ja-JP" altLang="en-US" sz="2000" b="1" dirty="0"/>
              <a:t>○　自動車損害賠償保障法に基づく</a:t>
            </a:r>
            <a:r>
              <a:rPr lang="ja-JP" altLang="en-US" sz="2000" b="1" dirty="0">
                <a:solidFill>
                  <a:srgbClr val="FF0000"/>
                </a:solidFill>
              </a:rPr>
              <a:t>自賠責の加入が義務</a:t>
            </a:r>
            <a:r>
              <a:rPr lang="ja-JP" altLang="en-US" sz="2000" b="1" dirty="0"/>
              <a:t>。</a:t>
            </a:r>
            <a:endParaRPr lang="en-US" altLang="ja-JP" sz="2000" b="1" dirty="0"/>
          </a:p>
          <a:p>
            <a:pPr marL="0" indent="0">
              <a:lnSpc>
                <a:spcPct val="70000"/>
              </a:lnSpc>
              <a:buFont typeface="Arial" panose="020B0604020202020204" pitchFamily="34" charset="0"/>
              <a:buNone/>
            </a:pPr>
            <a:r>
              <a:rPr lang="ja-JP" altLang="en-US" sz="2000" b="1" dirty="0"/>
              <a:t>○　特定小型原動機付自転車は</a:t>
            </a:r>
            <a:r>
              <a:rPr lang="ja-JP" altLang="en-US" sz="2000" b="1" dirty="0">
                <a:solidFill>
                  <a:srgbClr val="FF0000"/>
                </a:solidFill>
              </a:rPr>
              <a:t>車道通行を原則</a:t>
            </a:r>
            <a:r>
              <a:rPr lang="ja-JP" altLang="en-US" sz="2000" b="1" dirty="0"/>
              <a:t>とする。</a:t>
            </a:r>
            <a:endParaRPr lang="en-US" altLang="ja-JP" sz="2000" b="1" dirty="0"/>
          </a:p>
          <a:p>
            <a:pPr marL="0" indent="0">
              <a:lnSpc>
                <a:spcPct val="70000"/>
              </a:lnSpc>
              <a:buFont typeface="Arial" panose="020B0604020202020204" pitchFamily="34" charset="0"/>
              <a:buNone/>
            </a:pPr>
            <a:r>
              <a:rPr lang="ja-JP" altLang="en-US" sz="2000" b="1" dirty="0"/>
              <a:t>○　</a:t>
            </a:r>
            <a:r>
              <a:rPr lang="ja-JP" altLang="en-US" sz="2000" b="1" dirty="0">
                <a:solidFill>
                  <a:srgbClr val="FF0000"/>
                </a:solidFill>
              </a:rPr>
              <a:t>自転車道</a:t>
            </a:r>
            <a:r>
              <a:rPr lang="ja-JP" altLang="en-US" sz="2000" b="1" dirty="0"/>
              <a:t>、</a:t>
            </a:r>
            <a:r>
              <a:rPr lang="ja-JP" altLang="en-US" sz="2000" b="1" dirty="0">
                <a:solidFill>
                  <a:srgbClr val="FF0000"/>
                </a:solidFill>
              </a:rPr>
              <a:t>普通自転車専用通行帯</a:t>
            </a:r>
            <a:r>
              <a:rPr lang="ja-JP" altLang="en-US" sz="2000" b="1" dirty="0"/>
              <a:t>の</a:t>
            </a:r>
            <a:r>
              <a:rPr lang="ja-JP" altLang="en-US" sz="2000" b="1" dirty="0">
                <a:solidFill>
                  <a:srgbClr val="FF0000"/>
                </a:solidFill>
              </a:rPr>
              <a:t>通行は可能</a:t>
            </a:r>
            <a:r>
              <a:rPr lang="ja-JP" altLang="en-US" sz="2000" b="1" dirty="0"/>
              <a:t>。</a:t>
            </a:r>
            <a:endParaRPr lang="en-US" altLang="ja-JP" sz="2000" b="1" dirty="0"/>
          </a:p>
          <a:p>
            <a:pPr marL="0" indent="0">
              <a:lnSpc>
                <a:spcPct val="70000"/>
              </a:lnSpc>
              <a:buFont typeface="Arial" panose="020B0604020202020204" pitchFamily="34" charset="0"/>
              <a:buNone/>
            </a:pPr>
            <a:r>
              <a:rPr lang="ja-JP" altLang="en-US" sz="2000" b="1" dirty="0"/>
              <a:t>○　歩道等における歩行者の通行を妨げるおそれのないものとして内閣府</a:t>
            </a:r>
            <a:endParaRPr lang="en-US" altLang="ja-JP" sz="2000" b="1" dirty="0"/>
          </a:p>
          <a:p>
            <a:pPr marL="0" indent="0">
              <a:lnSpc>
                <a:spcPct val="70000"/>
              </a:lnSpc>
              <a:buFont typeface="Arial" panose="020B0604020202020204" pitchFamily="34" charset="0"/>
              <a:buNone/>
            </a:pPr>
            <a:r>
              <a:rPr lang="ja-JP" altLang="en-US" sz="2000" b="1" dirty="0"/>
              <a:t>　令で定める基準に該当するもの（</a:t>
            </a:r>
            <a:r>
              <a:rPr lang="ja-JP" altLang="en-US" sz="2000" b="1" dirty="0">
                <a:solidFill>
                  <a:srgbClr val="FF0000"/>
                </a:solidFill>
              </a:rPr>
              <a:t>特例特定小型原動機付自転車</a:t>
            </a:r>
            <a:r>
              <a:rPr lang="ja-JP" altLang="en-US" sz="2000" b="1" dirty="0"/>
              <a:t>）は、</a:t>
            </a:r>
            <a:r>
              <a:rPr lang="ja-JP" altLang="en-US" sz="2000" b="1" dirty="0">
                <a:solidFill>
                  <a:srgbClr val="FF0000"/>
                </a:solidFill>
              </a:rPr>
              <a:t>例</a:t>
            </a:r>
            <a:endParaRPr lang="en-US" altLang="ja-JP" sz="2000" b="1" dirty="0">
              <a:solidFill>
                <a:srgbClr val="FF0000"/>
              </a:solidFill>
            </a:endParaRPr>
          </a:p>
          <a:p>
            <a:pPr marL="0" indent="0">
              <a:lnSpc>
                <a:spcPct val="70000"/>
              </a:lnSpc>
              <a:buFont typeface="Arial" panose="020B0604020202020204" pitchFamily="34" charset="0"/>
              <a:buNone/>
            </a:pPr>
            <a:r>
              <a:rPr lang="ja-JP" altLang="en-US" sz="2000" b="1" dirty="0">
                <a:solidFill>
                  <a:srgbClr val="FF0000"/>
                </a:solidFill>
              </a:rPr>
              <a:t>　外的に自転車通行可の歩道等を通行することができる</a:t>
            </a:r>
            <a:r>
              <a:rPr lang="ja-JP" altLang="en-US" sz="2000" b="1" dirty="0"/>
              <a:t>。</a:t>
            </a:r>
            <a:endParaRPr lang="en-US" altLang="ja-JP" sz="2000" b="1" dirty="0"/>
          </a:p>
          <a:p>
            <a:pPr marL="0" indent="0">
              <a:lnSpc>
                <a:spcPct val="70000"/>
              </a:lnSpc>
              <a:buFont typeface="Arial" panose="020B0604020202020204" pitchFamily="34" charset="0"/>
              <a:buNone/>
            </a:pPr>
            <a:r>
              <a:rPr lang="ja-JP" altLang="en-US" sz="2000" b="1" dirty="0"/>
              <a:t>○　</a:t>
            </a:r>
            <a:r>
              <a:rPr lang="ja-JP" altLang="en-US" sz="2000" b="1" dirty="0">
                <a:solidFill>
                  <a:srgbClr val="FF0000"/>
                </a:solidFill>
              </a:rPr>
              <a:t>交通反則通告制度</a:t>
            </a:r>
            <a:r>
              <a:rPr lang="ja-JP" altLang="en-US" sz="2000" b="1" dirty="0"/>
              <a:t>及び</a:t>
            </a:r>
            <a:r>
              <a:rPr lang="ja-JP" altLang="en-US" sz="2000" b="1" dirty="0">
                <a:solidFill>
                  <a:srgbClr val="FF0000"/>
                </a:solidFill>
              </a:rPr>
              <a:t>放置違反金制度</a:t>
            </a:r>
            <a:r>
              <a:rPr lang="ja-JP" altLang="en-US" sz="2000" b="1" dirty="0"/>
              <a:t>の</a:t>
            </a:r>
            <a:r>
              <a:rPr lang="ja-JP" altLang="en-US" sz="2000" b="1" dirty="0">
                <a:solidFill>
                  <a:srgbClr val="FF0000"/>
                </a:solidFill>
              </a:rPr>
              <a:t>対象</a:t>
            </a:r>
            <a:r>
              <a:rPr lang="ja-JP" altLang="en-US" sz="2000" b="1" dirty="0"/>
              <a:t>となる。</a:t>
            </a:r>
            <a:endParaRPr lang="en-US" altLang="ja-JP" sz="2000" b="1" dirty="0"/>
          </a:p>
          <a:p>
            <a:pPr marL="0" indent="0">
              <a:lnSpc>
                <a:spcPct val="70000"/>
              </a:lnSpc>
              <a:buFont typeface="Arial" panose="020B0604020202020204" pitchFamily="34" charset="0"/>
              <a:buNone/>
            </a:pPr>
            <a:r>
              <a:rPr lang="ja-JP" altLang="en-US" sz="2000" b="1" dirty="0"/>
              <a:t>○　</a:t>
            </a:r>
            <a:r>
              <a:rPr lang="ja-JP" altLang="en-US" sz="2000" b="1" dirty="0">
                <a:solidFill>
                  <a:srgbClr val="FF0000"/>
                </a:solidFill>
              </a:rPr>
              <a:t>危険行為を繰り返す者</a:t>
            </a:r>
            <a:r>
              <a:rPr lang="ja-JP" altLang="en-US" sz="2000" b="1" dirty="0"/>
              <a:t>には</a:t>
            </a:r>
            <a:r>
              <a:rPr lang="ja-JP" altLang="en-US" sz="2000" b="1" dirty="0">
                <a:solidFill>
                  <a:srgbClr val="FF0000"/>
                </a:solidFill>
              </a:rPr>
              <a:t>講習の受講を命ずる</a:t>
            </a:r>
            <a:r>
              <a:rPr lang="ja-JP" altLang="en-US" sz="2000" b="1" dirty="0"/>
              <a:t>。（特定小型原動機付</a:t>
            </a:r>
            <a:endParaRPr lang="en-US" altLang="ja-JP" sz="2000" b="1" dirty="0"/>
          </a:p>
          <a:p>
            <a:pPr marL="0" indent="0">
              <a:lnSpc>
                <a:spcPct val="70000"/>
              </a:lnSpc>
              <a:buFont typeface="Arial" panose="020B0604020202020204" pitchFamily="34" charset="0"/>
              <a:buNone/>
            </a:pPr>
            <a:r>
              <a:rPr lang="ja-JP" altLang="en-US" sz="2000" b="1" dirty="0"/>
              <a:t>　自転車運転者講習）</a:t>
            </a:r>
            <a:r>
              <a:rPr lang="ja-JP" altLang="en-US" sz="2400" b="1" dirty="0"/>
              <a:t>　</a:t>
            </a:r>
            <a:endParaRPr lang="en-US" altLang="ja-JP" sz="2400" b="1" dirty="0"/>
          </a:p>
        </p:txBody>
      </p:sp>
      <p:grpSp>
        <p:nvGrpSpPr>
          <p:cNvPr id="12" name="グループ化 11">
            <a:extLst>
              <a:ext uri="{FF2B5EF4-FFF2-40B4-BE49-F238E27FC236}">
                <a16:creationId xmlns:a16="http://schemas.microsoft.com/office/drawing/2014/main" id="{03667E14-0C99-4784-922B-E99BBDE57F80}"/>
              </a:ext>
            </a:extLst>
          </p:cNvPr>
          <p:cNvGrpSpPr/>
          <p:nvPr/>
        </p:nvGrpSpPr>
        <p:grpSpPr>
          <a:xfrm flipH="1">
            <a:off x="10121349" y="3039356"/>
            <a:ext cx="1232451" cy="1661941"/>
            <a:chOff x="-1158039" y="860473"/>
            <a:chExt cx="925042" cy="1423031"/>
          </a:xfrm>
        </p:grpSpPr>
        <p:sp>
          <p:nvSpPr>
            <p:cNvPr id="13" name="楕円 12">
              <a:extLst>
                <a:ext uri="{FF2B5EF4-FFF2-40B4-BE49-F238E27FC236}">
                  <a16:creationId xmlns:a16="http://schemas.microsoft.com/office/drawing/2014/main" id="{000B6BAE-E03A-4B77-88D2-08BD94880DCB}"/>
                </a:ext>
              </a:extLst>
            </p:cNvPr>
            <p:cNvSpPr/>
            <p:nvPr/>
          </p:nvSpPr>
          <p:spPr>
            <a:xfrm>
              <a:off x="-1126291" y="2121683"/>
              <a:ext cx="172798" cy="161821"/>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p>
          </p:txBody>
        </p:sp>
        <p:sp>
          <p:nvSpPr>
            <p:cNvPr id="14" name="楕円 13">
              <a:extLst>
                <a:ext uri="{FF2B5EF4-FFF2-40B4-BE49-F238E27FC236}">
                  <a16:creationId xmlns:a16="http://schemas.microsoft.com/office/drawing/2014/main" id="{BF39EA98-03A7-4DB3-BB0D-362D8963111D}"/>
                </a:ext>
              </a:extLst>
            </p:cNvPr>
            <p:cNvSpPr/>
            <p:nvPr/>
          </p:nvSpPr>
          <p:spPr>
            <a:xfrm>
              <a:off x="-420911" y="2102436"/>
              <a:ext cx="187914" cy="17597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p>
          </p:txBody>
        </p:sp>
        <p:sp>
          <p:nvSpPr>
            <p:cNvPr id="15" name="楕円 14">
              <a:extLst>
                <a:ext uri="{FF2B5EF4-FFF2-40B4-BE49-F238E27FC236}">
                  <a16:creationId xmlns:a16="http://schemas.microsoft.com/office/drawing/2014/main" id="{2A3736F1-9520-4073-BA3B-DA31FC15E1C1}"/>
                </a:ext>
              </a:extLst>
            </p:cNvPr>
            <p:cNvSpPr/>
            <p:nvPr/>
          </p:nvSpPr>
          <p:spPr>
            <a:xfrm>
              <a:off x="-387948" y="2141770"/>
              <a:ext cx="112521" cy="10537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p>
          </p:txBody>
        </p:sp>
        <p:sp>
          <p:nvSpPr>
            <p:cNvPr id="16" name="楕円 15">
              <a:extLst>
                <a:ext uri="{FF2B5EF4-FFF2-40B4-BE49-F238E27FC236}">
                  <a16:creationId xmlns:a16="http://schemas.microsoft.com/office/drawing/2014/main" id="{4F995B7D-0808-4201-A9FC-7DD4238F7524}"/>
                </a:ext>
              </a:extLst>
            </p:cNvPr>
            <p:cNvSpPr/>
            <p:nvPr/>
          </p:nvSpPr>
          <p:spPr>
            <a:xfrm>
              <a:off x="-1095464" y="2149908"/>
              <a:ext cx="112521" cy="10537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p>
          </p:txBody>
        </p:sp>
        <p:pic>
          <p:nvPicPr>
            <p:cNvPr id="17" name="図 16">
              <a:extLst>
                <a:ext uri="{FF2B5EF4-FFF2-40B4-BE49-F238E27FC236}">
                  <a16:creationId xmlns:a16="http://schemas.microsoft.com/office/drawing/2014/main" id="{E8C941EB-58DF-4198-9001-9E2DDDB5E3FA}"/>
                </a:ext>
              </a:extLst>
            </p:cNvPr>
            <p:cNvPicPr>
              <a:picLocks noChangeAspect="1"/>
            </p:cNvPicPr>
            <p:nvPr/>
          </p:nvPicPr>
          <p:blipFill>
            <a:blip r:embed="rId2"/>
            <a:stretch>
              <a:fillRect/>
            </a:stretch>
          </p:blipFill>
          <p:spPr>
            <a:xfrm>
              <a:off x="-1158039" y="1373596"/>
              <a:ext cx="882466" cy="882805"/>
            </a:xfrm>
            <a:prstGeom prst="rect">
              <a:avLst/>
            </a:prstGeom>
          </p:spPr>
        </p:pic>
        <p:cxnSp>
          <p:nvCxnSpPr>
            <p:cNvPr id="18" name="直線コネクタ 17">
              <a:extLst>
                <a:ext uri="{FF2B5EF4-FFF2-40B4-BE49-F238E27FC236}">
                  <a16:creationId xmlns:a16="http://schemas.microsoft.com/office/drawing/2014/main" id="{EC8ED8A1-95ED-4817-81F3-915955E1807A}"/>
                </a:ext>
              </a:extLst>
            </p:cNvPr>
            <p:cNvCxnSpPr/>
            <p:nvPr/>
          </p:nvCxnSpPr>
          <p:spPr>
            <a:xfrm flipH="1">
              <a:off x="-928808" y="2191319"/>
              <a:ext cx="390237" cy="1597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5AF6673F-726B-4670-BECA-604F7CC64930}"/>
                </a:ext>
              </a:extLst>
            </p:cNvPr>
            <p:cNvCxnSpPr/>
            <p:nvPr/>
          </p:nvCxnSpPr>
          <p:spPr>
            <a:xfrm flipH="1">
              <a:off x="-544764" y="1942845"/>
              <a:ext cx="93676" cy="20706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9672FD56-3D06-402A-BFCF-89936C1885C4}"/>
                </a:ext>
              </a:extLst>
            </p:cNvPr>
            <p:cNvCxnSpPr/>
            <p:nvPr/>
          </p:nvCxnSpPr>
          <p:spPr>
            <a:xfrm flipH="1">
              <a:off x="-497926" y="2007218"/>
              <a:ext cx="64554" cy="14269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1" name="グループ化 20">
              <a:extLst>
                <a:ext uri="{FF2B5EF4-FFF2-40B4-BE49-F238E27FC236}">
                  <a16:creationId xmlns:a16="http://schemas.microsoft.com/office/drawing/2014/main" id="{F254A181-6CF5-44DE-944D-EC3F02B62C0E}"/>
                </a:ext>
              </a:extLst>
            </p:cNvPr>
            <p:cNvGrpSpPr/>
            <p:nvPr/>
          </p:nvGrpSpPr>
          <p:grpSpPr>
            <a:xfrm>
              <a:off x="-913423" y="860473"/>
              <a:ext cx="367490" cy="1318314"/>
              <a:chOff x="-911014" y="843233"/>
              <a:chExt cx="367490" cy="1318314"/>
            </a:xfrm>
          </p:grpSpPr>
          <p:sp>
            <p:nvSpPr>
              <p:cNvPr id="24" name="楕円 23">
                <a:extLst>
                  <a:ext uri="{FF2B5EF4-FFF2-40B4-BE49-F238E27FC236}">
                    <a16:creationId xmlns:a16="http://schemas.microsoft.com/office/drawing/2014/main" id="{F1CA6035-208C-4013-BD45-2FC9C5F12B11}"/>
                  </a:ext>
                </a:extLst>
              </p:cNvPr>
              <p:cNvSpPr/>
              <p:nvPr/>
            </p:nvSpPr>
            <p:spPr>
              <a:xfrm>
                <a:off x="-890006" y="879100"/>
                <a:ext cx="252398" cy="25239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p>
            </p:txBody>
          </p:sp>
          <p:sp>
            <p:nvSpPr>
              <p:cNvPr id="25" name="正方形/長方形 24">
                <a:extLst>
                  <a:ext uri="{FF2B5EF4-FFF2-40B4-BE49-F238E27FC236}">
                    <a16:creationId xmlns:a16="http://schemas.microsoft.com/office/drawing/2014/main" id="{86904B46-9BD2-4317-8619-4983B32206B9}"/>
                  </a:ext>
                </a:extLst>
              </p:cNvPr>
              <p:cNvSpPr/>
              <p:nvPr/>
            </p:nvSpPr>
            <p:spPr>
              <a:xfrm>
                <a:off x="-832678" y="1156667"/>
                <a:ext cx="130120" cy="420745"/>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p>
            </p:txBody>
          </p:sp>
          <p:sp>
            <p:nvSpPr>
              <p:cNvPr id="26" name="正方形/長方形 25">
                <a:extLst>
                  <a:ext uri="{FF2B5EF4-FFF2-40B4-BE49-F238E27FC236}">
                    <a16:creationId xmlns:a16="http://schemas.microsoft.com/office/drawing/2014/main" id="{E4739DAD-3A70-4EC0-8A74-89C61D6DF88E}"/>
                  </a:ext>
                </a:extLst>
              </p:cNvPr>
              <p:cNvSpPr/>
              <p:nvPr/>
            </p:nvSpPr>
            <p:spPr>
              <a:xfrm rot="17319962">
                <a:off x="-707596" y="1243013"/>
                <a:ext cx="53475" cy="274668"/>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p>
            </p:txBody>
          </p:sp>
          <p:sp>
            <p:nvSpPr>
              <p:cNvPr id="27" name="正方形/長方形 26">
                <a:extLst>
                  <a:ext uri="{FF2B5EF4-FFF2-40B4-BE49-F238E27FC236}">
                    <a16:creationId xmlns:a16="http://schemas.microsoft.com/office/drawing/2014/main" id="{A901A2F9-3265-4CAA-85E5-2B2066B7601D}"/>
                  </a:ext>
                </a:extLst>
              </p:cNvPr>
              <p:cNvSpPr/>
              <p:nvPr/>
            </p:nvSpPr>
            <p:spPr>
              <a:xfrm rot="21269385">
                <a:off x="-792776" y="1435804"/>
                <a:ext cx="93433" cy="342659"/>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p>
            </p:txBody>
          </p:sp>
          <p:sp>
            <p:nvSpPr>
              <p:cNvPr id="28" name="正方形/長方形 27">
                <a:extLst>
                  <a:ext uri="{FF2B5EF4-FFF2-40B4-BE49-F238E27FC236}">
                    <a16:creationId xmlns:a16="http://schemas.microsoft.com/office/drawing/2014/main" id="{49340B00-CAAC-4CB3-B4B0-2F6C13A51DB9}"/>
                  </a:ext>
                </a:extLst>
              </p:cNvPr>
              <p:cNvSpPr/>
              <p:nvPr/>
            </p:nvSpPr>
            <p:spPr>
              <a:xfrm rot="21320923">
                <a:off x="-823485" y="1576406"/>
                <a:ext cx="73909" cy="20241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p>
            </p:txBody>
          </p:sp>
          <p:sp>
            <p:nvSpPr>
              <p:cNvPr id="29" name="正方形/長方形 28">
                <a:extLst>
                  <a:ext uri="{FF2B5EF4-FFF2-40B4-BE49-F238E27FC236}">
                    <a16:creationId xmlns:a16="http://schemas.microsoft.com/office/drawing/2014/main" id="{070A02CC-5309-4C69-8CDC-52B2111457CF}"/>
                  </a:ext>
                </a:extLst>
              </p:cNvPr>
              <p:cNvSpPr/>
              <p:nvPr/>
            </p:nvSpPr>
            <p:spPr>
              <a:xfrm rot="632745">
                <a:off x="-853810" y="1730012"/>
                <a:ext cx="67830" cy="40180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p>
            </p:txBody>
          </p:sp>
          <p:cxnSp>
            <p:nvCxnSpPr>
              <p:cNvPr id="30" name="直線コネクタ 29">
                <a:extLst>
                  <a:ext uri="{FF2B5EF4-FFF2-40B4-BE49-F238E27FC236}">
                    <a16:creationId xmlns:a16="http://schemas.microsoft.com/office/drawing/2014/main" id="{C26DE3BD-89BE-416C-8CB7-A8797C71D97E}"/>
                  </a:ext>
                </a:extLst>
              </p:cNvPr>
              <p:cNvCxnSpPr/>
              <p:nvPr/>
            </p:nvCxnSpPr>
            <p:spPr>
              <a:xfrm flipH="1" flipV="1">
                <a:off x="-777665" y="1651263"/>
                <a:ext cx="22038" cy="130193"/>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1" name="正方形/長方形 30">
                <a:extLst>
                  <a:ext uri="{FF2B5EF4-FFF2-40B4-BE49-F238E27FC236}">
                    <a16:creationId xmlns:a16="http://schemas.microsoft.com/office/drawing/2014/main" id="{E205FFC8-C971-4489-8DC7-F4A91E862FD3}"/>
                  </a:ext>
                </a:extLst>
              </p:cNvPr>
              <p:cNvSpPr/>
              <p:nvPr/>
            </p:nvSpPr>
            <p:spPr>
              <a:xfrm rot="328736">
                <a:off x="-769248" y="1769988"/>
                <a:ext cx="67830" cy="391559"/>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p>
            </p:txBody>
          </p:sp>
          <p:cxnSp>
            <p:nvCxnSpPr>
              <p:cNvPr id="32" name="直線コネクタ 31">
                <a:extLst>
                  <a:ext uri="{FF2B5EF4-FFF2-40B4-BE49-F238E27FC236}">
                    <a16:creationId xmlns:a16="http://schemas.microsoft.com/office/drawing/2014/main" id="{EB53D6F2-EF3F-417C-84D6-7C4367DFED4E}"/>
                  </a:ext>
                </a:extLst>
              </p:cNvPr>
              <p:cNvCxnSpPr/>
              <p:nvPr/>
            </p:nvCxnSpPr>
            <p:spPr>
              <a:xfrm flipH="1" flipV="1">
                <a:off x="-771562" y="1380347"/>
                <a:ext cx="70041" cy="23165"/>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33" name="グループ化 32">
                <a:extLst>
                  <a:ext uri="{FF2B5EF4-FFF2-40B4-BE49-F238E27FC236}">
                    <a16:creationId xmlns:a16="http://schemas.microsoft.com/office/drawing/2014/main" id="{0CCD598B-4A48-45E1-886B-D4EFD9B1925C}"/>
                  </a:ext>
                </a:extLst>
              </p:cNvPr>
              <p:cNvGrpSpPr/>
              <p:nvPr/>
            </p:nvGrpSpPr>
            <p:grpSpPr>
              <a:xfrm rot="21204411">
                <a:off x="-911014" y="843233"/>
                <a:ext cx="307565" cy="221401"/>
                <a:chOff x="-911014" y="843233"/>
                <a:chExt cx="307565" cy="221401"/>
              </a:xfrm>
            </p:grpSpPr>
            <p:sp>
              <p:nvSpPr>
                <p:cNvPr id="34" name="正方形/長方形 33">
                  <a:extLst>
                    <a:ext uri="{FF2B5EF4-FFF2-40B4-BE49-F238E27FC236}">
                      <a16:creationId xmlns:a16="http://schemas.microsoft.com/office/drawing/2014/main" id="{3A106667-1629-488E-B62D-84F8CD65EF0D}"/>
                    </a:ext>
                  </a:extLst>
                </p:cNvPr>
                <p:cNvSpPr/>
                <p:nvPr/>
              </p:nvSpPr>
              <p:spPr>
                <a:xfrm>
                  <a:off x="-908050" y="932021"/>
                  <a:ext cx="304601" cy="46123"/>
                </a:xfrm>
                <a:prstGeom prst="rect">
                  <a:avLst/>
                </a:prstGeom>
                <a:solidFill>
                  <a:schemeClr val="tx1">
                    <a:lumMod val="85000"/>
                    <a:lumOff val="1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5" name="弦 34">
                  <a:extLst>
                    <a:ext uri="{FF2B5EF4-FFF2-40B4-BE49-F238E27FC236}">
                      <a16:creationId xmlns:a16="http://schemas.microsoft.com/office/drawing/2014/main" id="{6388B17E-887D-469D-8B0D-92DF566A2491}"/>
                    </a:ext>
                  </a:extLst>
                </p:cNvPr>
                <p:cNvSpPr/>
                <p:nvPr/>
              </p:nvSpPr>
              <p:spPr>
                <a:xfrm rot="6921497">
                  <a:off x="-880369" y="812588"/>
                  <a:ext cx="221401" cy="282692"/>
                </a:xfrm>
                <a:prstGeom prst="chord">
                  <a:avLst>
                    <a:gd name="adj1" fmla="val 3798887"/>
                    <a:gd name="adj2" fmla="val 14698898"/>
                  </a:avLst>
                </a:prstGeom>
                <a:solidFill>
                  <a:schemeClr val="tx1">
                    <a:lumMod val="85000"/>
                    <a:lumOff val="1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grpSp>
        <p:sp>
          <p:nvSpPr>
            <p:cNvPr id="22" name="星 7 141">
              <a:extLst>
                <a:ext uri="{FF2B5EF4-FFF2-40B4-BE49-F238E27FC236}">
                  <a16:creationId xmlns:a16="http://schemas.microsoft.com/office/drawing/2014/main" id="{CA1BB140-0A0A-4A00-BB47-749AA03FC8CD}"/>
                </a:ext>
              </a:extLst>
            </p:cNvPr>
            <p:cNvSpPr/>
            <p:nvPr/>
          </p:nvSpPr>
          <p:spPr>
            <a:xfrm>
              <a:off x="-498591" y="1620227"/>
              <a:ext cx="47503" cy="47503"/>
            </a:xfrm>
            <a:prstGeom prst="star7">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3" name="星 7 142">
              <a:extLst>
                <a:ext uri="{FF2B5EF4-FFF2-40B4-BE49-F238E27FC236}">
                  <a16:creationId xmlns:a16="http://schemas.microsoft.com/office/drawing/2014/main" id="{4E63731E-74EB-4106-8AC4-CB55AE596B1B}"/>
                </a:ext>
              </a:extLst>
            </p:cNvPr>
            <p:cNvSpPr/>
            <p:nvPr/>
          </p:nvSpPr>
          <p:spPr>
            <a:xfrm>
              <a:off x="-1149218" y="2058808"/>
              <a:ext cx="45719" cy="45719"/>
            </a:xfrm>
            <a:prstGeom prst="star7">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
        <p:nvSpPr>
          <p:cNvPr id="36" name="四角形: 角を丸くする 35">
            <a:hlinkClick r:id="rId3" action="ppaction://hlinksldjump"/>
            <a:extLst>
              <a:ext uri="{FF2B5EF4-FFF2-40B4-BE49-F238E27FC236}">
                <a16:creationId xmlns:a16="http://schemas.microsoft.com/office/drawing/2014/main" id="{A2AAF68C-6890-40E3-B67F-A0E0FDA64228}"/>
              </a:ext>
            </a:extLst>
          </p:cNvPr>
          <p:cNvSpPr/>
          <p:nvPr/>
        </p:nvSpPr>
        <p:spPr>
          <a:xfrm>
            <a:off x="9899375" y="5985011"/>
            <a:ext cx="1987988" cy="738525"/>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37" name="正方形/長方形 36">
            <a:extLst>
              <a:ext uri="{FF2B5EF4-FFF2-40B4-BE49-F238E27FC236}">
                <a16:creationId xmlns:a16="http://schemas.microsoft.com/office/drawing/2014/main" id="{5A491F23-1D2A-471C-A4F7-06C2C13A1BA9}"/>
              </a:ext>
            </a:extLst>
          </p:cNvPr>
          <p:cNvSpPr/>
          <p:nvPr/>
        </p:nvSpPr>
        <p:spPr>
          <a:xfrm>
            <a:off x="415794" y="6305808"/>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793708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93DE3C1D-4CC6-406B-B86A-FEE4357D413D}"/>
              </a:ext>
            </a:extLst>
          </p:cNvPr>
          <p:cNvSpPr/>
          <p:nvPr/>
        </p:nvSpPr>
        <p:spPr>
          <a:xfrm>
            <a:off x="838200" y="575298"/>
            <a:ext cx="10515600" cy="1325563"/>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コンテンツ プレースホルダー 2">
            <a:extLst>
              <a:ext uri="{FF2B5EF4-FFF2-40B4-BE49-F238E27FC236}">
                <a16:creationId xmlns:a16="http://schemas.microsoft.com/office/drawing/2014/main" id="{8A377E73-A52B-4023-9E94-07D47AB164C4}"/>
              </a:ext>
            </a:extLst>
          </p:cNvPr>
          <p:cNvSpPr>
            <a:spLocks noGrp="1"/>
          </p:cNvSpPr>
          <p:nvPr>
            <p:ph idx="1"/>
          </p:nvPr>
        </p:nvSpPr>
        <p:spPr>
          <a:xfrm>
            <a:off x="1752599" y="739673"/>
            <a:ext cx="9922565" cy="1161188"/>
          </a:xfrm>
        </p:spPr>
        <p:txBody>
          <a:bodyPr>
            <a:normAutofit/>
          </a:bodyPr>
          <a:lstStyle/>
          <a:p>
            <a:pPr marL="0" indent="0">
              <a:buNone/>
            </a:pPr>
            <a:r>
              <a:rPr kumimoji="1" lang="ja-JP" altLang="en-US" sz="2000" b="1" dirty="0">
                <a:solidFill>
                  <a:schemeClr val="accent1">
                    <a:lumMod val="50000"/>
                  </a:schemeClr>
                </a:solidFill>
              </a:rPr>
              <a:t>悪質・危険な運転による交通の危険を防止するために</a:t>
            </a:r>
            <a:endParaRPr kumimoji="1" lang="en-US" altLang="ja-JP" sz="2000" b="1" dirty="0">
              <a:solidFill>
                <a:schemeClr val="accent1">
                  <a:lumMod val="50000"/>
                </a:schemeClr>
              </a:solidFill>
            </a:endParaRPr>
          </a:p>
          <a:p>
            <a:pPr marL="0" indent="0">
              <a:buNone/>
            </a:pPr>
            <a:r>
              <a:rPr kumimoji="1" lang="ja-JP" altLang="en-US" sz="4000" b="1" dirty="0">
                <a:solidFill>
                  <a:schemeClr val="accent1">
                    <a:lumMod val="50000"/>
                  </a:schemeClr>
                </a:solidFill>
              </a:rPr>
              <a:t>特定小型原動機付自転車運転者講習</a:t>
            </a:r>
          </a:p>
        </p:txBody>
      </p:sp>
      <p:sp>
        <p:nvSpPr>
          <p:cNvPr id="6" name="正方形/長方形 5">
            <a:extLst>
              <a:ext uri="{FF2B5EF4-FFF2-40B4-BE49-F238E27FC236}">
                <a16:creationId xmlns:a16="http://schemas.microsoft.com/office/drawing/2014/main" id="{399B4EBB-A291-4A68-A62A-735741867FA3}"/>
              </a:ext>
            </a:extLst>
          </p:cNvPr>
          <p:cNvSpPr/>
          <p:nvPr/>
        </p:nvSpPr>
        <p:spPr>
          <a:xfrm>
            <a:off x="838200" y="329390"/>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コンテンツ プレースホルダー 2">
            <a:extLst>
              <a:ext uri="{FF2B5EF4-FFF2-40B4-BE49-F238E27FC236}">
                <a16:creationId xmlns:a16="http://schemas.microsoft.com/office/drawing/2014/main" id="{312DBB9D-7E01-4D8F-80E5-E48A8B26D3BF}"/>
              </a:ext>
            </a:extLst>
          </p:cNvPr>
          <p:cNvSpPr txBox="1">
            <a:spLocks/>
          </p:cNvSpPr>
          <p:nvPr/>
        </p:nvSpPr>
        <p:spPr>
          <a:xfrm>
            <a:off x="1159564" y="1900861"/>
            <a:ext cx="10515600" cy="6804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2600" b="1" dirty="0">
                <a:solidFill>
                  <a:schemeClr val="accent1"/>
                </a:solidFill>
              </a:rPr>
              <a:t>危険行為を繰り返す運転者に講習受講が</a:t>
            </a:r>
            <a:r>
              <a:rPr lang="ja-JP" altLang="en-US" sz="2600" b="1" dirty="0">
                <a:solidFill>
                  <a:srgbClr val="FF0000"/>
                </a:solidFill>
              </a:rPr>
              <a:t>義務</a:t>
            </a:r>
            <a:r>
              <a:rPr lang="ja-JP" altLang="en-US" sz="2600" b="1" dirty="0">
                <a:solidFill>
                  <a:schemeClr val="accent1"/>
                </a:solidFill>
              </a:rPr>
              <a:t>化</a:t>
            </a:r>
          </a:p>
        </p:txBody>
      </p:sp>
      <p:sp>
        <p:nvSpPr>
          <p:cNvPr id="8" name="四角形: 角を丸くする 7">
            <a:extLst>
              <a:ext uri="{FF2B5EF4-FFF2-40B4-BE49-F238E27FC236}">
                <a16:creationId xmlns:a16="http://schemas.microsoft.com/office/drawing/2014/main" id="{6C8E6FA9-DFE9-48BD-B9E5-F21B38B828A9}"/>
              </a:ext>
            </a:extLst>
          </p:cNvPr>
          <p:cNvSpPr/>
          <p:nvPr/>
        </p:nvSpPr>
        <p:spPr>
          <a:xfrm>
            <a:off x="838200" y="2386785"/>
            <a:ext cx="10515600" cy="1679278"/>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コンテンツ プレースホルダー 2">
            <a:extLst>
              <a:ext uri="{FF2B5EF4-FFF2-40B4-BE49-F238E27FC236}">
                <a16:creationId xmlns:a16="http://schemas.microsoft.com/office/drawing/2014/main" id="{8F00BAC0-A485-4D5D-A14B-4F7642B687C7}"/>
              </a:ext>
            </a:extLst>
          </p:cNvPr>
          <p:cNvSpPr txBox="1">
            <a:spLocks/>
          </p:cNvSpPr>
          <p:nvPr/>
        </p:nvSpPr>
        <p:spPr>
          <a:xfrm>
            <a:off x="1128091" y="2466520"/>
            <a:ext cx="10225709" cy="1544088"/>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ja-JP" altLang="en-US" sz="2400" b="1" dirty="0"/>
              <a:t>　特定小型原動機付自転車の乗用中に</a:t>
            </a:r>
            <a:r>
              <a:rPr lang="ja-JP" altLang="en-US" sz="2400" b="1" dirty="0">
                <a:solidFill>
                  <a:srgbClr val="FF0000"/>
                </a:solidFill>
              </a:rPr>
              <a:t>信号無視</a:t>
            </a:r>
            <a:r>
              <a:rPr lang="ja-JP" altLang="en-US" sz="2400" b="1" dirty="0"/>
              <a:t>や</a:t>
            </a:r>
            <a:r>
              <a:rPr lang="ja-JP" altLang="en-US" sz="2400" b="1" dirty="0">
                <a:solidFill>
                  <a:srgbClr val="FF0000"/>
                </a:solidFill>
              </a:rPr>
              <a:t>酒酔い運転</a:t>
            </a:r>
            <a:r>
              <a:rPr lang="ja-JP" altLang="en-US" sz="2400" b="1" dirty="0"/>
              <a:t>、</a:t>
            </a:r>
            <a:r>
              <a:rPr lang="ja-JP" altLang="en-US" sz="2400" b="1" dirty="0">
                <a:solidFill>
                  <a:srgbClr val="FF0000"/>
                </a:solidFill>
              </a:rPr>
              <a:t>一時不停止</a:t>
            </a:r>
            <a:r>
              <a:rPr lang="ja-JP" altLang="en-US" sz="2400" b="1" dirty="0"/>
              <a:t>等の特定の「</a:t>
            </a:r>
            <a:r>
              <a:rPr lang="en-US" altLang="ja-JP" sz="2400" b="1" dirty="0"/>
              <a:t>17</a:t>
            </a:r>
            <a:r>
              <a:rPr lang="ja-JP" altLang="en-US" sz="2400" b="1" dirty="0"/>
              <a:t>の危険行為」を行い、交通違反による取締り又は交通事故を</a:t>
            </a:r>
            <a:endParaRPr lang="en-US" altLang="ja-JP" sz="2400" b="1" dirty="0"/>
          </a:p>
          <a:p>
            <a:pPr marL="0" indent="0">
              <a:buFont typeface="Arial" panose="020B0604020202020204" pitchFamily="34" charset="0"/>
              <a:buNone/>
            </a:pPr>
            <a:r>
              <a:rPr lang="ja-JP" altLang="en-US" sz="2400" b="1" dirty="0"/>
              <a:t>　　　　　</a:t>
            </a:r>
            <a:r>
              <a:rPr lang="ja-JP" altLang="en-US" sz="3000" b="1" dirty="0">
                <a:solidFill>
                  <a:srgbClr val="FF0000"/>
                </a:solidFill>
              </a:rPr>
              <a:t>３年以内に２回以上繰り返す</a:t>
            </a:r>
            <a:endParaRPr lang="en-US" altLang="ja-JP" sz="2400" b="1" dirty="0">
              <a:solidFill>
                <a:srgbClr val="FF0000"/>
              </a:solidFill>
            </a:endParaRPr>
          </a:p>
          <a:p>
            <a:pPr marL="0" indent="0">
              <a:buFont typeface="Arial" panose="020B0604020202020204" pitchFamily="34" charset="0"/>
              <a:buNone/>
            </a:pPr>
            <a:r>
              <a:rPr lang="ja-JP" altLang="en-US" sz="2400" b="1" dirty="0"/>
              <a:t>と、「特定小型原動機付自転車運転者講習」を受講しなければならない。</a:t>
            </a:r>
            <a:endParaRPr lang="en-US" altLang="ja-JP" sz="2400" b="1" dirty="0"/>
          </a:p>
        </p:txBody>
      </p:sp>
      <p:sp>
        <p:nvSpPr>
          <p:cNvPr id="10" name="コンテンツ プレースホルダー 2">
            <a:extLst>
              <a:ext uri="{FF2B5EF4-FFF2-40B4-BE49-F238E27FC236}">
                <a16:creationId xmlns:a16="http://schemas.microsoft.com/office/drawing/2014/main" id="{3D70ED72-78FE-4DCD-9476-932CCD727298}"/>
              </a:ext>
            </a:extLst>
          </p:cNvPr>
          <p:cNvSpPr txBox="1">
            <a:spLocks/>
          </p:cNvSpPr>
          <p:nvPr/>
        </p:nvSpPr>
        <p:spPr>
          <a:xfrm>
            <a:off x="838200" y="4191546"/>
            <a:ext cx="10225709" cy="88362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50000"/>
              </a:lnSpc>
              <a:buFont typeface="Arial" panose="020B0604020202020204" pitchFamily="34" charset="0"/>
              <a:buNone/>
            </a:pPr>
            <a:r>
              <a:rPr lang="ja-JP" altLang="en-US" sz="2400" b="1" dirty="0"/>
              <a:t>　</a:t>
            </a:r>
            <a:r>
              <a:rPr lang="ja-JP" altLang="en-US" sz="2000" b="1" dirty="0"/>
              <a:t>☆　違反者の特性に応じた個別的指導を含む</a:t>
            </a:r>
            <a:r>
              <a:rPr lang="ja-JP" altLang="en-US" sz="2000" b="1" dirty="0">
                <a:solidFill>
                  <a:srgbClr val="FF0000"/>
                </a:solidFill>
              </a:rPr>
              <a:t>３時間の講習</a:t>
            </a:r>
            <a:r>
              <a:rPr lang="ja-JP" altLang="en-US" sz="2000" b="1" dirty="0"/>
              <a:t>・・・</a:t>
            </a:r>
            <a:r>
              <a:rPr lang="ja-JP" altLang="en-US" sz="2000" b="1" dirty="0">
                <a:solidFill>
                  <a:srgbClr val="FF0000"/>
                </a:solidFill>
              </a:rPr>
              <a:t>講習手数料</a:t>
            </a:r>
            <a:r>
              <a:rPr lang="en-US" altLang="ja-JP" sz="2000" b="1" dirty="0">
                <a:solidFill>
                  <a:srgbClr val="FF0000"/>
                </a:solidFill>
              </a:rPr>
              <a:t>6000</a:t>
            </a:r>
            <a:r>
              <a:rPr lang="ja-JP" altLang="en-US" sz="2000" b="1" dirty="0">
                <a:solidFill>
                  <a:srgbClr val="FF0000"/>
                </a:solidFill>
              </a:rPr>
              <a:t>円</a:t>
            </a:r>
            <a:endParaRPr lang="en-US" altLang="ja-JP" sz="2000" b="1" dirty="0">
              <a:solidFill>
                <a:srgbClr val="FF0000"/>
              </a:solidFill>
            </a:endParaRPr>
          </a:p>
          <a:p>
            <a:pPr marL="0" indent="0">
              <a:lnSpc>
                <a:spcPct val="50000"/>
              </a:lnSpc>
              <a:buFont typeface="Arial" panose="020B0604020202020204" pitchFamily="34" charset="0"/>
              <a:buNone/>
            </a:pPr>
            <a:r>
              <a:rPr lang="ja-JP" altLang="en-US" sz="2400" b="1" dirty="0"/>
              <a:t>　</a:t>
            </a:r>
            <a:r>
              <a:rPr lang="ja-JP" altLang="en-US" sz="2000" b="1" dirty="0"/>
              <a:t>☆　特定小型原動機付自転車講習の受講命令を受けてから３カ月以内に講習を受講し</a:t>
            </a:r>
            <a:endParaRPr lang="en-US" altLang="ja-JP" sz="2000" b="1" dirty="0"/>
          </a:p>
          <a:p>
            <a:pPr marL="0" indent="0">
              <a:lnSpc>
                <a:spcPct val="50000"/>
              </a:lnSpc>
              <a:buFont typeface="Arial" panose="020B0604020202020204" pitchFamily="34" charset="0"/>
              <a:buNone/>
            </a:pPr>
            <a:r>
              <a:rPr lang="ja-JP" altLang="en-US" sz="2000" b="1" dirty="0"/>
              <a:t>　　 なかった場合　→　</a:t>
            </a:r>
            <a:r>
              <a:rPr lang="ja-JP" altLang="en-US" sz="2000" b="1" u="sng" dirty="0">
                <a:solidFill>
                  <a:srgbClr val="FF0000"/>
                </a:solidFill>
              </a:rPr>
              <a:t>５万円以下の罰金</a:t>
            </a:r>
            <a:endParaRPr lang="en-US" altLang="ja-JP" sz="2000" b="1" u="sng" dirty="0">
              <a:solidFill>
                <a:srgbClr val="FF0000"/>
              </a:solidFill>
            </a:endParaRPr>
          </a:p>
        </p:txBody>
      </p:sp>
      <p:sp>
        <p:nvSpPr>
          <p:cNvPr id="11" name="コンテンツ プレースホルダー 2">
            <a:extLst>
              <a:ext uri="{FF2B5EF4-FFF2-40B4-BE49-F238E27FC236}">
                <a16:creationId xmlns:a16="http://schemas.microsoft.com/office/drawing/2014/main" id="{71276069-A11D-4970-8C2C-F1ED110B992A}"/>
              </a:ext>
            </a:extLst>
          </p:cNvPr>
          <p:cNvSpPr txBox="1">
            <a:spLocks/>
          </p:cNvSpPr>
          <p:nvPr/>
        </p:nvSpPr>
        <p:spPr>
          <a:xfrm>
            <a:off x="1446972" y="5101084"/>
            <a:ext cx="8200612" cy="1325563"/>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50000"/>
              </a:lnSpc>
              <a:buFont typeface="Arial" panose="020B0604020202020204" pitchFamily="34" charset="0"/>
              <a:buNone/>
            </a:pPr>
            <a:r>
              <a:rPr lang="en-US" altLang="ja-JP" sz="2000" b="1" dirty="0"/>
              <a:t>【</a:t>
            </a:r>
            <a:r>
              <a:rPr lang="ja-JP" altLang="en-US" sz="2000" b="1" dirty="0"/>
              <a:t>講習の対象となる危険行為</a:t>
            </a:r>
            <a:r>
              <a:rPr lang="en-US" altLang="ja-JP" sz="2000" b="1" dirty="0"/>
              <a:t>】</a:t>
            </a:r>
          </a:p>
          <a:p>
            <a:pPr marL="0" indent="0">
              <a:lnSpc>
                <a:spcPct val="100000"/>
              </a:lnSpc>
              <a:buFont typeface="Arial" panose="020B0604020202020204" pitchFamily="34" charset="0"/>
              <a:buNone/>
            </a:pPr>
            <a:r>
              <a:rPr lang="ja-JP" altLang="en-US" sz="1200" b="1" dirty="0"/>
              <a:t>①信号無視（法第７条）②通行禁止違反（法第８条）③歩行者用道路徐行違反（法第９条）④通行区分違反（法第</a:t>
            </a:r>
            <a:r>
              <a:rPr lang="en-US" altLang="ja-JP" sz="1200" b="1" dirty="0"/>
              <a:t>17</a:t>
            </a:r>
            <a:r>
              <a:rPr lang="ja-JP" altLang="en-US" sz="1200" b="1" dirty="0"/>
              <a:t>条第１項、第４項、第６項）</a:t>
            </a:r>
            <a:endParaRPr lang="en-US" altLang="ja-JP" sz="1200" b="1" dirty="0"/>
          </a:p>
          <a:p>
            <a:pPr marL="0" indent="0">
              <a:lnSpc>
                <a:spcPct val="100000"/>
              </a:lnSpc>
              <a:buFont typeface="Arial" panose="020B0604020202020204" pitchFamily="34" charset="0"/>
              <a:buNone/>
            </a:pPr>
            <a:r>
              <a:rPr lang="ja-JP" altLang="en-US" sz="1200" b="1" dirty="0"/>
              <a:t>⑤歩道徐行等義務違反（法第</a:t>
            </a:r>
            <a:r>
              <a:rPr lang="en-US" altLang="ja-JP" sz="1200" b="1" dirty="0"/>
              <a:t>17</a:t>
            </a:r>
            <a:r>
              <a:rPr lang="ja-JP" altLang="en-US" sz="1200" b="1" dirty="0"/>
              <a:t>条の２第２項）⑥路側帯進行方法違反（法第</a:t>
            </a:r>
            <a:r>
              <a:rPr lang="en-US" altLang="ja-JP" sz="1200" b="1" dirty="0"/>
              <a:t>17</a:t>
            </a:r>
            <a:r>
              <a:rPr lang="ja-JP" altLang="en-US" sz="1200" b="1" dirty="0"/>
              <a:t>条の３第２項）⑦遮断踏切立入り（法第</a:t>
            </a:r>
            <a:r>
              <a:rPr lang="en-US" altLang="ja-JP" sz="1200" b="1" dirty="0"/>
              <a:t>33</a:t>
            </a:r>
            <a:r>
              <a:rPr lang="ja-JP" altLang="en-US" sz="1200" b="1" dirty="0"/>
              <a:t>条第２項）</a:t>
            </a:r>
            <a:endParaRPr lang="en-US" altLang="ja-JP" sz="1200" b="1" dirty="0"/>
          </a:p>
          <a:p>
            <a:pPr marL="0" indent="0">
              <a:lnSpc>
                <a:spcPct val="100000"/>
              </a:lnSpc>
              <a:buFont typeface="Arial" panose="020B0604020202020204" pitchFamily="34" charset="0"/>
              <a:buNone/>
            </a:pPr>
            <a:r>
              <a:rPr lang="ja-JP" altLang="en-US" sz="1200" b="1" dirty="0"/>
              <a:t>⑧優先道路通行車妨害（法第</a:t>
            </a:r>
            <a:r>
              <a:rPr lang="en-US" altLang="ja-JP" sz="1200" b="1" dirty="0"/>
              <a:t>36</a:t>
            </a:r>
            <a:r>
              <a:rPr lang="ja-JP" altLang="en-US" sz="1200" b="1" dirty="0"/>
              <a:t>条）⑨交差点優先車妨害（法第</a:t>
            </a:r>
            <a:r>
              <a:rPr lang="en-US" altLang="ja-JP" sz="1200" b="1" dirty="0"/>
              <a:t>37</a:t>
            </a:r>
            <a:r>
              <a:rPr lang="ja-JP" altLang="en-US" sz="1200" b="1" dirty="0"/>
              <a:t>条）⑩環状交差点優先車妨害等（法第</a:t>
            </a:r>
            <a:r>
              <a:rPr lang="en-US" altLang="ja-JP" sz="1200" b="1" dirty="0"/>
              <a:t>37</a:t>
            </a:r>
            <a:r>
              <a:rPr lang="ja-JP" altLang="en-US" sz="1200" b="1" dirty="0"/>
              <a:t>条の２）</a:t>
            </a:r>
            <a:endParaRPr lang="en-US" altLang="ja-JP" sz="1200" b="1" dirty="0"/>
          </a:p>
          <a:p>
            <a:pPr marL="0" indent="0">
              <a:lnSpc>
                <a:spcPct val="100000"/>
              </a:lnSpc>
              <a:buFont typeface="Arial" panose="020B0604020202020204" pitchFamily="34" charset="0"/>
              <a:buNone/>
            </a:pPr>
            <a:r>
              <a:rPr lang="ja-JP" altLang="en-US" sz="1200" b="1" dirty="0"/>
              <a:t>⑪指定場所一時不停止等（法第</a:t>
            </a:r>
            <a:r>
              <a:rPr lang="en-US" altLang="ja-JP" sz="1200" b="1" dirty="0"/>
              <a:t>43</a:t>
            </a:r>
            <a:r>
              <a:rPr lang="ja-JP" altLang="en-US" sz="1200" b="1" dirty="0"/>
              <a:t>条）⑫整備不良車両の運転（法第</a:t>
            </a:r>
            <a:r>
              <a:rPr lang="en-US" altLang="ja-JP" sz="1200" b="1" dirty="0"/>
              <a:t>62</a:t>
            </a:r>
            <a:r>
              <a:rPr lang="ja-JP" altLang="en-US" sz="1200" b="1" dirty="0"/>
              <a:t>条）⑬酒気帯び運転等（法第</a:t>
            </a:r>
            <a:r>
              <a:rPr lang="en-US" altLang="ja-JP" sz="1200" b="1" dirty="0"/>
              <a:t>65</a:t>
            </a:r>
            <a:r>
              <a:rPr lang="ja-JP" altLang="en-US" sz="1200" b="1" dirty="0"/>
              <a:t>条１項）</a:t>
            </a:r>
            <a:r>
              <a:rPr lang="ja-JP" altLang="en-US" sz="1200" b="1" dirty="0">
                <a:solidFill>
                  <a:srgbClr val="FF0000"/>
                </a:solidFill>
              </a:rPr>
              <a:t>⑭共同危険行為等（法第</a:t>
            </a:r>
            <a:r>
              <a:rPr lang="en-US" altLang="ja-JP" sz="1200" b="1" dirty="0">
                <a:solidFill>
                  <a:srgbClr val="FF0000"/>
                </a:solidFill>
              </a:rPr>
              <a:t>68</a:t>
            </a:r>
            <a:r>
              <a:rPr lang="ja-JP" altLang="en-US" sz="1200" b="1" dirty="0">
                <a:solidFill>
                  <a:srgbClr val="FF0000"/>
                </a:solidFill>
              </a:rPr>
              <a:t>条）</a:t>
            </a:r>
            <a:endParaRPr lang="en-US" altLang="ja-JP" sz="1200" b="1" dirty="0">
              <a:solidFill>
                <a:srgbClr val="FF0000"/>
              </a:solidFill>
            </a:endParaRPr>
          </a:p>
          <a:p>
            <a:pPr marL="0" indent="0">
              <a:lnSpc>
                <a:spcPct val="100000"/>
              </a:lnSpc>
              <a:buFont typeface="Arial" panose="020B0604020202020204" pitchFamily="34" charset="0"/>
              <a:buNone/>
            </a:pPr>
            <a:r>
              <a:rPr lang="ja-JP" altLang="en-US" sz="1200" b="1" dirty="0"/>
              <a:t>⑮安全運転義務違反（法第</a:t>
            </a:r>
            <a:r>
              <a:rPr lang="en-US" altLang="ja-JP" sz="1200" b="1" dirty="0"/>
              <a:t>70</a:t>
            </a:r>
            <a:r>
              <a:rPr lang="ja-JP" altLang="en-US" sz="1200" b="1" dirty="0"/>
              <a:t>条）</a:t>
            </a:r>
            <a:r>
              <a:rPr lang="ja-JP" altLang="en-US" sz="1200" b="1" dirty="0">
                <a:solidFill>
                  <a:srgbClr val="FF0000"/>
                </a:solidFill>
              </a:rPr>
              <a:t>⑯携帯電話使用等（法第</a:t>
            </a:r>
            <a:r>
              <a:rPr lang="en-US" altLang="ja-JP" sz="1200" b="1" dirty="0">
                <a:solidFill>
                  <a:srgbClr val="FF0000"/>
                </a:solidFill>
              </a:rPr>
              <a:t>71</a:t>
            </a:r>
            <a:r>
              <a:rPr lang="ja-JP" altLang="en-US" sz="1200" b="1" dirty="0">
                <a:solidFill>
                  <a:srgbClr val="FF0000"/>
                </a:solidFill>
              </a:rPr>
              <a:t>条第五号の五）</a:t>
            </a:r>
            <a:r>
              <a:rPr lang="ja-JP" altLang="en-US" sz="1200" b="1" dirty="0"/>
              <a:t>⑰妨害運転（法第</a:t>
            </a:r>
            <a:r>
              <a:rPr lang="en-US" altLang="ja-JP" sz="1200" b="1" dirty="0"/>
              <a:t>117</a:t>
            </a:r>
            <a:r>
              <a:rPr lang="ja-JP" altLang="en-US" sz="1200" b="1" dirty="0"/>
              <a:t>条の２第１項第４号、法第</a:t>
            </a:r>
            <a:r>
              <a:rPr lang="en-US" altLang="ja-JP" sz="1200" b="1" dirty="0"/>
              <a:t>117</a:t>
            </a:r>
            <a:r>
              <a:rPr lang="ja-JP" altLang="en-US" sz="1200" b="1" dirty="0"/>
              <a:t>条の２の２第１項第８号の罪に当たる行為）</a:t>
            </a:r>
            <a:endParaRPr lang="en-US" altLang="ja-JP" sz="1200" b="1" dirty="0"/>
          </a:p>
        </p:txBody>
      </p:sp>
      <p:sp>
        <p:nvSpPr>
          <p:cNvPr id="12" name="正方形/長方形 11">
            <a:extLst>
              <a:ext uri="{FF2B5EF4-FFF2-40B4-BE49-F238E27FC236}">
                <a16:creationId xmlns:a16="http://schemas.microsoft.com/office/drawing/2014/main" id="{4C26E0F3-7B82-49F3-9F00-D2C0BEE7728D}"/>
              </a:ext>
            </a:extLst>
          </p:cNvPr>
          <p:cNvSpPr/>
          <p:nvPr/>
        </p:nvSpPr>
        <p:spPr>
          <a:xfrm>
            <a:off x="1446972" y="4962111"/>
            <a:ext cx="8028332" cy="14645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コンテンツ プレースホルダー 2">
            <a:extLst>
              <a:ext uri="{FF2B5EF4-FFF2-40B4-BE49-F238E27FC236}">
                <a16:creationId xmlns:a16="http://schemas.microsoft.com/office/drawing/2014/main" id="{9A0F6D25-EB24-4120-99D4-6DBBC8BE9FB0}"/>
              </a:ext>
            </a:extLst>
          </p:cNvPr>
          <p:cNvSpPr txBox="1">
            <a:spLocks/>
          </p:cNvSpPr>
          <p:nvPr/>
        </p:nvSpPr>
        <p:spPr>
          <a:xfrm>
            <a:off x="2780060" y="6469774"/>
            <a:ext cx="6867524" cy="3206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50000"/>
              </a:lnSpc>
              <a:buFont typeface="Arial" panose="020B0604020202020204" pitchFamily="34" charset="0"/>
              <a:buNone/>
            </a:pPr>
            <a:r>
              <a:rPr lang="en-US" altLang="ja-JP" sz="1200" b="1" dirty="0"/>
              <a:t>※</a:t>
            </a:r>
            <a:r>
              <a:rPr lang="ja-JP" altLang="en-US" sz="1200" b="1" dirty="0"/>
              <a:t>赤字（⑭及び⑯）以外は、自転車運転者講習の受講命令に係る危険行為と同一又は類似のもの</a:t>
            </a:r>
            <a:endParaRPr lang="en-US" altLang="ja-JP" sz="1200" b="1" dirty="0"/>
          </a:p>
        </p:txBody>
      </p:sp>
      <p:sp>
        <p:nvSpPr>
          <p:cNvPr id="14" name="四角形: 角を丸くする 13">
            <a:hlinkClick r:id="rId2" action="ppaction://hlinksldjump"/>
            <a:extLst>
              <a:ext uri="{FF2B5EF4-FFF2-40B4-BE49-F238E27FC236}">
                <a16:creationId xmlns:a16="http://schemas.microsoft.com/office/drawing/2014/main" id="{25167015-3A7F-43B7-8791-B84BFF694B75}"/>
              </a:ext>
            </a:extLst>
          </p:cNvPr>
          <p:cNvSpPr/>
          <p:nvPr/>
        </p:nvSpPr>
        <p:spPr>
          <a:xfrm>
            <a:off x="9853647" y="5632738"/>
            <a:ext cx="2027579" cy="680485"/>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5" name="正方形/長方形 14">
            <a:extLst>
              <a:ext uri="{FF2B5EF4-FFF2-40B4-BE49-F238E27FC236}">
                <a16:creationId xmlns:a16="http://schemas.microsoft.com/office/drawing/2014/main" id="{C8B7AB30-23CA-4920-83CC-EBAD4B7ECE3C}"/>
              </a:ext>
            </a:extLst>
          </p:cNvPr>
          <p:cNvSpPr/>
          <p:nvPr/>
        </p:nvSpPr>
        <p:spPr>
          <a:xfrm>
            <a:off x="-1156333" y="6600773"/>
            <a:ext cx="8760957" cy="276999"/>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1200" b="1" dirty="0">
                <a:ln/>
                <a:solidFill>
                  <a:srgbClr val="FF0000"/>
                </a:solidFill>
              </a:rPr>
              <a:t>※</a:t>
            </a:r>
            <a:r>
              <a:rPr lang="ja-JP" altLang="en-US" sz="1200" b="1" dirty="0">
                <a:ln/>
                <a:solidFill>
                  <a:srgbClr val="FF0000"/>
                </a:solidFill>
              </a:rPr>
              <a:t>　終了する時はキーボードの左上「</a:t>
            </a:r>
            <a:r>
              <a:rPr lang="en-US" altLang="ja-JP" sz="1200" b="1" dirty="0">
                <a:ln/>
                <a:solidFill>
                  <a:srgbClr val="FF0000"/>
                </a:solidFill>
              </a:rPr>
              <a:t>ESC</a:t>
            </a:r>
            <a:r>
              <a:rPr lang="ja-JP" altLang="en-US" sz="1200" b="1" dirty="0">
                <a:ln/>
                <a:solidFill>
                  <a:srgbClr val="FF0000"/>
                </a:solidFill>
              </a:rPr>
              <a:t>」キーを「</a:t>
            </a:r>
            <a:r>
              <a:rPr lang="en-US" altLang="ja-JP" sz="1200" b="1" dirty="0">
                <a:ln/>
                <a:solidFill>
                  <a:srgbClr val="FF0000"/>
                </a:solidFill>
              </a:rPr>
              <a:t>Push</a:t>
            </a:r>
            <a:r>
              <a:rPr lang="ja-JP" altLang="en-US" sz="1200" b="1" dirty="0">
                <a:ln/>
                <a:solidFill>
                  <a:srgbClr val="FF0000"/>
                </a:solidFill>
              </a:rPr>
              <a:t>」</a:t>
            </a:r>
            <a:endParaRPr lang="ja-JP" altLang="en-US" sz="1200" b="1" cap="none" spc="0" dirty="0">
              <a:ln/>
              <a:solidFill>
                <a:srgbClr val="FF0000"/>
              </a:solidFill>
              <a:effectLst/>
            </a:endParaRPr>
          </a:p>
        </p:txBody>
      </p:sp>
    </p:spTree>
    <p:extLst>
      <p:ext uri="{BB962C8B-B14F-4D97-AF65-F5344CB8AC3E}">
        <p14:creationId xmlns:p14="http://schemas.microsoft.com/office/powerpoint/2010/main" val="21671127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四角形: 角を丸くする 17">
            <a:extLst>
              <a:ext uri="{FF2B5EF4-FFF2-40B4-BE49-F238E27FC236}">
                <a16:creationId xmlns:a16="http://schemas.microsoft.com/office/drawing/2014/main" id="{970F7917-74D1-4ED8-B18E-CAB905FF45CA}"/>
              </a:ext>
            </a:extLst>
          </p:cNvPr>
          <p:cNvSpPr/>
          <p:nvPr/>
        </p:nvSpPr>
        <p:spPr>
          <a:xfrm>
            <a:off x="838199" y="5090627"/>
            <a:ext cx="8372061" cy="1147589"/>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15">
            <a:extLst>
              <a:ext uri="{FF2B5EF4-FFF2-40B4-BE49-F238E27FC236}">
                <a16:creationId xmlns:a16="http://schemas.microsoft.com/office/drawing/2014/main" id="{32C83E35-9DF1-489D-A897-2751A609A3DA}"/>
              </a:ext>
            </a:extLst>
          </p:cNvPr>
          <p:cNvSpPr/>
          <p:nvPr/>
        </p:nvSpPr>
        <p:spPr>
          <a:xfrm>
            <a:off x="838200" y="3818516"/>
            <a:ext cx="8372061" cy="1147589"/>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514FC214-EBDE-4A30-B0C8-390F32BC7B7C}"/>
              </a:ext>
            </a:extLst>
          </p:cNvPr>
          <p:cNvSpPr/>
          <p:nvPr/>
        </p:nvSpPr>
        <p:spPr>
          <a:xfrm>
            <a:off x="838200" y="2510009"/>
            <a:ext cx="8372061" cy="1147589"/>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四角形: 角を丸くする 3">
            <a:extLst>
              <a:ext uri="{FF2B5EF4-FFF2-40B4-BE49-F238E27FC236}">
                <a16:creationId xmlns:a16="http://schemas.microsoft.com/office/drawing/2014/main" id="{8330D13B-A8F6-42EC-AB70-9FBBE9180EC0}"/>
              </a:ext>
            </a:extLst>
          </p:cNvPr>
          <p:cNvSpPr/>
          <p:nvPr/>
        </p:nvSpPr>
        <p:spPr>
          <a:xfrm>
            <a:off x="838200" y="575298"/>
            <a:ext cx="10969488" cy="1325563"/>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コンテンツ プレースホルダー 2">
            <a:extLst>
              <a:ext uri="{FF2B5EF4-FFF2-40B4-BE49-F238E27FC236}">
                <a16:creationId xmlns:a16="http://schemas.microsoft.com/office/drawing/2014/main" id="{F0F325FC-6004-4914-9D4E-CE6A1B797C31}"/>
              </a:ext>
            </a:extLst>
          </p:cNvPr>
          <p:cNvSpPr>
            <a:spLocks noGrp="1"/>
          </p:cNvSpPr>
          <p:nvPr>
            <p:ph idx="1"/>
          </p:nvPr>
        </p:nvSpPr>
        <p:spPr>
          <a:xfrm>
            <a:off x="1302026" y="826555"/>
            <a:ext cx="10664688" cy="1161188"/>
          </a:xfrm>
        </p:spPr>
        <p:txBody>
          <a:bodyPr>
            <a:normAutofit fontScale="85000" lnSpcReduction="10000"/>
          </a:bodyPr>
          <a:lstStyle/>
          <a:p>
            <a:pPr marL="0" indent="0">
              <a:buNone/>
            </a:pPr>
            <a:r>
              <a:rPr kumimoji="1" lang="ja-JP" altLang="en-US" sz="2000" b="1" dirty="0">
                <a:solidFill>
                  <a:schemeClr val="accent1">
                    <a:lumMod val="50000"/>
                  </a:schemeClr>
                </a:solidFill>
              </a:rPr>
              <a:t>乗り方を間違えると、人をけがさせてしまったり、命を奪ってしまうことも</a:t>
            </a:r>
            <a:r>
              <a:rPr kumimoji="1" lang="en-US" altLang="ja-JP" sz="2000" b="1" dirty="0">
                <a:solidFill>
                  <a:schemeClr val="accent1">
                    <a:lumMod val="50000"/>
                  </a:schemeClr>
                </a:solidFill>
              </a:rPr>
              <a:t>…</a:t>
            </a:r>
            <a:endParaRPr lang="en-US" altLang="ja-JP" sz="2000" b="1" dirty="0">
              <a:solidFill>
                <a:schemeClr val="accent1">
                  <a:lumMod val="50000"/>
                </a:schemeClr>
              </a:solidFill>
            </a:endParaRPr>
          </a:p>
          <a:p>
            <a:pPr marL="0" indent="0">
              <a:buNone/>
            </a:pPr>
            <a:r>
              <a:rPr kumimoji="1" lang="ja-JP" altLang="en-US" sz="3800" b="1" dirty="0">
                <a:solidFill>
                  <a:schemeClr val="accent1">
                    <a:lumMod val="50000"/>
                  </a:schemeClr>
                </a:solidFill>
              </a:rPr>
              <a:t>自転車・特定小型原動機付自転車事故で問われる責任</a:t>
            </a:r>
          </a:p>
        </p:txBody>
      </p:sp>
      <p:sp>
        <p:nvSpPr>
          <p:cNvPr id="6" name="正方形/長方形 5">
            <a:extLst>
              <a:ext uri="{FF2B5EF4-FFF2-40B4-BE49-F238E27FC236}">
                <a16:creationId xmlns:a16="http://schemas.microsoft.com/office/drawing/2014/main" id="{5B2F55EB-2B93-4C2D-89C5-2818C980AE8F}"/>
              </a:ext>
            </a:extLst>
          </p:cNvPr>
          <p:cNvSpPr/>
          <p:nvPr/>
        </p:nvSpPr>
        <p:spPr>
          <a:xfrm>
            <a:off x="838200" y="304289"/>
            <a:ext cx="10969488" cy="1841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1C250D77-0B56-446C-AA6D-CB9DE35484EC}"/>
              </a:ext>
            </a:extLst>
          </p:cNvPr>
          <p:cNvSpPr/>
          <p:nvPr/>
        </p:nvSpPr>
        <p:spPr>
          <a:xfrm>
            <a:off x="838200" y="2510009"/>
            <a:ext cx="1666461" cy="116118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コンテンツ プレースホルダー 2">
            <a:extLst>
              <a:ext uri="{FF2B5EF4-FFF2-40B4-BE49-F238E27FC236}">
                <a16:creationId xmlns:a16="http://schemas.microsoft.com/office/drawing/2014/main" id="{FC26C5CC-73D1-41F0-96B8-6435F106EF17}"/>
              </a:ext>
            </a:extLst>
          </p:cNvPr>
          <p:cNvSpPr txBox="1">
            <a:spLocks/>
          </p:cNvSpPr>
          <p:nvPr/>
        </p:nvSpPr>
        <p:spPr>
          <a:xfrm>
            <a:off x="838202" y="2642530"/>
            <a:ext cx="1666460" cy="8825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chemeClr val="bg1"/>
                </a:solidFill>
              </a:rPr>
              <a:t>刑事上の責任</a:t>
            </a:r>
            <a:endParaRPr lang="en-US" altLang="ja-JP" b="1" dirty="0">
              <a:solidFill>
                <a:schemeClr val="bg1"/>
              </a:solidFill>
            </a:endParaRPr>
          </a:p>
        </p:txBody>
      </p:sp>
      <p:sp>
        <p:nvSpPr>
          <p:cNvPr id="9" name="四角形: 角を丸くする 8">
            <a:extLst>
              <a:ext uri="{FF2B5EF4-FFF2-40B4-BE49-F238E27FC236}">
                <a16:creationId xmlns:a16="http://schemas.microsoft.com/office/drawing/2014/main" id="{00F3E093-5C33-4558-8CD9-CBC0759C8562}"/>
              </a:ext>
            </a:extLst>
          </p:cNvPr>
          <p:cNvSpPr/>
          <p:nvPr/>
        </p:nvSpPr>
        <p:spPr>
          <a:xfrm>
            <a:off x="838200" y="3803718"/>
            <a:ext cx="1666461" cy="116118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コンテンツ プレースホルダー 2">
            <a:extLst>
              <a:ext uri="{FF2B5EF4-FFF2-40B4-BE49-F238E27FC236}">
                <a16:creationId xmlns:a16="http://schemas.microsoft.com/office/drawing/2014/main" id="{B7761ABD-7B09-468F-9C8D-89D54397EC13}"/>
              </a:ext>
            </a:extLst>
          </p:cNvPr>
          <p:cNvSpPr txBox="1">
            <a:spLocks/>
          </p:cNvSpPr>
          <p:nvPr/>
        </p:nvSpPr>
        <p:spPr>
          <a:xfrm>
            <a:off x="838202" y="3936239"/>
            <a:ext cx="1666460" cy="8825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chemeClr val="bg1"/>
                </a:solidFill>
              </a:rPr>
              <a:t>民事上の責任</a:t>
            </a:r>
            <a:endParaRPr lang="en-US" altLang="ja-JP" b="1" dirty="0">
              <a:solidFill>
                <a:schemeClr val="bg1"/>
              </a:solidFill>
            </a:endParaRPr>
          </a:p>
        </p:txBody>
      </p:sp>
      <p:sp>
        <p:nvSpPr>
          <p:cNvPr id="11" name="四角形: 角を丸くする 10">
            <a:extLst>
              <a:ext uri="{FF2B5EF4-FFF2-40B4-BE49-F238E27FC236}">
                <a16:creationId xmlns:a16="http://schemas.microsoft.com/office/drawing/2014/main" id="{7547CE26-76D9-4F1A-A26B-7D517750D0DA}"/>
              </a:ext>
            </a:extLst>
          </p:cNvPr>
          <p:cNvSpPr/>
          <p:nvPr/>
        </p:nvSpPr>
        <p:spPr>
          <a:xfrm>
            <a:off x="838200" y="5083828"/>
            <a:ext cx="1666461" cy="1161188"/>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コンテンツ プレースホルダー 2">
            <a:extLst>
              <a:ext uri="{FF2B5EF4-FFF2-40B4-BE49-F238E27FC236}">
                <a16:creationId xmlns:a16="http://schemas.microsoft.com/office/drawing/2014/main" id="{640775ED-D21B-425A-B6E5-4FE7C029347D}"/>
              </a:ext>
            </a:extLst>
          </p:cNvPr>
          <p:cNvSpPr txBox="1">
            <a:spLocks/>
          </p:cNvSpPr>
          <p:nvPr/>
        </p:nvSpPr>
        <p:spPr>
          <a:xfrm>
            <a:off x="838202" y="5216349"/>
            <a:ext cx="1666460" cy="8825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chemeClr val="bg1"/>
                </a:solidFill>
              </a:rPr>
              <a:t>道義的な責任</a:t>
            </a:r>
            <a:endParaRPr lang="en-US" altLang="ja-JP" b="1" dirty="0">
              <a:solidFill>
                <a:schemeClr val="bg1"/>
              </a:solidFill>
            </a:endParaRPr>
          </a:p>
        </p:txBody>
      </p:sp>
      <p:sp>
        <p:nvSpPr>
          <p:cNvPr id="13" name="コンテンツ プレースホルダー 2">
            <a:extLst>
              <a:ext uri="{FF2B5EF4-FFF2-40B4-BE49-F238E27FC236}">
                <a16:creationId xmlns:a16="http://schemas.microsoft.com/office/drawing/2014/main" id="{49BCE065-9F4B-4561-8E2F-7DFFEEA7FAAF}"/>
              </a:ext>
            </a:extLst>
          </p:cNvPr>
          <p:cNvSpPr txBox="1">
            <a:spLocks/>
          </p:cNvSpPr>
          <p:nvPr/>
        </p:nvSpPr>
        <p:spPr>
          <a:xfrm>
            <a:off x="838199" y="1953980"/>
            <a:ext cx="11261035" cy="4099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1600" b="1" dirty="0">
                <a:solidFill>
                  <a:srgbClr val="FF0000"/>
                </a:solidFill>
              </a:rPr>
              <a:t>自転車・特定小型原動機付自転車で事故を起こす（加害者になる）と中高生であってもさまざまな責任を問われます。</a:t>
            </a:r>
          </a:p>
        </p:txBody>
      </p:sp>
      <p:sp>
        <p:nvSpPr>
          <p:cNvPr id="15" name="コンテンツ プレースホルダー 2">
            <a:extLst>
              <a:ext uri="{FF2B5EF4-FFF2-40B4-BE49-F238E27FC236}">
                <a16:creationId xmlns:a16="http://schemas.microsoft.com/office/drawing/2014/main" id="{2640DDC7-A81F-479C-8EC8-9DB8873C5B02}"/>
              </a:ext>
            </a:extLst>
          </p:cNvPr>
          <p:cNvSpPr txBox="1">
            <a:spLocks/>
          </p:cNvSpPr>
          <p:nvPr/>
        </p:nvSpPr>
        <p:spPr>
          <a:xfrm>
            <a:off x="2552701" y="2562164"/>
            <a:ext cx="6564796" cy="110903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1600" b="1" dirty="0"/>
              <a:t>・　相手を死傷させた場合、「重過失致死罪」に問われることがある。</a:t>
            </a:r>
            <a:endParaRPr lang="en-US" altLang="ja-JP" sz="1600" b="1" dirty="0"/>
          </a:p>
          <a:p>
            <a:pPr marL="0" indent="0">
              <a:lnSpc>
                <a:spcPct val="110000"/>
              </a:lnSpc>
              <a:buFont typeface="Arial" panose="020B0604020202020204" pitchFamily="34" charset="0"/>
              <a:buNone/>
            </a:pPr>
            <a:r>
              <a:rPr lang="ja-JP" altLang="en-US" sz="1600" b="1" dirty="0"/>
              <a:t>　</a:t>
            </a:r>
            <a:r>
              <a:rPr lang="en-US" altLang="ja-JP" sz="1600" b="1" dirty="0"/>
              <a:t>※</a:t>
            </a:r>
            <a:r>
              <a:rPr lang="ja-JP" altLang="en-US" sz="1600" b="1" dirty="0"/>
              <a:t>重過失致死罪・・・５年以下の懲役若しくは</a:t>
            </a:r>
            <a:r>
              <a:rPr lang="en-US" altLang="ja-JP" sz="1600" b="1" dirty="0"/>
              <a:t>100</a:t>
            </a:r>
            <a:r>
              <a:rPr lang="ja-JP" altLang="en-US" sz="1600" b="1" dirty="0"/>
              <a:t>万円以下の罰金</a:t>
            </a:r>
            <a:endParaRPr lang="en-US" altLang="ja-JP" sz="1600" b="1" dirty="0"/>
          </a:p>
          <a:p>
            <a:pPr marL="0" indent="0">
              <a:lnSpc>
                <a:spcPct val="110000"/>
              </a:lnSpc>
              <a:buFont typeface="Arial" panose="020B0604020202020204" pitchFamily="34" charset="0"/>
              <a:buNone/>
            </a:pPr>
            <a:r>
              <a:rPr lang="ja-JP" altLang="en-US" sz="1600" b="1" dirty="0"/>
              <a:t>　　　　　　　　　　　（</a:t>
            </a:r>
            <a:r>
              <a:rPr lang="en-US" altLang="ja-JP" sz="1600" b="1" dirty="0"/>
              <a:t>13</a:t>
            </a:r>
            <a:r>
              <a:rPr lang="ja-JP" altLang="en-US" sz="1600" b="1" dirty="0"/>
              <a:t>歳以下を除く）</a:t>
            </a:r>
          </a:p>
        </p:txBody>
      </p:sp>
      <p:sp>
        <p:nvSpPr>
          <p:cNvPr id="17" name="コンテンツ プレースホルダー 2">
            <a:extLst>
              <a:ext uri="{FF2B5EF4-FFF2-40B4-BE49-F238E27FC236}">
                <a16:creationId xmlns:a16="http://schemas.microsoft.com/office/drawing/2014/main" id="{67954636-AACF-4C22-A943-4F461A0E08AE}"/>
              </a:ext>
            </a:extLst>
          </p:cNvPr>
          <p:cNvSpPr txBox="1">
            <a:spLocks/>
          </p:cNvSpPr>
          <p:nvPr/>
        </p:nvSpPr>
        <p:spPr>
          <a:xfrm>
            <a:off x="2504661" y="4003193"/>
            <a:ext cx="6564796" cy="9617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1600" b="1" dirty="0"/>
              <a:t>・　被害者に対する損害賠償の責任を負う。</a:t>
            </a:r>
            <a:endParaRPr lang="en-US" altLang="ja-JP" sz="1600" b="1" dirty="0"/>
          </a:p>
          <a:p>
            <a:pPr marL="0" indent="0">
              <a:lnSpc>
                <a:spcPct val="110000"/>
              </a:lnSpc>
              <a:buFont typeface="Arial" panose="020B0604020202020204" pitchFamily="34" charset="0"/>
              <a:buNone/>
            </a:pPr>
            <a:r>
              <a:rPr lang="ja-JP" altLang="en-US" sz="1600" b="1" dirty="0"/>
              <a:t>・　子どもの場合は保護者が責任を負うことになる。</a:t>
            </a:r>
          </a:p>
        </p:txBody>
      </p:sp>
      <p:sp>
        <p:nvSpPr>
          <p:cNvPr id="19" name="コンテンツ プレースホルダー 2">
            <a:extLst>
              <a:ext uri="{FF2B5EF4-FFF2-40B4-BE49-F238E27FC236}">
                <a16:creationId xmlns:a16="http://schemas.microsoft.com/office/drawing/2014/main" id="{09752F75-C5F2-4ABB-8879-6ADFC6242C2A}"/>
              </a:ext>
            </a:extLst>
          </p:cNvPr>
          <p:cNvSpPr txBox="1">
            <a:spLocks/>
          </p:cNvSpPr>
          <p:nvPr/>
        </p:nvSpPr>
        <p:spPr>
          <a:xfrm>
            <a:off x="2504661" y="5470598"/>
            <a:ext cx="6564796" cy="5678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1600" b="1" dirty="0"/>
              <a:t>・　被害者を見舞い、誠実に謝罪する責任がある。</a:t>
            </a:r>
          </a:p>
        </p:txBody>
      </p:sp>
      <p:sp>
        <p:nvSpPr>
          <p:cNvPr id="22" name="正方形/長方形 21">
            <a:extLst>
              <a:ext uri="{FF2B5EF4-FFF2-40B4-BE49-F238E27FC236}">
                <a16:creationId xmlns:a16="http://schemas.microsoft.com/office/drawing/2014/main" id="{195F03A5-DAC4-4FEC-9E31-F764DB07ABFE}"/>
              </a:ext>
            </a:extLst>
          </p:cNvPr>
          <p:cNvSpPr/>
          <p:nvPr/>
        </p:nvSpPr>
        <p:spPr>
          <a:xfrm>
            <a:off x="9343609" y="2555790"/>
            <a:ext cx="2650436" cy="819745"/>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コンテンツ プレースホルダー 2">
            <a:extLst>
              <a:ext uri="{FF2B5EF4-FFF2-40B4-BE49-F238E27FC236}">
                <a16:creationId xmlns:a16="http://schemas.microsoft.com/office/drawing/2014/main" id="{1A668FFB-C66C-41B8-9447-29B8E0FF4012}"/>
              </a:ext>
            </a:extLst>
          </p:cNvPr>
          <p:cNvSpPr txBox="1">
            <a:spLocks/>
          </p:cNvSpPr>
          <p:nvPr/>
        </p:nvSpPr>
        <p:spPr>
          <a:xfrm>
            <a:off x="9370940" y="2709483"/>
            <a:ext cx="2705099" cy="9617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1400" b="1" dirty="0">
                <a:solidFill>
                  <a:schemeClr val="bg1"/>
                </a:solidFill>
              </a:rPr>
              <a:t>刑事罰を受けると免許や資格が与えられない場合がある職業</a:t>
            </a:r>
          </a:p>
        </p:txBody>
      </p:sp>
      <p:sp>
        <p:nvSpPr>
          <p:cNvPr id="24" name="正方形/長方形 23">
            <a:extLst>
              <a:ext uri="{FF2B5EF4-FFF2-40B4-BE49-F238E27FC236}">
                <a16:creationId xmlns:a16="http://schemas.microsoft.com/office/drawing/2014/main" id="{E46A5077-14F8-49E0-B7B3-38BD3900BE21}"/>
              </a:ext>
            </a:extLst>
          </p:cNvPr>
          <p:cNvSpPr/>
          <p:nvPr/>
        </p:nvSpPr>
        <p:spPr>
          <a:xfrm>
            <a:off x="9329529" y="3616394"/>
            <a:ext cx="2650437" cy="159995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27" name="コンテンツ プレースホルダー 2">
            <a:extLst>
              <a:ext uri="{FF2B5EF4-FFF2-40B4-BE49-F238E27FC236}">
                <a16:creationId xmlns:a16="http://schemas.microsoft.com/office/drawing/2014/main" id="{697D9B51-B0A1-44A6-8A56-01D4D2377782}"/>
              </a:ext>
            </a:extLst>
          </p:cNvPr>
          <p:cNvSpPr txBox="1">
            <a:spLocks/>
          </p:cNvSpPr>
          <p:nvPr/>
        </p:nvSpPr>
        <p:spPr>
          <a:xfrm>
            <a:off x="9422293" y="3642963"/>
            <a:ext cx="2650437" cy="1573386"/>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1400" b="1" dirty="0">
                <a:solidFill>
                  <a:srgbClr val="FF0000"/>
                </a:solidFill>
              </a:rPr>
              <a:t>罰金以上の刑</a:t>
            </a:r>
            <a:endParaRPr lang="en-US" altLang="ja-JP" sz="1400" b="1" dirty="0">
              <a:solidFill>
                <a:srgbClr val="FF0000"/>
              </a:solidFill>
            </a:endParaRPr>
          </a:p>
          <a:p>
            <a:pPr marL="0" indent="0">
              <a:lnSpc>
                <a:spcPct val="110000"/>
              </a:lnSpc>
              <a:buFont typeface="Arial" panose="020B0604020202020204" pitchFamily="34" charset="0"/>
              <a:buNone/>
            </a:pPr>
            <a:r>
              <a:rPr lang="ja-JP" altLang="en-US" sz="1400" b="1" dirty="0"/>
              <a:t>医師・看護師・薬剤師・栄養士調理師等</a:t>
            </a:r>
            <a:endParaRPr lang="en-US" altLang="ja-JP" sz="1400" b="1" dirty="0"/>
          </a:p>
          <a:p>
            <a:pPr marL="0" indent="0">
              <a:lnSpc>
                <a:spcPct val="110000"/>
              </a:lnSpc>
              <a:buFont typeface="Arial" panose="020B0604020202020204" pitchFamily="34" charset="0"/>
              <a:buNone/>
            </a:pPr>
            <a:r>
              <a:rPr lang="ja-JP" altLang="en-US" sz="1400" b="1" dirty="0">
                <a:solidFill>
                  <a:srgbClr val="FF0000"/>
                </a:solidFill>
              </a:rPr>
              <a:t>禁固以上の刑</a:t>
            </a:r>
            <a:endParaRPr lang="en-US" altLang="ja-JP" sz="1400" b="1" dirty="0">
              <a:solidFill>
                <a:srgbClr val="FF0000"/>
              </a:solidFill>
            </a:endParaRPr>
          </a:p>
          <a:p>
            <a:pPr marL="0" indent="0">
              <a:lnSpc>
                <a:spcPct val="110000"/>
              </a:lnSpc>
              <a:buFont typeface="Arial" panose="020B0604020202020204" pitchFamily="34" charset="0"/>
              <a:buNone/>
            </a:pPr>
            <a:r>
              <a:rPr lang="ja-JP" altLang="en-US" sz="1400" b="1" dirty="0"/>
              <a:t>教職員・弁護士・裁判官・公認会計士・建築士等</a:t>
            </a:r>
          </a:p>
        </p:txBody>
      </p:sp>
      <p:sp>
        <p:nvSpPr>
          <p:cNvPr id="25" name="四角形: 角を丸くする 24">
            <a:hlinkClick r:id="rId2" action="ppaction://hlinksldjump"/>
            <a:extLst>
              <a:ext uri="{FF2B5EF4-FFF2-40B4-BE49-F238E27FC236}">
                <a16:creationId xmlns:a16="http://schemas.microsoft.com/office/drawing/2014/main" id="{0DEF0997-80E6-4028-B492-F25E3347D13B}"/>
              </a:ext>
            </a:extLst>
          </p:cNvPr>
          <p:cNvSpPr/>
          <p:nvPr/>
        </p:nvSpPr>
        <p:spPr>
          <a:xfrm>
            <a:off x="9557378" y="584311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26" name="正方形/長方形 25">
            <a:extLst>
              <a:ext uri="{FF2B5EF4-FFF2-40B4-BE49-F238E27FC236}">
                <a16:creationId xmlns:a16="http://schemas.microsoft.com/office/drawing/2014/main" id="{10BF0BD5-F68C-4EBE-A56E-C10741E181F5}"/>
              </a:ext>
            </a:extLst>
          </p:cNvPr>
          <p:cNvSpPr/>
          <p:nvPr/>
        </p:nvSpPr>
        <p:spPr>
          <a:xfrm>
            <a:off x="661336" y="6305533"/>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1366074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21D0D278-AB8E-474C-8400-748D4D3BF8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6910" y="2920035"/>
            <a:ext cx="4076063" cy="2485225"/>
          </a:xfrm>
          <a:prstGeom prst="rect">
            <a:avLst/>
          </a:prstGeom>
        </p:spPr>
      </p:pic>
      <p:sp>
        <p:nvSpPr>
          <p:cNvPr id="5" name="タイトル 1">
            <a:extLst>
              <a:ext uri="{FF2B5EF4-FFF2-40B4-BE49-F238E27FC236}">
                <a16:creationId xmlns:a16="http://schemas.microsoft.com/office/drawing/2014/main" id="{A7E9DA06-378D-4224-A6F5-4A8928A1C284}"/>
              </a:ext>
            </a:extLst>
          </p:cNvPr>
          <p:cNvSpPr>
            <a:spLocks noGrp="1"/>
          </p:cNvSpPr>
          <p:nvPr>
            <p:ph type="title"/>
          </p:nvPr>
        </p:nvSpPr>
        <p:spPr>
          <a:xfrm>
            <a:off x="1817204" y="121067"/>
            <a:ext cx="8557592" cy="1325563"/>
          </a:xfrm>
        </p:spPr>
        <p:txBody>
          <a:bodyPr>
            <a:noAutofit/>
          </a:bodyPr>
          <a:lstStyle/>
          <a:p>
            <a:pPr>
              <a:lnSpc>
                <a:spcPct val="150000"/>
              </a:lnSpc>
            </a:pPr>
            <a:r>
              <a:rPr kumimoji="1" lang="ja-JP" altLang="en-US" sz="3200" b="1" u="sng" dirty="0">
                <a:solidFill>
                  <a:srgbClr val="FF0000"/>
                </a:solidFill>
              </a:rPr>
              <a:t>「ブタベルサハラ」</a:t>
            </a:r>
            <a:r>
              <a:rPr kumimoji="1" lang="ja-JP" altLang="en-US" sz="3200" b="1" dirty="0"/>
              <a:t>で自転車点検をしましょう</a:t>
            </a:r>
          </a:p>
        </p:txBody>
      </p:sp>
      <p:sp>
        <p:nvSpPr>
          <p:cNvPr id="3" name="コンテンツ プレースホルダー 2">
            <a:extLst>
              <a:ext uri="{FF2B5EF4-FFF2-40B4-BE49-F238E27FC236}">
                <a16:creationId xmlns:a16="http://schemas.microsoft.com/office/drawing/2014/main" id="{68CDC6B5-97DD-409B-86B6-8FD2B07C97BD}"/>
              </a:ext>
            </a:extLst>
          </p:cNvPr>
          <p:cNvSpPr>
            <a:spLocks noGrp="1"/>
          </p:cNvSpPr>
          <p:nvPr>
            <p:ph idx="1"/>
          </p:nvPr>
        </p:nvSpPr>
        <p:spPr>
          <a:xfrm>
            <a:off x="709436" y="1659594"/>
            <a:ext cx="11088757" cy="450574"/>
          </a:xfrm>
        </p:spPr>
        <p:txBody>
          <a:bodyPr>
            <a:normAutofit fontScale="92500"/>
          </a:bodyPr>
          <a:lstStyle/>
          <a:p>
            <a:pPr marL="0" indent="0">
              <a:buNone/>
            </a:pPr>
            <a:r>
              <a:rPr kumimoji="1" lang="ja-JP" altLang="en-US" sz="2400" b="1" u="sng" dirty="0">
                <a:solidFill>
                  <a:srgbClr val="FF0000"/>
                </a:solidFill>
              </a:rPr>
              <a:t>ブタベルサハラの合い言葉を覚えて、自転車に乗るときは自転車点検を行いましょう。</a:t>
            </a:r>
          </a:p>
        </p:txBody>
      </p:sp>
      <p:sp>
        <p:nvSpPr>
          <p:cNvPr id="8" name="タイトル 1">
            <a:extLst>
              <a:ext uri="{FF2B5EF4-FFF2-40B4-BE49-F238E27FC236}">
                <a16:creationId xmlns:a16="http://schemas.microsoft.com/office/drawing/2014/main" id="{EF49802A-244F-4D70-95A8-9D7E78DC6721}"/>
              </a:ext>
            </a:extLst>
          </p:cNvPr>
          <p:cNvSpPr txBox="1">
            <a:spLocks/>
          </p:cNvSpPr>
          <p:nvPr/>
        </p:nvSpPr>
        <p:spPr>
          <a:xfrm>
            <a:off x="7935202" y="1976827"/>
            <a:ext cx="2949436" cy="400270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2400" b="1" u="sng" dirty="0">
                <a:solidFill>
                  <a:srgbClr val="FF0000"/>
                </a:solidFill>
              </a:rPr>
              <a:t>ブ</a:t>
            </a:r>
            <a:r>
              <a:rPr lang="ja-JP" altLang="en-US" sz="2400" b="1" dirty="0"/>
              <a:t>・・ブレーキ</a:t>
            </a:r>
            <a:endParaRPr lang="en-US" altLang="ja-JP" sz="2400" b="1" dirty="0"/>
          </a:p>
          <a:p>
            <a:pPr>
              <a:lnSpc>
                <a:spcPct val="150000"/>
              </a:lnSpc>
            </a:pPr>
            <a:r>
              <a:rPr lang="ja-JP" altLang="en-US" sz="2400" b="1" u="sng" dirty="0">
                <a:solidFill>
                  <a:srgbClr val="FF0000"/>
                </a:solidFill>
              </a:rPr>
              <a:t>タ</a:t>
            </a:r>
            <a:r>
              <a:rPr lang="ja-JP" altLang="en-US" sz="2400" b="1" dirty="0"/>
              <a:t>・・タイヤ</a:t>
            </a:r>
            <a:endParaRPr lang="en-US" altLang="ja-JP" sz="2400" b="1" dirty="0"/>
          </a:p>
          <a:p>
            <a:pPr>
              <a:lnSpc>
                <a:spcPct val="150000"/>
              </a:lnSpc>
            </a:pPr>
            <a:r>
              <a:rPr lang="ja-JP" altLang="en-US" sz="2400" b="1" u="sng" dirty="0">
                <a:solidFill>
                  <a:srgbClr val="FF0000"/>
                </a:solidFill>
              </a:rPr>
              <a:t>ベル</a:t>
            </a:r>
            <a:r>
              <a:rPr lang="ja-JP" altLang="en-US" sz="2400" b="1" dirty="0"/>
              <a:t>・ベル</a:t>
            </a:r>
            <a:endParaRPr lang="en-US" altLang="ja-JP" sz="2400" b="1" dirty="0"/>
          </a:p>
          <a:p>
            <a:pPr>
              <a:lnSpc>
                <a:spcPct val="150000"/>
              </a:lnSpc>
            </a:pPr>
            <a:r>
              <a:rPr lang="ja-JP" altLang="en-US" sz="2400" b="1" u="sng" dirty="0">
                <a:solidFill>
                  <a:srgbClr val="FF0000"/>
                </a:solidFill>
              </a:rPr>
              <a:t>サ</a:t>
            </a:r>
            <a:r>
              <a:rPr lang="ja-JP" altLang="en-US" sz="2400" b="1" dirty="0"/>
              <a:t>・・サドル</a:t>
            </a:r>
            <a:endParaRPr lang="en-US" altLang="ja-JP" sz="2400" b="1" dirty="0"/>
          </a:p>
          <a:p>
            <a:pPr>
              <a:lnSpc>
                <a:spcPct val="150000"/>
              </a:lnSpc>
            </a:pPr>
            <a:r>
              <a:rPr lang="ja-JP" altLang="en-US" sz="2400" b="1" u="sng" dirty="0">
                <a:solidFill>
                  <a:srgbClr val="FF0000"/>
                </a:solidFill>
              </a:rPr>
              <a:t>ハ</a:t>
            </a:r>
            <a:r>
              <a:rPr lang="ja-JP" altLang="en-US" sz="2400" b="1" dirty="0"/>
              <a:t>・・ハンドル</a:t>
            </a:r>
            <a:endParaRPr lang="en-US" altLang="ja-JP" sz="2400" b="1" dirty="0"/>
          </a:p>
          <a:p>
            <a:pPr>
              <a:lnSpc>
                <a:spcPct val="150000"/>
              </a:lnSpc>
            </a:pPr>
            <a:r>
              <a:rPr lang="ja-JP" altLang="en-US" sz="2400" b="1" dirty="0"/>
              <a:t>　・・反射材</a:t>
            </a:r>
            <a:endParaRPr lang="en-US" altLang="ja-JP" sz="2400" b="1" dirty="0"/>
          </a:p>
          <a:p>
            <a:pPr>
              <a:lnSpc>
                <a:spcPct val="150000"/>
              </a:lnSpc>
            </a:pPr>
            <a:r>
              <a:rPr lang="ja-JP" altLang="en-US" sz="2400" b="1" u="sng" dirty="0">
                <a:solidFill>
                  <a:srgbClr val="FF0000"/>
                </a:solidFill>
              </a:rPr>
              <a:t>ラ</a:t>
            </a:r>
            <a:r>
              <a:rPr lang="ja-JP" altLang="en-US" sz="2400" b="1" dirty="0"/>
              <a:t>・・ライト</a:t>
            </a:r>
            <a:endParaRPr lang="en-US" altLang="ja-JP" sz="2400" b="1" dirty="0"/>
          </a:p>
        </p:txBody>
      </p:sp>
      <p:sp>
        <p:nvSpPr>
          <p:cNvPr id="23" name="タイトル 1">
            <a:extLst>
              <a:ext uri="{FF2B5EF4-FFF2-40B4-BE49-F238E27FC236}">
                <a16:creationId xmlns:a16="http://schemas.microsoft.com/office/drawing/2014/main" id="{072059AA-05FF-43DF-8E7D-45DEED3D8814}"/>
              </a:ext>
            </a:extLst>
          </p:cNvPr>
          <p:cNvSpPr txBox="1">
            <a:spLocks/>
          </p:cNvSpPr>
          <p:nvPr/>
        </p:nvSpPr>
        <p:spPr>
          <a:xfrm>
            <a:off x="4636623" y="2297695"/>
            <a:ext cx="3441423" cy="1266392"/>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600" b="1" u="sng" dirty="0"/>
              <a:t>○</a:t>
            </a:r>
            <a:r>
              <a:rPr lang="ja-JP" altLang="en-US" sz="1600" b="1" u="sng" dirty="0">
                <a:solidFill>
                  <a:srgbClr val="FF0000"/>
                </a:solidFill>
              </a:rPr>
              <a:t>サ</a:t>
            </a:r>
            <a:r>
              <a:rPr lang="ja-JP" altLang="en-US" sz="1600" b="1" u="sng" dirty="0"/>
              <a:t>ドル</a:t>
            </a:r>
            <a:endParaRPr lang="en-US" altLang="ja-JP" sz="1600" b="1" u="sng" dirty="0"/>
          </a:p>
          <a:p>
            <a:pPr>
              <a:lnSpc>
                <a:spcPct val="150000"/>
              </a:lnSpc>
            </a:pPr>
            <a:r>
              <a:rPr lang="ja-JP" altLang="en-US" sz="1200" b="1" dirty="0"/>
              <a:t>グラグラとゆるんでいませんか</a:t>
            </a:r>
            <a:endParaRPr lang="en-US" altLang="ja-JP" sz="1200" b="1" dirty="0"/>
          </a:p>
          <a:p>
            <a:pPr>
              <a:lnSpc>
                <a:spcPct val="150000"/>
              </a:lnSpc>
            </a:pPr>
            <a:r>
              <a:rPr lang="ja-JP" altLang="en-US" sz="1200" b="1" dirty="0"/>
              <a:t>身体に合った高さですか</a:t>
            </a:r>
            <a:endParaRPr lang="en-US" altLang="ja-JP" sz="1200" b="1" dirty="0"/>
          </a:p>
        </p:txBody>
      </p:sp>
      <p:sp>
        <p:nvSpPr>
          <p:cNvPr id="24" name="タイトル 1">
            <a:extLst>
              <a:ext uri="{FF2B5EF4-FFF2-40B4-BE49-F238E27FC236}">
                <a16:creationId xmlns:a16="http://schemas.microsoft.com/office/drawing/2014/main" id="{7F029410-CF16-40B5-8A27-7985EA011509}"/>
              </a:ext>
            </a:extLst>
          </p:cNvPr>
          <p:cNvSpPr txBox="1">
            <a:spLocks/>
          </p:cNvSpPr>
          <p:nvPr/>
        </p:nvSpPr>
        <p:spPr>
          <a:xfrm>
            <a:off x="3389328" y="2420581"/>
            <a:ext cx="1174421" cy="715441"/>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800" b="1" u="sng" dirty="0"/>
              <a:t>○</a:t>
            </a:r>
            <a:r>
              <a:rPr lang="ja-JP" altLang="en-US" sz="1800" b="1" u="sng" dirty="0">
                <a:solidFill>
                  <a:srgbClr val="FF0000"/>
                </a:solidFill>
              </a:rPr>
              <a:t>ベル</a:t>
            </a:r>
            <a:endParaRPr lang="en-US" altLang="ja-JP" sz="1800" b="1" u="sng" dirty="0">
              <a:solidFill>
                <a:srgbClr val="FF0000"/>
              </a:solidFill>
            </a:endParaRPr>
          </a:p>
          <a:p>
            <a:pPr>
              <a:lnSpc>
                <a:spcPct val="150000"/>
              </a:lnSpc>
            </a:pPr>
            <a:r>
              <a:rPr lang="ja-JP" altLang="en-US" sz="1200" b="1" dirty="0"/>
              <a:t>よく鳴りますか</a:t>
            </a:r>
            <a:endParaRPr lang="en-US" altLang="ja-JP" sz="1200" b="1" dirty="0"/>
          </a:p>
        </p:txBody>
      </p:sp>
      <p:sp>
        <p:nvSpPr>
          <p:cNvPr id="25" name="タイトル 1">
            <a:extLst>
              <a:ext uri="{FF2B5EF4-FFF2-40B4-BE49-F238E27FC236}">
                <a16:creationId xmlns:a16="http://schemas.microsoft.com/office/drawing/2014/main" id="{6C40C20C-EB68-4574-BE1B-BFA0F61BEB23}"/>
              </a:ext>
            </a:extLst>
          </p:cNvPr>
          <p:cNvSpPr txBox="1">
            <a:spLocks/>
          </p:cNvSpPr>
          <p:nvPr/>
        </p:nvSpPr>
        <p:spPr>
          <a:xfrm>
            <a:off x="155746" y="1976827"/>
            <a:ext cx="1305034" cy="176055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600" b="1" u="sng" dirty="0"/>
              <a:t>○</a:t>
            </a:r>
            <a:r>
              <a:rPr lang="ja-JP" altLang="en-US" sz="1600" b="1" u="sng" dirty="0">
                <a:solidFill>
                  <a:srgbClr val="FF0000"/>
                </a:solidFill>
              </a:rPr>
              <a:t>ハ</a:t>
            </a:r>
            <a:r>
              <a:rPr lang="ja-JP" altLang="en-US" sz="1600" b="1" u="sng" dirty="0"/>
              <a:t>ンドル</a:t>
            </a:r>
            <a:endParaRPr lang="en-US" altLang="ja-JP" sz="1600" b="1" u="sng" dirty="0"/>
          </a:p>
          <a:p>
            <a:pPr>
              <a:lnSpc>
                <a:spcPct val="150000"/>
              </a:lnSpc>
            </a:pPr>
            <a:r>
              <a:rPr lang="ja-JP" altLang="en-US" sz="1200" b="1" dirty="0"/>
              <a:t>曲がっていたり、</a:t>
            </a:r>
            <a:endParaRPr lang="en-US" altLang="ja-JP" sz="1200" b="1" dirty="0"/>
          </a:p>
          <a:p>
            <a:pPr>
              <a:lnSpc>
                <a:spcPct val="150000"/>
              </a:lnSpc>
            </a:pPr>
            <a:r>
              <a:rPr lang="ja-JP" altLang="en-US" sz="1200" b="1" dirty="0"/>
              <a:t>グラグラしていませんか</a:t>
            </a:r>
            <a:endParaRPr lang="en-US" altLang="ja-JP" sz="1200" b="1" dirty="0"/>
          </a:p>
        </p:txBody>
      </p:sp>
      <p:sp>
        <p:nvSpPr>
          <p:cNvPr id="26" name="タイトル 1">
            <a:extLst>
              <a:ext uri="{FF2B5EF4-FFF2-40B4-BE49-F238E27FC236}">
                <a16:creationId xmlns:a16="http://schemas.microsoft.com/office/drawing/2014/main" id="{A34F39C9-B35D-4733-B897-64F6F7E55BDB}"/>
              </a:ext>
            </a:extLst>
          </p:cNvPr>
          <p:cNvSpPr txBox="1">
            <a:spLocks/>
          </p:cNvSpPr>
          <p:nvPr/>
        </p:nvSpPr>
        <p:spPr>
          <a:xfrm>
            <a:off x="155746" y="5158763"/>
            <a:ext cx="2036527" cy="71544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600" b="1" u="sng" dirty="0"/>
              <a:t>○</a:t>
            </a:r>
            <a:r>
              <a:rPr lang="ja-JP" altLang="en-US" sz="1600" b="1" u="sng" dirty="0">
                <a:solidFill>
                  <a:srgbClr val="FF0000"/>
                </a:solidFill>
              </a:rPr>
              <a:t>タ</a:t>
            </a:r>
            <a:r>
              <a:rPr lang="ja-JP" altLang="en-US" sz="1600" b="1" u="sng" dirty="0"/>
              <a:t>イヤ</a:t>
            </a:r>
            <a:endParaRPr lang="en-US" altLang="ja-JP" sz="1600" b="1" u="sng" dirty="0"/>
          </a:p>
          <a:p>
            <a:pPr>
              <a:lnSpc>
                <a:spcPct val="150000"/>
              </a:lnSpc>
            </a:pPr>
            <a:r>
              <a:rPr lang="ja-JP" altLang="en-US" sz="1200" b="1" dirty="0"/>
              <a:t>空気は入っていますか</a:t>
            </a:r>
            <a:endParaRPr lang="en-US" altLang="ja-JP" sz="1200" b="1" dirty="0"/>
          </a:p>
        </p:txBody>
      </p:sp>
      <p:sp>
        <p:nvSpPr>
          <p:cNvPr id="27" name="タイトル 1">
            <a:extLst>
              <a:ext uri="{FF2B5EF4-FFF2-40B4-BE49-F238E27FC236}">
                <a16:creationId xmlns:a16="http://schemas.microsoft.com/office/drawing/2014/main" id="{BE629E72-14CE-4883-913B-A38B2F54097A}"/>
              </a:ext>
            </a:extLst>
          </p:cNvPr>
          <p:cNvSpPr txBox="1">
            <a:spLocks/>
          </p:cNvSpPr>
          <p:nvPr/>
        </p:nvSpPr>
        <p:spPr>
          <a:xfrm>
            <a:off x="2371065" y="5090805"/>
            <a:ext cx="2036527" cy="71544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600" b="1" u="sng" dirty="0"/>
              <a:t>○</a:t>
            </a:r>
            <a:r>
              <a:rPr lang="ja-JP" altLang="en-US" sz="1600" b="1" u="sng" dirty="0">
                <a:solidFill>
                  <a:srgbClr val="FF0000"/>
                </a:solidFill>
              </a:rPr>
              <a:t>ブ</a:t>
            </a:r>
            <a:r>
              <a:rPr lang="ja-JP" altLang="en-US" sz="1600" b="1" u="sng" dirty="0"/>
              <a:t>レーキ</a:t>
            </a:r>
            <a:endParaRPr lang="en-US" altLang="ja-JP" sz="1600" b="1" u="sng" dirty="0"/>
          </a:p>
          <a:p>
            <a:pPr>
              <a:lnSpc>
                <a:spcPct val="150000"/>
              </a:lnSpc>
            </a:pPr>
            <a:r>
              <a:rPr lang="ja-JP" altLang="en-US" sz="1200" b="1" dirty="0"/>
              <a:t>　よくききますか</a:t>
            </a:r>
            <a:endParaRPr lang="en-US" altLang="ja-JP" sz="1200" b="1" dirty="0"/>
          </a:p>
        </p:txBody>
      </p:sp>
      <p:sp>
        <p:nvSpPr>
          <p:cNvPr id="28" name="タイトル 1">
            <a:extLst>
              <a:ext uri="{FF2B5EF4-FFF2-40B4-BE49-F238E27FC236}">
                <a16:creationId xmlns:a16="http://schemas.microsoft.com/office/drawing/2014/main" id="{3E82462D-393E-4377-A2EE-EEC31F87FCAB}"/>
              </a:ext>
            </a:extLst>
          </p:cNvPr>
          <p:cNvSpPr txBox="1">
            <a:spLocks/>
          </p:cNvSpPr>
          <p:nvPr/>
        </p:nvSpPr>
        <p:spPr>
          <a:xfrm>
            <a:off x="5615433" y="3623818"/>
            <a:ext cx="2036527" cy="71544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600" b="1" u="sng" dirty="0"/>
              <a:t>○反射材</a:t>
            </a:r>
            <a:endParaRPr lang="en-US" altLang="ja-JP" sz="1600" b="1" u="sng" dirty="0"/>
          </a:p>
          <a:p>
            <a:pPr>
              <a:lnSpc>
                <a:spcPct val="150000"/>
              </a:lnSpc>
            </a:pPr>
            <a:r>
              <a:rPr lang="ja-JP" altLang="en-US" sz="1200" b="1" dirty="0"/>
              <a:t>　汚れていませんか</a:t>
            </a:r>
            <a:endParaRPr lang="en-US" altLang="ja-JP" sz="1200" b="1" dirty="0"/>
          </a:p>
        </p:txBody>
      </p:sp>
      <p:cxnSp>
        <p:nvCxnSpPr>
          <p:cNvPr id="31" name="直線コネクタ 30">
            <a:extLst>
              <a:ext uri="{FF2B5EF4-FFF2-40B4-BE49-F238E27FC236}">
                <a16:creationId xmlns:a16="http://schemas.microsoft.com/office/drawing/2014/main" id="{98C63B9A-BBEA-4732-A136-BF290A6E5D66}"/>
              </a:ext>
            </a:extLst>
          </p:cNvPr>
          <p:cNvCxnSpPr>
            <a:cxnSpLocks/>
          </p:cNvCxnSpPr>
          <p:nvPr/>
        </p:nvCxnSpPr>
        <p:spPr>
          <a:xfrm flipH="1">
            <a:off x="3978015" y="3336289"/>
            <a:ext cx="646798" cy="310619"/>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cxnSp>
        <p:nvCxnSpPr>
          <p:cNvPr id="33" name="直線コネクタ 32">
            <a:extLst>
              <a:ext uri="{FF2B5EF4-FFF2-40B4-BE49-F238E27FC236}">
                <a16:creationId xmlns:a16="http://schemas.microsoft.com/office/drawing/2014/main" id="{2601269E-DF4F-4F29-9293-127B9F3F4FE0}"/>
              </a:ext>
            </a:extLst>
          </p:cNvPr>
          <p:cNvCxnSpPr>
            <a:cxnSpLocks/>
          </p:cNvCxnSpPr>
          <p:nvPr/>
        </p:nvCxnSpPr>
        <p:spPr>
          <a:xfrm>
            <a:off x="5141797" y="4792291"/>
            <a:ext cx="453075" cy="487669"/>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cxnSp>
        <p:nvCxnSpPr>
          <p:cNvPr id="36" name="直線コネクタ 35">
            <a:extLst>
              <a:ext uri="{FF2B5EF4-FFF2-40B4-BE49-F238E27FC236}">
                <a16:creationId xmlns:a16="http://schemas.microsoft.com/office/drawing/2014/main" id="{9135D829-EDA6-4FA5-82C7-C74CF910E5E7}"/>
              </a:ext>
            </a:extLst>
          </p:cNvPr>
          <p:cNvCxnSpPr>
            <a:cxnSpLocks/>
          </p:cNvCxnSpPr>
          <p:nvPr/>
        </p:nvCxnSpPr>
        <p:spPr>
          <a:xfrm flipH="1">
            <a:off x="3085429" y="2920035"/>
            <a:ext cx="303898" cy="186443"/>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cxnSp>
        <p:nvCxnSpPr>
          <p:cNvPr id="40" name="直線コネクタ 39">
            <a:extLst>
              <a:ext uri="{FF2B5EF4-FFF2-40B4-BE49-F238E27FC236}">
                <a16:creationId xmlns:a16="http://schemas.microsoft.com/office/drawing/2014/main" id="{A851A2EF-1A82-4F1A-8863-566E07823CB5}"/>
              </a:ext>
            </a:extLst>
          </p:cNvPr>
          <p:cNvCxnSpPr>
            <a:cxnSpLocks/>
          </p:cNvCxnSpPr>
          <p:nvPr/>
        </p:nvCxnSpPr>
        <p:spPr>
          <a:xfrm flipH="1" flipV="1">
            <a:off x="1279371" y="2876769"/>
            <a:ext cx="1592804" cy="214477"/>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cxnSp>
        <p:nvCxnSpPr>
          <p:cNvPr id="43" name="直線コネクタ 42">
            <a:extLst>
              <a:ext uri="{FF2B5EF4-FFF2-40B4-BE49-F238E27FC236}">
                <a16:creationId xmlns:a16="http://schemas.microsoft.com/office/drawing/2014/main" id="{B032CB0F-B58B-412B-833C-C1F22EC94424}"/>
              </a:ext>
            </a:extLst>
          </p:cNvPr>
          <p:cNvCxnSpPr>
            <a:cxnSpLocks/>
          </p:cNvCxnSpPr>
          <p:nvPr/>
        </p:nvCxnSpPr>
        <p:spPr>
          <a:xfrm flipH="1">
            <a:off x="826336" y="4643366"/>
            <a:ext cx="852420" cy="590683"/>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cxnSp>
        <p:nvCxnSpPr>
          <p:cNvPr id="48" name="直線コネクタ 47">
            <a:extLst>
              <a:ext uri="{FF2B5EF4-FFF2-40B4-BE49-F238E27FC236}">
                <a16:creationId xmlns:a16="http://schemas.microsoft.com/office/drawing/2014/main" id="{1F43E245-9E20-4F6E-932F-EF1686C4F00F}"/>
              </a:ext>
            </a:extLst>
          </p:cNvPr>
          <p:cNvCxnSpPr>
            <a:cxnSpLocks/>
          </p:cNvCxnSpPr>
          <p:nvPr/>
        </p:nvCxnSpPr>
        <p:spPr>
          <a:xfrm flipV="1">
            <a:off x="2531543" y="4118225"/>
            <a:ext cx="0" cy="988513"/>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cxnSp>
        <p:nvCxnSpPr>
          <p:cNvPr id="52" name="直線コネクタ 51">
            <a:extLst>
              <a:ext uri="{FF2B5EF4-FFF2-40B4-BE49-F238E27FC236}">
                <a16:creationId xmlns:a16="http://schemas.microsoft.com/office/drawing/2014/main" id="{853F3A7E-4149-4C69-A2FA-D0B5F189FF74}"/>
              </a:ext>
            </a:extLst>
          </p:cNvPr>
          <p:cNvCxnSpPr>
            <a:cxnSpLocks/>
          </p:cNvCxnSpPr>
          <p:nvPr/>
        </p:nvCxnSpPr>
        <p:spPr>
          <a:xfrm flipV="1">
            <a:off x="2531543" y="4162646"/>
            <a:ext cx="1563379" cy="958943"/>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sp>
        <p:nvSpPr>
          <p:cNvPr id="54" name="タイトル 1">
            <a:extLst>
              <a:ext uri="{FF2B5EF4-FFF2-40B4-BE49-F238E27FC236}">
                <a16:creationId xmlns:a16="http://schemas.microsoft.com/office/drawing/2014/main" id="{C7327898-0E52-41D0-BE19-7D2B6DFC64AB}"/>
              </a:ext>
            </a:extLst>
          </p:cNvPr>
          <p:cNvSpPr txBox="1">
            <a:spLocks/>
          </p:cNvSpPr>
          <p:nvPr/>
        </p:nvSpPr>
        <p:spPr>
          <a:xfrm>
            <a:off x="5540839" y="5106714"/>
            <a:ext cx="2036527" cy="71544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600" b="1" u="sng" dirty="0"/>
              <a:t>○</a:t>
            </a:r>
            <a:r>
              <a:rPr lang="ja-JP" altLang="en-US" sz="1600" b="1" u="sng" dirty="0">
                <a:solidFill>
                  <a:srgbClr val="FF0000"/>
                </a:solidFill>
              </a:rPr>
              <a:t>タ</a:t>
            </a:r>
            <a:r>
              <a:rPr lang="ja-JP" altLang="en-US" sz="1600" b="1" u="sng" dirty="0"/>
              <a:t>イヤ</a:t>
            </a:r>
            <a:endParaRPr lang="en-US" altLang="ja-JP" sz="1600" b="1" u="sng" dirty="0"/>
          </a:p>
          <a:p>
            <a:pPr>
              <a:lnSpc>
                <a:spcPct val="150000"/>
              </a:lnSpc>
            </a:pPr>
            <a:r>
              <a:rPr lang="ja-JP" altLang="en-US" sz="1200" b="1" dirty="0"/>
              <a:t>空気は入っていますか</a:t>
            </a:r>
            <a:endParaRPr lang="en-US" altLang="ja-JP" sz="1200" b="1" dirty="0"/>
          </a:p>
        </p:txBody>
      </p:sp>
      <p:cxnSp>
        <p:nvCxnSpPr>
          <p:cNvPr id="55" name="直線コネクタ 54">
            <a:extLst>
              <a:ext uri="{FF2B5EF4-FFF2-40B4-BE49-F238E27FC236}">
                <a16:creationId xmlns:a16="http://schemas.microsoft.com/office/drawing/2014/main" id="{3F546A10-1837-48E9-8E25-DAB4C15F3FF3}"/>
              </a:ext>
            </a:extLst>
          </p:cNvPr>
          <p:cNvCxnSpPr>
            <a:cxnSpLocks/>
          </p:cNvCxnSpPr>
          <p:nvPr/>
        </p:nvCxnSpPr>
        <p:spPr>
          <a:xfrm flipH="1">
            <a:off x="4972240" y="3919009"/>
            <a:ext cx="675327" cy="125060"/>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sp>
        <p:nvSpPr>
          <p:cNvPr id="59" name="タイトル 1">
            <a:extLst>
              <a:ext uri="{FF2B5EF4-FFF2-40B4-BE49-F238E27FC236}">
                <a16:creationId xmlns:a16="http://schemas.microsoft.com/office/drawing/2014/main" id="{BBB93E3B-0AFA-4B9D-B848-EEE30C4F7C96}"/>
              </a:ext>
            </a:extLst>
          </p:cNvPr>
          <p:cNvSpPr txBox="1">
            <a:spLocks/>
          </p:cNvSpPr>
          <p:nvPr/>
        </p:nvSpPr>
        <p:spPr>
          <a:xfrm>
            <a:off x="143438" y="3943386"/>
            <a:ext cx="1135933" cy="817381"/>
          </a:xfrm>
          <a:prstGeom prst="rect">
            <a:avLst/>
          </a:prstGeom>
        </p:spPr>
        <p:txBody>
          <a:bodyPr vert="horz" lIns="91440" tIns="45720" rIns="91440" bIns="45720" rtlCol="0" anchor="ctr">
            <a:normAutofit fontScale="825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nSpc>
                <a:spcPct val="150000"/>
              </a:lnSpc>
            </a:pPr>
            <a:r>
              <a:rPr lang="ja-JP" altLang="en-US" sz="1900" b="1" u="sng" dirty="0"/>
              <a:t>○</a:t>
            </a:r>
            <a:r>
              <a:rPr lang="ja-JP" altLang="en-US" sz="1900" b="1" u="sng" dirty="0">
                <a:solidFill>
                  <a:srgbClr val="FF0000"/>
                </a:solidFill>
              </a:rPr>
              <a:t>ラ</a:t>
            </a:r>
            <a:r>
              <a:rPr lang="ja-JP" altLang="en-US" sz="1900" b="1" u="sng" dirty="0"/>
              <a:t>イト</a:t>
            </a:r>
            <a:endParaRPr lang="en-US" altLang="ja-JP" sz="1900" b="1" u="sng" dirty="0"/>
          </a:p>
          <a:p>
            <a:pPr>
              <a:lnSpc>
                <a:spcPct val="150000"/>
              </a:lnSpc>
            </a:pPr>
            <a:r>
              <a:rPr lang="ja-JP" altLang="en-US" sz="1200" b="1" dirty="0"/>
              <a:t>きちんと点灯</a:t>
            </a:r>
            <a:endParaRPr lang="en-US" altLang="ja-JP" sz="1200" b="1" dirty="0"/>
          </a:p>
          <a:p>
            <a:pPr>
              <a:lnSpc>
                <a:spcPct val="150000"/>
              </a:lnSpc>
            </a:pPr>
            <a:r>
              <a:rPr lang="ja-JP" altLang="en-US" sz="1200" b="1" dirty="0"/>
              <a:t>しますか</a:t>
            </a:r>
            <a:endParaRPr lang="en-US" altLang="ja-JP" sz="1200" b="1" dirty="0"/>
          </a:p>
        </p:txBody>
      </p:sp>
      <p:cxnSp>
        <p:nvCxnSpPr>
          <p:cNvPr id="60" name="直線コネクタ 59">
            <a:extLst>
              <a:ext uri="{FF2B5EF4-FFF2-40B4-BE49-F238E27FC236}">
                <a16:creationId xmlns:a16="http://schemas.microsoft.com/office/drawing/2014/main" id="{7073295F-08E3-406E-883E-EA32713B8020}"/>
              </a:ext>
            </a:extLst>
          </p:cNvPr>
          <p:cNvCxnSpPr>
            <a:cxnSpLocks/>
          </p:cNvCxnSpPr>
          <p:nvPr/>
        </p:nvCxnSpPr>
        <p:spPr>
          <a:xfrm flipH="1">
            <a:off x="1078742" y="3677591"/>
            <a:ext cx="1037542" cy="496831"/>
          </a:xfrm>
          <a:prstGeom prst="line">
            <a:avLst/>
          </a:prstGeom>
          <a:ln w="38100">
            <a:prstDash val="solid"/>
          </a:ln>
        </p:spPr>
        <p:style>
          <a:lnRef idx="1">
            <a:schemeClr val="accent2"/>
          </a:lnRef>
          <a:fillRef idx="0">
            <a:schemeClr val="accent2"/>
          </a:fillRef>
          <a:effectRef idx="0">
            <a:schemeClr val="accent2"/>
          </a:effectRef>
          <a:fontRef idx="minor">
            <a:schemeClr val="tx1"/>
          </a:fontRef>
        </p:style>
      </p:cxnSp>
      <p:sp>
        <p:nvSpPr>
          <p:cNvPr id="49" name="四角形: 角を丸くする 48">
            <a:hlinkClick r:id="rId3" action="ppaction://hlinksldjump"/>
            <a:extLst>
              <a:ext uri="{FF2B5EF4-FFF2-40B4-BE49-F238E27FC236}">
                <a16:creationId xmlns:a16="http://schemas.microsoft.com/office/drawing/2014/main" id="{A682F420-6955-497A-B9D7-1CBE1CA359EA}"/>
              </a:ext>
            </a:extLst>
          </p:cNvPr>
          <p:cNvSpPr/>
          <p:nvPr/>
        </p:nvSpPr>
        <p:spPr>
          <a:xfrm>
            <a:off x="9286127" y="58942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30" name="正方形/長方形 29">
            <a:extLst>
              <a:ext uri="{FF2B5EF4-FFF2-40B4-BE49-F238E27FC236}">
                <a16:creationId xmlns:a16="http://schemas.microsoft.com/office/drawing/2014/main" id="{C2D3CD66-0787-4360-B5BA-3BD43F7B072F}"/>
              </a:ext>
            </a:extLst>
          </p:cNvPr>
          <p:cNvSpPr/>
          <p:nvPr/>
        </p:nvSpPr>
        <p:spPr>
          <a:xfrm>
            <a:off x="239018" y="6297019"/>
            <a:ext cx="8649462"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297184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3DA20A0-BA25-44BC-AF70-FEE9B262FC11}"/>
              </a:ext>
            </a:extLst>
          </p:cNvPr>
          <p:cNvSpPr>
            <a:spLocks noGrp="1"/>
          </p:cNvSpPr>
          <p:nvPr>
            <p:ph type="title"/>
          </p:nvPr>
        </p:nvSpPr>
        <p:spPr>
          <a:xfrm>
            <a:off x="2537820" y="1584118"/>
            <a:ext cx="11494395" cy="1879496"/>
          </a:xfrm>
        </p:spPr>
        <p:txBody>
          <a:bodyPr>
            <a:normAutofit fontScale="90000"/>
          </a:bodyPr>
          <a:lstStyle/>
          <a:p>
            <a:r>
              <a:rPr kumimoji="1" lang="ja-JP" altLang="en-US" sz="5400" b="1" dirty="0"/>
              <a:t>自転車の交通ルールの</a:t>
            </a:r>
            <a:br>
              <a:rPr kumimoji="1" lang="en-US" altLang="ja-JP" sz="5400" b="1" dirty="0"/>
            </a:br>
            <a:r>
              <a:rPr kumimoji="1" lang="en-US" altLang="ja-JP" sz="5400" b="1" dirty="0"/>
              <a:t>SA</a:t>
            </a:r>
            <a:r>
              <a:rPr kumimoji="1" lang="ja-JP" altLang="en-US" sz="5400" b="1" dirty="0"/>
              <a:t>問題をやってみよう</a:t>
            </a:r>
            <a:br>
              <a:rPr kumimoji="1" lang="en-US" altLang="ja-JP" sz="5400" dirty="0"/>
            </a:br>
            <a:br>
              <a:rPr kumimoji="1" lang="en-US" altLang="ja-JP" sz="5400" dirty="0"/>
            </a:br>
            <a:endParaRPr kumimoji="1" lang="ja-JP" altLang="en-US" sz="5400" dirty="0"/>
          </a:p>
        </p:txBody>
      </p:sp>
      <p:sp>
        <p:nvSpPr>
          <p:cNvPr id="6" name="四角形: 角を丸くする 5">
            <a:hlinkClick r:id="rId2" action="ppaction://hlinksldjump"/>
            <a:extLst>
              <a:ext uri="{FF2B5EF4-FFF2-40B4-BE49-F238E27FC236}">
                <a16:creationId xmlns:a16="http://schemas.microsoft.com/office/drawing/2014/main" id="{04E241DD-0D9C-4BC9-B045-2182AF4B8F77}"/>
              </a:ext>
            </a:extLst>
          </p:cNvPr>
          <p:cNvSpPr/>
          <p:nvPr/>
        </p:nvSpPr>
        <p:spPr>
          <a:xfrm>
            <a:off x="3751142" y="3343053"/>
            <a:ext cx="3709116" cy="1722549"/>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ja-JP" altLang="en-US" sz="4800" dirty="0">
                <a:solidFill>
                  <a:schemeClr val="tx1"/>
                </a:solidFill>
              </a:rPr>
              <a:t>スタート</a:t>
            </a:r>
          </a:p>
        </p:txBody>
      </p:sp>
      <p:sp>
        <p:nvSpPr>
          <p:cNvPr id="7" name="正方形/長方形 6">
            <a:extLst>
              <a:ext uri="{FF2B5EF4-FFF2-40B4-BE49-F238E27FC236}">
                <a16:creationId xmlns:a16="http://schemas.microsoft.com/office/drawing/2014/main" id="{E2A23C28-01F4-42A5-BA38-BB16F2AC3FDE}"/>
              </a:ext>
            </a:extLst>
          </p:cNvPr>
          <p:cNvSpPr/>
          <p:nvPr/>
        </p:nvSpPr>
        <p:spPr>
          <a:xfrm>
            <a:off x="717363" y="6310731"/>
            <a:ext cx="9004859"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4" name="図 3">
            <a:extLst>
              <a:ext uri="{FF2B5EF4-FFF2-40B4-BE49-F238E27FC236}">
                <a16:creationId xmlns:a16="http://schemas.microsoft.com/office/drawing/2014/main" id="{0DB5F26A-2CE1-4478-A06C-C27211A405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14885" y="2500731"/>
            <a:ext cx="3219450" cy="3810000"/>
          </a:xfrm>
          <a:prstGeom prst="rect">
            <a:avLst/>
          </a:prstGeom>
        </p:spPr>
      </p:pic>
    </p:spTree>
    <p:extLst>
      <p:ext uri="{BB962C8B-B14F-4D97-AF65-F5344CB8AC3E}">
        <p14:creationId xmlns:p14="http://schemas.microsoft.com/office/powerpoint/2010/main" val="36510936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300866" y="959106"/>
            <a:ext cx="12034064" cy="523220"/>
          </a:xfrm>
          <a:prstGeom prst="rect">
            <a:avLst/>
          </a:prstGeom>
          <a:noFill/>
        </p:spPr>
        <p:txBody>
          <a:bodyPr wrap="none" lIns="91440" tIns="45720" rIns="91440" bIns="45720">
            <a:spAutoFit/>
          </a:bodyPr>
          <a:lstStyle/>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１　自転車の通行方法に関するきまりで、</a:t>
            </a:r>
            <a:r>
              <a:rPr lang="ja-JP" altLang="en-US" sz="28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正しくないもの</a:t>
            </a:r>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1990163" y="1764407"/>
            <a:ext cx="7837649" cy="738664"/>
          </a:xfrm>
          <a:prstGeom prst="rect">
            <a:avLst/>
          </a:prstGeom>
          <a:noFill/>
        </p:spPr>
        <p:txBody>
          <a:bodyPr wrap="square" rtlCol="0">
            <a:spAutoFit/>
          </a:bodyPr>
          <a:lstStyle/>
          <a:p>
            <a:r>
              <a:rPr lang="ja-JP" altLang="en-US" sz="2800" b="1" dirty="0"/>
              <a:t>自転車は、車道を通ることが原則である。　　</a:t>
            </a:r>
            <a:endParaRPr lang="en-US" altLang="ja-JP" sz="2800" b="1" dirty="0"/>
          </a:p>
          <a:p>
            <a:endParaRPr kumimoji="1" lang="en-US" altLang="ja-JP" sz="1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72" y="1764407"/>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609959" y="622287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F7D64AF2-ED38-444C-95E1-FD0B13CD20A6}"/>
              </a:ext>
            </a:extLst>
          </p:cNvPr>
          <p:cNvSpPr/>
          <p:nvPr/>
        </p:nvSpPr>
        <p:spPr>
          <a:xfrm>
            <a:off x="1065171" y="2987179"/>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3" action="ppaction://hlinksldjump"/>
            <a:extLst>
              <a:ext uri="{FF2B5EF4-FFF2-40B4-BE49-F238E27FC236}">
                <a16:creationId xmlns:a16="http://schemas.microsoft.com/office/drawing/2014/main" id="{E2344092-9846-4280-BE78-C5106E3448A4}"/>
              </a:ext>
            </a:extLst>
          </p:cNvPr>
          <p:cNvSpPr/>
          <p:nvPr/>
        </p:nvSpPr>
        <p:spPr>
          <a:xfrm>
            <a:off x="1065171" y="4330836"/>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1990163" y="2785152"/>
            <a:ext cx="10201837" cy="1169551"/>
          </a:xfrm>
          <a:prstGeom prst="rect">
            <a:avLst/>
          </a:prstGeom>
          <a:noFill/>
        </p:spPr>
        <p:txBody>
          <a:bodyPr wrap="square" rtlCol="0">
            <a:spAutoFit/>
          </a:bodyPr>
          <a:lstStyle/>
          <a:p>
            <a:r>
              <a:rPr lang="ja-JP" altLang="en-US" sz="2800" b="1" dirty="0"/>
              <a:t>自転車は、車道を通るときは、車道の左端に沿って通行しな</a:t>
            </a:r>
            <a:endParaRPr lang="en-US" altLang="ja-JP" sz="2800" b="1" dirty="0"/>
          </a:p>
          <a:p>
            <a:r>
              <a:rPr lang="ja-JP" altLang="en-US" sz="2800" b="1" dirty="0"/>
              <a:t>ければならない。　　</a:t>
            </a:r>
            <a:endParaRPr lang="en-US" altLang="ja-JP" sz="2800" b="1" dirty="0"/>
          </a:p>
          <a:p>
            <a:endParaRPr kumimoji="1" lang="en-US" altLang="ja-JP" sz="1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63" y="4171335"/>
            <a:ext cx="9935714" cy="1169551"/>
          </a:xfrm>
          <a:prstGeom prst="rect">
            <a:avLst/>
          </a:prstGeom>
          <a:noFill/>
        </p:spPr>
        <p:txBody>
          <a:bodyPr wrap="square" rtlCol="0">
            <a:spAutoFit/>
          </a:bodyPr>
          <a:lstStyle/>
          <a:p>
            <a:r>
              <a:rPr lang="ja-JP" altLang="en-US" sz="2800" b="1" dirty="0"/>
              <a:t>普通自転車は、自転車道のあるところでは、車道と自転車道のどちらでも通行することができる。　　</a:t>
            </a:r>
            <a:endParaRPr lang="en-US" altLang="ja-JP" sz="2800" b="1" dirty="0"/>
          </a:p>
          <a:p>
            <a:endParaRPr kumimoji="1" lang="en-US" altLang="ja-JP" sz="1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57734" y="5359983"/>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8823521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629778"/>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5913717" y="1950416"/>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21465" y="6172015"/>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3" name="テキスト ボックス 12">
            <a:extLst>
              <a:ext uri="{FF2B5EF4-FFF2-40B4-BE49-F238E27FC236}">
                <a16:creationId xmlns:a16="http://schemas.microsoft.com/office/drawing/2014/main" id="{96F11A70-3C8F-4FA0-86C3-9B84A25069FE}"/>
              </a:ext>
            </a:extLst>
          </p:cNvPr>
          <p:cNvSpPr txBox="1"/>
          <p:nvPr/>
        </p:nvSpPr>
        <p:spPr>
          <a:xfrm>
            <a:off x="270881" y="3412340"/>
            <a:ext cx="11625943" cy="1815882"/>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正しい</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自転車道のあるところでは、自転車道を通行しなければいけません。</a:t>
            </a:r>
            <a:endParaRPr kumimoji="1" lang="ja-JP" altLang="en-US" sz="2800" dirty="0"/>
          </a:p>
        </p:txBody>
      </p:sp>
    </p:spTree>
    <p:extLst>
      <p:ext uri="{BB962C8B-B14F-4D97-AF65-F5344CB8AC3E}">
        <p14:creationId xmlns:p14="http://schemas.microsoft.com/office/powerpoint/2010/main" val="21894672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775690" y="1850110"/>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941197" y="1850110"/>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67850" y="5750690"/>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2" name="テキスト ボックス 11">
            <a:extLst>
              <a:ext uri="{FF2B5EF4-FFF2-40B4-BE49-F238E27FC236}">
                <a16:creationId xmlns:a16="http://schemas.microsoft.com/office/drawing/2014/main" id="{C9DF3A97-7902-427A-AE6A-084FCF080BF9}"/>
              </a:ext>
            </a:extLst>
          </p:cNvPr>
          <p:cNvSpPr txBox="1"/>
          <p:nvPr/>
        </p:nvSpPr>
        <p:spPr>
          <a:xfrm>
            <a:off x="270881" y="3412340"/>
            <a:ext cx="11625943" cy="1815882"/>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正しい</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自転車道のあるところでは、自転車道を通行しなければいけません。</a:t>
            </a:r>
            <a:endParaRPr kumimoji="1" lang="ja-JP" altLang="en-US" sz="2800" dirty="0"/>
          </a:p>
        </p:txBody>
      </p:sp>
    </p:spTree>
    <p:extLst>
      <p:ext uri="{BB962C8B-B14F-4D97-AF65-F5344CB8AC3E}">
        <p14:creationId xmlns:p14="http://schemas.microsoft.com/office/powerpoint/2010/main" val="16172059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609959" y="951184"/>
            <a:ext cx="10238700" cy="954107"/>
          </a:xfrm>
          <a:prstGeom prst="rect">
            <a:avLst/>
          </a:prstGeom>
          <a:noFill/>
        </p:spPr>
        <p:txBody>
          <a:bodyPr wrap="none" lIns="91440" tIns="45720" rIns="91440" bIns="45720">
            <a:spAutoFit/>
          </a:bodyPr>
          <a:lstStyle/>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２　普通自転車が歩道を通行することができる場合について、</a:t>
            </a:r>
            <a:endParaRPr lang="en-US" altLang="ja-JP"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a:t>
            </a:r>
            <a:r>
              <a:rPr lang="ja-JP" altLang="en-US" sz="28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正しくないもの</a:t>
            </a:r>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1990162" y="2035657"/>
            <a:ext cx="9935714" cy="1169551"/>
          </a:xfrm>
          <a:prstGeom prst="rect">
            <a:avLst/>
          </a:prstGeom>
          <a:noFill/>
        </p:spPr>
        <p:txBody>
          <a:bodyPr wrap="square" rtlCol="0">
            <a:spAutoFit/>
          </a:bodyPr>
          <a:lstStyle/>
          <a:p>
            <a:r>
              <a:rPr lang="ja-JP" altLang="en-US" sz="2800" b="1" dirty="0"/>
              <a:t>「自転車歩道通行可」の標識がある場合には、歩道を通行できる。　　</a:t>
            </a:r>
            <a:endParaRPr lang="en-US" altLang="ja-JP" sz="2800" b="1" dirty="0"/>
          </a:p>
          <a:p>
            <a:endParaRPr kumimoji="1" lang="en-US" altLang="ja-JP" sz="1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71" y="2101374"/>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609959" y="622287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3" action="ppaction://hlinksldjump"/>
            <a:extLst>
              <a:ext uri="{FF2B5EF4-FFF2-40B4-BE49-F238E27FC236}">
                <a16:creationId xmlns:a16="http://schemas.microsoft.com/office/drawing/2014/main" id="{F7D64AF2-ED38-444C-95E1-FD0B13CD20A6}"/>
              </a:ext>
            </a:extLst>
          </p:cNvPr>
          <p:cNvSpPr/>
          <p:nvPr/>
        </p:nvSpPr>
        <p:spPr>
          <a:xfrm>
            <a:off x="1065170" y="3216105"/>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2" action="ppaction://hlinksldjump"/>
            <a:extLst>
              <a:ext uri="{FF2B5EF4-FFF2-40B4-BE49-F238E27FC236}">
                <a16:creationId xmlns:a16="http://schemas.microsoft.com/office/drawing/2014/main" id="{E2344092-9846-4280-BE78-C5106E3448A4}"/>
              </a:ext>
            </a:extLst>
          </p:cNvPr>
          <p:cNvSpPr/>
          <p:nvPr/>
        </p:nvSpPr>
        <p:spPr>
          <a:xfrm>
            <a:off x="1065171" y="4330836"/>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1990163" y="3101796"/>
            <a:ext cx="9935713" cy="1600438"/>
          </a:xfrm>
          <a:prstGeom prst="rect">
            <a:avLst/>
          </a:prstGeom>
          <a:noFill/>
        </p:spPr>
        <p:txBody>
          <a:bodyPr wrap="square" rtlCol="0">
            <a:spAutoFit/>
          </a:bodyPr>
          <a:lstStyle/>
          <a:p>
            <a:r>
              <a:rPr lang="ja-JP" altLang="en-US" sz="2800" b="1" dirty="0"/>
              <a:t>普通自転車の運転者が中学生や高校生の場合は、「自転車歩道通行可」の標識がなくても、歩道を通行できる。</a:t>
            </a:r>
            <a:endParaRPr lang="en-US" altLang="ja-JP" sz="2800" b="1" dirty="0"/>
          </a:p>
          <a:p>
            <a:r>
              <a:rPr lang="ja-JP" altLang="en-US" sz="2800" b="1" dirty="0"/>
              <a:t>　</a:t>
            </a:r>
            <a:endParaRPr lang="en-US" altLang="ja-JP" sz="2800" b="1" dirty="0"/>
          </a:p>
          <a:p>
            <a:endParaRPr kumimoji="1" lang="en-US" altLang="ja-JP" sz="1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62" y="4267936"/>
            <a:ext cx="9935714" cy="954107"/>
          </a:xfrm>
          <a:prstGeom prst="rect">
            <a:avLst/>
          </a:prstGeom>
          <a:noFill/>
        </p:spPr>
        <p:txBody>
          <a:bodyPr wrap="square" rtlCol="0">
            <a:spAutoFit/>
          </a:bodyPr>
          <a:lstStyle/>
          <a:p>
            <a:r>
              <a:rPr lang="ja-JP" altLang="en-US" sz="2800" b="1" dirty="0"/>
              <a:t>警察官が、歩行者の安全のために、普通自転車が歩道を通行してはならない旨を指示したときは、歩道を通行できない。</a:t>
            </a:r>
            <a:endParaRPr kumimoji="1" lang="en-US" altLang="ja-JP" sz="1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57734" y="5359983"/>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3277817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3A3AF69-EF6E-4872-979F-C8D8943C560F}"/>
              </a:ext>
            </a:extLst>
          </p:cNvPr>
          <p:cNvSpPr txBox="1"/>
          <p:nvPr/>
        </p:nvSpPr>
        <p:spPr>
          <a:xfrm>
            <a:off x="621365" y="2774611"/>
            <a:ext cx="11350171" cy="3539430"/>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「自転車歩道通行可」の標識がなくても、歩道を通行できるのは</a:t>
            </a:r>
            <a:endParaRPr lang="en-US" altLang="ja-JP" sz="2800" b="1" dirty="0"/>
          </a:p>
          <a:p>
            <a:r>
              <a:rPr lang="ja-JP" altLang="en-US" sz="2800" b="1" dirty="0"/>
              <a:t>　　○　児童及び幼児（</a:t>
            </a:r>
            <a:r>
              <a:rPr lang="en-US" altLang="ja-JP" sz="2800" b="1" dirty="0"/>
              <a:t>13</a:t>
            </a:r>
            <a:r>
              <a:rPr lang="ja-JP" altLang="en-US" sz="2800" b="1" dirty="0"/>
              <a:t>歳未満のこども）</a:t>
            </a:r>
            <a:endParaRPr lang="en-US" altLang="ja-JP" sz="2800" b="1" dirty="0"/>
          </a:p>
          <a:p>
            <a:r>
              <a:rPr lang="ja-JP" altLang="en-US" sz="2800" b="1" dirty="0"/>
              <a:t>　　○　</a:t>
            </a:r>
            <a:r>
              <a:rPr lang="en-US" altLang="ja-JP" sz="2800" b="1" dirty="0"/>
              <a:t>70</a:t>
            </a:r>
            <a:r>
              <a:rPr lang="ja-JP" altLang="en-US" sz="2800" b="1" dirty="0"/>
              <a:t>歳以上の高齢の方</a:t>
            </a:r>
            <a:endParaRPr lang="en-US" altLang="ja-JP" sz="2800" b="1" dirty="0"/>
          </a:p>
          <a:p>
            <a:r>
              <a:rPr lang="ja-JP" altLang="en-US" sz="2800" b="1" dirty="0"/>
              <a:t>　　○　車道通行に支障がある身体障害をもつ方</a:t>
            </a:r>
            <a:endParaRPr lang="en-US" altLang="ja-JP" sz="2800" b="1" dirty="0"/>
          </a:p>
          <a:p>
            <a:r>
              <a:rPr lang="ja-JP" altLang="en-US" sz="2800" b="1" dirty="0"/>
              <a:t>　であり、中学生・高校生は通行できません。</a:t>
            </a:r>
            <a:endParaRPr lang="en-US" altLang="ja-JP" sz="2800" b="1" dirty="0"/>
          </a:p>
          <a:p>
            <a:r>
              <a:rPr lang="ja-JP" altLang="en-US" sz="2800" b="1" dirty="0"/>
              <a:t>③</a:t>
            </a:r>
            <a:r>
              <a:rPr lang="en-US" altLang="ja-JP" sz="2800" b="1" dirty="0"/>
              <a:t>…</a:t>
            </a:r>
            <a:r>
              <a:rPr lang="ja-JP" altLang="en-US" sz="2800" b="1" dirty="0"/>
              <a:t>正しい</a:t>
            </a:r>
            <a:endParaRPr kumimoji="1" lang="ja-JP" altLang="en-US" sz="3200" b="1" dirty="0"/>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287356"/>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368202"/>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0" y="6259099"/>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Tree>
    <p:extLst>
      <p:ext uri="{BB962C8B-B14F-4D97-AF65-F5344CB8AC3E}">
        <p14:creationId xmlns:p14="http://schemas.microsoft.com/office/powerpoint/2010/main" val="2355988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711296" y="1182880"/>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977380" y="943858"/>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358975" y="5857195"/>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2" name="正方形/長方形 11">
            <a:extLst>
              <a:ext uri="{FF2B5EF4-FFF2-40B4-BE49-F238E27FC236}">
                <a16:creationId xmlns:a16="http://schemas.microsoft.com/office/drawing/2014/main" id="{BC155FC7-0FF4-43A1-995B-CA675F48C779}"/>
              </a:ext>
            </a:extLst>
          </p:cNvPr>
          <p:cNvSpPr/>
          <p:nvPr/>
        </p:nvSpPr>
        <p:spPr>
          <a:xfrm>
            <a:off x="0" y="6259099"/>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3" name="テキスト ボックス 12">
            <a:extLst>
              <a:ext uri="{FF2B5EF4-FFF2-40B4-BE49-F238E27FC236}">
                <a16:creationId xmlns:a16="http://schemas.microsoft.com/office/drawing/2014/main" id="{75F10B3B-1AA0-480F-986C-BF8133406FD1}"/>
              </a:ext>
            </a:extLst>
          </p:cNvPr>
          <p:cNvSpPr txBox="1"/>
          <p:nvPr/>
        </p:nvSpPr>
        <p:spPr>
          <a:xfrm>
            <a:off x="634244" y="2233447"/>
            <a:ext cx="11350171" cy="3539430"/>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「自転車歩道通行可」の標識がなくても、歩道を通行できるのは</a:t>
            </a:r>
            <a:endParaRPr lang="en-US" altLang="ja-JP" sz="2800" b="1" dirty="0"/>
          </a:p>
          <a:p>
            <a:r>
              <a:rPr lang="ja-JP" altLang="en-US" sz="2800" b="1" dirty="0"/>
              <a:t>　　○　児童及び幼児（</a:t>
            </a:r>
            <a:r>
              <a:rPr lang="en-US" altLang="ja-JP" sz="2800" b="1" dirty="0"/>
              <a:t>13</a:t>
            </a:r>
            <a:r>
              <a:rPr lang="ja-JP" altLang="en-US" sz="2800" b="1" dirty="0"/>
              <a:t>歳未満のこども）</a:t>
            </a:r>
            <a:endParaRPr lang="en-US" altLang="ja-JP" sz="2800" b="1" dirty="0"/>
          </a:p>
          <a:p>
            <a:r>
              <a:rPr lang="ja-JP" altLang="en-US" sz="2800" b="1" dirty="0"/>
              <a:t>　　○　</a:t>
            </a:r>
            <a:r>
              <a:rPr lang="en-US" altLang="ja-JP" sz="2800" b="1" dirty="0"/>
              <a:t>70</a:t>
            </a:r>
            <a:r>
              <a:rPr lang="ja-JP" altLang="en-US" sz="2800" b="1" dirty="0"/>
              <a:t>歳以上の高齢の方</a:t>
            </a:r>
            <a:endParaRPr lang="en-US" altLang="ja-JP" sz="2800" b="1" dirty="0"/>
          </a:p>
          <a:p>
            <a:r>
              <a:rPr lang="ja-JP" altLang="en-US" sz="2800" b="1" dirty="0"/>
              <a:t>　　○　車道通行に支障がある身体障害をもつ方</a:t>
            </a:r>
            <a:endParaRPr lang="en-US" altLang="ja-JP" sz="2800" b="1" dirty="0"/>
          </a:p>
          <a:p>
            <a:r>
              <a:rPr lang="ja-JP" altLang="en-US" sz="2800" b="1" dirty="0"/>
              <a:t>　であり、中学生・高校生は通行できません。</a:t>
            </a:r>
            <a:endParaRPr lang="en-US" altLang="ja-JP" sz="2800" b="1" dirty="0"/>
          </a:p>
          <a:p>
            <a:r>
              <a:rPr lang="ja-JP" altLang="en-US" sz="2800" b="1" dirty="0"/>
              <a:t>③</a:t>
            </a:r>
            <a:r>
              <a:rPr lang="en-US" altLang="ja-JP" sz="2800" b="1" dirty="0"/>
              <a:t>…</a:t>
            </a:r>
            <a:r>
              <a:rPr lang="ja-JP" altLang="en-US" sz="2800" b="1" dirty="0"/>
              <a:t>正しい</a:t>
            </a:r>
            <a:endParaRPr kumimoji="1" lang="ja-JP" altLang="en-US" sz="3200" b="1" dirty="0"/>
          </a:p>
        </p:txBody>
      </p:sp>
    </p:spTree>
    <p:extLst>
      <p:ext uri="{BB962C8B-B14F-4D97-AF65-F5344CB8AC3E}">
        <p14:creationId xmlns:p14="http://schemas.microsoft.com/office/powerpoint/2010/main" val="28308516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609959" y="951184"/>
            <a:ext cx="10597773" cy="954107"/>
          </a:xfrm>
          <a:prstGeom prst="rect">
            <a:avLst/>
          </a:prstGeom>
          <a:noFill/>
        </p:spPr>
        <p:txBody>
          <a:bodyPr wrap="none" lIns="91440" tIns="45720" rIns="91440" bIns="45720">
            <a:spAutoFit/>
          </a:bodyPr>
          <a:lstStyle/>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３　普通自転車が歩道を通行するときの歩行者優先について、</a:t>
            </a:r>
            <a:endParaRPr lang="en-US" altLang="ja-JP"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a:t>
            </a:r>
            <a:r>
              <a:rPr lang="ja-JP" altLang="en-US" sz="28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正しいもの</a:t>
            </a:r>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1990162" y="2073170"/>
            <a:ext cx="9520555" cy="954107"/>
          </a:xfrm>
          <a:prstGeom prst="rect">
            <a:avLst/>
          </a:prstGeom>
          <a:noFill/>
        </p:spPr>
        <p:txBody>
          <a:bodyPr wrap="square" rtlCol="0">
            <a:spAutoFit/>
          </a:bodyPr>
          <a:lstStyle/>
          <a:p>
            <a:r>
              <a:rPr lang="ja-JP" altLang="en-US" sz="2800" b="1" dirty="0"/>
              <a:t>歩道の車道寄りの部分を直ちに停止できる速度で進行しなければならない。</a:t>
            </a:r>
            <a:endParaRPr kumimoji="1" lang="en-US" altLang="ja-JP" sz="1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71" y="2101374"/>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609959" y="622287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3" action="ppaction://hlinksldjump"/>
            <a:extLst>
              <a:ext uri="{FF2B5EF4-FFF2-40B4-BE49-F238E27FC236}">
                <a16:creationId xmlns:a16="http://schemas.microsoft.com/office/drawing/2014/main" id="{F7D64AF2-ED38-444C-95E1-FD0B13CD20A6}"/>
              </a:ext>
            </a:extLst>
          </p:cNvPr>
          <p:cNvSpPr/>
          <p:nvPr/>
        </p:nvSpPr>
        <p:spPr>
          <a:xfrm>
            <a:off x="1065170" y="3216105"/>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3" action="ppaction://hlinksldjump"/>
            <a:extLst>
              <a:ext uri="{FF2B5EF4-FFF2-40B4-BE49-F238E27FC236}">
                <a16:creationId xmlns:a16="http://schemas.microsoft.com/office/drawing/2014/main" id="{E2344092-9846-4280-BE78-C5106E3448A4}"/>
              </a:ext>
            </a:extLst>
          </p:cNvPr>
          <p:cNvSpPr/>
          <p:nvPr/>
        </p:nvSpPr>
        <p:spPr>
          <a:xfrm>
            <a:off x="1065171" y="4330836"/>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1990163" y="3161285"/>
            <a:ext cx="9716733" cy="954107"/>
          </a:xfrm>
          <a:prstGeom prst="rect">
            <a:avLst/>
          </a:prstGeom>
          <a:noFill/>
        </p:spPr>
        <p:txBody>
          <a:bodyPr wrap="square" rtlCol="0">
            <a:spAutoFit/>
          </a:bodyPr>
          <a:lstStyle/>
          <a:p>
            <a:r>
              <a:rPr lang="ja-JP" altLang="en-US" sz="2800" b="1" dirty="0"/>
              <a:t>歩行者の通行を妨げてしまう場合には、なるべく先に通過して、歩行者をあまり待たせないようにする。</a:t>
            </a:r>
            <a:endParaRPr kumimoji="1" lang="en-US" altLang="ja-JP" sz="1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62" y="4267936"/>
            <a:ext cx="9935714" cy="1384995"/>
          </a:xfrm>
          <a:prstGeom prst="rect">
            <a:avLst/>
          </a:prstGeom>
          <a:noFill/>
        </p:spPr>
        <p:txBody>
          <a:bodyPr wrap="square" rtlCol="0">
            <a:spAutoFit/>
          </a:bodyPr>
          <a:lstStyle/>
          <a:p>
            <a:r>
              <a:rPr lang="ja-JP" altLang="en-US" sz="2800" b="1" dirty="0"/>
              <a:t>歩道に白線と自転車の標示によって指定された部分</a:t>
            </a:r>
            <a:endParaRPr lang="en-US" altLang="ja-JP" sz="2800" b="1" dirty="0"/>
          </a:p>
          <a:p>
            <a:r>
              <a:rPr lang="ja-JP" altLang="en-US" sz="2800" b="1" dirty="0"/>
              <a:t>では、歩行者がいても自転車が優先なので、スピー</a:t>
            </a:r>
            <a:endParaRPr lang="en-US" altLang="ja-JP" sz="2800" b="1" dirty="0"/>
          </a:p>
          <a:p>
            <a:r>
              <a:rPr lang="ja-JP" altLang="en-US" sz="2800" b="1" dirty="0"/>
              <a:t>ドを落とさず進行することができる。</a:t>
            </a:r>
            <a:endParaRPr kumimoji="1" lang="en-US" altLang="ja-JP" sz="1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652355"/>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pic>
        <p:nvPicPr>
          <p:cNvPr id="17" name="Picture 60">
            <a:extLst>
              <a:ext uri="{FF2B5EF4-FFF2-40B4-BE49-F238E27FC236}">
                <a16:creationId xmlns:a16="http://schemas.microsoft.com/office/drawing/2014/main" id="{81B27298-ADBD-4A4E-921F-AC92507A577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19303" y="4267936"/>
            <a:ext cx="1581963" cy="1384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9480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3A3AF69-EF6E-4872-979F-C8D8943C560F}"/>
              </a:ext>
            </a:extLst>
          </p:cNvPr>
          <p:cNvSpPr txBox="1"/>
          <p:nvPr/>
        </p:nvSpPr>
        <p:spPr>
          <a:xfrm>
            <a:off x="682172" y="2402989"/>
            <a:ext cx="11156276" cy="3539430"/>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歩行者の通行を妨げることとなる場合には、一時停止して歩行</a:t>
            </a:r>
            <a:endParaRPr lang="en-US" altLang="ja-JP" sz="2800" b="1" dirty="0"/>
          </a:p>
          <a:p>
            <a:r>
              <a:rPr lang="ja-JP" altLang="en-US" sz="2800" b="1" dirty="0"/>
              <a:t>　者を優先しなければいけません。</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歩道に白線と自転車の標示によって指定された部分があっても、</a:t>
            </a:r>
            <a:endParaRPr lang="en-US" altLang="ja-JP" sz="2800" b="1" dirty="0"/>
          </a:p>
          <a:p>
            <a:r>
              <a:rPr lang="ja-JP" altLang="en-US" sz="2800" b="1" dirty="0"/>
              <a:t>　歩行者がいる場合は、歩行者を優先して、徐行しなければいけま</a:t>
            </a:r>
            <a:endParaRPr lang="en-US" altLang="ja-JP" sz="2800" b="1" dirty="0"/>
          </a:p>
          <a:p>
            <a:r>
              <a:rPr lang="ja-JP" altLang="en-US" sz="2800" b="1" dirty="0"/>
              <a:t>　せん。</a:t>
            </a:r>
            <a:endParaRPr kumimoji="1" lang="ja-JP" altLang="en-US" sz="4400" dirty="0"/>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078234"/>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189972"/>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38945" y="590392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8" name="正方形/長方形 7">
            <a:extLst>
              <a:ext uri="{FF2B5EF4-FFF2-40B4-BE49-F238E27FC236}">
                <a16:creationId xmlns:a16="http://schemas.microsoft.com/office/drawing/2014/main" id="{4D6429DB-57C8-4334-91B4-CDB2A5DCBF44}"/>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21532994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359204" y="1090555"/>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432105" y="967849"/>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538945" y="5890151"/>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3" name="テキスト ボックス 12">
            <a:extLst>
              <a:ext uri="{FF2B5EF4-FFF2-40B4-BE49-F238E27FC236}">
                <a16:creationId xmlns:a16="http://schemas.microsoft.com/office/drawing/2014/main" id="{F3134519-D35D-4109-904A-2D954D9B5AEC}"/>
              </a:ext>
            </a:extLst>
          </p:cNvPr>
          <p:cNvSpPr txBox="1"/>
          <p:nvPr/>
        </p:nvSpPr>
        <p:spPr>
          <a:xfrm>
            <a:off x="785203" y="2252336"/>
            <a:ext cx="11156276" cy="3539430"/>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歩行者の通行を妨げることとなる場合には、一時停止して歩行</a:t>
            </a:r>
            <a:endParaRPr lang="en-US" altLang="ja-JP" sz="2800" b="1" dirty="0"/>
          </a:p>
          <a:p>
            <a:r>
              <a:rPr lang="ja-JP" altLang="en-US" sz="2800" b="1" dirty="0"/>
              <a:t>　者を優先しなければいけません。</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歩道に白線と自転車の標示によって指定された部分があっても、</a:t>
            </a:r>
            <a:endParaRPr lang="en-US" altLang="ja-JP" sz="2800" b="1" dirty="0"/>
          </a:p>
          <a:p>
            <a:r>
              <a:rPr lang="ja-JP" altLang="en-US" sz="2800" b="1" dirty="0"/>
              <a:t>　歩行者がいる場合は、歩行者を優先して、徐行しなければいけま</a:t>
            </a:r>
            <a:endParaRPr lang="en-US" altLang="ja-JP" sz="2800" b="1" dirty="0"/>
          </a:p>
          <a:p>
            <a:r>
              <a:rPr lang="ja-JP" altLang="en-US" sz="2800" b="1" dirty="0"/>
              <a:t>　せん。</a:t>
            </a:r>
            <a:endParaRPr kumimoji="1" lang="ja-JP" altLang="en-US" sz="4400" dirty="0"/>
          </a:p>
        </p:txBody>
      </p:sp>
    </p:spTree>
    <p:extLst>
      <p:ext uri="{BB962C8B-B14F-4D97-AF65-F5344CB8AC3E}">
        <p14:creationId xmlns:p14="http://schemas.microsoft.com/office/powerpoint/2010/main" val="8806746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C7C09E1A-7E8F-4AD6-9F9F-FBFA910A626C}"/>
              </a:ext>
            </a:extLst>
          </p:cNvPr>
          <p:cNvSpPr/>
          <p:nvPr/>
        </p:nvSpPr>
        <p:spPr>
          <a:xfrm>
            <a:off x="838200" y="847794"/>
            <a:ext cx="10515600" cy="1325563"/>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コンテンツ プレースホルダー 2">
            <a:extLst>
              <a:ext uri="{FF2B5EF4-FFF2-40B4-BE49-F238E27FC236}">
                <a16:creationId xmlns:a16="http://schemas.microsoft.com/office/drawing/2014/main" id="{9C86A9E4-5A8B-4043-871C-24027D7A4B9D}"/>
              </a:ext>
            </a:extLst>
          </p:cNvPr>
          <p:cNvSpPr>
            <a:spLocks noGrp="1"/>
          </p:cNvSpPr>
          <p:nvPr>
            <p:ph idx="1"/>
          </p:nvPr>
        </p:nvSpPr>
        <p:spPr>
          <a:xfrm>
            <a:off x="838200" y="1012169"/>
            <a:ext cx="10515600" cy="1161188"/>
          </a:xfrm>
        </p:spPr>
        <p:txBody>
          <a:bodyPr/>
          <a:lstStyle/>
          <a:p>
            <a:pPr marL="0" indent="0">
              <a:buNone/>
            </a:pPr>
            <a:r>
              <a:rPr kumimoji="1" lang="ja-JP" altLang="en-US" sz="2000" b="1" dirty="0">
                <a:solidFill>
                  <a:schemeClr val="accent1">
                    <a:lumMod val="50000"/>
                  </a:schemeClr>
                </a:solidFill>
              </a:rPr>
              <a:t>自転車を利用する人が守らなければならない交通ルール</a:t>
            </a:r>
            <a:endParaRPr kumimoji="1" lang="en-US" altLang="ja-JP" sz="2000" b="1" dirty="0">
              <a:solidFill>
                <a:schemeClr val="accent1">
                  <a:lumMod val="50000"/>
                </a:schemeClr>
              </a:solidFill>
            </a:endParaRPr>
          </a:p>
          <a:p>
            <a:pPr marL="0" indent="0">
              <a:buNone/>
            </a:pPr>
            <a:r>
              <a:rPr kumimoji="1" lang="ja-JP" altLang="en-US" sz="4000" b="1" dirty="0">
                <a:solidFill>
                  <a:schemeClr val="accent1">
                    <a:lumMod val="50000"/>
                  </a:schemeClr>
                </a:solidFill>
              </a:rPr>
              <a:t>自転車安全利用五則</a:t>
            </a:r>
          </a:p>
        </p:txBody>
      </p:sp>
      <p:sp>
        <p:nvSpPr>
          <p:cNvPr id="6" name="正方形/長方形 5">
            <a:extLst>
              <a:ext uri="{FF2B5EF4-FFF2-40B4-BE49-F238E27FC236}">
                <a16:creationId xmlns:a16="http://schemas.microsoft.com/office/drawing/2014/main" id="{EAF1770F-53E3-4F05-B552-2712F1521315}"/>
              </a:ext>
            </a:extLst>
          </p:cNvPr>
          <p:cNvSpPr/>
          <p:nvPr/>
        </p:nvSpPr>
        <p:spPr>
          <a:xfrm>
            <a:off x="851452" y="404940"/>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2CDA8FBC-A6AD-4CA1-9C2F-031BAD4C9B15}"/>
              </a:ext>
            </a:extLst>
          </p:cNvPr>
          <p:cNvSpPr/>
          <p:nvPr/>
        </p:nvSpPr>
        <p:spPr>
          <a:xfrm>
            <a:off x="838199" y="3772315"/>
            <a:ext cx="4037360" cy="91440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コンテンツ プレースホルダー 2">
            <a:extLst>
              <a:ext uri="{FF2B5EF4-FFF2-40B4-BE49-F238E27FC236}">
                <a16:creationId xmlns:a16="http://schemas.microsoft.com/office/drawing/2014/main" id="{B73843B9-9527-42A5-B519-2B0B2BF97213}"/>
              </a:ext>
            </a:extLst>
          </p:cNvPr>
          <p:cNvSpPr txBox="1">
            <a:spLocks/>
          </p:cNvSpPr>
          <p:nvPr/>
        </p:nvSpPr>
        <p:spPr>
          <a:xfrm>
            <a:off x="838199" y="2417995"/>
            <a:ext cx="10515600" cy="11781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rgbClr val="002060"/>
                </a:solidFill>
              </a:rPr>
              <a:t>１　車道が原則、左側を通行</a:t>
            </a:r>
            <a:endParaRPr lang="en-US" altLang="ja-JP" b="1" dirty="0">
              <a:solidFill>
                <a:srgbClr val="002060"/>
              </a:solidFill>
            </a:endParaRPr>
          </a:p>
          <a:p>
            <a:pPr marL="0" indent="0">
              <a:buFont typeface="Arial" panose="020B0604020202020204" pitchFamily="34" charset="0"/>
              <a:buNone/>
            </a:pPr>
            <a:r>
              <a:rPr lang="ja-JP" altLang="en-US" b="1" dirty="0">
                <a:solidFill>
                  <a:srgbClr val="002060"/>
                </a:solidFill>
              </a:rPr>
              <a:t>　　歩道は例外、歩行者を優先</a:t>
            </a:r>
          </a:p>
        </p:txBody>
      </p:sp>
      <p:sp>
        <p:nvSpPr>
          <p:cNvPr id="9" name="コンテンツ プレースホルダー 2">
            <a:extLst>
              <a:ext uri="{FF2B5EF4-FFF2-40B4-BE49-F238E27FC236}">
                <a16:creationId xmlns:a16="http://schemas.microsoft.com/office/drawing/2014/main" id="{628564BA-EDDA-4FF6-9061-84221FF5585A}"/>
              </a:ext>
            </a:extLst>
          </p:cNvPr>
          <p:cNvSpPr txBox="1">
            <a:spLocks/>
          </p:cNvSpPr>
          <p:nvPr/>
        </p:nvSpPr>
        <p:spPr>
          <a:xfrm>
            <a:off x="838199" y="4017842"/>
            <a:ext cx="4037360" cy="55526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Font typeface="Arial" panose="020B0604020202020204" pitchFamily="34" charset="0"/>
              <a:buNone/>
            </a:pPr>
            <a:r>
              <a:rPr lang="ja-JP" altLang="en-US" b="1" u="sng" dirty="0">
                <a:solidFill>
                  <a:srgbClr val="002060"/>
                </a:solidFill>
              </a:rPr>
              <a:t>車道が原則</a:t>
            </a:r>
            <a:r>
              <a:rPr lang="ja-JP" altLang="en-US" b="1" dirty="0">
                <a:solidFill>
                  <a:srgbClr val="002060"/>
                </a:solidFill>
              </a:rPr>
              <a:t>、左側を通行</a:t>
            </a:r>
            <a:endParaRPr lang="en-US" altLang="ja-JP" b="1" dirty="0">
              <a:solidFill>
                <a:srgbClr val="002060"/>
              </a:solidFill>
            </a:endParaRPr>
          </a:p>
        </p:txBody>
      </p:sp>
      <p:sp>
        <p:nvSpPr>
          <p:cNvPr id="10" name="コンテンツ プレースホルダー 2">
            <a:extLst>
              <a:ext uri="{FF2B5EF4-FFF2-40B4-BE49-F238E27FC236}">
                <a16:creationId xmlns:a16="http://schemas.microsoft.com/office/drawing/2014/main" id="{A23091DF-2BDF-4CC6-9CA6-8EC0EACF8DA8}"/>
              </a:ext>
            </a:extLst>
          </p:cNvPr>
          <p:cNvSpPr txBox="1">
            <a:spLocks/>
          </p:cNvSpPr>
          <p:nvPr/>
        </p:nvSpPr>
        <p:spPr>
          <a:xfrm>
            <a:off x="838199" y="4651538"/>
            <a:ext cx="10399644" cy="13853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ja-JP" altLang="en-US" sz="2400" b="1" dirty="0"/>
              <a:t>自転車は、道路交通法上、</a:t>
            </a:r>
            <a:r>
              <a:rPr lang="ja-JP" altLang="en-US" sz="2400" b="1" dirty="0">
                <a:solidFill>
                  <a:srgbClr val="FF0000"/>
                </a:solidFill>
              </a:rPr>
              <a:t>軽車両</a:t>
            </a:r>
            <a:r>
              <a:rPr lang="ja-JP" altLang="en-US" sz="2400" b="1" dirty="0"/>
              <a:t>と位置付けられている。</a:t>
            </a:r>
            <a:endParaRPr lang="en-US" altLang="ja-JP" sz="2400" b="1" dirty="0"/>
          </a:p>
          <a:p>
            <a:pPr marL="0" indent="0">
              <a:lnSpc>
                <a:spcPct val="150000"/>
              </a:lnSpc>
              <a:buFont typeface="Arial" panose="020B0604020202020204" pitchFamily="34" charset="0"/>
              <a:buNone/>
            </a:pPr>
            <a:r>
              <a:rPr lang="ja-JP" altLang="en-US" sz="2400" b="1" dirty="0"/>
              <a:t>そのため、歩道と車道の区別がある道路では</a:t>
            </a:r>
            <a:r>
              <a:rPr lang="ja-JP" altLang="en-US" sz="2400" b="1" dirty="0">
                <a:solidFill>
                  <a:srgbClr val="FF0000"/>
                </a:solidFill>
              </a:rPr>
              <a:t>車道通行が原則</a:t>
            </a:r>
            <a:r>
              <a:rPr lang="ja-JP" altLang="en-US" sz="2400" b="1" dirty="0"/>
              <a:t>である。</a:t>
            </a:r>
          </a:p>
        </p:txBody>
      </p:sp>
      <p:sp>
        <p:nvSpPr>
          <p:cNvPr id="11" name="コンテンツ プレースホルダー 2">
            <a:extLst>
              <a:ext uri="{FF2B5EF4-FFF2-40B4-BE49-F238E27FC236}">
                <a16:creationId xmlns:a16="http://schemas.microsoft.com/office/drawing/2014/main" id="{02DFB08E-81DA-4FAF-BDEC-929690970DFC}"/>
              </a:ext>
            </a:extLst>
          </p:cNvPr>
          <p:cNvSpPr txBox="1">
            <a:spLocks/>
          </p:cNvSpPr>
          <p:nvPr/>
        </p:nvSpPr>
        <p:spPr>
          <a:xfrm>
            <a:off x="708990" y="5893643"/>
            <a:ext cx="6477001" cy="5983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US" altLang="ja-JP" sz="1800" b="1" dirty="0"/>
              <a:t>【</a:t>
            </a:r>
            <a:r>
              <a:rPr lang="ja-JP" altLang="en-US" sz="1800" b="1" dirty="0"/>
              <a:t>罰則</a:t>
            </a:r>
            <a:r>
              <a:rPr lang="en-US" altLang="ja-JP" sz="1800" b="1" dirty="0"/>
              <a:t>】</a:t>
            </a:r>
            <a:r>
              <a:rPr lang="ja-JP" altLang="en-US" sz="1800" b="1" dirty="0"/>
              <a:t>３月以下の懲役又は５万円以下の罰金</a:t>
            </a:r>
          </a:p>
        </p:txBody>
      </p:sp>
      <p:pic>
        <p:nvPicPr>
          <p:cNvPr id="32" name="図 31">
            <a:extLst>
              <a:ext uri="{FF2B5EF4-FFF2-40B4-BE49-F238E27FC236}">
                <a16:creationId xmlns:a16="http://schemas.microsoft.com/office/drawing/2014/main" id="{0E10AF4E-0359-4EED-8CA6-37B1C8337D6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24871" y="2301958"/>
            <a:ext cx="1891412" cy="2349580"/>
          </a:xfrm>
          <a:prstGeom prst="rect">
            <a:avLst/>
          </a:prstGeom>
        </p:spPr>
      </p:pic>
      <p:sp>
        <p:nvSpPr>
          <p:cNvPr id="2" name="スライド番号プレースホルダー 1">
            <a:extLst>
              <a:ext uri="{FF2B5EF4-FFF2-40B4-BE49-F238E27FC236}">
                <a16:creationId xmlns:a16="http://schemas.microsoft.com/office/drawing/2014/main" id="{EDC6DCC5-D810-4CE5-8AE3-0F96955DFF4F}"/>
              </a:ext>
            </a:extLst>
          </p:cNvPr>
          <p:cNvSpPr>
            <a:spLocks noGrp="1"/>
          </p:cNvSpPr>
          <p:nvPr>
            <p:ph type="sldNum" sz="quarter" idx="12"/>
          </p:nvPr>
        </p:nvSpPr>
        <p:spPr/>
        <p:txBody>
          <a:bodyPr/>
          <a:lstStyle/>
          <a:p>
            <a:fld id="{877274AA-E896-4FE3-88CB-77BACB17064E}" type="slidenum">
              <a:rPr kumimoji="1" lang="ja-JP" altLang="en-US" smtClean="0"/>
              <a:t>3</a:t>
            </a:fld>
            <a:endParaRPr kumimoji="1" lang="ja-JP" altLang="en-US"/>
          </a:p>
        </p:txBody>
      </p:sp>
      <p:sp>
        <p:nvSpPr>
          <p:cNvPr id="13" name="四角形: 角を丸くする 12">
            <a:hlinkClick r:id="rId3" action="ppaction://hlinksldjump"/>
            <a:extLst>
              <a:ext uri="{FF2B5EF4-FFF2-40B4-BE49-F238E27FC236}">
                <a16:creationId xmlns:a16="http://schemas.microsoft.com/office/drawing/2014/main" id="{0A070C7C-DC77-415C-9257-6CB06D9EF687}"/>
              </a:ext>
            </a:extLst>
          </p:cNvPr>
          <p:cNvSpPr/>
          <p:nvPr/>
        </p:nvSpPr>
        <p:spPr>
          <a:xfrm>
            <a:off x="9286127" y="58942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4" name="正方形/長方形 13">
            <a:extLst>
              <a:ext uri="{FF2B5EF4-FFF2-40B4-BE49-F238E27FC236}">
                <a16:creationId xmlns:a16="http://schemas.microsoft.com/office/drawing/2014/main" id="{9E5DD372-E92A-4DA4-9176-113A68FAF1A9}"/>
              </a:ext>
            </a:extLst>
          </p:cNvPr>
          <p:cNvSpPr/>
          <p:nvPr/>
        </p:nvSpPr>
        <p:spPr>
          <a:xfrm>
            <a:off x="260622" y="6396335"/>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16" name="図 15">
            <a:extLst>
              <a:ext uri="{FF2B5EF4-FFF2-40B4-BE49-F238E27FC236}">
                <a16:creationId xmlns:a16="http://schemas.microsoft.com/office/drawing/2014/main" id="{0F7C10B1-0C69-4AAF-9854-461F7F64D455}"/>
              </a:ext>
            </a:extLst>
          </p:cNvPr>
          <p:cNvPicPr>
            <a:picLocks noChangeAspect="1"/>
          </p:cNvPicPr>
          <p:nvPr/>
        </p:nvPicPr>
        <p:blipFill>
          <a:blip r:embed="rId4"/>
          <a:stretch>
            <a:fillRect/>
          </a:stretch>
        </p:blipFill>
        <p:spPr>
          <a:xfrm>
            <a:off x="7604816" y="2131234"/>
            <a:ext cx="4640468" cy="2929744"/>
          </a:xfrm>
          <a:prstGeom prst="rect">
            <a:avLst/>
          </a:prstGeom>
        </p:spPr>
      </p:pic>
    </p:spTree>
    <p:extLst>
      <p:ext uri="{BB962C8B-B14F-4D97-AF65-F5344CB8AC3E}">
        <p14:creationId xmlns:p14="http://schemas.microsoft.com/office/powerpoint/2010/main" val="24692777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609959" y="951184"/>
            <a:ext cx="8802410" cy="954107"/>
          </a:xfrm>
          <a:prstGeom prst="rect">
            <a:avLst/>
          </a:prstGeom>
          <a:noFill/>
        </p:spPr>
        <p:txBody>
          <a:bodyPr wrap="none" lIns="91440" tIns="45720" rIns="91440" bIns="45720">
            <a:spAutoFit/>
          </a:bodyPr>
          <a:lstStyle/>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４　自転車の路側帯での通行方法に関するきまりで、</a:t>
            </a:r>
            <a:endParaRPr lang="en-US" altLang="ja-JP"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a:t>
            </a:r>
            <a:r>
              <a:rPr lang="ja-JP" altLang="en-US" sz="28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正しいもの</a:t>
            </a:r>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1990162" y="2073170"/>
            <a:ext cx="9520555" cy="954107"/>
          </a:xfrm>
          <a:prstGeom prst="rect">
            <a:avLst/>
          </a:prstGeom>
          <a:noFill/>
        </p:spPr>
        <p:txBody>
          <a:bodyPr wrap="square" rtlCol="0">
            <a:spAutoFit/>
          </a:bodyPr>
          <a:lstStyle/>
          <a:p>
            <a:r>
              <a:rPr lang="ja-JP" altLang="en-US" sz="2800" b="1" dirty="0"/>
              <a:t>路側帯は、歩行者の安全のためのものなので、自転車は路側帯を通行できない。</a:t>
            </a:r>
            <a:endParaRPr kumimoji="1" lang="en-US" altLang="ja-JP" sz="1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71" y="2101374"/>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609959" y="622287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F7D64AF2-ED38-444C-95E1-FD0B13CD20A6}"/>
              </a:ext>
            </a:extLst>
          </p:cNvPr>
          <p:cNvSpPr/>
          <p:nvPr/>
        </p:nvSpPr>
        <p:spPr>
          <a:xfrm>
            <a:off x="1065170" y="3216105"/>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3" action="ppaction://hlinksldjump"/>
            <a:extLst>
              <a:ext uri="{FF2B5EF4-FFF2-40B4-BE49-F238E27FC236}">
                <a16:creationId xmlns:a16="http://schemas.microsoft.com/office/drawing/2014/main" id="{E2344092-9846-4280-BE78-C5106E3448A4}"/>
              </a:ext>
            </a:extLst>
          </p:cNvPr>
          <p:cNvSpPr/>
          <p:nvPr/>
        </p:nvSpPr>
        <p:spPr>
          <a:xfrm>
            <a:off x="1065171" y="4330836"/>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1990163" y="3161285"/>
            <a:ext cx="9668437" cy="954107"/>
          </a:xfrm>
          <a:prstGeom prst="rect">
            <a:avLst/>
          </a:prstGeom>
          <a:noFill/>
        </p:spPr>
        <p:txBody>
          <a:bodyPr wrap="square" rtlCol="0">
            <a:spAutoFit/>
          </a:bodyPr>
          <a:lstStyle/>
          <a:p>
            <a:r>
              <a:rPr lang="ja-JP" altLang="en-US" sz="2800" b="1" dirty="0"/>
              <a:t>自転車は、路側帯がある場合には、路側帯を通行しなければならない。</a:t>
            </a:r>
            <a:endParaRPr lang="en-US" altLang="ja-JP" sz="28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62" y="4267936"/>
            <a:ext cx="9935714" cy="954107"/>
          </a:xfrm>
          <a:prstGeom prst="rect">
            <a:avLst/>
          </a:prstGeom>
          <a:noFill/>
        </p:spPr>
        <p:txBody>
          <a:bodyPr wrap="square" rtlCol="0">
            <a:spAutoFit/>
          </a:bodyPr>
          <a:lstStyle/>
          <a:p>
            <a:r>
              <a:rPr lang="ja-JP" altLang="en-US" sz="2800" b="1" dirty="0"/>
              <a:t>自転車が路側帯を通行するときは、左側の路側帯を通行するのがよい。</a:t>
            </a:r>
            <a:endParaRPr kumimoji="1" lang="en-US" altLang="ja-JP" sz="1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652355"/>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35221751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237891"/>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349629"/>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120881" y="6402848"/>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8" name="テキスト ボックス 7">
            <a:extLst>
              <a:ext uri="{FF2B5EF4-FFF2-40B4-BE49-F238E27FC236}">
                <a16:creationId xmlns:a16="http://schemas.microsoft.com/office/drawing/2014/main" id="{DA865F48-5CDB-4779-8B25-D3ED82DD534C}"/>
              </a:ext>
            </a:extLst>
          </p:cNvPr>
          <p:cNvSpPr txBox="1"/>
          <p:nvPr/>
        </p:nvSpPr>
        <p:spPr>
          <a:xfrm>
            <a:off x="478972" y="3162756"/>
            <a:ext cx="11306628" cy="2677656"/>
          </a:xfrm>
          <a:prstGeom prst="rect">
            <a:avLst/>
          </a:prstGeom>
          <a:noFill/>
        </p:spPr>
        <p:txBody>
          <a:bodyPr wrap="square" rtlCol="0">
            <a:spAutoFit/>
          </a:bodyPr>
          <a:lstStyle/>
          <a:p>
            <a:r>
              <a:rPr lang="ja-JP" altLang="en-US" sz="2800" b="1" dirty="0"/>
              <a:t>①・②</a:t>
            </a:r>
            <a:r>
              <a:rPr lang="en-US" altLang="ja-JP" sz="2800" b="1" dirty="0"/>
              <a:t>…</a:t>
            </a:r>
            <a:r>
              <a:rPr lang="ja-JP" altLang="en-US" sz="2800" b="1" dirty="0"/>
              <a:t>正しくない</a:t>
            </a:r>
            <a:endParaRPr lang="en-US" altLang="ja-JP" sz="2800" b="1" dirty="0"/>
          </a:p>
          <a:p>
            <a:r>
              <a:rPr lang="ja-JP" altLang="en-US" sz="2800" b="1" dirty="0"/>
              <a:t>　　自転車は、著しく歩行者の通行を妨げることとなる場合を除き、</a:t>
            </a:r>
            <a:endParaRPr lang="en-US" altLang="ja-JP" sz="2800" b="1" dirty="0"/>
          </a:p>
          <a:p>
            <a:r>
              <a:rPr lang="ja-JP" altLang="en-US" sz="2800" b="1" dirty="0"/>
              <a:t>　路側帯を</a:t>
            </a:r>
            <a:r>
              <a:rPr lang="ja-JP" altLang="en-US" sz="2800" b="1" u="sng" dirty="0"/>
              <a:t>通行することができます</a:t>
            </a:r>
            <a:r>
              <a:rPr lang="ja-JP" altLang="en-US" sz="2800" b="1" dirty="0"/>
              <a:t>。</a:t>
            </a:r>
            <a:endParaRPr lang="en-US" altLang="ja-JP" sz="2800" b="1" dirty="0"/>
          </a:p>
          <a:p>
            <a:r>
              <a:rPr lang="ja-JP" altLang="en-US" sz="2800" b="1" dirty="0"/>
              <a:t>　　ただし、路側帯を通行する際は、歩行者の通行を妨げないような</a:t>
            </a:r>
            <a:endParaRPr lang="en-US" altLang="ja-JP" sz="2800" b="1" dirty="0"/>
          </a:p>
          <a:p>
            <a:r>
              <a:rPr lang="ja-JP" altLang="en-US" sz="2800" b="1" dirty="0"/>
              <a:t>　速度と方法で通行しなければいけません。</a:t>
            </a:r>
            <a:endParaRPr lang="en-US" altLang="ja-JP" sz="2800" b="1" dirty="0"/>
          </a:p>
          <a:p>
            <a:r>
              <a:rPr lang="ja-JP" altLang="en-US" sz="2800" b="1" dirty="0"/>
              <a:t>③</a:t>
            </a:r>
            <a:r>
              <a:rPr lang="en-US" altLang="ja-JP" sz="2800" b="1" dirty="0"/>
              <a:t>…</a:t>
            </a:r>
            <a:r>
              <a:rPr lang="ja-JP" altLang="en-US" sz="2800" b="1" dirty="0"/>
              <a:t>正しい</a:t>
            </a:r>
            <a:endParaRPr kumimoji="1" lang="ja-JP" altLang="en-US" sz="4400" dirty="0"/>
          </a:p>
        </p:txBody>
      </p:sp>
    </p:spTree>
    <p:extLst>
      <p:ext uri="{BB962C8B-B14F-4D97-AF65-F5344CB8AC3E}">
        <p14:creationId xmlns:p14="http://schemas.microsoft.com/office/powerpoint/2010/main" val="30563503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619733" y="1628099"/>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567710" y="1498234"/>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67850" y="5750690"/>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2" name="テキスト ボックス 11">
            <a:extLst>
              <a:ext uri="{FF2B5EF4-FFF2-40B4-BE49-F238E27FC236}">
                <a16:creationId xmlns:a16="http://schemas.microsoft.com/office/drawing/2014/main" id="{C27FDF08-EEF7-4B2F-9BD2-8D4D6AEC9798}"/>
              </a:ext>
            </a:extLst>
          </p:cNvPr>
          <p:cNvSpPr txBox="1"/>
          <p:nvPr/>
        </p:nvSpPr>
        <p:spPr>
          <a:xfrm>
            <a:off x="493443" y="2948415"/>
            <a:ext cx="11306628" cy="2677656"/>
          </a:xfrm>
          <a:prstGeom prst="rect">
            <a:avLst/>
          </a:prstGeom>
          <a:noFill/>
        </p:spPr>
        <p:txBody>
          <a:bodyPr wrap="square" rtlCol="0">
            <a:spAutoFit/>
          </a:bodyPr>
          <a:lstStyle/>
          <a:p>
            <a:r>
              <a:rPr lang="ja-JP" altLang="en-US" sz="2800" b="1" dirty="0"/>
              <a:t>①・②</a:t>
            </a:r>
            <a:r>
              <a:rPr lang="en-US" altLang="ja-JP" sz="2800" b="1" dirty="0"/>
              <a:t>…</a:t>
            </a:r>
            <a:r>
              <a:rPr lang="ja-JP" altLang="en-US" sz="2800" b="1" dirty="0"/>
              <a:t>正しくない</a:t>
            </a:r>
            <a:endParaRPr lang="en-US" altLang="ja-JP" sz="2800" b="1" dirty="0"/>
          </a:p>
          <a:p>
            <a:r>
              <a:rPr lang="ja-JP" altLang="en-US" sz="2800" b="1" dirty="0"/>
              <a:t>　　自転車は、著しく歩行者の通行を妨げることとなる場合を除き、</a:t>
            </a:r>
            <a:endParaRPr lang="en-US" altLang="ja-JP" sz="2800" b="1" dirty="0"/>
          </a:p>
          <a:p>
            <a:r>
              <a:rPr lang="ja-JP" altLang="en-US" sz="2800" b="1" dirty="0"/>
              <a:t>　路側帯を</a:t>
            </a:r>
            <a:r>
              <a:rPr lang="ja-JP" altLang="en-US" sz="2800" b="1" u="sng" dirty="0"/>
              <a:t>通行することができます</a:t>
            </a:r>
            <a:r>
              <a:rPr lang="ja-JP" altLang="en-US" sz="2800" b="1" dirty="0"/>
              <a:t>。</a:t>
            </a:r>
            <a:endParaRPr lang="en-US" altLang="ja-JP" sz="2800" b="1" dirty="0"/>
          </a:p>
          <a:p>
            <a:r>
              <a:rPr lang="ja-JP" altLang="en-US" sz="2800" b="1" dirty="0"/>
              <a:t>　　ただし、路側帯を通行する際は、歩行者の通行を妨げないような</a:t>
            </a:r>
            <a:endParaRPr lang="en-US" altLang="ja-JP" sz="2800" b="1" dirty="0"/>
          </a:p>
          <a:p>
            <a:r>
              <a:rPr lang="ja-JP" altLang="en-US" sz="2800" b="1" dirty="0"/>
              <a:t>　速度と方法で通行しなければいけません。</a:t>
            </a:r>
            <a:endParaRPr lang="en-US" altLang="ja-JP" sz="2800" b="1" dirty="0"/>
          </a:p>
          <a:p>
            <a:r>
              <a:rPr lang="ja-JP" altLang="en-US" sz="2800" b="1" dirty="0"/>
              <a:t>③</a:t>
            </a:r>
            <a:r>
              <a:rPr lang="en-US" altLang="ja-JP" sz="2800" b="1" dirty="0"/>
              <a:t>…</a:t>
            </a:r>
            <a:r>
              <a:rPr lang="ja-JP" altLang="en-US" sz="2800" b="1" dirty="0"/>
              <a:t>正しい</a:t>
            </a:r>
            <a:endParaRPr kumimoji="1" lang="ja-JP" altLang="en-US" sz="4400" dirty="0"/>
          </a:p>
        </p:txBody>
      </p:sp>
    </p:spTree>
    <p:extLst>
      <p:ext uri="{BB962C8B-B14F-4D97-AF65-F5344CB8AC3E}">
        <p14:creationId xmlns:p14="http://schemas.microsoft.com/office/powerpoint/2010/main" val="103267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871181" y="1077737"/>
            <a:ext cx="9520555" cy="523220"/>
          </a:xfrm>
          <a:prstGeom prst="rect">
            <a:avLst/>
          </a:prstGeom>
          <a:noFill/>
        </p:spPr>
        <p:txBody>
          <a:bodyPr wrap="none" lIns="91440" tIns="45720" rIns="91440" bIns="45720">
            <a:spAutoFit/>
          </a:bodyPr>
          <a:lstStyle/>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５　信号に関するきまりで、</a:t>
            </a:r>
            <a:r>
              <a:rPr lang="ja-JP" altLang="en-US" sz="28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正しいもの</a:t>
            </a:r>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2051411" y="1994271"/>
            <a:ext cx="8121289" cy="1200329"/>
          </a:xfrm>
          <a:prstGeom prst="rect">
            <a:avLst/>
          </a:prstGeom>
          <a:noFill/>
        </p:spPr>
        <p:txBody>
          <a:bodyPr wrap="square" rtlCol="0">
            <a:spAutoFit/>
          </a:bodyPr>
          <a:lstStyle/>
          <a:p>
            <a:r>
              <a:rPr lang="ja-JP" altLang="en-US" sz="2400" b="1" dirty="0"/>
              <a:t>自転車は、前方の信号に従わなければならないので、白地に青の左向きの矢印の標識があっても、前方の信号が赤のときは左折できない。</a:t>
            </a:r>
            <a:endParaRPr kumimoji="1"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71" y="2101374"/>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F7D64AF2-ED38-444C-95E1-FD0B13CD20A6}"/>
              </a:ext>
            </a:extLst>
          </p:cNvPr>
          <p:cNvSpPr/>
          <p:nvPr/>
        </p:nvSpPr>
        <p:spPr>
          <a:xfrm>
            <a:off x="1065166" y="3401306"/>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3" action="ppaction://hlinksldjump"/>
            <a:extLst>
              <a:ext uri="{FF2B5EF4-FFF2-40B4-BE49-F238E27FC236}">
                <a16:creationId xmlns:a16="http://schemas.microsoft.com/office/drawing/2014/main" id="{E2344092-9846-4280-BE78-C5106E3448A4}"/>
              </a:ext>
            </a:extLst>
          </p:cNvPr>
          <p:cNvSpPr/>
          <p:nvPr/>
        </p:nvSpPr>
        <p:spPr>
          <a:xfrm>
            <a:off x="1065166" y="4716579"/>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1990157" y="3268894"/>
            <a:ext cx="9668437" cy="830997"/>
          </a:xfrm>
          <a:prstGeom prst="rect">
            <a:avLst/>
          </a:prstGeom>
          <a:noFill/>
        </p:spPr>
        <p:txBody>
          <a:bodyPr wrap="square" rtlCol="0">
            <a:spAutoFit/>
          </a:bodyPr>
          <a:lstStyle/>
          <a:p>
            <a:r>
              <a:rPr lang="ja-JP" altLang="en-US" sz="2400" b="1" dirty="0"/>
              <a:t>自転車は、警察官が手信号により交通整理をしている場合に、手信号が信号機と違った場合には、信号機の信号に従わなければならない。</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57" y="4397597"/>
            <a:ext cx="9935714" cy="1200329"/>
          </a:xfrm>
          <a:prstGeom prst="rect">
            <a:avLst/>
          </a:prstGeom>
          <a:noFill/>
        </p:spPr>
        <p:txBody>
          <a:bodyPr wrap="square" rtlCol="0">
            <a:spAutoFit/>
          </a:bodyPr>
          <a:lstStyle/>
          <a:p>
            <a:r>
              <a:rPr lang="ja-JP" altLang="en-US" sz="2400" b="1" dirty="0"/>
              <a:t>自転車は、車両用の信号に従わなければならないが、歩行者用信号機に「歩行者・自転車専用」の表示があるときや、横断歩道を進行するときは、歩行者用の信号に従わなければならない。</a:t>
            </a:r>
            <a:endParaRPr kumimoji="1"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597926"/>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pic>
        <p:nvPicPr>
          <p:cNvPr id="17" name="図 16">
            <a:extLst>
              <a:ext uri="{FF2B5EF4-FFF2-40B4-BE49-F238E27FC236}">
                <a16:creationId xmlns:a16="http://schemas.microsoft.com/office/drawing/2014/main" id="{9E44B9E8-70EF-4131-AC19-740E7AF6B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97896" y="2023066"/>
            <a:ext cx="1257866" cy="731317"/>
          </a:xfrm>
          <a:prstGeom prst="rect">
            <a:avLst/>
          </a:prstGeom>
        </p:spPr>
      </p:pic>
    </p:spTree>
    <p:extLst>
      <p:ext uri="{BB962C8B-B14F-4D97-AF65-F5344CB8AC3E}">
        <p14:creationId xmlns:p14="http://schemas.microsoft.com/office/powerpoint/2010/main" val="25829408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3A3AF69-EF6E-4872-979F-C8D8943C560F}"/>
              </a:ext>
            </a:extLst>
          </p:cNvPr>
          <p:cNvSpPr txBox="1"/>
          <p:nvPr/>
        </p:nvSpPr>
        <p:spPr>
          <a:xfrm>
            <a:off x="752138" y="2721329"/>
            <a:ext cx="11016343" cy="3108543"/>
          </a:xfrm>
          <a:prstGeom prst="rect">
            <a:avLst/>
          </a:prstGeom>
          <a:noFill/>
        </p:spPr>
        <p:txBody>
          <a:bodyPr wrap="square" rtlCol="0">
            <a:spAutoFit/>
          </a:bodyPr>
          <a:lstStyle/>
          <a:p>
            <a:r>
              <a:rPr kumimoji="1" lang="ja-JP" altLang="en-US" sz="2800" b="1" dirty="0"/>
              <a:t>①</a:t>
            </a:r>
            <a:r>
              <a:rPr kumimoji="1" lang="en-US" altLang="ja-JP" sz="2800" b="1" dirty="0"/>
              <a:t>…</a:t>
            </a:r>
            <a:r>
              <a:rPr kumimoji="1" lang="ja-JP" altLang="en-US" sz="2800" b="1" dirty="0"/>
              <a:t>正しくない</a:t>
            </a:r>
            <a:endParaRPr kumimoji="1" lang="en-US" altLang="ja-JP" sz="2800" b="1" dirty="0"/>
          </a:p>
          <a:p>
            <a:r>
              <a:rPr lang="ja-JP" altLang="en-US" sz="2800" b="1" dirty="0"/>
              <a:t>　　信号交差点で対面信号が赤色であっても、「左折可」</a:t>
            </a:r>
            <a:endParaRPr lang="en-US" altLang="ja-JP" sz="2800" b="1" dirty="0"/>
          </a:p>
          <a:p>
            <a:r>
              <a:rPr lang="ja-JP" altLang="en-US" sz="2800" b="1" dirty="0"/>
              <a:t>　の標識がある場合は左折できます。</a:t>
            </a:r>
            <a:endParaRPr kumimoji="1" lang="en-US" altLang="ja-JP" sz="2800" b="1" dirty="0"/>
          </a:p>
          <a:p>
            <a:r>
              <a:rPr kumimoji="1" lang="ja-JP" altLang="en-US" sz="2800" b="1" dirty="0"/>
              <a:t>②</a:t>
            </a:r>
            <a:r>
              <a:rPr kumimoji="1" lang="en-US" altLang="ja-JP" sz="2800" b="1" dirty="0"/>
              <a:t>…</a:t>
            </a:r>
            <a:r>
              <a:rPr kumimoji="1" lang="ja-JP" altLang="en-US" sz="2800" b="1" dirty="0"/>
              <a:t>正しくない</a:t>
            </a:r>
            <a:endParaRPr kumimoji="1" lang="en-US" altLang="ja-JP" sz="2800" b="1" dirty="0"/>
          </a:p>
          <a:p>
            <a:r>
              <a:rPr lang="ja-JP" altLang="en-US" sz="2800" b="1" dirty="0"/>
              <a:t>　　警察官が手信号により交通整理をしている場合には、警察官の</a:t>
            </a:r>
            <a:endParaRPr lang="en-US" altLang="ja-JP" sz="2800" b="1" dirty="0"/>
          </a:p>
          <a:p>
            <a:r>
              <a:rPr lang="ja-JP" altLang="en-US" sz="2800" b="1" dirty="0"/>
              <a:t>　誘導に従わなければいけません。</a:t>
            </a:r>
          </a:p>
          <a:p>
            <a:r>
              <a:rPr kumimoji="1" lang="ja-JP" altLang="en-US" sz="2800" b="1" dirty="0"/>
              <a:t>③</a:t>
            </a:r>
            <a:r>
              <a:rPr kumimoji="1" lang="en-US" altLang="ja-JP" sz="2800" b="1" dirty="0"/>
              <a:t>…</a:t>
            </a:r>
            <a:r>
              <a:rPr kumimoji="1" lang="ja-JP" altLang="en-US" sz="2800" b="1" dirty="0"/>
              <a:t>正しい</a:t>
            </a:r>
            <a:endParaRPr kumimoji="1" lang="en-US" altLang="ja-JP" sz="2800" b="1" dirty="0"/>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315718"/>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427456"/>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120881" y="6402848"/>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pic>
        <p:nvPicPr>
          <p:cNvPr id="13" name="図 12">
            <a:extLst>
              <a:ext uri="{FF2B5EF4-FFF2-40B4-BE49-F238E27FC236}">
                <a16:creationId xmlns:a16="http://schemas.microsoft.com/office/drawing/2014/main" id="{A3BCFE40-4DB1-4C28-8974-0E7031EB90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48625" y="3082710"/>
            <a:ext cx="1191237" cy="692579"/>
          </a:xfrm>
          <a:prstGeom prst="rect">
            <a:avLst/>
          </a:prstGeom>
        </p:spPr>
      </p:pic>
    </p:spTree>
    <p:extLst>
      <p:ext uri="{BB962C8B-B14F-4D97-AF65-F5344CB8AC3E}">
        <p14:creationId xmlns:p14="http://schemas.microsoft.com/office/powerpoint/2010/main" val="30268690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865842" y="1261434"/>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5043181" y="1261434"/>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67850" y="5750690"/>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2" name="テキスト ボックス 11">
            <a:extLst>
              <a:ext uri="{FF2B5EF4-FFF2-40B4-BE49-F238E27FC236}">
                <a16:creationId xmlns:a16="http://schemas.microsoft.com/office/drawing/2014/main" id="{E588FD21-5631-4793-AD6E-06DB4C4546DC}"/>
              </a:ext>
            </a:extLst>
          </p:cNvPr>
          <p:cNvSpPr txBox="1"/>
          <p:nvPr/>
        </p:nvSpPr>
        <p:spPr>
          <a:xfrm>
            <a:off x="919564" y="2517094"/>
            <a:ext cx="11016343" cy="3108543"/>
          </a:xfrm>
          <a:prstGeom prst="rect">
            <a:avLst/>
          </a:prstGeom>
          <a:noFill/>
        </p:spPr>
        <p:txBody>
          <a:bodyPr wrap="square" rtlCol="0">
            <a:spAutoFit/>
          </a:bodyPr>
          <a:lstStyle/>
          <a:p>
            <a:r>
              <a:rPr kumimoji="1" lang="ja-JP" altLang="en-US" sz="2800" b="1" dirty="0"/>
              <a:t>①</a:t>
            </a:r>
            <a:r>
              <a:rPr kumimoji="1" lang="en-US" altLang="ja-JP" sz="2800" b="1" dirty="0"/>
              <a:t>…</a:t>
            </a:r>
            <a:r>
              <a:rPr kumimoji="1" lang="ja-JP" altLang="en-US" sz="2800" b="1" dirty="0"/>
              <a:t>正しくない</a:t>
            </a:r>
            <a:endParaRPr kumimoji="1" lang="en-US" altLang="ja-JP" sz="2800" b="1" dirty="0"/>
          </a:p>
          <a:p>
            <a:r>
              <a:rPr lang="ja-JP" altLang="en-US" sz="2800" b="1" dirty="0"/>
              <a:t>　　信号交差点で対面信号が赤色であっても、「左折可」</a:t>
            </a:r>
            <a:endParaRPr lang="en-US" altLang="ja-JP" sz="2800" b="1" dirty="0"/>
          </a:p>
          <a:p>
            <a:r>
              <a:rPr lang="ja-JP" altLang="en-US" sz="2800" b="1" dirty="0"/>
              <a:t>　の標識がある場合は左折できます。</a:t>
            </a:r>
            <a:endParaRPr kumimoji="1" lang="en-US" altLang="ja-JP" sz="2800" b="1" dirty="0"/>
          </a:p>
          <a:p>
            <a:r>
              <a:rPr kumimoji="1" lang="ja-JP" altLang="en-US" sz="2800" b="1" dirty="0"/>
              <a:t>②</a:t>
            </a:r>
            <a:r>
              <a:rPr kumimoji="1" lang="en-US" altLang="ja-JP" sz="2800" b="1" dirty="0"/>
              <a:t>…</a:t>
            </a:r>
            <a:r>
              <a:rPr kumimoji="1" lang="ja-JP" altLang="en-US" sz="2800" b="1" dirty="0"/>
              <a:t>正しくない</a:t>
            </a:r>
            <a:endParaRPr kumimoji="1" lang="en-US" altLang="ja-JP" sz="2800" b="1" dirty="0"/>
          </a:p>
          <a:p>
            <a:r>
              <a:rPr lang="ja-JP" altLang="en-US" sz="2800" b="1" dirty="0"/>
              <a:t>　　警察官が手信号により交通整理をしている場合には、警察官の</a:t>
            </a:r>
            <a:endParaRPr lang="en-US" altLang="ja-JP" sz="2800" b="1" dirty="0"/>
          </a:p>
          <a:p>
            <a:r>
              <a:rPr lang="ja-JP" altLang="en-US" sz="2800" b="1" dirty="0"/>
              <a:t>　誘導に従わなければいけません。</a:t>
            </a:r>
          </a:p>
          <a:p>
            <a:r>
              <a:rPr kumimoji="1" lang="ja-JP" altLang="en-US" sz="2800" b="1" dirty="0"/>
              <a:t>③</a:t>
            </a:r>
            <a:r>
              <a:rPr kumimoji="1" lang="en-US" altLang="ja-JP" sz="2800" b="1" dirty="0"/>
              <a:t>…</a:t>
            </a:r>
            <a:r>
              <a:rPr kumimoji="1" lang="ja-JP" altLang="en-US" sz="2800" b="1" dirty="0"/>
              <a:t>正しい</a:t>
            </a:r>
            <a:endParaRPr kumimoji="1" lang="en-US" altLang="ja-JP" sz="2800" b="1" dirty="0"/>
          </a:p>
        </p:txBody>
      </p:sp>
      <p:pic>
        <p:nvPicPr>
          <p:cNvPr id="7" name="図 6">
            <a:extLst>
              <a:ext uri="{FF2B5EF4-FFF2-40B4-BE49-F238E27FC236}">
                <a16:creationId xmlns:a16="http://schemas.microsoft.com/office/drawing/2014/main" id="{3C7E663E-5E1D-4291-AB65-AD84AB66E2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7182" y="2879889"/>
            <a:ext cx="1191237" cy="692579"/>
          </a:xfrm>
          <a:prstGeom prst="rect">
            <a:avLst/>
          </a:prstGeom>
        </p:spPr>
      </p:pic>
    </p:spTree>
    <p:extLst>
      <p:ext uri="{BB962C8B-B14F-4D97-AF65-F5344CB8AC3E}">
        <p14:creationId xmlns:p14="http://schemas.microsoft.com/office/powerpoint/2010/main" val="33866300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871181" y="1077737"/>
            <a:ext cx="10597773" cy="954107"/>
          </a:xfrm>
          <a:prstGeom prst="rect">
            <a:avLst/>
          </a:prstGeom>
          <a:noFill/>
        </p:spPr>
        <p:txBody>
          <a:bodyPr wrap="none" lIns="91440" tIns="45720" rIns="91440" bIns="45720">
            <a:spAutoFit/>
          </a:bodyPr>
          <a:lstStyle/>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６　歩行者用の信号機に、「歩行者・自転車専用」と表示されて</a:t>
            </a:r>
            <a:endParaRPr lang="en-US" altLang="ja-JP"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います。</a:t>
            </a:r>
            <a:r>
              <a:rPr lang="ja-JP" altLang="en-US" sz="28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正しいもの</a:t>
            </a:r>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1990157" y="3447645"/>
            <a:ext cx="9813206" cy="461665"/>
          </a:xfrm>
          <a:prstGeom prst="rect">
            <a:avLst/>
          </a:prstGeom>
          <a:noFill/>
        </p:spPr>
        <p:txBody>
          <a:bodyPr wrap="square" rtlCol="0">
            <a:spAutoFit/>
          </a:bodyPr>
          <a:lstStyle/>
          <a:p>
            <a:r>
              <a:rPr lang="ja-JP" altLang="en-US" sz="2400" b="1" dirty="0"/>
              <a:t>青色の灯火では、自転車は直進し、右折することができる。</a:t>
            </a:r>
            <a:endParaRPr kumimoji="1"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66" y="2220692"/>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F7D64AF2-ED38-444C-95E1-FD0B13CD20A6}"/>
              </a:ext>
            </a:extLst>
          </p:cNvPr>
          <p:cNvSpPr/>
          <p:nvPr/>
        </p:nvSpPr>
        <p:spPr>
          <a:xfrm>
            <a:off x="1065166" y="3401306"/>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3" action="ppaction://hlinksldjump"/>
            <a:extLst>
              <a:ext uri="{FF2B5EF4-FFF2-40B4-BE49-F238E27FC236}">
                <a16:creationId xmlns:a16="http://schemas.microsoft.com/office/drawing/2014/main" id="{E2344092-9846-4280-BE78-C5106E3448A4}"/>
              </a:ext>
            </a:extLst>
          </p:cNvPr>
          <p:cNvSpPr/>
          <p:nvPr/>
        </p:nvSpPr>
        <p:spPr>
          <a:xfrm>
            <a:off x="1065165" y="4581920"/>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1976107" y="4595324"/>
            <a:ext cx="9668437" cy="461665"/>
          </a:xfrm>
          <a:prstGeom prst="rect">
            <a:avLst/>
          </a:prstGeom>
          <a:noFill/>
        </p:spPr>
        <p:txBody>
          <a:bodyPr wrap="square" rtlCol="0">
            <a:spAutoFit/>
          </a:bodyPr>
          <a:lstStyle/>
          <a:p>
            <a:r>
              <a:rPr lang="ja-JP" altLang="en-US" sz="2400" b="1" dirty="0"/>
              <a:t>青色の灯火の点滅では、自転車は、横断をはじめることができない。</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57" y="2177531"/>
            <a:ext cx="9935714" cy="830997"/>
          </a:xfrm>
          <a:prstGeom prst="rect">
            <a:avLst/>
          </a:prstGeom>
          <a:noFill/>
        </p:spPr>
        <p:txBody>
          <a:bodyPr wrap="square" rtlCol="0">
            <a:spAutoFit/>
          </a:bodyPr>
          <a:lstStyle/>
          <a:p>
            <a:r>
              <a:rPr lang="ja-JP" altLang="en-US" sz="2400" b="1" dirty="0"/>
              <a:t>歩行者用の信号機に「歩行者・自転車専用」と書いていても、自転車は車の仲間なので、絶対に車両用の信号機に従わなければならない。</a:t>
            </a:r>
            <a:endParaRPr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597926"/>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33287167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3A3AF69-EF6E-4872-979F-C8D8943C560F}"/>
              </a:ext>
            </a:extLst>
          </p:cNvPr>
          <p:cNvSpPr txBox="1"/>
          <p:nvPr/>
        </p:nvSpPr>
        <p:spPr>
          <a:xfrm>
            <a:off x="311898" y="2387328"/>
            <a:ext cx="11896823" cy="3539430"/>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正しくない</a:t>
            </a:r>
            <a:endParaRPr lang="en-US" altLang="ja-JP" sz="2800" b="1" dirty="0"/>
          </a:p>
          <a:p>
            <a:r>
              <a:rPr lang="ja-JP" altLang="en-US" sz="2800" b="1" dirty="0"/>
              <a:t>　　信号機に「自転車・歩行者専用」と表示されている場合は、自転車</a:t>
            </a:r>
            <a:endParaRPr lang="en-US" altLang="ja-JP" sz="2800" b="1" dirty="0"/>
          </a:p>
          <a:p>
            <a:r>
              <a:rPr lang="ja-JP" altLang="en-US" sz="2800" b="1" dirty="0"/>
              <a:t>　はその信号機に従うことができます。</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自転車は、信号交差点を右折する場合は、二段階右折をしなければ</a:t>
            </a:r>
            <a:endParaRPr lang="en-US" altLang="ja-JP" sz="2800" b="1" dirty="0"/>
          </a:p>
          <a:p>
            <a:r>
              <a:rPr lang="ja-JP" altLang="en-US" sz="2800" b="1" dirty="0"/>
              <a:t>　いけません。（二段階右折</a:t>
            </a:r>
            <a:r>
              <a:rPr lang="en-US" altLang="ja-JP" sz="2800" b="1" dirty="0"/>
              <a:t>…</a:t>
            </a:r>
            <a:r>
              <a:rPr lang="ja-JP" altLang="en-US" sz="2800" b="1" dirty="0"/>
              <a:t>信号青色に従って直進した後、右に向き</a:t>
            </a:r>
            <a:endParaRPr lang="en-US" altLang="ja-JP" sz="2800" b="1" dirty="0"/>
          </a:p>
          <a:p>
            <a:r>
              <a:rPr lang="ja-JP" altLang="en-US" sz="2800" b="1" dirty="0"/>
              <a:t>　を変え、対面した信号が青色に変わったら進むこと）</a:t>
            </a:r>
            <a:endParaRPr lang="en-US" altLang="ja-JP" sz="2800" b="1" dirty="0"/>
          </a:p>
          <a:p>
            <a:r>
              <a:rPr lang="ja-JP" altLang="en-US" sz="2800" b="1" dirty="0"/>
              <a:t>③</a:t>
            </a:r>
            <a:r>
              <a:rPr lang="en-US" altLang="ja-JP" sz="2800" b="1" dirty="0"/>
              <a:t>…</a:t>
            </a:r>
            <a:r>
              <a:rPr lang="ja-JP" altLang="en-US" sz="2800" b="1" dirty="0"/>
              <a:t>正しい</a:t>
            </a:r>
            <a:endParaRPr lang="en-US" altLang="ja-JP" sz="2800" b="1" dirty="0"/>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061766"/>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5941454" y="1061765"/>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120881" y="6402848"/>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47881" y="5926758"/>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Tree>
    <p:extLst>
      <p:ext uri="{BB962C8B-B14F-4D97-AF65-F5344CB8AC3E}">
        <p14:creationId xmlns:p14="http://schemas.microsoft.com/office/powerpoint/2010/main" val="33614107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868295" y="1065390"/>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825287" y="967204"/>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67850" y="5857144"/>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7" name="テキスト ボックス 6">
            <a:extLst>
              <a:ext uri="{FF2B5EF4-FFF2-40B4-BE49-F238E27FC236}">
                <a16:creationId xmlns:a16="http://schemas.microsoft.com/office/drawing/2014/main" id="{556ED7E2-DCB9-442A-809A-C8ADBBE15FA1}"/>
              </a:ext>
            </a:extLst>
          </p:cNvPr>
          <p:cNvSpPr txBox="1"/>
          <p:nvPr/>
        </p:nvSpPr>
        <p:spPr>
          <a:xfrm>
            <a:off x="391929" y="2211260"/>
            <a:ext cx="11896823" cy="3539430"/>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正しくない</a:t>
            </a:r>
            <a:endParaRPr lang="en-US" altLang="ja-JP" sz="2800" b="1" dirty="0"/>
          </a:p>
          <a:p>
            <a:r>
              <a:rPr lang="ja-JP" altLang="en-US" sz="2800" b="1" dirty="0"/>
              <a:t>　　信号機に「自転車・歩行者専用」と表示されている場合は、自転車</a:t>
            </a:r>
            <a:endParaRPr lang="en-US" altLang="ja-JP" sz="2800" b="1" dirty="0"/>
          </a:p>
          <a:p>
            <a:r>
              <a:rPr lang="ja-JP" altLang="en-US" sz="2800" b="1" dirty="0"/>
              <a:t>　はその信号機に従うことができます。</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自転車は、信号交差点を右折する場合は、二段階右折をしなければ</a:t>
            </a:r>
            <a:endParaRPr lang="en-US" altLang="ja-JP" sz="2800" b="1" dirty="0"/>
          </a:p>
          <a:p>
            <a:r>
              <a:rPr lang="ja-JP" altLang="en-US" sz="2800" b="1" dirty="0"/>
              <a:t>　いけません。（二段階右折</a:t>
            </a:r>
            <a:r>
              <a:rPr lang="en-US" altLang="ja-JP" sz="2800" b="1" dirty="0"/>
              <a:t>…</a:t>
            </a:r>
            <a:r>
              <a:rPr lang="ja-JP" altLang="en-US" sz="2800" b="1" dirty="0"/>
              <a:t>信号青色に従って直進した後、右に向き</a:t>
            </a:r>
            <a:endParaRPr lang="en-US" altLang="ja-JP" sz="2800" b="1" dirty="0"/>
          </a:p>
          <a:p>
            <a:r>
              <a:rPr lang="ja-JP" altLang="en-US" sz="2800" b="1" dirty="0"/>
              <a:t>　を変え、対面した信号が青色に変わったら進むこと）</a:t>
            </a:r>
            <a:endParaRPr lang="en-US" altLang="ja-JP" sz="2800" b="1" dirty="0"/>
          </a:p>
          <a:p>
            <a:r>
              <a:rPr lang="ja-JP" altLang="en-US" sz="2800" b="1" dirty="0"/>
              <a:t>③</a:t>
            </a:r>
            <a:r>
              <a:rPr lang="en-US" altLang="ja-JP" sz="2800" b="1" dirty="0"/>
              <a:t>…</a:t>
            </a:r>
            <a:r>
              <a:rPr lang="ja-JP" altLang="en-US" sz="2800" b="1" dirty="0"/>
              <a:t>正しい</a:t>
            </a:r>
            <a:endParaRPr lang="en-US" altLang="ja-JP" sz="2800" b="1" dirty="0"/>
          </a:p>
        </p:txBody>
      </p:sp>
    </p:spTree>
    <p:extLst>
      <p:ext uri="{BB962C8B-B14F-4D97-AF65-F5344CB8AC3E}">
        <p14:creationId xmlns:p14="http://schemas.microsoft.com/office/powerpoint/2010/main" val="15862341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871181" y="1077737"/>
            <a:ext cx="10956846" cy="954107"/>
          </a:xfrm>
          <a:prstGeom prst="rect">
            <a:avLst/>
          </a:prstGeom>
          <a:noFill/>
        </p:spPr>
        <p:txBody>
          <a:bodyPr wrap="none" lIns="91440" tIns="45720" rIns="91440" bIns="45720">
            <a:spAutoFit/>
          </a:bodyPr>
          <a:lstStyle/>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７　自転車が道路を横断するときのきまりについて、</a:t>
            </a:r>
            <a:r>
              <a:rPr lang="ja-JP" altLang="en-US" sz="28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正しいもの</a:t>
            </a:r>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a:t>
            </a:r>
            <a:endParaRPr lang="en-US" altLang="ja-JP"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1990157" y="2156431"/>
            <a:ext cx="9813206" cy="830997"/>
          </a:xfrm>
          <a:prstGeom prst="rect">
            <a:avLst/>
          </a:prstGeom>
          <a:noFill/>
        </p:spPr>
        <p:txBody>
          <a:bodyPr wrap="square" rtlCol="0">
            <a:spAutoFit/>
          </a:bodyPr>
          <a:lstStyle/>
          <a:p>
            <a:r>
              <a:rPr lang="ja-JP" altLang="en-US" sz="2400" b="1" dirty="0"/>
              <a:t>近くに自転車横断帯があるときは、自転車横断帯を通らなければならない。</a:t>
            </a:r>
            <a:endParaRPr kumimoji="1"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66" y="2220692"/>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3" action="ppaction://hlinksldjump"/>
            <a:extLst>
              <a:ext uri="{FF2B5EF4-FFF2-40B4-BE49-F238E27FC236}">
                <a16:creationId xmlns:a16="http://schemas.microsoft.com/office/drawing/2014/main" id="{F7D64AF2-ED38-444C-95E1-FD0B13CD20A6}"/>
              </a:ext>
            </a:extLst>
          </p:cNvPr>
          <p:cNvSpPr/>
          <p:nvPr/>
        </p:nvSpPr>
        <p:spPr>
          <a:xfrm>
            <a:off x="1065166" y="3401306"/>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3" action="ppaction://hlinksldjump"/>
            <a:extLst>
              <a:ext uri="{FF2B5EF4-FFF2-40B4-BE49-F238E27FC236}">
                <a16:creationId xmlns:a16="http://schemas.microsoft.com/office/drawing/2014/main" id="{E2344092-9846-4280-BE78-C5106E3448A4}"/>
              </a:ext>
            </a:extLst>
          </p:cNvPr>
          <p:cNvSpPr/>
          <p:nvPr/>
        </p:nvSpPr>
        <p:spPr>
          <a:xfrm>
            <a:off x="1065166" y="4716579"/>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1990157" y="3324394"/>
            <a:ext cx="9668437" cy="1200329"/>
          </a:xfrm>
          <a:prstGeom prst="rect">
            <a:avLst/>
          </a:prstGeom>
          <a:noFill/>
        </p:spPr>
        <p:txBody>
          <a:bodyPr wrap="square" rtlCol="0">
            <a:spAutoFit/>
          </a:bodyPr>
          <a:lstStyle/>
          <a:p>
            <a:r>
              <a:rPr lang="ja-JP" altLang="en-US" sz="2400" b="1" dirty="0"/>
              <a:t>近くに自転車横断帯がなく、横断歩道があるときは、横断歩道を通行している歩行者の妨害になりそうな場合でも、自転車に乗ったまま横断歩道を渡ることができる。</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57" y="4673576"/>
            <a:ext cx="9935714" cy="830997"/>
          </a:xfrm>
          <a:prstGeom prst="rect">
            <a:avLst/>
          </a:prstGeom>
          <a:noFill/>
        </p:spPr>
        <p:txBody>
          <a:bodyPr wrap="square" rtlCol="0">
            <a:spAutoFit/>
          </a:bodyPr>
          <a:lstStyle/>
          <a:p>
            <a:r>
              <a:rPr lang="ja-JP" altLang="en-US" sz="2400" b="1" dirty="0"/>
              <a:t>近くに自転車横断帯も横断歩道もないときは、自動車が来ないことを確認して、道路を斜めに横断する。</a:t>
            </a:r>
            <a:endParaRPr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597926"/>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3470091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841A6C06-05CE-4DA2-A5FB-770A06D6F45B}"/>
              </a:ext>
            </a:extLst>
          </p:cNvPr>
          <p:cNvSpPr/>
          <p:nvPr/>
        </p:nvSpPr>
        <p:spPr>
          <a:xfrm>
            <a:off x="838200" y="453749"/>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コンテンツ プレースホルダー 2">
            <a:extLst>
              <a:ext uri="{FF2B5EF4-FFF2-40B4-BE49-F238E27FC236}">
                <a16:creationId xmlns:a16="http://schemas.microsoft.com/office/drawing/2014/main" id="{D7C8AC85-15EF-43E5-9AB3-536C75D86D65}"/>
              </a:ext>
            </a:extLst>
          </p:cNvPr>
          <p:cNvSpPr txBox="1">
            <a:spLocks/>
          </p:cNvSpPr>
          <p:nvPr/>
        </p:nvSpPr>
        <p:spPr>
          <a:xfrm>
            <a:off x="730623" y="2474010"/>
            <a:ext cx="9127437" cy="13453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ja-JP" altLang="en-US" sz="2400" b="1" dirty="0"/>
              <a:t>自転車は、</a:t>
            </a:r>
            <a:r>
              <a:rPr lang="ja-JP" altLang="en-US" sz="2400" b="1" dirty="0">
                <a:solidFill>
                  <a:srgbClr val="FF0000"/>
                </a:solidFill>
              </a:rPr>
              <a:t>道路の左側の端</a:t>
            </a:r>
            <a:r>
              <a:rPr lang="ja-JP" altLang="en-US" sz="2400" b="1" dirty="0"/>
              <a:t>に寄って通行しなければならない。</a:t>
            </a:r>
            <a:endParaRPr lang="en-US" altLang="ja-JP" sz="2400" b="1" dirty="0"/>
          </a:p>
        </p:txBody>
      </p:sp>
      <p:sp>
        <p:nvSpPr>
          <p:cNvPr id="8" name="コンテンツ プレースホルダー 2">
            <a:extLst>
              <a:ext uri="{FF2B5EF4-FFF2-40B4-BE49-F238E27FC236}">
                <a16:creationId xmlns:a16="http://schemas.microsoft.com/office/drawing/2014/main" id="{C0BF854C-BA2B-47AB-A742-99E9F26C496D}"/>
              </a:ext>
            </a:extLst>
          </p:cNvPr>
          <p:cNvSpPr txBox="1">
            <a:spLocks/>
          </p:cNvSpPr>
          <p:nvPr/>
        </p:nvSpPr>
        <p:spPr>
          <a:xfrm>
            <a:off x="730623" y="3164974"/>
            <a:ext cx="8345558" cy="17912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US" altLang="ja-JP" sz="1800" b="1" dirty="0"/>
              <a:t>【</a:t>
            </a:r>
            <a:r>
              <a:rPr lang="ja-JP" altLang="en-US" sz="1800" b="1" dirty="0"/>
              <a:t>罰則</a:t>
            </a:r>
            <a:r>
              <a:rPr lang="en-US" altLang="ja-JP" sz="1800" b="1" dirty="0"/>
              <a:t>】</a:t>
            </a:r>
            <a:r>
              <a:rPr lang="ja-JP" altLang="en-US" sz="1800" b="1" dirty="0"/>
              <a:t>３月以下の懲役又は５万円以下の罰金（右側を通行した場合）</a:t>
            </a:r>
          </a:p>
        </p:txBody>
      </p:sp>
      <p:sp>
        <p:nvSpPr>
          <p:cNvPr id="2" name="スライド番号プレースホルダー 1">
            <a:extLst>
              <a:ext uri="{FF2B5EF4-FFF2-40B4-BE49-F238E27FC236}">
                <a16:creationId xmlns:a16="http://schemas.microsoft.com/office/drawing/2014/main" id="{A053274D-A4F9-477E-BA6F-608316804510}"/>
              </a:ext>
            </a:extLst>
          </p:cNvPr>
          <p:cNvSpPr>
            <a:spLocks noGrp="1"/>
          </p:cNvSpPr>
          <p:nvPr>
            <p:ph type="sldNum" sz="quarter" idx="12"/>
          </p:nvPr>
        </p:nvSpPr>
        <p:spPr/>
        <p:txBody>
          <a:bodyPr/>
          <a:lstStyle/>
          <a:p>
            <a:fld id="{877274AA-E896-4FE3-88CB-77BACB17064E}" type="slidenum">
              <a:rPr kumimoji="1" lang="ja-JP" altLang="en-US" smtClean="0"/>
              <a:t>4</a:t>
            </a:fld>
            <a:endParaRPr kumimoji="1" lang="ja-JP" altLang="en-US"/>
          </a:p>
        </p:txBody>
      </p:sp>
      <p:sp>
        <p:nvSpPr>
          <p:cNvPr id="9" name="四角形: 角を丸くする 8">
            <a:hlinkClick r:id="rId2" action="ppaction://hlinksldjump"/>
            <a:extLst>
              <a:ext uri="{FF2B5EF4-FFF2-40B4-BE49-F238E27FC236}">
                <a16:creationId xmlns:a16="http://schemas.microsoft.com/office/drawing/2014/main" id="{90D8ED21-6746-4C1A-8463-AD36085E242E}"/>
              </a:ext>
            </a:extLst>
          </p:cNvPr>
          <p:cNvSpPr/>
          <p:nvPr/>
        </p:nvSpPr>
        <p:spPr>
          <a:xfrm>
            <a:off x="9170504" y="5912799"/>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0" name="正方形/長方形 9">
            <a:extLst>
              <a:ext uri="{FF2B5EF4-FFF2-40B4-BE49-F238E27FC236}">
                <a16:creationId xmlns:a16="http://schemas.microsoft.com/office/drawing/2014/main" id="{99A03AB7-650E-418F-BD4B-D35FD5AAC3A0}"/>
              </a:ext>
            </a:extLst>
          </p:cNvPr>
          <p:cNvSpPr/>
          <p:nvPr/>
        </p:nvSpPr>
        <p:spPr>
          <a:xfrm>
            <a:off x="260622" y="6173418"/>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1" name="四角形: 角を丸くする 10">
            <a:extLst>
              <a:ext uri="{FF2B5EF4-FFF2-40B4-BE49-F238E27FC236}">
                <a16:creationId xmlns:a16="http://schemas.microsoft.com/office/drawing/2014/main" id="{485DB7DF-AE9D-473C-A946-9A5E2149CCB3}"/>
              </a:ext>
            </a:extLst>
          </p:cNvPr>
          <p:cNvSpPr/>
          <p:nvPr/>
        </p:nvSpPr>
        <p:spPr>
          <a:xfrm>
            <a:off x="730623" y="1490533"/>
            <a:ext cx="4037360" cy="91440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コンテンツ プレースホルダー 2">
            <a:extLst>
              <a:ext uri="{FF2B5EF4-FFF2-40B4-BE49-F238E27FC236}">
                <a16:creationId xmlns:a16="http://schemas.microsoft.com/office/drawing/2014/main" id="{1B341EC4-DD39-4E82-B3E5-DC1684EEE977}"/>
              </a:ext>
            </a:extLst>
          </p:cNvPr>
          <p:cNvSpPr txBox="1">
            <a:spLocks/>
          </p:cNvSpPr>
          <p:nvPr/>
        </p:nvSpPr>
        <p:spPr>
          <a:xfrm>
            <a:off x="730623" y="1736060"/>
            <a:ext cx="4037360" cy="55526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Font typeface="Arial" panose="020B0604020202020204" pitchFamily="34" charset="0"/>
              <a:buNone/>
            </a:pPr>
            <a:r>
              <a:rPr lang="ja-JP" altLang="en-US" b="1" dirty="0">
                <a:solidFill>
                  <a:srgbClr val="002060"/>
                </a:solidFill>
              </a:rPr>
              <a:t>車道が原則、</a:t>
            </a:r>
            <a:r>
              <a:rPr lang="ja-JP" altLang="en-US" b="1" u="sng" dirty="0">
                <a:solidFill>
                  <a:srgbClr val="002060"/>
                </a:solidFill>
              </a:rPr>
              <a:t>左側を通行</a:t>
            </a:r>
            <a:endParaRPr lang="en-US" altLang="ja-JP" b="1" u="sng" dirty="0">
              <a:solidFill>
                <a:srgbClr val="002060"/>
              </a:solidFill>
            </a:endParaRPr>
          </a:p>
        </p:txBody>
      </p:sp>
      <p:pic>
        <p:nvPicPr>
          <p:cNvPr id="13" name="Picture 3">
            <a:extLst>
              <a:ext uri="{FF2B5EF4-FFF2-40B4-BE49-F238E27FC236}">
                <a16:creationId xmlns:a16="http://schemas.microsoft.com/office/drawing/2014/main" id="{B466A71B-FC40-4BD6-81C2-C3387DC3475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45" t="4776" r="4843" b="5936"/>
          <a:stretch/>
        </p:blipFill>
        <p:spPr bwMode="auto">
          <a:xfrm>
            <a:off x="1719226" y="3819378"/>
            <a:ext cx="3645637" cy="205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コンテンツ プレースホルダー 2">
            <a:extLst>
              <a:ext uri="{FF2B5EF4-FFF2-40B4-BE49-F238E27FC236}">
                <a16:creationId xmlns:a16="http://schemas.microsoft.com/office/drawing/2014/main" id="{8D6741BE-4031-4807-8981-6F23A0F9277B}"/>
              </a:ext>
            </a:extLst>
          </p:cNvPr>
          <p:cNvSpPr txBox="1">
            <a:spLocks/>
          </p:cNvSpPr>
          <p:nvPr/>
        </p:nvSpPr>
        <p:spPr>
          <a:xfrm>
            <a:off x="5918863" y="4664108"/>
            <a:ext cx="3694413" cy="1206933"/>
          </a:xfrm>
          <a:prstGeom prst="rect">
            <a:avLst/>
          </a:prstGeom>
        </p:spPr>
        <p:txBody>
          <a:bodyPr vert="horz" wrap="square" lIns="0" tIns="0" rIns="0" bIns="0" spcCol="0" rtlCol="0" anchor="ctr" anchorCtr="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ja-JP" altLang="en-US" sz="1800" b="1" dirty="0"/>
              <a:t>路側帯を通行する場合は、歩行者の通行を妨げない速度と方法で通行しなければいけません。</a:t>
            </a:r>
            <a:endParaRPr lang="en-US" altLang="ja-JP" sz="1800" b="1" dirty="0"/>
          </a:p>
        </p:txBody>
      </p:sp>
      <p:pic>
        <p:nvPicPr>
          <p:cNvPr id="15" name="図 14">
            <a:extLst>
              <a:ext uri="{FF2B5EF4-FFF2-40B4-BE49-F238E27FC236}">
                <a16:creationId xmlns:a16="http://schemas.microsoft.com/office/drawing/2014/main" id="{7B95ADE3-A4F0-4AE3-BD18-8072874D627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45656" y="2509564"/>
            <a:ext cx="1534768" cy="2758010"/>
          </a:xfrm>
          <a:prstGeom prst="rect">
            <a:avLst/>
          </a:prstGeom>
        </p:spPr>
      </p:pic>
      <p:sp>
        <p:nvSpPr>
          <p:cNvPr id="17" name="コンテンツ プレースホルダー 2">
            <a:extLst>
              <a:ext uri="{FF2B5EF4-FFF2-40B4-BE49-F238E27FC236}">
                <a16:creationId xmlns:a16="http://schemas.microsoft.com/office/drawing/2014/main" id="{E5BF6CDD-7EE8-415D-82FC-DB762507A93B}"/>
              </a:ext>
            </a:extLst>
          </p:cNvPr>
          <p:cNvSpPr txBox="1">
            <a:spLocks/>
          </p:cNvSpPr>
          <p:nvPr/>
        </p:nvSpPr>
        <p:spPr>
          <a:xfrm rot="20767417">
            <a:off x="5614623" y="4297517"/>
            <a:ext cx="1276204" cy="43524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altLang="ja-JP" sz="2400" b="1" dirty="0">
                <a:solidFill>
                  <a:srgbClr val="FF0000"/>
                </a:solidFill>
                <a:latin typeface="HGS創英角ﾎﾟｯﾌﾟ体" panose="040B0A00000000000000" pitchFamily="50" charset="-128"/>
                <a:ea typeface="HGS創英角ﾎﾟｯﾌﾟ体" panose="040B0A00000000000000" pitchFamily="50" charset="-128"/>
              </a:rPr>
              <a:t>Point</a:t>
            </a:r>
            <a:r>
              <a:rPr lang="ja-JP" altLang="en-US" sz="2400" b="1" dirty="0">
                <a:solidFill>
                  <a:srgbClr val="FF0000"/>
                </a:solidFill>
                <a:latin typeface="HGS創英角ﾎﾟｯﾌﾟ体" panose="040B0A00000000000000" pitchFamily="50" charset="-128"/>
                <a:ea typeface="HGS創英角ﾎﾟｯﾌﾟ体" panose="040B0A00000000000000" pitchFamily="50" charset="-128"/>
              </a:rPr>
              <a:t>！</a:t>
            </a:r>
            <a:endParaRPr lang="en-US" altLang="ja-JP" sz="2400" b="1" dirty="0">
              <a:solidFill>
                <a:srgbClr val="FF0000"/>
              </a:solidFill>
              <a:latin typeface="HGS創英角ﾎﾟｯﾌﾟ体" panose="040B0A00000000000000" pitchFamily="50" charset="-128"/>
              <a:ea typeface="HGS創英角ﾎﾟｯﾌﾟ体" panose="040B0A00000000000000" pitchFamily="50" charset="-128"/>
            </a:endParaRPr>
          </a:p>
        </p:txBody>
      </p:sp>
    </p:spTree>
    <p:extLst>
      <p:ext uri="{BB962C8B-B14F-4D97-AF65-F5344CB8AC3E}">
        <p14:creationId xmlns:p14="http://schemas.microsoft.com/office/powerpoint/2010/main" val="4220215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3A3AF69-EF6E-4872-979F-C8D8943C560F}"/>
              </a:ext>
            </a:extLst>
          </p:cNvPr>
          <p:cNvSpPr txBox="1"/>
          <p:nvPr/>
        </p:nvSpPr>
        <p:spPr>
          <a:xfrm>
            <a:off x="595086" y="2625915"/>
            <a:ext cx="11301737" cy="3108543"/>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近くに自転車横断帯がなく、横断歩道を通行する場合、歩行者の</a:t>
            </a:r>
            <a:endParaRPr lang="en-US" altLang="ja-JP" sz="2800" b="1" dirty="0"/>
          </a:p>
          <a:p>
            <a:r>
              <a:rPr lang="ja-JP" altLang="en-US" sz="2800" b="1" dirty="0"/>
              <a:t>　通行を妨げるおそれがあるときは、</a:t>
            </a:r>
            <a:r>
              <a:rPr lang="ja-JP" altLang="en-US" sz="2800" b="1" u="sng" dirty="0"/>
              <a:t>自転車から降り</a:t>
            </a:r>
            <a:r>
              <a:rPr lang="ja-JP" altLang="en-US" sz="2800" b="1" dirty="0"/>
              <a:t>、自転車を押し</a:t>
            </a:r>
            <a:endParaRPr lang="en-US" altLang="ja-JP" sz="2800" b="1" dirty="0"/>
          </a:p>
          <a:p>
            <a:r>
              <a:rPr lang="ja-JP" altLang="en-US" sz="2800" b="1" dirty="0"/>
              <a:t>　</a:t>
            </a:r>
            <a:r>
              <a:rPr lang="ja-JP" altLang="en-US" sz="2800" b="1" dirty="0" err="1"/>
              <a:t>て</a:t>
            </a:r>
            <a:r>
              <a:rPr lang="ja-JP" altLang="en-US" sz="2800" b="1" dirty="0"/>
              <a:t>通行しなければいけません。</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自動車が来ていなくても、斜め横断をしてはいけません。</a:t>
            </a:r>
            <a:endParaRPr kumimoji="1" lang="ja-JP" altLang="en-US" sz="2800" dirty="0"/>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136291"/>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248029"/>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120880" y="6172015"/>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Tree>
    <p:extLst>
      <p:ext uri="{BB962C8B-B14F-4D97-AF65-F5344CB8AC3E}">
        <p14:creationId xmlns:p14="http://schemas.microsoft.com/office/powerpoint/2010/main" val="5380012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775690" y="1196968"/>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941197" y="1196968"/>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91929" y="6092833"/>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67850" y="5750690"/>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0" name="テキスト ボックス 9">
            <a:extLst>
              <a:ext uri="{FF2B5EF4-FFF2-40B4-BE49-F238E27FC236}">
                <a16:creationId xmlns:a16="http://schemas.microsoft.com/office/drawing/2014/main" id="{9A6926DE-948F-47E2-8660-FBA6E7636270}"/>
              </a:ext>
            </a:extLst>
          </p:cNvPr>
          <p:cNvSpPr txBox="1"/>
          <p:nvPr/>
        </p:nvSpPr>
        <p:spPr>
          <a:xfrm>
            <a:off x="595086" y="2625915"/>
            <a:ext cx="11301737" cy="3108543"/>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近くに自転車横断帯がなく、横断歩道を通行する場合、歩行者の</a:t>
            </a:r>
            <a:endParaRPr lang="en-US" altLang="ja-JP" sz="2800" b="1" dirty="0"/>
          </a:p>
          <a:p>
            <a:r>
              <a:rPr lang="ja-JP" altLang="en-US" sz="2800" b="1" dirty="0"/>
              <a:t>　通行を妨げるおそれがあるときは、</a:t>
            </a:r>
            <a:r>
              <a:rPr lang="ja-JP" altLang="en-US" sz="2800" b="1" u="sng" dirty="0"/>
              <a:t>自転車から降り</a:t>
            </a:r>
            <a:r>
              <a:rPr lang="ja-JP" altLang="en-US" sz="2800" b="1" dirty="0"/>
              <a:t>、自転車を押し</a:t>
            </a:r>
            <a:endParaRPr lang="en-US" altLang="ja-JP" sz="2800" b="1" dirty="0"/>
          </a:p>
          <a:p>
            <a:r>
              <a:rPr lang="ja-JP" altLang="en-US" sz="2800" b="1" dirty="0"/>
              <a:t>　</a:t>
            </a:r>
            <a:r>
              <a:rPr lang="ja-JP" altLang="en-US" sz="2800" b="1" dirty="0" err="1"/>
              <a:t>て</a:t>
            </a:r>
            <a:r>
              <a:rPr lang="ja-JP" altLang="en-US" sz="2800" b="1" dirty="0"/>
              <a:t>通行しなければいけません。</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自動車が来ていなくても、斜め横断をしてはいけません。</a:t>
            </a:r>
            <a:endParaRPr kumimoji="1" lang="ja-JP" altLang="en-US" sz="2800" dirty="0"/>
          </a:p>
        </p:txBody>
      </p:sp>
    </p:spTree>
    <p:extLst>
      <p:ext uri="{BB962C8B-B14F-4D97-AF65-F5344CB8AC3E}">
        <p14:creationId xmlns:p14="http://schemas.microsoft.com/office/powerpoint/2010/main" val="12755131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871181" y="1077737"/>
            <a:ext cx="10956846" cy="523220"/>
          </a:xfrm>
          <a:prstGeom prst="rect">
            <a:avLst/>
          </a:prstGeom>
          <a:noFill/>
        </p:spPr>
        <p:txBody>
          <a:bodyPr wrap="none" lIns="91440" tIns="45720" rIns="91440" bIns="45720">
            <a:spAutoFit/>
          </a:bodyPr>
          <a:lstStyle/>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８　自転車に荷物を積むときの注意で、</a:t>
            </a:r>
            <a:r>
              <a:rPr lang="ja-JP" altLang="en-US" sz="28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正しいもの</a:t>
            </a:r>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1990157" y="2220692"/>
            <a:ext cx="9813206" cy="1200329"/>
          </a:xfrm>
          <a:prstGeom prst="rect">
            <a:avLst/>
          </a:prstGeom>
          <a:noFill/>
        </p:spPr>
        <p:txBody>
          <a:bodyPr wrap="square" rtlCol="0">
            <a:spAutoFit/>
          </a:bodyPr>
          <a:lstStyle/>
          <a:p>
            <a:r>
              <a:rPr lang="ja-JP" altLang="en-US" sz="2400" b="1" dirty="0"/>
              <a:t>荷物が片寄って不安定にならないよう、ハンドルの両方にバランスよく荷物をつり下げる。</a:t>
            </a:r>
            <a:endParaRPr lang="en-US" altLang="ja-JP" sz="2400" b="1" dirty="0"/>
          </a:p>
          <a:p>
            <a:endParaRPr kumimoji="1"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66" y="2220692"/>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F7D64AF2-ED38-444C-95E1-FD0B13CD20A6}"/>
              </a:ext>
            </a:extLst>
          </p:cNvPr>
          <p:cNvSpPr/>
          <p:nvPr/>
        </p:nvSpPr>
        <p:spPr>
          <a:xfrm>
            <a:off x="1065166" y="3401306"/>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3" action="ppaction://hlinksldjump"/>
            <a:extLst>
              <a:ext uri="{FF2B5EF4-FFF2-40B4-BE49-F238E27FC236}">
                <a16:creationId xmlns:a16="http://schemas.microsoft.com/office/drawing/2014/main" id="{E2344092-9846-4280-BE78-C5106E3448A4}"/>
              </a:ext>
            </a:extLst>
          </p:cNvPr>
          <p:cNvSpPr/>
          <p:nvPr/>
        </p:nvSpPr>
        <p:spPr>
          <a:xfrm>
            <a:off x="1065166" y="4716579"/>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1990157" y="3324394"/>
            <a:ext cx="9668437" cy="830997"/>
          </a:xfrm>
          <a:prstGeom prst="rect">
            <a:avLst/>
          </a:prstGeom>
          <a:noFill/>
        </p:spPr>
        <p:txBody>
          <a:bodyPr wrap="square" rtlCol="0">
            <a:spAutoFit/>
          </a:bodyPr>
          <a:lstStyle/>
          <a:p>
            <a:r>
              <a:rPr lang="ja-JP" altLang="en-US" sz="2400" b="1" dirty="0"/>
              <a:t>野球のバットや釣り竿は左手でしっかり持ち、右手でハンドルを握って運転する。</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57" y="4618076"/>
            <a:ext cx="9935714" cy="830997"/>
          </a:xfrm>
          <a:prstGeom prst="rect">
            <a:avLst/>
          </a:prstGeom>
          <a:noFill/>
        </p:spPr>
        <p:txBody>
          <a:bodyPr wrap="square" rtlCol="0">
            <a:spAutoFit/>
          </a:bodyPr>
          <a:lstStyle/>
          <a:p>
            <a:r>
              <a:rPr lang="ja-JP" altLang="en-US" sz="2400" b="1" dirty="0"/>
              <a:t>前かごや荷台に荷物を固定するとともに、歩行者の迷惑にならないよう注意する。</a:t>
            </a:r>
            <a:endParaRPr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597926"/>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12241926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3A3AF69-EF6E-4872-979F-C8D8943C560F}"/>
              </a:ext>
            </a:extLst>
          </p:cNvPr>
          <p:cNvSpPr txBox="1"/>
          <p:nvPr/>
        </p:nvSpPr>
        <p:spPr>
          <a:xfrm>
            <a:off x="570710" y="2971761"/>
            <a:ext cx="11379199" cy="2677656"/>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正しくない</a:t>
            </a:r>
            <a:endParaRPr lang="en-US" altLang="ja-JP" sz="2800" b="1" dirty="0"/>
          </a:p>
          <a:p>
            <a:r>
              <a:rPr lang="ja-JP" altLang="en-US" sz="2800" b="1" dirty="0"/>
              <a:t>　　ハンドルに荷物をつり下げるのは、危険なのでしてはいけません。</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荷物を片手で持ったまま運転するのは片手運転となり、危険なの</a:t>
            </a:r>
            <a:endParaRPr lang="en-US" altLang="ja-JP" sz="2800" b="1" dirty="0"/>
          </a:p>
          <a:p>
            <a:r>
              <a:rPr lang="ja-JP" altLang="en-US" sz="2800" b="1" dirty="0"/>
              <a:t>　でしてはいけません。</a:t>
            </a:r>
            <a:endParaRPr lang="en-US" altLang="ja-JP" sz="2800" b="1" dirty="0"/>
          </a:p>
          <a:p>
            <a:r>
              <a:rPr lang="ja-JP" altLang="en-US" sz="2800" b="1" dirty="0"/>
              <a:t>③</a:t>
            </a:r>
            <a:r>
              <a:rPr lang="en-US" altLang="ja-JP" sz="2800" b="1" dirty="0"/>
              <a:t>…</a:t>
            </a:r>
            <a:r>
              <a:rPr lang="ja-JP" altLang="en-US" sz="2800" b="1" dirty="0"/>
              <a:t>正しい</a:t>
            </a:r>
            <a:endParaRPr kumimoji="1" lang="ja-JP" altLang="en-US" sz="2800" dirty="0"/>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354005"/>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465743"/>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120881" y="6402848"/>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Tree>
    <p:extLst>
      <p:ext uri="{BB962C8B-B14F-4D97-AF65-F5344CB8AC3E}">
        <p14:creationId xmlns:p14="http://schemas.microsoft.com/office/powerpoint/2010/main" val="11654855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3071904" y="1502380"/>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848591" y="1389128"/>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67850" y="5750690"/>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0" name="テキスト ボックス 9">
            <a:extLst>
              <a:ext uri="{FF2B5EF4-FFF2-40B4-BE49-F238E27FC236}">
                <a16:creationId xmlns:a16="http://schemas.microsoft.com/office/drawing/2014/main" id="{C841FAF0-13E5-406D-AF02-97C08F793D3B}"/>
              </a:ext>
            </a:extLst>
          </p:cNvPr>
          <p:cNvSpPr txBox="1"/>
          <p:nvPr/>
        </p:nvSpPr>
        <p:spPr>
          <a:xfrm>
            <a:off x="635104" y="2827943"/>
            <a:ext cx="11379199" cy="2677656"/>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正しくない</a:t>
            </a:r>
            <a:endParaRPr lang="en-US" altLang="ja-JP" sz="2800" b="1" dirty="0"/>
          </a:p>
          <a:p>
            <a:r>
              <a:rPr lang="ja-JP" altLang="en-US" sz="2800" b="1" dirty="0"/>
              <a:t>　　ハンドルに荷物をつり下げるのは、危険なのでしてはいけません。</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荷物を片手で持ったまま運転するのは片手運転となり、危険なの</a:t>
            </a:r>
            <a:endParaRPr lang="en-US" altLang="ja-JP" sz="2800" b="1" dirty="0"/>
          </a:p>
          <a:p>
            <a:r>
              <a:rPr lang="ja-JP" altLang="en-US" sz="2800" b="1" dirty="0"/>
              <a:t>　でしてはいけません。</a:t>
            </a:r>
            <a:endParaRPr lang="en-US" altLang="ja-JP" sz="2800" b="1" dirty="0"/>
          </a:p>
          <a:p>
            <a:r>
              <a:rPr lang="ja-JP" altLang="en-US" sz="2800" b="1" dirty="0"/>
              <a:t>③</a:t>
            </a:r>
            <a:r>
              <a:rPr lang="en-US" altLang="ja-JP" sz="2800" b="1" dirty="0"/>
              <a:t>…</a:t>
            </a:r>
            <a:r>
              <a:rPr lang="ja-JP" altLang="en-US" sz="2800" b="1" dirty="0"/>
              <a:t>正しい</a:t>
            </a:r>
            <a:endParaRPr kumimoji="1" lang="ja-JP" altLang="en-US" sz="2800" dirty="0"/>
          </a:p>
        </p:txBody>
      </p:sp>
    </p:spTree>
    <p:extLst>
      <p:ext uri="{BB962C8B-B14F-4D97-AF65-F5344CB8AC3E}">
        <p14:creationId xmlns:p14="http://schemas.microsoft.com/office/powerpoint/2010/main" val="38227939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871181" y="1077737"/>
            <a:ext cx="9520555" cy="954107"/>
          </a:xfrm>
          <a:prstGeom prst="rect">
            <a:avLst/>
          </a:prstGeom>
          <a:noFill/>
        </p:spPr>
        <p:txBody>
          <a:bodyPr wrap="none" lIns="91440" tIns="45720" rIns="91440" bIns="45720">
            <a:spAutoFit/>
          </a:bodyPr>
          <a:lstStyle/>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９　信号機のない交差点での自転車の通行方法について、</a:t>
            </a:r>
            <a:endParaRPr lang="en-US" altLang="ja-JP"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a:t>
            </a:r>
            <a:r>
              <a:rPr lang="ja-JP" altLang="en-US" sz="28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正しいもの</a:t>
            </a:r>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1990157" y="2220692"/>
            <a:ext cx="9813206" cy="830997"/>
          </a:xfrm>
          <a:prstGeom prst="rect">
            <a:avLst/>
          </a:prstGeom>
          <a:noFill/>
        </p:spPr>
        <p:txBody>
          <a:bodyPr wrap="square" rtlCol="0">
            <a:spAutoFit/>
          </a:bodyPr>
          <a:lstStyle/>
          <a:p>
            <a:r>
              <a:rPr lang="ja-JP" altLang="en-US" sz="2400" b="1" dirty="0"/>
              <a:t>狭い道路から広い道路に出るときは、安全を十分に確かめ、一時停止はしないで速度を落として通行する。</a:t>
            </a:r>
            <a:endParaRPr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66" y="2220692"/>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3" action="ppaction://hlinksldjump"/>
            <a:extLst>
              <a:ext uri="{FF2B5EF4-FFF2-40B4-BE49-F238E27FC236}">
                <a16:creationId xmlns:a16="http://schemas.microsoft.com/office/drawing/2014/main" id="{F7D64AF2-ED38-444C-95E1-FD0B13CD20A6}"/>
              </a:ext>
            </a:extLst>
          </p:cNvPr>
          <p:cNvSpPr/>
          <p:nvPr/>
        </p:nvSpPr>
        <p:spPr>
          <a:xfrm>
            <a:off x="1065166" y="3401306"/>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2" action="ppaction://hlinksldjump"/>
            <a:extLst>
              <a:ext uri="{FF2B5EF4-FFF2-40B4-BE49-F238E27FC236}">
                <a16:creationId xmlns:a16="http://schemas.microsoft.com/office/drawing/2014/main" id="{E2344092-9846-4280-BE78-C5106E3448A4}"/>
              </a:ext>
            </a:extLst>
          </p:cNvPr>
          <p:cNvSpPr/>
          <p:nvPr/>
        </p:nvSpPr>
        <p:spPr>
          <a:xfrm>
            <a:off x="1065166" y="4716579"/>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1990157" y="3324394"/>
            <a:ext cx="9668437" cy="830997"/>
          </a:xfrm>
          <a:prstGeom prst="rect">
            <a:avLst/>
          </a:prstGeom>
          <a:noFill/>
        </p:spPr>
        <p:txBody>
          <a:bodyPr wrap="square" rtlCol="0">
            <a:spAutoFit/>
          </a:bodyPr>
          <a:lstStyle/>
          <a:p>
            <a:r>
              <a:rPr lang="ja-JP" altLang="en-US" sz="2400" b="1" dirty="0"/>
              <a:t>一時停止の標識のあるところでは、交差点に入る前に必ず一時停止をして、安全を確かめる。</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57" y="4618076"/>
            <a:ext cx="9935714" cy="830997"/>
          </a:xfrm>
          <a:prstGeom prst="rect">
            <a:avLst/>
          </a:prstGeom>
          <a:noFill/>
        </p:spPr>
        <p:txBody>
          <a:bodyPr wrap="square" rtlCol="0">
            <a:spAutoFit/>
          </a:bodyPr>
          <a:lstStyle/>
          <a:p>
            <a:r>
              <a:rPr lang="ja-JP" altLang="en-US" sz="2400" b="1" dirty="0"/>
              <a:t>一時停止の標識がないところは、交通量が少ない交差点なので、速度を落とさず通行する。</a:t>
            </a:r>
            <a:endParaRPr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597926"/>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2780687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3A3AF69-EF6E-4872-979F-C8D8943C560F}"/>
              </a:ext>
            </a:extLst>
          </p:cNvPr>
          <p:cNvSpPr txBox="1"/>
          <p:nvPr/>
        </p:nvSpPr>
        <p:spPr>
          <a:xfrm>
            <a:off x="348344" y="2348083"/>
            <a:ext cx="11620732" cy="3539430"/>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正しくない</a:t>
            </a:r>
            <a:endParaRPr lang="en-US" altLang="ja-JP" sz="2800" b="1" dirty="0"/>
          </a:p>
          <a:p>
            <a:r>
              <a:rPr lang="ja-JP" altLang="en-US" sz="2800" b="1" dirty="0"/>
              <a:t>　　狭い道路から広い道路に出る場合は、すぐに止まれる速度で進行し、</a:t>
            </a:r>
            <a:endParaRPr lang="en-US" altLang="ja-JP" sz="2800" b="1" dirty="0"/>
          </a:p>
          <a:p>
            <a:r>
              <a:rPr lang="ja-JP" altLang="en-US" sz="2800" b="1" dirty="0"/>
              <a:t>　安全を十分に確かめた上で通行しなければいけません。</a:t>
            </a:r>
            <a:endParaRPr lang="en-US" altLang="ja-JP" sz="2800" b="1" dirty="0"/>
          </a:p>
          <a:p>
            <a:r>
              <a:rPr lang="ja-JP" altLang="en-US" sz="2800" b="1" dirty="0"/>
              <a:t>②</a:t>
            </a:r>
            <a:r>
              <a:rPr lang="en-US" altLang="ja-JP" sz="2800" b="1" dirty="0"/>
              <a:t>…</a:t>
            </a:r>
            <a:r>
              <a:rPr lang="ja-JP" altLang="en-US" sz="2800" b="1" dirty="0"/>
              <a:t>正しい</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一時停止の標識がないところでも、見通しの悪い交差点などでは、</a:t>
            </a:r>
            <a:endParaRPr lang="en-US" altLang="ja-JP" sz="2800" b="1" dirty="0"/>
          </a:p>
          <a:p>
            <a:r>
              <a:rPr lang="ja-JP" altLang="en-US" sz="2800" b="1" dirty="0"/>
              <a:t>　徐行して、安全を十分に確かめて進行しなければいけません。</a:t>
            </a:r>
            <a:endParaRPr lang="en-US" altLang="ja-JP" sz="2800" b="1" dirty="0"/>
          </a:p>
          <a:p>
            <a:endParaRPr kumimoji="1" lang="ja-JP" altLang="en-US" sz="2800" dirty="0"/>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238826" y="1012009"/>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5774028" y="808717"/>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295176" y="6147843"/>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430810" y="5866376"/>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Tree>
    <p:extLst>
      <p:ext uri="{BB962C8B-B14F-4D97-AF65-F5344CB8AC3E}">
        <p14:creationId xmlns:p14="http://schemas.microsoft.com/office/powerpoint/2010/main" val="7971066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505233" y="1177305"/>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344906" y="976348"/>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287546" y="588165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0" name="テキスト ボックス 9">
            <a:extLst>
              <a:ext uri="{FF2B5EF4-FFF2-40B4-BE49-F238E27FC236}">
                <a16:creationId xmlns:a16="http://schemas.microsoft.com/office/drawing/2014/main" id="{5F36C8D0-DF39-41B7-A986-FCC70077A44D}"/>
              </a:ext>
            </a:extLst>
          </p:cNvPr>
          <p:cNvSpPr txBox="1"/>
          <p:nvPr/>
        </p:nvSpPr>
        <p:spPr>
          <a:xfrm>
            <a:off x="391929" y="2398600"/>
            <a:ext cx="11620732" cy="3539430"/>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正しくない</a:t>
            </a:r>
            <a:endParaRPr lang="en-US" altLang="ja-JP" sz="2800" b="1" dirty="0"/>
          </a:p>
          <a:p>
            <a:r>
              <a:rPr lang="ja-JP" altLang="en-US" sz="2800" b="1" dirty="0"/>
              <a:t>　　狭い道路から広い道路に出る場合は、すぐに止まれる速度で進行し、</a:t>
            </a:r>
            <a:endParaRPr lang="en-US" altLang="ja-JP" sz="2800" b="1" dirty="0"/>
          </a:p>
          <a:p>
            <a:r>
              <a:rPr lang="ja-JP" altLang="en-US" sz="2800" b="1" dirty="0"/>
              <a:t>　安全を十分に確かめた上で通行しなければいけません。</a:t>
            </a:r>
            <a:endParaRPr lang="en-US" altLang="ja-JP" sz="2800" b="1" dirty="0"/>
          </a:p>
          <a:p>
            <a:r>
              <a:rPr lang="ja-JP" altLang="en-US" sz="2800" b="1" dirty="0"/>
              <a:t>②</a:t>
            </a:r>
            <a:r>
              <a:rPr lang="en-US" altLang="ja-JP" sz="2800" b="1" dirty="0"/>
              <a:t>…</a:t>
            </a:r>
            <a:r>
              <a:rPr lang="ja-JP" altLang="en-US" sz="2800" b="1" dirty="0"/>
              <a:t>正しい</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一時停止の標識がないところでも、見通しの悪い交差点などでは、</a:t>
            </a:r>
            <a:endParaRPr lang="en-US" altLang="ja-JP" sz="2800" b="1" dirty="0"/>
          </a:p>
          <a:p>
            <a:r>
              <a:rPr lang="ja-JP" altLang="en-US" sz="2800" b="1" dirty="0"/>
              <a:t>　徐行して、安全を十分に確かめて進行しなければいけません。</a:t>
            </a:r>
            <a:endParaRPr lang="en-US" altLang="ja-JP" sz="2800" b="1" dirty="0"/>
          </a:p>
          <a:p>
            <a:endParaRPr kumimoji="1" lang="ja-JP" altLang="en-US" sz="2800" dirty="0"/>
          </a:p>
        </p:txBody>
      </p:sp>
    </p:spTree>
    <p:extLst>
      <p:ext uri="{BB962C8B-B14F-4D97-AF65-F5344CB8AC3E}">
        <p14:creationId xmlns:p14="http://schemas.microsoft.com/office/powerpoint/2010/main" val="24085848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668311" y="889718"/>
            <a:ext cx="10649069" cy="954107"/>
          </a:xfrm>
          <a:prstGeom prst="rect">
            <a:avLst/>
          </a:prstGeom>
          <a:noFill/>
        </p:spPr>
        <p:txBody>
          <a:bodyPr wrap="none" lIns="91440" tIns="45720" rIns="91440" bIns="45720">
            <a:spAutoFit/>
          </a:bodyPr>
          <a:lstStyle/>
          <a:p>
            <a:r>
              <a:rPr lang="en-US" altLang="ja-JP"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10</a:t>
            </a:r>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自転車に乗ってはいけない場合について、</a:t>
            </a:r>
            <a:r>
              <a:rPr lang="ja-JP" altLang="en-US" sz="28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正しくないもの</a:t>
            </a:r>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a:t>
            </a:r>
            <a:endParaRPr lang="en-US" altLang="ja-JP"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28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1990157" y="2220692"/>
            <a:ext cx="9813206" cy="830997"/>
          </a:xfrm>
          <a:prstGeom prst="rect">
            <a:avLst/>
          </a:prstGeom>
          <a:noFill/>
        </p:spPr>
        <p:txBody>
          <a:bodyPr wrap="square" rtlCol="0">
            <a:spAutoFit/>
          </a:bodyPr>
          <a:lstStyle/>
          <a:p>
            <a:r>
              <a:rPr lang="ja-JP" altLang="en-US" sz="2400" b="1" dirty="0"/>
              <a:t>雨の日は、傘をさしたり、自転車に固定して運転するのは危険なので、雨合羽などを着るのが良い。</a:t>
            </a:r>
            <a:endParaRPr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66" y="2220692"/>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3" action="ppaction://hlinksldjump"/>
            <a:extLst>
              <a:ext uri="{FF2B5EF4-FFF2-40B4-BE49-F238E27FC236}">
                <a16:creationId xmlns:a16="http://schemas.microsoft.com/office/drawing/2014/main" id="{F7D64AF2-ED38-444C-95E1-FD0B13CD20A6}"/>
              </a:ext>
            </a:extLst>
          </p:cNvPr>
          <p:cNvSpPr/>
          <p:nvPr/>
        </p:nvSpPr>
        <p:spPr>
          <a:xfrm>
            <a:off x="1065166" y="3401306"/>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2" action="ppaction://hlinksldjump"/>
            <a:extLst>
              <a:ext uri="{FF2B5EF4-FFF2-40B4-BE49-F238E27FC236}">
                <a16:creationId xmlns:a16="http://schemas.microsoft.com/office/drawing/2014/main" id="{E2344092-9846-4280-BE78-C5106E3448A4}"/>
              </a:ext>
            </a:extLst>
          </p:cNvPr>
          <p:cNvSpPr/>
          <p:nvPr/>
        </p:nvSpPr>
        <p:spPr>
          <a:xfrm>
            <a:off x="1065166" y="4716579"/>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1990157" y="3324394"/>
            <a:ext cx="9668437" cy="830997"/>
          </a:xfrm>
          <a:prstGeom prst="rect">
            <a:avLst/>
          </a:prstGeom>
          <a:noFill/>
        </p:spPr>
        <p:txBody>
          <a:bodyPr wrap="square" rtlCol="0">
            <a:spAutoFit/>
          </a:bodyPr>
          <a:lstStyle/>
          <a:p>
            <a:r>
              <a:rPr lang="ja-JP" altLang="en-US" sz="2400" b="1" dirty="0"/>
              <a:t>サドルの高さは、サドルにまたがったときに両足がペダルに届く程度に調整すればよく、両足先が地面に届かなくてもよい。</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57" y="4618076"/>
            <a:ext cx="9935714" cy="830997"/>
          </a:xfrm>
          <a:prstGeom prst="rect">
            <a:avLst/>
          </a:prstGeom>
          <a:noFill/>
        </p:spPr>
        <p:txBody>
          <a:bodyPr wrap="square" rtlCol="0">
            <a:spAutoFit/>
          </a:bodyPr>
          <a:lstStyle/>
          <a:p>
            <a:r>
              <a:rPr lang="ja-JP" altLang="en-US" sz="2400" b="1" dirty="0"/>
              <a:t>自転車の二人乗りはいけないが、大人が幼児座席用に幼児を一人乗せるのは許される。</a:t>
            </a:r>
            <a:endParaRPr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597926"/>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26861703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3A3AF69-EF6E-4872-979F-C8D8943C560F}"/>
              </a:ext>
            </a:extLst>
          </p:cNvPr>
          <p:cNvSpPr txBox="1"/>
          <p:nvPr/>
        </p:nvSpPr>
        <p:spPr>
          <a:xfrm>
            <a:off x="890024" y="3067079"/>
            <a:ext cx="10740571" cy="2677656"/>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サドルにまたがったときに、軽く両足先が地面につくような</a:t>
            </a:r>
            <a:endParaRPr lang="en-US" altLang="ja-JP" sz="2800" b="1" dirty="0"/>
          </a:p>
          <a:p>
            <a:r>
              <a:rPr lang="ja-JP" altLang="en-US" sz="2800" b="1" dirty="0"/>
              <a:t>　高さにサドルを調整しましょう。</a:t>
            </a:r>
            <a:endParaRPr lang="en-US" altLang="ja-JP" sz="2800" b="1" dirty="0"/>
          </a:p>
          <a:p>
            <a:r>
              <a:rPr lang="ja-JP" altLang="en-US" sz="2800" b="1" dirty="0"/>
              <a:t>③</a:t>
            </a:r>
            <a:r>
              <a:rPr lang="en-US" altLang="ja-JP" sz="2800" b="1" dirty="0"/>
              <a:t>…</a:t>
            </a:r>
            <a:r>
              <a:rPr lang="ja-JP" altLang="en-US" sz="2800" b="1" dirty="0"/>
              <a:t>正しい</a:t>
            </a:r>
            <a:endParaRPr lang="en-US" altLang="ja-JP" sz="2800" b="1" dirty="0"/>
          </a:p>
          <a:p>
            <a:endParaRPr kumimoji="1" lang="ja-JP" altLang="en-US" sz="2800" dirty="0"/>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629778"/>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741516"/>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120881" y="6402848"/>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Tree>
    <p:extLst>
      <p:ext uri="{BB962C8B-B14F-4D97-AF65-F5344CB8AC3E}">
        <p14:creationId xmlns:p14="http://schemas.microsoft.com/office/powerpoint/2010/main" val="3800638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1D3C9994-7068-4CF6-AF0E-24282D0372A9}"/>
              </a:ext>
            </a:extLst>
          </p:cNvPr>
          <p:cNvSpPr/>
          <p:nvPr/>
        </p:nvSpPr>
        <p:spPr>
          <a:xfrm>
            <a:off x="838200" y="453749"/>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四角形: 角を丸くする 4">
            <a:extLst>
              <a:ext uri="{FF2B5EF4-FFF2-40B4-BE49-F238E27FC236}">
                <a16:creationId xmlns:a16="http://schemas.microsoft.com/office/drawing/2014/main" id="{0C398F22-C8A9-4963-90B1-D0E594A5C24D}"/>
              </a:ext>
            </a:extLst>
          </p:cNvPr>
          <p:cNvSpPr/>
          <p:nvPr/>
        </p:nvSpPr>
        <p:spPr>
          <a:xfrm>
            <a:off x="838200" y="735692"/>
            <a:ext cx="4286250" cy="96556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BDF81AEF-EDF0-4557-BC4D-C76E52D30D09}"/>
              </a:ext>
            </a:extLst>
          </p:cNvPr>
          <p:cNvSpPr txBox="1">
            <a:spLocks/>
          </p:cNvSpPr>
          <p:nvPr/>
        </p:nvSpPr>
        <p:spPr>
          <a:xfrm>
            <a:off x="1050235" y="1032386"/>
            <a:ext cx="3902766" cy="51811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u="sng" dirty="0">
                <a:solidFill>
                  <a:srgbClr val="002060"/>
                </a:solidFill>
              </a:rPr>
              <a:t>歩道は例外</a:t>
            </a:r>
            <a:r>
              <a:rPr lang="ja-JP" altLang="en-US" b="1" dirty="0">
                <a:solidFill>
                  <a:srgbClr val="002060"/>
                </a:solidFill>
              </a:rPr>
              <a:t>、歩行者を優先</a:t>
            </a:r>
            <a:endParaRPr lang="en-US" altLang="ja-JP" b="1" dirty="0">
              <a:solidFill>
                <a:srgbClr val="002060"/>
              </a:solidFill>
            </a:endParaRPr>
          </a:p>
        </p:txBody>
      </p:sp>
      <p:sp>
        <p:nvSpPr>
          <p:cNvPr id="7" name="正方形/長方形 6">
            <a:extLst>
              <a:ext uri="{FF2B5EF4-FFF2-40B4-BE49-F238E27FC236}">
                <a16:creationId xmlns:a16="http://schemas.microsoft.com/office/drawing/2014/main" id="{DF5022CF-C539-4CB3-AB1E-BBEE08706E70}"/>
              </a:ext>
            </a:extLst>
          </p:cNvPr>
          <p:cNvSpPr/>
          <p:nvPr/>
        </p:nvSpPr>
        <p:spPr>
          <a:xfrm>
            <a:off x="838200" y="1824175"/>
            <a:ext cx="10515600" cy="6804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コンテンツ プレースホルダー 2">
            <a:extLst>
              <a:ext uri="{FF2B5EF4-FFF2-40B4-BE49-F238E27FC236}">
                <a16:creationId xmlns:a16="http://schemas.microsoft.com/office/drawing/2014/main" id="{6069A47B-5173-4E53-B452-643E34C3C26D}"/>
              </a:ext>
            </a:extLst>
          </p:cNvPr>
          <p:cNvSpPr txBox="1">
            <a:spLocks/>
          </p:cNvSpPr>
          <p:nvPr/>
        </p:nvSpPr>
        <p:spPr>
          <a:xfrm>
            <a:off x="1832112" y="1986542"/>
            <a:ext cx="7576932" cy="5181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chemeClr val="bg1"/>
                </a:solidFill>
              </a:rPr>
              <a:t>自転車で歩道を通行できる「人」と「場合」</a:t>
            </a:r>
            <a:endParaRPr lang="en-US" altLang="ja-JP" b="1" dirty="0">
              <a:solidFill>
                <a:schemeClr val="bg1"/>
              </a:solidFill>
            </a:endParaRPr>
          </a:p>
          <a:p>
            <a:pPr marL="0" indent="0">
              <a:buFont typeface="Arial" panose="020B0604020202020204" pitchFamily="34" charset="0"/>
              <a:buNone/>
            </a:pPr>
            <a:endParaRPr lang="en-US" altLang="ja-JP" b="1" dirty="0">
              <a:solidFill>
                <a:schemeClr val="bg1"/>
              </a:solidFill>
            </a:endParaRPr>
          </a:p>
        </p:txBody>
      </p:sp>
      <p:pic>
        <p:nvPicPr>
          <p:cNvPr id="10" name="図 9">
            <a:extLst>
              <a:ext uri="{FF2B5EF4-FFF2-40B4-BE49-F238E27FC236}">
                <a16:creationId xmlns:a16="http://schemas.microsoft.com/office/drawing/2014/main" id="{506AEAD9-27CC-4145-9807-050A91067A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10600" y="2967457"/>
            <a:ext cx="1979543" cy="1979543"/>
          </a:xfrm>
          <a:prstGeom prst="rect">
            <a:avLst/>
          </a:prstGeom>
        </p:spPr>
      </p:pic>
      <p:sp>
        <p:nvSpPr>
          <p:cNvPr id="11" name="コンテンツ プレースホルダー 2">
            <a:extLst>
              <a:ext uri="{FF2B5EF4-FFF2-40B4-BE49-F238E27FC236}">
                <a16:creationId xmlns:a16="http://schemas.microsoft.com/office/drawing/2014/main" id="{3A0ABAAB-9224-43A0-8953-58B41D7C5243}"/>
              </a:ext>
            </a:extLst>
          </p:cNvPr>
          <p:cNvSpPr txBox="1">
            <a:spLocks/>
          </p:cNvSpPr>
          <p:nvPr/>
        </p:nvSpPr>
        <p:spPr>
          <a:xfrm>
            <a:off x="1493350" y="2593571"/>
            <a:ext cx="4237383" cy="6804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b="1" dirty="0">
                <a:solidFill>
                  <a:srgbClr val="002060"/>
                </a:solidFill>
              </a:rPr>
              <a:t>歩道通行できる人</a:t>
            </a:r>
            <a:endParaRPr lang="en-US" altLang="ja-JP" sz="2400" b="1" dirty="0">
              <a:solidFill>
                <a:srgbClr val="002060"/>
              </a:solidFill>
            </a:endParaRPr>
          </a:p>
        </p:txBody>
      </p:sp>
      <p:sp>
        <p:nvSpPr>
          <p:cNvPr id="12" name="コンテンツ プレースホルダー 2">
            <a:extLst>
              <a:ext uri="{FF2B5EF4-FFF2-40B4-BE49-F238E27FC236}">
                <a16:creationId xmlns:a16="http://schemas.microsoft.com/office/drawing/2014/main" id="{A92C2C69-5C60-4618-B972-635AE3B68BBD}"/>
              </a:ext>
            </a:extLst>
          </p:cNvPr>
          <p:cNvSpPr txBox="1">
            <a:spLocks/>
          </p:cNvSpPr>
          <p:nvPr/>
        </p:nvSpPr>
        <p:spPr>
          <a:xfrm>
            <a:off x="1493350" y="3047383"/>
            <a:ext cx="5655366" cy="13373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2000" b="1" dirty="0"/>
              <a:t>○　児童及び幼児（</a:t>
            </a:r>
            <a:r>
              <a:rPr lang="en-US" altLang="ja-JP" sz="2000" b="1" dirty="0"/>
              <a:t>13</a:t>
            </a:r>
            <a:r>
              <a:rPr lang="ja-JP" altLang="en-US" sz="2000" b="1" dirty="0"/>
              <a:t>歳未満のこども）</a:t>
            </a:r>
            <a:endParaRPr lang="en-US" altLang="ja-JP" sz="2000" b="1" dirty="0"/>
          </a:p>
          <a:p>
            <a:pPr marL="0" indent="0">
              <a:lnSpc>
                <a:spcPct val="100000"/>
              </a:lnSpc>
              <a:buFont typeface="Arial" panose="020B0604020202020204" pitchFamily="34" charset="0"/>
              <a:buNone/>
            </a:pPr>
            <a:r>
              <a:rPr lang="ja-JP" altLang="en-US" sz="2000" b="1" dirty="0"/>
              <a:t>○　</a:t>
            </a:r>
            <a:r>
              <a:rPr lang="en-US" altLang="ja-JP" sz="2000" b="1" dirty="0"/>
              <a:t>70</a:t>
            </a:r>
            <a:r>
              <a:rPr lang="ja-JP" altLang="en-US" sz="2000" b="1" dirty="0"/>
              <a:t>歳以上の高齢の方</a:t>
            </a:r>
            <a:endParaRPr lang="en-US" altLang="ja-JP" sz="2000" b="1" dirty="0"/>
          </a:p>
          <a:p>
            <a:pPr marL="0" indent="0">
              <a:lnSpc>
                <a:spcPct val="100000"/>
              </a:lnSpc>
              <a:buFont typeface="Arial" panose="020B0604020202020204" pitchFamily="34" charset="0"/>
              <a:buNone/>
            </a:pPr>
            <a:r>
              <a:rPr lang="ja-JP" altLang="en-US" sz="2000" b="1" dirty="0"/>
              <a:t>○　車道通行に支障がある身体障害をもつ方</a:t>
            </a:r>
          </a:p>
        </p:txBody>
      </p:sp>
      <p:sp>
        <p:nvSpPr>
          <p:cNvPr id="15" name="コンテンツ プレースホルダー 2">
            <a:extLst>
              <a:ext uri="{FF2B5EF4-FFF2-40B4-BE49-F238E27FC236}">
                <a16:creationId xmlns:a16="http://schemas.microsoft.com/office/drawing/2014/main" id="{536BC1EB-A9D2-47C0-B3F5-967506CF21F7}"/>
              </a:ext>
            </a:extLst>
          </p:cNvPr>
          <p:cNvSpPr txBox="1">
            <a:spLocks/>
          </p:cNvSpPr>
          <p:nvPr/>
        </p:nvSpPr>
        <p:spPr>
          <a:xfrm>
            <a:off x="1462709" y="4384736"/>
            <a:ext cx="4237383" cy="6804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b="1" dirty="0">
                <a:solidFill>
                  <a:srgbClr val="002060"/>
                </a:solidFill>
              </a:rPr>
              <a:t>歩道通行できる場合</a:t>
            </a:r>
            <a:endParaRPr lang="en-US" altLang="ja-JP" sz="2400" b="1" dirty="0">
              <a:solidFill>
                <a:srgbClr val="002060"/>
              </a:solidFill>
            </a:endParaRPr>
          </a:p>
        </p:txBody>
      </p:sp>
      <p:sp>
        <p:nvSpPr>
          <p:cNvPr id="16" name="コンテンツ プレースホルダー 2">
            <a:extLst>
              <a:ext uri="{FF2B5EF4-FFF2-40B4-BE49-F238E27FC236}">
                <a16:creationId xmlns:a16="http://schemas.microsoft.com/office/drawing/2014/main" id="{64CBEC42-99A1-4727-849A-288F84F0DBD6}"/>
              </a:ext>
            </a:extLst>
          </p:cNvPr>
          <p:cNvSpPr txBox="1">
            <a:spLocks/>
          </p:cNvSpPr>
          <p:nvPr/>
        </p:nvSpPr>
        <p:spPr>
          <a:xfrm>
            <a:off x="1493352" y="4891570"/>
            <a:ext cx="8107019" cy="166520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2000" b="1" dirty="0"/>
              <a:t>○　「自転車及び歩行者専用」の標識がある場合</a:t>
            </a:r>
            <a:endParaRPr lang="en-US" altLang="ja-JP" sz="2000" b="1" dirty="0"/>
          </a:p>
          <a:p>
            <a:pPr marL="0" indent="0">
              <a:lnSpc>
                <a:spcPct val="100000"/>
              </a:lnSpc>
              <a:buFont typeface="Arial" panose="020B0604020202020204" pitchFamily="34" charset="0"/>
              <a:buNone/>
            </a:pPr>
            <a:r>
              <a:rPr lang="ja-JP" altLang="en-US" sz="2000" b="1" dirty="0"/>
              <a:t>○　工事や駐車車両等のため車道左側を通行することが困難な場合</a:t>
            </a:r>
            <a:endParaRPr lang="en-US" altLang="ja-JP" sz="2000" b="1" dirty="0"/>
          </a:p>
          <a:p>
            <a:pPr marL="0" indent="0">
              <a:lnSpc>
                <a:spcPct val="100000"/>
              </a:lnSpc>
              <a:buFont typeface="Arial" panose="020B0604020202020204" pitchFamily="34" charset="0"/>
              <a:buNone/>
            </a:pPr>
            <a:r>
              <a:rPr lang="ja-JP" altLang="en-US" sz="2000" b="1" dirty="0"/>
              <a:t>○　著しく自動車等の通行量が多く、かつ、道路幅が狭いなどのため</a:t>
            </a:r>
            <a:endParaRPr lang="en-US" altLang="ja-JP" sz="2000" b="1" dirty="0"/>
          </a:p>
          <a:p>
            <a:pPr marL="0" indent="0">
              <a:lnSpc>
                <a:spcPct val="100000"/>
              </a:lnSpc>
              <a:buFont typeface="Arial" panose="020B0604020202020204" pitchFamily="34" charset="0"/>
              <a:buNone/>
            </a:pPr>
            <a:r>
              <a:rPr lang="ja-JP" altLang="en-US" sz="2000" b="1" dirty="0"/>
              <a:t>　　に、自動車等と接触事故の危険がある場合</a:t>
            </a:r>
          </a:p>
        </p:txBody>
      </p:sp>
      <p:sp>
        <p:nvSpPr>
          <p:cNvPr id="2" name="スライド番号プレースホルダー 1">
            <a:extLst>
              <a:ext uri="{FF2B5EF4-FFF2-40B4-BE49-F238E27FC236}">
                <a16:creationId xmlns:a16="http://schemas.microsoft.com/office/drawing/2014/main" id="{DF665D40-73B8-4732-BF2E-84F2222AAC90}"/>
              </a:ext>
            </a:extLst>
          </p:cNvPr>
          <p:cNvSpPr>
            <a:spLocks noGrp="1"/>
          </p:cNvSpPr>
          <p:nvPr>
            <p:ph type="sldNum" sz="quarter" idx="12"/>
          </p:nvPr>
        </p:nvSpPr>
        <p:spPr/>
        <p:txBody>
          <a:bodyPr/>
          <a:lstStyle/>
          <a:p>
            <a:fld id="{877274AA-E896-4FE3-88CB-77BACB17064E}" type="slidenum">
              <a:rPr kumimoji="1" lang="ja-JP" altLang="en-US" smtClean="0"/>
              <a:t>5</a:t>
            </a:fld>
            <a:endParaRPr kumimoji="1" lang="ja-JP" altLang="en-US"/>
          </a:p>
        </p:txBody>
      </p:sp>
      <p:sp>
        <p:nvSpPr>
          <p:cNvPr id="13" name="四角形: 角を丸くする 12">
            <a:hlinkClick r:id="rId3" action="ppaction://hlinksldjump"/>
            <a:extLst>
              <a:ext uri="{FF2B5EF4-FFF2-40B4-BE49-F238E27FC236}">
                <a16:creationId xmlns:a16="http://schemas.microsoft.com/office/drawing/2014/main" id="{49CD94AE-0CFB-41A9-9B75-5F96D4A2E07F}"/>
              </a:ext>
            </a:extLst>
          </p:cNvPr>
          <p:cNvSpPr/>
          <p:nvPr/>
        </p:nvSpPr>
        <p:spPr>
          <a:xfrm>
            <a:off x="9600371" y="5893553"/>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4" name="正方形/長方形 13">
            <a:extLst>
              <a:ext uri="{FF2B5EF4-FFF2-40B4-BE49-F238E27FC236}">
                <a16:creationId xmlns:a16="http://schemas.microsoft.com/office/drawing/2014/main" id="{6C4C701D-3673-43C9-9BEE-1F11571A6A36}"/>
              </a:ext>
            </a:extLst>
          </p:cNvPr>
          <p:cNvSpPr/>
          <p:nvPr/>
        </p:nvSpPr>
        <p:spPr>
          <a:xfrm>
            <a:off x="344528" y="6429190"/>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826976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368294" y="1850109"/>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441195" y="1716120"/>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67850" y="5750690"/>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0" name="テキスト ボックス 9">
            <a:extLst>
              <a:ext uri="{FF2B5EF4-FFF2-40B4-BE49-F238E27FC236}">
                <a16:creationId xmlns:a16="http://schemas.microsoft.com/office/drawing/2014/main" id="{B2E213A4-D111-4592-9292-294BC8AEA379}"/>
              </a:ext>
            </a:extLst>
          </p:cNvPr>
          <p:cNvSpPr txBox="1"/>
          <p:nvPr/>
        </p:nvSpPr>
        <p:spPr>
          <a:xfrm>
            <a:off x="902902" y="3073034"/>
            <a:ext cx="10740571" cy="2677656"/>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サドルにまたがったときに、軽く両足先が地面につくような</a:t>
            </a:r>
            <a:endParaRPr lang="en-US" altLang="ja-JP" sz="2800" b="1" dirty="0"/>
          </a:p>
          <a:p>
            <a:r>
              <a:rPr lang="ja-JP" altLang="en-US" sz="2800" b="1" dirty="0"/>
              <a:t>　高さにサドルを調整しましょう。</a:t>
            </a:r>
            <a:endParaRPr lang="en-US" altLang="ja-JP" sz="2800" b="1" dirty="0"/>
          </a:p>
          <a:p>
            <a:r>
              <a:rPr lang="ja-JP" altLang="en-US" sz="2800" b="1" dirty="0"/>
              <a:t>③</a:t>
            </a:r>
            <a:r>
              <a:rPr lang="en-US" altLang="ja-JP" sz="2800" b="1" dirty="0"/>
              <a:t>…</a:t>
            </a:r>
            <a:r>
              <a:rPr lang="ja-JP" altLang="en-US" sz="2800" b="1" dirty="0"/>
              <a:t>正しい</a:t>
            </a:r>
            <a:endParaRPr lang="en-US" altLang="ja-JP" sz="2800" b="1" dirty="0"/>
          </a:p>
          <a:p>
            <a:endParaRPr kumimoji="1" lang="ja-JP" altLang="en-US" sz="2800" dirty="0"/>
          </a:p>
        </p:txBody>
      </p:sp>
    </p:spTree>
    <p:extLst>
      <p:ext uri="{BB962C8B-B14F-4D97-AF65-F5344CB8AC3E}">
        <p14:creationId xmlns:p14="http://schemas.microsoft.com/office/powerpoint/2010/main" val="33018488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488804" y="1066578"/>
            <a:ext cx="10517623" cy="830997"/>
          </a:xfrm>
          <a:prstGeom prst="rect">
            <a:avLst/>
          </a:prstGeom>
          <a:noFill/>
        </p:spPr>
        <p:txBody>
          <a:bodyPr wrap="none" lIns="91440" tIns="45720" rIns="91440" bIns="45720">
            <a:spAutoFit/>
          </a:bodyPr>
          <a:lstStyle/>
          <a:p>
            <a:r>
              <a:rPr lang="en-US" altLang="ja-JP"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11</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自転車が交差点を左折する場合のきまりについて、</a:t>
            </a:r>
            <a:r>
              <a:rPr lang="ja-JP" altLang="en-US" sz="24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正しくないもの</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a:t>
            </a:r>
            <a:endParaRPr lang="en-US" altLang="ja-JP"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2051411" y="2053160"/>
            <a:ext cx="9813206" cy="830997"/>
          </a:xfrm>
          <a:prstGeom prst="rect">
            <a:avLst/>
          </a:prstGeom>
          <a:noFill/>
        </p:spPr>
        <p:txBody>
          <a:bodyPr wrap="square" rtlCol="0">
            <a:spAutoFit/>
          </a:bodyPr>
          <a:lstStyle/>
          <a:p>
            <a:r>
              <a:rPr lang="ja-JP" altLang="en-US" sz="2400" b="1" dirty="0"/>
              <a:t>道路の左端に沿って、十分速度を落とし、横断中の歩行者の通行を妨げないように注意して曲がる。</a:t>
            </a:r>
            <a:endParaRPr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66" y="2220692"/>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F7D64AF2-ED38-444C-95E1-FD0B13CD20A6}"/>
              </a:ext>
            </a:extLst>
          </p:cNvPr>
          <p:cNvSpPr/>
          <p:nvPr/>
        </p:nvSpPr>
        <p:spPr>
          <a:xfrm>
            <a:off x="1065166" y="3401306"/>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3" action="ppaction://hlinksldjump"/>
            <a:extLst>
              <a:ext uri="{FF2B5EF4-FFF2-40B4-BE49-F238E27FC236}">
                <a16:creationId xmlns:a16="http://schemas.microsoft.com/office/drawing/2014/main" id="{E2344092-9846-4280-BE78-C5106E3448A4}"/>
              </a:ext>
            </a:extLst>
          </p:cNvPr>
          <p:cNvSpPr/>
          <p:nvPr/>
        </p:nvSpPr>
        <p:spPr>
          <a:xfrm>
            <a:off x="1065166" y="4716579"/>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1990157" y="3324394"/>
            <a:ext cx="9668437" cy="830997"/>
          </a:xfrm>
          <a:prstGeom prst="rect">
            <a:avLst/>
          </a:prstGeom>
          <a:noFill/>
        </p:spPr>
        <p:txBody>
          <a:bodyPr wrap="square" rtlCol="0">
            <a:spAutoFit/>
          </a:bodyPr>
          <a:lstStyle/>
          <a:p>
            <a:r>
              <a:rPr lang="ja-JP" altLang="en-US" sz="2400" b="1" dirty="0"/>
              <a:t>後方から来る自動車を先に左折させるなど、自動車の動きに十分注意しながら通行する。</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57" y="4645826"/>
            <a:ext cx="9935714" cy="830997"/>
          </a:xfrm>
          <a:prstGeom prst="rect">
            <a:avLst/>
          </a:prstGeom>
          <a:noFill/>
        </p:spPr>
        <p:txBody>
          <a:bodyPr wrap="square" rtlCol="0">
            <a:spAutoFit/>
          </a:bodyPr>
          <a:lstStyle/>
          <a:p>
            <a:r>
              <a:rPr lang="ja-JP" altLang="en-US" sz="2400" b="1" dirty="0"/>
              <a:t>一時停止の標識や停止線がある交差点であっても、左折する場合は、道路を横断するわけではないので一時停止する必要はない。</a:t>
            </a:r>
            <a:endParaRPr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597926"/>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30758589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3A3AF69-EF6E-4872-979F-C8D8943C560F}"/>
              </a:ext>
            </a:extLst>
          </p:cNvPr>
          <p:cNvSpPr txBox="1"/>
          <p:nvPr/>
        </p:nvSpPr>
        <p:spPr>
          <a:xfrm>
            <a:off x="675031" y="3325091"/>
            <a:ext cx="11170557" cy="2246769"/>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正しい</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一時停止の標識や停止線のある場所では、必ず一時停止して、</a:t>
            </a:r>
            <a:endParaRPr lang="en-US" altLang="ja-JP" sz="2800" b="1" dirty="0"/>
          </a:p>
          <a:p>
            <a:r>
              <a:rPr lang="ja-JP" altLang="en-US" sz="2800" b="1" dirty="0"/>
              <a:t>　安全を確かめてから発進しなければいけません。</a:t>
            </a:r>
            <a:endParaRPr lang="en-US" altLang="ja-JP" sz="2800" b="1" dirty="0"/>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629778"/>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741516"/>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120881" y="6402848"/>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Tree>
    <p:extLst>
      <p:ext uri="{BB962C8B-B14F-4D97-AF65-F5344CB8AC3E}">
        <p14:creationId xmlns:p14="http://schemas.microsoft.com/office/powerpoint/2010/main" val="42316717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775690" y="1850110"/>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941197" y="1850110"/>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67850" y="5750690"/>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7" name="テキスト ボックス 6">
            <a:extLst>
              <a:ext uri="{FF2B5EF4-FFF2-40B4-BE49-F238E27FC236}">
                <a16:creationId xmlns:a16="http://schemas.microsoft.com/office/drawing/2014/main" id="{85C0B93E-AAA5-4A54-B6D0-8644AC82FB10}"/>
              </a:ext>
            </a:extLst>
          </p:cNvPr>
          <p:cNvSpPr txBox="1"/>
          <p:nvPr/>
        </p:nvSpPr>
        <p:spPr>
          <a:xfrm>
            <a:off x="675031" y="3325091"/>
            <a:ext cx="11170557" cy="2246769"/>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正しい</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一時停止の標識や停止線のある場所では、必ず一時停止して、</a:t>
            </a:r>
            <a:endParaRPr lang="en-US" altLang="ja-JP" sz="2800" b="1" dirty="0"/>
          </a:p>
          <a:p>
            <a:r>
              <a:rPr lang="ja-JP" altLang="en-US" sz="2800" b="1" dirty="0"/>
              <a:t>　安全を確かめてから発進しなければいけません。</a:t>
            </a:r>
            <a:endParaRPr lang="en-US" altLang="ja-JP" sz="2800" b="1" dirty="0"/>
          </a:p>
        </p:txBody>
      </p:sp>
    </p:spTree>
    <p:extLst>
      <p:ext uri="{BB962C8B-B14F-4D97-AF65-F5344CB8AC3E}">
        <p14:creationId xmlns:p14="http://schemas.microsoft.com/office/powerpoint/2010/main" val="34095964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488804" y="1066578"/>
            <a:ext cx="8539517" cy="461665"/>
          </a:xfrm>
          <a:prstGeom prst="rect">
            <a:avLst/>
          </a:prstGeom>
          <a:noFill/>
        </p:spPr>
        <p:txBody>
          <a:bodyPr wrap="none" lIns="91440" tIns="45720" rIns="91440" bIns="45720">
            <a:spAutoFit/>
          </a:bodyPr>
          <a:lstStyle/>
          <a:p>
            <a:r>
              <a:rPr lang="en-US" altLang="ja-JP"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12</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自転車の駐輪方法について、</a:t>
            </a:r>
            <a:r>
              <a:rPr lang="ja-JP" altLang="en-US" sz="24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正しいもの</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2051411" y="2233942"/>
            <a:ext cx="9813206" cy="830997"/>
          </a:xfrm>
          <a:prstGeom prst="rect">
            <a:avLst/>
          </a:prstGeom>
          <a:noFill/>
        </p:spPr>
        <p:txBody>
          <a:bodyPr wrap="square" rtlCol="0">
            <a:spAutoFit/>
          </a:bodyPr>
          <a:lstStyle/>
          <a:p>
            <a:r>
              <a:rPr lang="ja-JP" altLang="en-US" sz="2400" b="1" dirty="0"/>
              <a:t>自転車は、自動車ほど場所をとらないので、道路上のどこに止めてもよい。</a:t>
            </a:r>
            <a:endParaRPr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66" y="2220692"/>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F7D64AF2-ED38-444C-95E1-FD0B13CD20A6}"/>
              </a:ext>
            </a:extLst>
          </p:cNvPr>
          <p:cNvSpPr/>
          <p:nvPr/>
        </p:nvSpPr>
        <p:spPr>
          <a:xfrm>
            <a:off x="1065166" y="3401306"/>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3" action="ppaction://hlinksldjump"/>
            <a:extLst>
              <a:ext uri="{FF2B5EF4-FFF2-40B4-BE49-F238E27FC236}">
                <a16:creationId xmlns:a16="http://schemas.microsoft.com/office/drawing/2014/main" id="{E2344092-9846-4280-BE78-C5106E3448A4}"/>
              </a:ext>
            </a:extLst>
          </p:cNvPr>
          <p:cNvSpPr/>
          <p:nvPr/>
        </p:nvSpPr>
        <p:spPr>
          <a:xfrm>
            <a:off x="1065166" y="4716579"/>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2051411" y="3349853"/>
            <a:ext cx="9668437" cy="830997"/>
          </a:xfrm>
          <a:prstGeom prst="rect">
            <a:avLst/>
          </a:prstGeom>
          <a:noFill/>
        </p:spPr>
        <p:txBody>
          <a:bodyPr wrap="square" rtlCol="0">
            <a:spAutoFit/>
          </a:bodyPr>
          <a:lstStyle/>
          <a:p>
            <a:r>
              <a:rPr lang="ja-JP" altLang="en-US" sz="2400" b="1" dirty="0"/>
              <a:t>駐輪場が近くにあっても、短い時間であれば、自転車は歩道に止めても良い。</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57" y="4695588"/>
            <a:ext cx="9935714" cy="461665"/>
          </a:xfrm>
          <a:prstGeom prst="rect">
            <a:avLst/>
          </a:prstGeom>
          <a:noFill/>
        </p:spPr>
        <p:txBody>
          <a:bodyPr wrap="square" rtlCol="0">
            <a:spAutoFit/>
          </a:bodyPr>
          <a:lstStyle/>
          <a:p>
            <a:r>
              <a:rPr lang="ja-JP" altLang="en-US" sz="2400" b="1" dirty="0"/>
              <a:t>歩行者や他の車の通行の邪魔にならないよう、必ず駐輪場に止める。</a:t>
            </a:r>
            <a:endParaRPr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597926"/>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35804033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3A3AF69-EF6E-4872-979F-C8D8943C560F}"/>
              </a:ext>
            </a:extLst>
          </p:cNvPr>
          <p:cNvSpPr txBox="1"/>
          <p:nvPr/>
        </p:nvSpPr>
        <p:spPr>
          <a:xfrm>
            <a:off x="464458" y="3438713"/>
            <a:ext cx="11591704" cy="1815882"/>
          </a:xfrm>
          <a:prstGeom prst="rect">
            <a:avLst/>
          </a:prstGeom>
          <a:noFill/>
        </p:spPr>
        <p:txBody>
          <a:bodyPr wrap="square" rtlCol="0">
            <a:spAutoFit/>
          </a:bodyPr>
          <a:lstStyle/>
          <a:p>
            <a:r>
              <a:rPr lang="ja-JP" altLang="en-US" sz="2800" b="1" dirty="0"/>
              <a:t>①・②</a:t>
            </a:r>
            <a:r>
              <a:rPr lang="en-US" altLang="ja-JP" sz="2800" b="1" dirty="0"/>
              <a:t>…</a:t>
            </a:r>
            <a:r>
              <a:rPr lang="ja-JP" altLang="en-US" sz="2800" b="1" dirty="0"/>
              <a:t>正しくない</a:t>
            </a:r>
            <a:endParaRPr lang="en-US" altLang="ja-JP" sz="2800" b="1" dirty="0"/>
          </a:p>
          <a:p>
            <a:r>
              <a:rPr lang="ja-JP" altLang="en-US" sz="2800" b="1" dirty="0"/>
              <a:t>　　自転車を駐輪する際は、歩行者や他の車の通行の邪魔にならない</a:t>
            </a:r>
            <a:endParaRPr lang="en-US" altLang="ja-JP" sz="2800" b="1" dirty="0"/>
          </a:p>
          <a:p>
            <a:r>
              <a:rPr lang="ja-JP" altLang="en-US" sz="2800" b="1" dirty="0"/>
              <a:t>　よう、必ず駐輪場に止めてください。</a:t>
            </a:r>
            <a:endParaRPr lang="en-US" altLang="ja-JP" sz="2800" b="1" dirty="0"/>
          </a:p>
          <a:p>
            <a:r>
              <a:rPr lang="ja-JP" altLang="en-US" sz="2800" b="1" dirty="0"/>
              <a:t>③</a:t>
            </a:r>
            <a:r>
              <a:rPr lang="en-US" altLang="ja-JP" sz="2800" b="1" dirty="0"/>
              <a:t>…</a:t>
            </a:r>
            <a:r>
              <a:rPr lang="ja-JP" altLang="en-US" sz="2800" b="1" dirty="0"/>
              <a:t>正しい</a:t>
            </a:r>
            <a:endParaRPr kumimoji="1" lang="ja-JP" altLang="en-US" sz="2800" dirty="0"/>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629778"/>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741516"/>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120880" y="6172015"/>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Tree>
    <p:extLst>
      <p:ext uri="{BB962C8B-B14F-4D97-AF65-F5344CB8AC3E}">
        <p14:creationId xmlns:p14="http://schemas.microsoft.com/office/powerpoint/2010/main" val="7141319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389324" y="1850110"/>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361648" y="1806247"/>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91929" y="6092833"/>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67850" y="5750690"/>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0" name="テキスト ボックス 9">
            <a:extLst>
              <a:ext uri="{FF2B5EF4-FFF2-40B4-BE49-F238E27FC236}">
                <a16:creationId xmlns:a16="http://schemas.microsoft.com/office/drawing/2014/main" id="{C0026F9D-431F-4107-ACCB-BAD02C6FB430}"/>
              </a:ext>
            </a:extLst>
          </p:cNvPr>
          <p:cNvSpPr txBox="1"/>
          <p:nvPr/>
        </p:nvSpPr>
        <p:spPr>
          <a:xfrm>
            <a:off x="464458" y="3438713"/>
            <a:ext cx="11591704" cy="1815882"/>
          </a:xfrm>
          <a:prstGeom prst="rect">
            <a:avLst/>
          </a:prstGeom>
          <a:noFill/>
        </p:spPr>
        <p:txBody>
          <a:bodyPr wrap="square" rtlCol="0">
            <a:spAutoFit/>
          </a:bodyPr>
          <a:lstStyle/>
          <a:p>
            <a:r>
              <a:rPr lang="ja-JP" altLang="en-US" sz="2800" b="1" dirty="0"/>
              <a:t>①・②</a:t>
            </a:r>
            <a:r>
              <a:rPr lang="en-US" altLang="ja-JP" sz="2800" b="1" dirty="0"/>
              <a:t>…</a:t>
            </a:r>
            <a:r>
              <a:rPr lang="ja-JP" altLang="en-US" sz="2800" b="1" dirty="0"/>
              <a:t>正しくない</a:t>
            </a:r>
            <a:endParaRPr lang="en-US" altLang="ja-JP" sz="2800" b="1" dirty="0"/>
          </a:p>
          <a:p>
            <a:r>
              <a:rPr lang="ja-JP" altLang="en-US" sz="2800" b="1" dirty="0"/>
              <a:t>　　自転車を駐輪する際は、歩行者や他の車の通行の邪魔にならない</a:t>
            </a:r>
            <a:endParaRPr lang="en-US" altLang="ja-JP" sz="2800" b="1" dirty="0"/>
          </a:p>
          <a:p>
            <a:r>
              <a:rPr lang="ja-JP" altLang="en-US" sz="2800" b="1" dirty="0"/>
              <a:t>　よう、必ず駐輪場に止めてください。</a:t>
            </a:r>
            <a:endParaRPr lang="en-US" altLang="ja-JP" sz="2800" b="1" dirty="0"/>
          </a:p>
          <a:p>
            <a:r>
              <a:rPr lang="ja-JP" altLang="en-US" sz="2800" b="1" dirty="0"/>
              <a:t>③</a:t>
            </a:r>
            <a:r>
              <a:rPr lang="en-US" altLang="ja-JP" sz="2800" b="1" dirty="0"/>
              <a:t>…</a:t>
            </a:r>
            <a:r>
              <a:rPr lang="ja-JP" altLang="en-US" sz="2800" b="1" dirty="0"/>
              <a:t>正しい</a:t>
            </a:r>
            <a:endParaRPr kumimoji="1" lang="ja-JP" altLang="en-US" sz="2800" dirty="0"/>
          </a:p>
        </p:txBody>
      </p:sp>
    </p:spTree>
    <p:extLst>
      <p:ext uri="{BB962C8B-B14F-4D97-AF65-F5344CB8AC3E}">
        <p14:creationId xmlns:p14="http://schemas.microsoft.com/office/powerpoint/2010/main" val="324371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488804" y="1066578"/>
            <a:ext cx="10386177" cy="830997"/>
          </a:xfrm>
          <a:prstGeom prst="rect">
            <a:avLst/>
          </a:prstGeom>
          <a:noFill/>
        </p:spPr>
        <p:txBody>
          <a:bodyPr wrap="none" lIns="91440" tIns="45720" rIns="91440" bIns="45720">
            <a:spAutoFit/>
          </a:bodyPr>
          <a:lstStyle/>
          <a:p>
            <a:r>
              <a:rPr lang="en-US" altLang="ja-JP"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13</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自転車で走行するときに、歩行者に対して注意すべきことについて、</a:t>
            </a:r>
            <a:endParaRPr lang="en-US" altLang="ja-JP"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a:t>
            </a:r>
            <a:r>
              <a:rPr lang="ja-JP" altLang="en-US" sz="24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正しいもの</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2078896" y="2003206"/>
            <a:ext cx="9813206" cy="1200329"/>
          </a:xfrm>
          <a:prstGeom prst="rect">
            <a:avLst/>
          </a:prstGeom>
          <a:noFill/>
        </p:spPr>
        <p:txBody>
          <a:bodyPr wrap="square" rtlCol="0">
            <a:spAutoFit/>
          </a:bodyPr>
          <a:lstStyle/>
          <a:p>
            <a:r>
              <a:rPr lang="ja-JP" altLang="en-US" sz="2400" b="1" dirty="0"/>
              <a:t>止まっている自動車のそばを通るときは、自動車の影から歩行者が飛び出すことがあるかもしれないが、自転車ならすぐにかわせるので、速度を落とさず通行しても良い。</a:t>
            </a:r>
            <a:endParaRPr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66" y="2220692"/>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F7D64AF2-ED38-444C-95E1-FD0B13CD20A6}"/>
              </a:ext>
            </a:extLst>
          </p:cNvPr>
          <p:cNvSpPr/>
          <p:nvPr/>
        </p:nvSpPr>
        <p:spPr>
          <a:xfrm>
            <a:off x="1065164" y="3478608"/>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3" action="ppaction://hlinksldjump"/>
            <a:extLst>
              <a:ext uri="{FF2B5EF4-FFF2-40B4-BE49-F238E27FC236}">
                <a16:creationId xmlns:a16="http://schemas.microsoft.com/office/drawing/2014/main" id="{E2344092-9846-4280-BE78-C5106E3448A4}"/>
              </a:ext>
            </a:extLst>
          </p:cNvPr>
          <p:cNvSpPr/>
          <p:nvPr/>
        </p:nvSpPr>
        <p:spPr>
          <a:xfrm>
            <a:off x="1065165" y="4581920"/>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2051411" y="3401329"/>
            <a:ext cx="9668437" cy="830997"/>
          </a:xfrm>
          <a:prstGeom prst="rect">
            <a:avLst/>
          </a:prstGeom>
          <a:noFill/>
        </p:spPr>
        <p:txBody>
          <a:bodyPr wrap="square" rtlCol="0">
            <a:spAutoFit/>
          </a:bodyPr>
          <a:lstStyle/>
          <a:p>
            <a:r>
              <a:rPr lang="ja-JP" altLang="en-US" sz="2400" b="1" dirty="0"/>
              <a:t>歩行者に早く気づいてもらうため、少し離れた位置から自転車のベルをたくさん鳴らして、早めに歩行者によけてもらうのが良い。</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57" y="4509496"/>
            <a:ext cx="9935714" cy="830997"/>
          </a:xfrm>
          <a:prstGeom prst="rect">
            <a:avLst/>
          </a:prstGeom>
          <a:noFill/>
        </p:spPr>
        <p:txBody>
          <a:bodyPr wrap="square" rtlCol="0">
            <a:spAutoFit/>
          </a:bodyPr>
          <a:lstStyle/>
          <a:p>
            <a:r>
              <a:rPr lang="ja-JP" altLang="en-US" sz="2400" b="1" dirty="0"/>
              <a:t>歩行者の側方を通過するときは、歩行者との間に安全な間隔を保つか、徐行しなければならない。</a:t>
            </a:r>
            <a:endParaRPr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597926"/>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27785734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778308" y="860833"/>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5000" b="1" dirty="0">
                <a:solidFill>
                  <a:srgbClr val="FF0000"/>
                </a:solidFill>
              </a:rPr>
              <a:t>○</a:t>
            </a:r>
            <a:endParaRPr lang="ja-JP" altLang="en-US" sz="150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5864180" y="867596"/>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120881" y="6402848"/>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13914" y="5997167"/>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8" name="テキスト ボックス 7">
            <a:extLst>
              <a:ext uri="{FF2B5EF4-FFF2-40B4-BE49-F238E27FC236}">
                <a16:creationId xmlns:a16="http://schemas.microsoft.com/office/drawing/2014/main" id="{E27AB730-D362-4EA3-9BE4-5540BEDF8F69}"/>
              </a:ext>
            </a:extLst>
          </p:cNvPr>
          <p:cNvSpPr txBox="1"/>
          <p:nvPr/>
        </p:nvSpPr>
        <p:spPr>
          <a:xfrm>
            <a:off x="457631" y="2020086"/>
            <a:ext cx="11388504" cy="3970318"/>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正しくない</a:t>
            </a:r>
            <a:endParaRPr lang="en-US" altLang="ja-JP" sz="2800" b="1" dirty="0"/>
          </a:p>
          <a:p>
            <a:r>
              <a:rPr lang="ja-JP" altLang="en-US" sz="2800" b="1" dirty="0"/>
              <a:t>　　止まっている自動車のそばを通るときは、自動車の影から歩行者</a:t>
            </a:r>
            <a:endParaRPr lang="en-US" altLang="ja-JP" sz="2800" b="1" dirty="0"/>
          </a:p>
          <a:p>
            <a:r>
              <a:rPr lang="ja-JP" altLang="en-US" sz="2800" b="1" dirty="0"/>
              <a:t>　が飛び出したりすることがあるので、十分注意し、</a:t>
            </a:r>
            <a:r>
              <a:rPr lang="ja-JP" altLang="en-US" sz="2800" b="1" u="sng" dirty="0"/>
              <a:t>速度を落として</a:t>
            </a:r>
            <a:endParaRPr lang="en-US" altLang="ja-JP" sz="2800" b="1" u="sng" dirty="0"/>
          </a:p>
          <a:p>
            <a:r>
              <a:rPr lang="ja-JP" altLang="en-US" sz="2800" b="1" dirty="0"/>
              <a:t>　</a:t>
            </a:r>
            <a:r>
              <a:rPr lang="ja-JP" altLang="en-US" sz="2800" b="1" u="sng" dirty="0"/>
              <a:t>通行</a:t>
            </a:r>
            <a:r>
              <a:rPr lang="ja-JP" altLang="en-US" sz="2800" b="1" dirty="0"/>
              <a:t>しましょう。</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自転車のベルは、危険を防止するためやむを得ない場合以外には</a:t>
            </a:r>
            <a:endParaRPr lang="en-US" altLang="ja-JP" sz="2800" b="1" dirty="0"/>
          </a:p>
          <a:p>
            <a:r>
              <a:rPr lang="ja-JP" altLang="en-US" sz="2800" b="1" dirty="0"/>
              <a:t>　使用してはいけません。</a:t>
            </a:r>
            <a:endParaRPr lang="en-US" altLang="ja-JP" sz="2800" b="1" dirty="0"/>
          </a:p>
          <a:p>
            <a:r>
              <a:rPr lang="ja-JP" altLang="en-US" sz="2800" b="1" dirty="0"/>
              <a:t>③</a:t>
            </a:r>
            <a:r>
              <a:rPr lang="en-US" altLang="ja-JP" sz="2800" b="1" dirty="0"/>
              <a:t>…</a:t>
            </a:r>
            <a:r>
              <a:rPr lang="ja-JP" altLang="en-US" sz="2800" b="1" dirty="0"/>
              <a:t>正しい</a:t>
            </a:r>
            <a:endParaRPr lang="en-US" altLang="ja-JP" sz="2800" b="1" dirty="0"/>
          </a:p>
          <a:p>
            <a:endParaRPr kumimoji="1" lang="ja-JP" altLang="en-US" sz="2800" dirty="0"/>
          </a:p>
        </p:txBody>
      </p:sp>
    </p:spTree>
    <p:extLst>
      <p:ext uri="{BB962C8B-B14F-4D97-AF65-F5344CB8AC3E}">
        <p14:creationId xmlns:p14="http://schemas.microsoft.com/office/powerpoint/2010/main" val="1006049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852963" y="981158"/>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50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422179" y="783245"/>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42092" y="5850727"/>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0" name="テキスト ボックス 9">
            <a:extLst>
              <a:ext uri="{FF2B5EF4-FFF2-40B4-BE49-F238E27FC236}">
                <a16:creationId xmlns:a16="http://schemas.microsoft.com/office/drawing/2014/main" id="{661D44B2-7B53-4019-A4CF-B92AE7AE84E0}"/>
              </a:ext>
            </a:extLst>
          </p:cNvPr>
          <p:cNvSpPr txBox="1"/>
          <p:nvPr/>
        </p:nvSpPr>
        <p:spPr>
          <a:xfrm>
            <a:off x="707725" y="2306721"/>
            <a:ext cx="11388504" cy="3539430"/>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正しくない</a:t>
            </a:r>
            <a:endParaRPr lang="en-US" altLang="ja-JP" sz="2800" b="1" dirty="0"/>
          </a:p>
          <a:p>
            <a:r>
              <a:rPr lang="ja-JP" altLang="en-US" sz="2800" b="1" dirty="0"/>
              <a:t>　　止まっている自動車のそばを通るときは、自動車の影から歩行者</a:t>
            </a:r>
            <a:endParaRPr lang="en-US" altLang="ja-JP" sz="2800" b="1" dirty="0"/>
          </a:p>
          <a:p>
            <a:r>
              <a:rPr lang="ja-JP" altLang="en-US" sz="2800" b="1" dirty="0"/>
              <a:t>　が飛び出したりすることがあるので、十分注意し、</a:t>
            </a:r>
            <a:r>
              <a:rPr lang="ja-JP" altLang="en-US" sz="2800" b="1" u="sng" dirty="0"/>
              <a:t>速度を落として</a:t>
            </a:r>
            <a:endParaRPr lang="en-US" altLang="ja-JP" sz="2800" b="1" u="sng" dirty="0"/>
          </a:p>
          <a:p>
            <a:r>
              <a:rPr lang="ja-JP" altLang="en-US" sz="2800" b="1" dirty="0"/>
              <a:t>　</a:t>
            </a:r>
            <a:r>
              <a:rPr lang="ja-JP" altLang="en-US" sz="2800" b="1" u="sng" dirty="0"/>
              <a:t>通行</a:t>
            </a:r>
            <a:r>
              <a:rPr lang="ja-JP" altLang="en-US" sz="2800" b="1" dirty="0"/>
              <a:t>しましょう。</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自転車のベルは、危険を防止するためやむを得ない場合以外には</a:t>
            </a:r>
            <a:endParaRPr lang="en-US" altLang="ja-JP" sz="2800" b="1" dirty="0"/>
          </a:p>
          <a:p>
            <a:r>
              <a:rPr lang="ja-JP" altLang="en-US" sz="2800" b="1" dirty="0"/>
              <a:t>　使用してはいけません。</a:t>
            </a:r>
            <a:endParaRPr lang="en-US" altLang="ja-JP" sz="2800" b="1" dirty="0"/>
          </a:p>
          <a:p>
            <a:r>
              <a:rPr lang="ja-JP" altLang="en-US" sz="2800" b="1" dirty="0"/>
              <a:t>③</a:t>
            </a:r>
            <a:r>
              <a:rPr lang="en-US" altLang="ja-JP" sz="2800" b="1" dirty="0"/>
              <a:t>…</a:t>
            </a:r>
            <a:r>
              <a:rPr lang="ja-JP" altLang="en-US" sz="2800" b="1" dirty="0"/>
              <a:t>正しい</a:t>
            </a:r>
            <a:endParaRPr lang="en-US" altLang="ja-JP" sz="2800" b="1" dirty="0"/>
          </a:p>
        </p:txBody>
      </p:sp>
    </p:spTree>
    <p:extLst>
      <p:ext uri="{BB962C8B-B14F-4D97-AF65-F5344CB8AC3E}">
        <p14:creationId xmlns:p14="http://schemas.microsoft.com/office/powerpoint/2010/main" val="19060470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Picture 2">
            <a:extLst>
              <a:ext uri="{FF2B5EF4-FFF2-40B4-BE49-F238E27FC236}">
                <a16:creationId xmlns:a16="http://schemas.microsoft.com/office/drawing/2014/main" id="{6A4E4A49-7FCD-423D-80BB-2642E7189E9A}"/>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61" t="2764" r="539" b="5203"/>
          <a:stretch/>
        </p:blipFill>
        <p:spPr bwMode="auto">
          <a:xfrm>
            <a:off x="5905499" y="2512974"/>
            <a:ext cx="6149597" cy="2389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正方形/長方形 3">
            <a:extLst>
              <a:ext uri="{FF2B5EF4-FFF2-40B4-BE49-F238E27FC236}">
                <a16:creationId xmlns:a16="http://schemas.microsoft.com/office/drawing/2014/main" id="{787D2737-0AC4-4327-8EB2-2848C051225C}"/>
              </a:ext>
            </a:extLst>
          </p:cNvPr>
          <p:cNvSpPr/>
          <p:nvPr/>
        </p:nvSpPr>
        <p:spPr>
          <a:xfrm>
            <a:off x="838200" y="453749"/>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コンテンツ プレースホルダー 2">
            <a:extLst>
              <a:ext uri="{FF2B5EF4-FFF2-40B4-BE49-F238E27FC236}">
                <a16:creationId xmlns:a16="http://schemas.microsoft.com/office/drawing/2014/main" id="{6610CD59-6B31-4D0E-8CCC-3DF531DCED08}"/>
              </a:ext>
            </a:extLst>
          </p:cNvPr>
          <p:cNvSpPr txBox="1">
            <a:spLocks/>
          </p:cNvSpPr>
          <p:nvPr/>
        </p:nvSpPr>
        <p:spPr>
          <a:xfrm>
            <a:off x="838199" y="2581049"/>
            <a:ext cx="5044482" cy="281502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ja-JP" altLang="en-US" sz="2400" b="1" dirty="0"/>
              <a:t>歩道では車道寄りを走行。</a:t>
            </a:r>
            <a:endParaRPr lang="en-US" altLang="ja-JP" sz="2400" b="1" dirty="0"/>
          </a:p>
          <a:p>
            <a:pPr marL="0" indent="0">
              <a:lnSpc>
                <a:spcPct val="150000"/>
              </a:lnSpc>
              <a:buFont typeface="Arial" panose="020B0604020202020204" pitchFamily="34" charset="0"/>
              <a:buNone/>
            </a:pPr>
            <a:r>
              <a:rPr lang="ja-JP" altLang="en-US" sz="2400" b="1" dirty="0"/>
              <a:t>歩行者がいれば歩行者を優先させ、通行を妨げるおそれのある場合は一時停止をしなければならない。</a:t>
            </a:r>
            <a:endParaRPr lang="en-US" altLang="ja-JP" sz="2400" b="1" dirty="0"/>
          </a:p>
        </p:txBody>
      </p:sp>
      <p:sp>
        <p:nvSpPr>
          <p:cNvPr id="8" name="コンテンツ プレースホルダー 2">
            <a:extLst>
              <a:ext uri="{FF2B5EF4-FFF2-40B4-BE49-F238E27FC236}">
                <a16:creationId xmlns:a16="http://schemas.microsoft.com/office/drawing/2014/main" id="{6B87B355-BF71-4512-8B61-BB8424602FE6}"/>
              </a:ext>
            </a:extLst>
          </p:cNvPr>
          <p:cNvSpPr txBox="1">
            <a:spLocks/>
          </p:cNvSpPr>
          <p:nvPr/>
        </p:nvSpPr>
        <p:spPr>
          <a:xfrm>
            <a:off x="838198" y="4940902"/>
            <a:ext cx="4396411" cy="5983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US" altLang="ja-JP" sz="1800" b="1" dirty="0"/>
              <a:t>【</a:t>
            </a:r>
            <a:r>
              <a:rPr lang="ja-JP" altLang="en-US" sz="1800" b="1" dirty="0"/>
              <a:t>罰則</a:t>
            </a:r>
            <a:r>
              <a:rPr lang="en-US" altLang="ja-JP" sz="1800" b="1" dirty="0"/>
              <a:t>】</a:t>
            </a:r>
            <a:r>
              <a:rPr lang="ja-JP" altLang="en-US" sz="1800" b="1" dirty="0"/>
              <a:t>２万円以下の罰金又は科料</a:t>
            </a:r>
          </a:p>
        </p:txBody>
      </p:sp>
      <p:sp>
        <p:nvSpPr>
          <p:cNvPr id="2" name="スライド番号プレースホルダー 1">
            <a:extLst>
              <a:ext uri="{FF2B5EF4-FFF2-40B4-BE49-F238E27FC236}">
                <a16:creationId xmlns:a16="http://schemas.microsoft.com/office/drawing/2014/main" id="{D30F6745-C958-4B2B-B0EC-67A009D0083D}"/>
              </a:ext>
            </a:extLst>
          </p:cNvPr>
          <p:cNvSpPr>
            <a:spLocks noGrp="1"/>
          </p:cNvSpPr>
          <p:nvPr>
            <p:ph type="sldNum" sz="quarter" idx="12"/>
          </p:nvPr>
        </p:nvSpPr>
        <p:spPr/>
        <p:txBody>
          <a:bodyPr/>
          <a:lstStyle/>
          <a:p>
            <a:fld id="{877274AA-E896-4FE3-88CB-77BACB17064E}" type="slidenum">
              <a:rPr kumimoji="1" lang="ja-JP" altLang="en-US" smtClean="0"/>
              <a:t>6</a:t>
            </a:fld>
            <a:endParaRPr kumimoji="1" lang="ja-JP" altLang="en-US"/>
          </a:p>
        </p:txBody>
      </p:sp>
      <p:sp>
        <p:nvSpPr>
          <p:cNvPr id="14" name="四角形: 角を丸くする 13">
            <a:hlinkClick r:id="rId3" action="ppaction://hlinksldjump"/>
            <a:extLst>
              <a:ext uri="{FF2B5EF4-FFF2-40B4-BE49-F238E27FC236}">
                <a16:creationId xmlns:a16="http://schemas.microsoft.com/office/drawing/2014/main" id="{504B85D5-42AA-46B0-980B-5E29332C0B4D}"/>
              </a:ext>
            </a:extLst>
          </p:cNvPr>
          <p:cNvSpPr/>
          <p:nvPr/>
        </p:nvSpPr>
        <p:spPr>
          <a:xfrm>
            <a:off x="9413223" y="5885458"/>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5" name="正方形/長方形 14">
            <a:extLst>
              <a:ext uri="{FF2B5EF4-FFF2-40B4-BE49-F238E27FC236}">
                <a16:creationId xmlns:a16="http://schemas.microsoft.com/office/drawing/2014/main" id="{C10D88B8-2E2A-4079-BC42-A31273B92D9C}"/>
              </a:ext>
            </a:extLst>
          </p:cNvPr>
          <p:cNvSpPr/>
          <p:nvPr/>
        </p:nvSpPr>
        <p:spPr>
          <a:xfrm>
            <a:off x="250954" y="6227601"/>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51" name="テキスト ボックス 50">
            <a:extLst>
              <a:ext uri="{FF2B5EF4-FFF2-40B4-BE49-F238E27FC236}">
                <a16:creationId xmlns:a16="http://schemas.microsoft.com/office/drawing/2014/main" id="{D6F03B4D-12FF-4DD9-8E2D-1DD7814DC043}"/>
              </a:ext>
            </a:extLst>
          </p:cNvPr>
          <p:cNvSpPr txBox="1"/>
          <p:nvPr/>
        </p:nvSpPr>
        <p:spPr>
          <a:xfrm>
            <a:off x="8737192" y="3550627"/>
            <a:ext cx="676031" cy="337183"/>
          </a:xfrm>
          <a:prstGeom prst="rect">
            <a:avLst/>
          </a:prstGeom>
          <a:solidFill>
            <a:srgbClr val="FFFF66"/>
          </a:solidFill>
        </p:spPr>
        <p:txBody>
          <a:bodyPr wrap="none" lIns="0" tIns="0" rIns="0" bIns="0" rtlCol="0" anchor="ctr" anchorCtr="0">
            <a:noAutofit/>
          </a:bodyPr>
          <a:lstStyle/>
          <a:p>
            <a:pPr algn="ctr"/>
            <a:r>
              <a:rPr kumimoji="1" lang="ja-JP" altLang="en-US" sz="2000" b="1" dirty="0">
                <a:solidFill>
                  <a:srgbClr val="FF0000"/>
                </a:solidFill>
              </a:rPr>
              <a:t>車道</a:t>
            </a:r>
          </a:p>
        </p:txBody>
      </p:sp>
      <p:sp>
        <p:nvSpPr>
          <p:cNvPr id="75" name="テキスト ボックス 74">
            <a:extLst>
              <a:ext uri="{FF2B5EF4-FFF2-40B4-BE49-F238E27FC236}">
                <a16:creationId xmlns:a16="http://schemas.microsoft.com/office/drawing/2014/main" id="{06C16FD4-B5FC-4DE7-BB49-2213A6017112}"/>
              </a:ext>
            </a:extLst>
          </p:cNvPr>
          <p:cNvSpPr txBox="1"/>
          <p:nvPr/>
        </p:nvSpPr>
        <p:spPr>
          <a:xfrm>
            <a:off x="6167090" y="3509666"/>
            <a:ext cx="276999" cy="622844"/>
          </a:xfrm>
          <a:prstGeom prst="rect">
            <a:avLst/>
          </a:prstGeom>
          <a:solidFill>
            <a:srgbClr val="FFFF66"/>
          </a:solidFill>
        </p:spPr>
        <p:txBody>
          <a:bodyPr vert="eaVert" wrap="square" lIns="0" tIns="0" rIns="0" bIns="0" rtlCol="0">
            <a:spAutoFit/>
          </a:bodyPr>
          <a:lstStyle/>
          <a:p>
            <a:pPr algn="ctr"/>
            <a:r>
              <a:rPr kumimoji="1" lang="ja-JP" altLang="en-US" b="1" dirty="0">
                <a:solidFill>
                  <a:srgbClr val="FF0000"/>
                </a:solidFill>
              </a:rPr>
              <a:t>歩道</a:t>
            </a:r>
          </a:p>
        </p:txBody>
      </p:sp>
      <p:pic>
        <p:nvPicPr>
          <p:cNvPr id="77" name="図 76">
            <a:extLst>
              <a:ext uri="{FF2B5EF4-FFF2-40B4-BE49-F238E27FC236}">
                <a16:creationId xmlns:a16="http://schemas.microsoft.com/office/drawing/2014/main" id="{CB65B6C6-D7A4-4CE6-A085-CF7988933FFF}"/>
              </a:ext>
            </a:extLst>
          </p:cNvPr>
          <p:cNvPicPr>
            <a:picLocks noChangeAspect="1"/>
          </p:cNvPicPr>
          <p:nvPr/>
        </p:nvPicPr>
        <p:blipFill>
          <a:blip r:embed="rId4"/>
          <a:stretch>
            <a:fillRect/>
          </a:stretch>
        </p:blipFill>
        <p:spPr>
          <a:xfrm>
            <a:off x="13999944" y="4595193"/>
            <a:ext cx="185850" cy="367054"/>
          </a:xfrm>
          <a:prstGeom prst="rect">
            <a:avLst/>
          </a:prstGeom>
        </p:spPr>
      </p:pic>
      <p:sp>
        <p:nvSpPr>
          <p:cNvPr id="81" name="四角形: 角を丸くする 80">
            <a:extLst>
              <a:ext uri="{FF2B5EF4-FFF2-40B4-BE49-F238E27FC236}">
                <a16:creationId xmlns:a16="http://schemas.microsoft.com/office/drawing/2014/main" id="{372B27E0-DE97-4F89-A365-1E152F3F5D20}"/>
              </a:ext>
            </a:extLst>
          </p:cNvPr>
          <p:cNvSpPr/>
          <p:nvPr/>
        </p:nvSpPr>
        <p:spPr>
          <a:xfrm>
            <a:off x="838198" y="1266739"/>
            <a:ext cx="4286250" cy="965567"/>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コンテンツ プレースホルダー 2">
            <a:extLst>
              <a:ext uri="{FF2B5EF4-FFF2-40B4-BE49-F238E27FC236}">
                <a16:creationId xmlns:a16="http://schemas.microsoft.com/office/drawing/2014/main" id="{2C052B19-F506-4EA4-B6E4-E8EC32357A44}"/>
              </a:ext>
            </a:extLst>
          </p:cNvPr>
          <p:cNvSpPr txBox="1">
            <a:spLocks/>
          </p:cNvSpPr>
          <p:nvPr/>
        </p:nvSpPr>
        <p:spPr>
          <a:xfrm>
            <a:off x="1050233" y="1563433"/>
            <a:ext cx="3902766" cy="51811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rgbClr val="002060"/>
                </a:solidFill>
              </a:rPr>
              <a:t>歩道は例外、</a:t>
            </a:r>
            <a:r>
              <a:rPr lang="ja-JP" altLang="en-US" b="1" u="sng" dirty="0">
                <a:solidFill>
                  <a:srgbClr val="002060"/>
                </a:solidFill>
              </a:rPr>
              <a:t>歩行者を優先</a:t>
            </a:r>
            <a:endParaRPr lang="en-US" altLang="ja-JP" b="1" u="sng" dirty="0">
              <a:solidFill>
                <a:srgbClr val="002060"/>
              </a:solidFill>
            </a:endParaRPr>
          </a:p>
        </p:txBody>
      </p:sp>
      <p:sp>
        <p:nvSpPr>
          <p:cNvPr id="85" name="テキスト ボックス 84">
            <a:extLst>
              <a:ext uri="{FF2B5EF4-FFF2-40B4-BE49-F238E27FC236}">
                <a16:creationId xmlns:a16="http://schemas.microsoft.com/office/drawing/2014/main" id="{DD4F244F-CDA3-4B71-8AC0-F1C64A7ACD07}"/>
              </a:ext>
            </a:extLst>
          </p:cNvPr>
          <p:cNvSpPr txBox="1"/>
          <p:nvPr/>
        </p:nvSpPr>
        <p:spPr>
          <a:xfrm>
            <a:off x="11567826" y="3550627"/>
            <a:ext cx="276999" cy="622844"/>
          </a:xfrm>
          <a:prstGeom prst="rect">
            <a:avLst/>
          </a:prstGeom>
          <a:solidFill>
            <a:srgbClr val="FFFF66"/>
          </a:solidFill>
        </p:spPr>
        <p:txBody>
          <a:bodyPr vert="eaVert" wrap="square" lIns="0" tIns="0" rIns="0" bIns="0" rtlCol="0">
            <a:spAutoFit/>
          </a:bodyPr>
          <a:lstStyle/>
          <a:p>
            <a:pPr algn="ctr"/>
            <a:r>
              <a:rPr kumimoji="1" lang="ja-JP" altLang="en-US" b="1" dirty="0">
                <a:solidFill>
                  <a:srgbClr val="FF0000"/>
                </a:solidFill>
              </a:rPr>
              <a:t>歩道</a:t>
            </a:r>
          </a:p>
        </p:txBody>
      </p:sp>
    </p:spTree>
    <p:extLst>
      <p:ext uri="{BB962C8B-B14F-4D97-AF65-F5344CB8AC3E}">
        <p14:creationId xmlns:p14="http://schemas.microsoft.com/office/powerpoint/2010/main" val="15717653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488804" y="1066578"/>
            <a:ext cx="11309506" cy="830997"/>
          </a:xfrm>
          <a:prstGeom prst="rect">
            <a:avLst/>
          </a:prstGeom>
          <a:noFill/>
        </p:spPr>
        <p:txBody>
          <a:bodyPr wrap="none" lIns="91440" tIns="45720" rIns="91440" bIns="45720">
            <a:spAutoFit/>
          </a:bodyPr>
          <a:lstStyle/>
          <a:p>
            <a:r>
              <a:rPr lang="en-US" altLang="ja-JP"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14</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自転車を運転していて、交通事故を起こしたときに取るべき措置について、</a:t>
            </a:r>
            <a:endParaRPr lang="en-US" altLang="ja-JP"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a:t>
            </a:r>
            <a:r>
              <a:rPr lang="ja-JP" altLang="en-US" sz="24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正しいもの</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2051411" y="2102691"/>
            <a:ext cx="9813206" cy="830997"/>
          </a:xfrm>
          <a:prstGeom prst="rect">
            <a:avLst/>
          </a:prstGeom>
          <a:noFill/>
        </p:spPr>
        <p:txBody>
          <a:bodyPr wrap="square" rtlCol="0">
            <a:spAutoFit/>
          </a:bodyPr>
          <a:lstStyle/>
          <a:p>
            <a:r>
              <a:rPr lang="ja-JP" altLang="en-US" sz="2400" b="1" dirty="0"/>
              <a:t>ただちに自転車の運転を停止して、けが人の救護にあたるとともに、安全を確保して、警察官に交通事故の状況などを報告する。</a:t>
            </a:r>
            <a:endParaRPr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66" y="2220692"/>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3" action="ppaction://hlinksldjump"/>
            <a:extLst>
              <a:ext uri="{FF2B5EF4-FFF2-40B4-BE49-F238E27FC236}">
                <a16:creationId xmlns:a16="http://schemas.microsoft.com/office/drawing/2014/main" id="{F7D64AF2-ED38-444C-95E1-FD0B13CD20A6}"/>
              </a:ext>
            </a:extLst>
          </p:cNvPr>
          <p:cNvSpPr/>
          <p:nvPr/>
        </p:nvSpPr>
        <p:spPr>
          <a:xfrm>
            <a:off x="1065164" y="3478608"/>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3" action="ppaction://hlinksldjump"/>
            <a:extLst>
              <a:ext uri="{FF2B5EF4-FFF2-40B4-BE49-F238E27FC236}">
                <a16:creationId xmlns:a16="http://schemas.microsoft.com/office/drawing/2014/main" id="{E2344092-9846-4280-BE78-C5106E3448A4}"/>
              </a:ext>
            </a:extLst>
          </p:cNvPr>
          <p:cNvSpPr/>
          <p:nvPr/>
        </p:nvSpPr>
        <p:spPr>
          <a:xfrm>
            <a:off x="1065165" y="4581920"/>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2123795" y="3478609"/>
            <a:ext cx="9668437" cy="461665"/>
          </a:xfrm>
          <a:prstGeom prst="rect">
            <a:avLst/>
          </a:prstGeom>
          <a:noFill/>
        </p:spPr>
        <p:txBody>
          <a:bodyPr wrap="square" rtlCol="0">
            <a:spAutoFit/>
          </a:bodyPr>
          <a:lstStyle/>
          <a:p>
            <a:r>
              <a:rPr lang="ja-JP" altLang="en-US" sz="2400" b="1" dirty="0"/>
              <a:t>早く親に知らせるため、急いで自宅に帰る。</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1990156" y="4561813"/>
            <a:ext cx="9935714" cy="461665"/>
          </a:xfrm>
          <a:prstGeom prst="rect">
            <a:avLst/>
          </a:prstGeom>
          <a:noFill/>
        </p:spPr>
        <p:txBody>
          <a:bodyPr wrap="square" rtlCol="0">
            <a:spAutoFit/>
          </a:bodyPr>
          <a:lstStyle/>
          <a:p>
            <a:r>
              <a:rPr lang="ja-JP" altLang="en-US" sz="2400" b="1" dirty="0"/>
              <a:t>お互い大きな怪我をしていないようであれば、そのまま立ち去る。</a:t>
            </a:r>
            <a:endParaRPr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597926"/>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21066347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3A3AF69-EF6E-4872-979F-C8D8943C560F}"/>
              </a:ext>
            </a:extLst>
          </p:cNvPr>
          <p:cNvSpPr txBox="1"/>
          <p:nvPr/>
        </p:nvSpPr>
        <p:spPr>
          <a:xfrm>
            <a:off x="506538" y="3412031"/>
            <a:ext cx="11507543" cy="2246769"/>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②・③</a:t>
            </a:r>
            <a:r>
              <a:rPr lang="en-US" altLang="ja-JP" sz="2800" b="1" dirty="0"/>
              <a:t>…</a:t>
            </a:r>
            <a:r>
              <a:rPr lang="ja-JP" altLang="en-US" sz="2800" b="1" dirty="0"/>
              <a:t>正しくない</a:t>
            </a:r>
            <a:endParaRPr lang="en-US" altLang="ja-JP" sz="2800" b="1" dirty="0"/>
          </a:p>
          <a:p>
            <a:r>
              <a:rPr lang="ja-JP" altLang="en-US" sz="2800" b="1" dirty="0"/>
              <a:t>　　交通事故を起こしたときには、けが人の救護や、交通事故の状況</a:t>
            </a:r>
            <a:endParaRPr lang="en-US" altLang="ja-JP" sz="2800" b="1" dirty="0"/>
          </a:p>
          <a:p>
            <a:r>
              <a:rPr lang="ja-JP" altLang="en-US" sz="2800" b="1" dirty="0"/>
              <a:t>　などを警察官に報告する必要があるので、急いで自宅に帰ったり、</a:t>
            </a:r>
            <a:endParaRPr lang="en-US" altLang="ja-JP" sz="2800" b="1" dirty="0"/>
          </a:p>
          <a:p>
            <a:r>
              <a:rPr lang="ja-JP" altLang="en-US" sz="2800" b="1" dirty="0"/>
              <a:t>　そのまま立ち去ったりしてはいけません。</a:t>
            </a:r>
            <a:endParaRPr kumimoji="1" lang="ja-JP" altLang="en-US" sz="2800" dirty="0"/>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629778"/>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741516"/>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205628" y="6000943"/>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Tree>
    <p:extLst>
      <p:ext uri="{BB962C8B-B14F-4D97-AF65-F5344CB8AC3E}">
        <p14:creationId xmlns:p14="http://schemas.microsoft.com/office/powerpoint/2010/main" val="28016278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475114" y="2004371"/>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548015" y="1939915"/>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91929" y="6092833"/>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67850" y="5750690"/>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7" name="テキスト ボックス 6">
            <a:extLst>
              <a:ext uri="{FF2B5EF4-FFF2-40B4-BE49-F238E27FC236}">
                <a16:creationId xmlns:a16="http://schemas.microsoft.com/office/drawing/2014/main" id="{546FE334-C90C-4D04-AEDA-D9BB2C89C719}"/>
              </a:ext>
            </a:extLst>
          </p:cNvPr>
          <p:cNvSpPr txBox="1"/>
          <p:nvPr/>
        </p:nvSpPr>
        <p:spPr>
          <a:xfrm>
            <a:off x="506538" y="3412031"/>
            <a:ext cx="11507543" cy="2246769"/>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②・③</a:t>
            </a:r>
            <a:r>
              <a:rPr lang="en-US" altLang="ja-JP" sz="2800" b="1" dirty="0"/>
              <a:t>…</a:t>
            </a:r>
            <a:r>
              <a:rPr lang="ja-JP" altLang="en-US" sz="2800" b="1" dirty="0"/>
              <a:t>正しくない</a:t>
            </a:r>
            <a:endParaRPr lang="en-US" altLang="ja-JP" sz="2800" b="1" dirty="0"/>
          </a:p>
          <a:p>
            <a:r>
              <a:rPr lang="ja-JP" altLang="en-US" sz="2800" b="1" dirty="0"/>
              <a:t>　　交通事故を起こしたときには、けが人の救護や、交通事故の状況</a:t>
            </a:r>
            <a:endParaRPr lang="en-US" altLang="ja-JP" sz="2800" b="1" dirty="0"/>
          </a:p>
          <a:p>
            <a:r>
              <a:rPr lang="ja-JP" altLang="en-US" sz="2800" b="1" dirty="0"/>
              <a:t>　などを警察官に報告する必要があるので、急いで自宅に帰ったり、</a:t>
            </a:r>
            <a:endParaRPr lang="en-US" altLang="ja-JP" sz="2800" b="1" dirty="0"/>
          </a:p>
          <a:p>
            <a:r>
              <a:rPr lang="ja-JP" altLang="en-US" sz="2800" b="1" dirty="0"/>
              <a:t>　そのまま立ち去ったりしてはいけません。</a:t>
            </a:r>
            <a:endParaRPr kumimoji="1" lang="ja-JP" altLang="en-US" sz="2800" dirty="0"/>
          </a:p>
        </p:txBody>
      </p:sp>
    </p:spTree>
    <p:extLst>
      <p:ext uri="{BB962C8B-B14F-4D97-AF65-F5344CB8AC3E}">
        <p14:creationId xmlns:p14="http://schemas.microsoft.com/office/powerpoint/2010/main" val="100530149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488804" y="1066578"/>
            <a:ext cx="11133176" cy="830997"/>
          </a:xfrm>
          <a:prstGeom prst="rect">
            <a:avLst/>
          </a:prstGeom>
          <a:noFill/>
        </p:spPr>
        <p:txBody>
          <a:bodyPr wrap="none" lIns="91440" tIns="45720" rIns="91440" bIns="45720">
            <a:spAutoFit/>
          </a:bodyPr>
          <a:lstStyle/>
          <a:p>
            <a:r>
              <a:rPr lang="en-US" altLang="ja-JP"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15</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自転車が車道を通行して、横断歩道に近づいてきたときのことについて、</a:t>
            </a:r>
            <a:endParaRPr lang="en-US" altLang="ja-JP"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a:t>
            </a:r>
            <a:r>
              <a:rPr lang="ja-JP" altLang="en-US" sz="24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正しいもの</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2051411" y="2102691"/>
            <a:ext cx="9813206" cy="830997"/>
          </a:xfrm>
          <a:prstGeom prst="rect">
            <a:avLst/>
          </a:prstGeom>
          <a:noFill/>
        </p:spPr>
        <p:txBody>
          <a:bodyPr wrap="square" rtlCol="0">
            <a:spAutoFit/>
          </a:bodyPr>
          <a:lstStyle/>
          <a:p>
            <a:r>
              <a:rPr lang="ja-JP" altLang="en-US" sz="2400" b="1" dirty="0"/>
              <a:t>横断歩道に歩行者がいないことが明らかな場合の他は、横断歩道の手前で停止できるよう速度を落として進む。</a:t>
            </a:r>
            <a:endParaRPr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66" y="2220692"/>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3" action="ppaction://hlinksldjump"/>
            <a:extLst>
              <a:ext uri="{FF2B5EF4-FFF2-40B4-BE49-F238E27FC236}">
                <a16:creationId xmlns:a16="http://schemas.microsoft.com/office/drawing/2014/main" id="{F7D64AF2-ED38-444C-95E1-FD0B13CD20A6}"/>
              </a:ext>
            </a:extLst>
          </p:cNvPr>
          <p:cNvSpPr/>
          <p:nvPr/>
        </p:nvSpPr>
        <p:spPr>
          <a:xfrm>
            <a:off x="1065164" y="3478608"/>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3" action="ppaction://hlinksldjump"/>
            <a:extLst>
              <a:ext uri="{FF2B5EF4-FFF2-40B4-BE49-F238E27FC236}">
                <a16:creationId xmlns:a16="http://schemas.microsoft.com/office/drawing/2014/main" id="{E2344092-9846-4280-BE78-C5106E3448A4}"/>
              </a:ext>
            </a:extLst>
          </p:cNvPr>
          <p:cNvSpPr/>
          <p:nvPr/>
        </p:nvSpPr>
        <p:spPr>
          <a:xfrm>
            <a:off x="1065165" y="4581920"/>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2123794" y="3424820"/>
            <a:ext cx="9668437" cy="830997"/>
          </a:xfrm>
          <a:prstGeom prst="rect">
            <a:avLst/>
          </a:prstGeom>
          <a:noFill/>
        </p:spPr>
        <p:txBody>
          <a:bodyPr wrap="square" rtlCol="0">
            <a:spAutoFit/>
          </a:bodyPr>
          <a:lstStyle/>
          <a:p>
            <a:r>
              <a:rPr lang="ja-JP" altLang="en-US" sz="2400" b="1" dirty="0"/>
              <a:t>歩行者が横断しているときには、横断歩道の直前で徐行し、歩行者の通行を妨げないように通行する。</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2123794" y="4504955"/>
            <a:ext cx="9935714" cy="830997"/>
          </a:xfrm>
          <a:prstGeom prst="rect">
            <a:avLst/>
          </a:prstGeom>
          <a:noFill/>
        </p:spPr>
        <p:txBody>
          <a:bodyPr wrap="square" rtlCol="0">
            <a:spAutoFit/>
          </a:bodyPr>
          <a:lstStyle/>
          <a:p>
            <a:r>
              <a:rPr lang="ja-JP" altLang="en-US" sz="2400" b="1" dirty="0"/>
              <a:t>歩行者が横断しようとしているときは、早めに自転車のベルを鳴らして、歩行者に自転車の存在を知らせるようにする。</a:t>
            </a:r>
            <a:endParaRPr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597926"/>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29007042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286878"/>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398616"/>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120881" y="6402848"/>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8" name="テキスト ボックス 7">
            <a:extLst>
              <a:ext uri="{FF2B5EF4-FFF2-40B4-BE49-F238E27FC236}">
                <a16:creationId xmlns:a16="http://schemas.microsoft.com/office/drawing/2014/main" id="{8207FFBD-7002-42C4-A12A-C774422D2587}"/>
              </a:ext>
            </a:extLst>
          </p:cNvPr>
          <p:cNvSpPr txBox="1"/>
          <p:nvPr/>
        </p:nvSpPr>
        <p:spPr>
          <a:xfrm>
            <a:off x="646871" y="2691288"/>
            <a:ext cx="11545129" cy="3108543"/>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歩行者が横断しているときや、横断しようとしているときは、横</a:t>
            </a:r>
            <a:endParaRPr lang="en-US" altLang="ja-JP" sz="2800" b="1" dirty="0"/>
          </a:p>
          <a:p>
            <a:r>
              <a:rPr lang="ja-JP" altLang="en-US" sz="2800" b="1" dirty="0"/>
              <a:t>　断歩道の手前で</a:t>
            </a:r>
            <a:r>
              <a:rPr lang="ja-JP" altLang="en-US" sz="2800" b="1" u="sng" dirty="0"/>
              <a:t>一時停止して</a:t>
            </a:r>
            <a:r>
              <a:rPr lang="ja-JP" altLang="en-US" sz="2800" b="1" dirty="0"/>
              <a:t>、歩行者の通行を妨げてはいけません。</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自転車のベルは、危険を防止するためやむを得ない場合以外には</a:t>
            </a:r>
            <a:endParaRPr lang="en-US" altLang="ja-JP" sz="2800" b="1" dirty="0"/>
          </a:p>
          <a:p>
            <a:r>
              <a:rPr lang="ja-JP" altLang="en-US" sz="2800" b="1" dirty="0"/>
              <a:t>　使用してはいけません。</a:t>
            </a:r>
            <a:endParaRPr lang="en-US" altLang="ja-JP" sz="2800" b="1" dirty="0"/>
          </a:p>
        </p:txBody>
      </p:sp>
    </p:spTree>
    <p:extLst>
      <p:ext uri="{BB962C8B-B14F-4D97-AF65-F5344CB8AC3E}">
        <p14:creationId xmlns:p14="http://schemas.microsoft.com/office/powerpoint/2010/main" val="35517390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518709" y="1528138"/>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591610" y="1433551"/>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388149" y="592176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0" name="テキスト ボックス 9">
            <a:extLst>
              <a:ext uri="{FF2B5EF4-FFF2-40B4-BE49-F238E27FC236}">
                <a16:creationId xmlns:a16="http://schemas.microsoft.com/office/drawing/2014/main" id="{D4338743-DEE5-484A-AE15-A2B9A1D7BBEA}"/>
              </a:ext>
            </a:extLst>
          </p:cNvPr>
          <p:cNvSpPr txBox="1"/>
          <p:nvPr/>
        </p:nvSpPr>
        <p:spPr>
          <a:xfrm>
            <a:off x="539048" y="2649617"/>
            <a:ext cx="11545129" cy="3108543"/>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歩行者が横断しているときや、横断しようとしているときは、横</a:t>
            </a:r>
            <a:endParaRPr lang="en-US" altLang="ja-JP" sz="2800" b="1" dirty="0"/>
          </a:p>
          <a:p>
            <a:r>
              <a:rPr lang="ja-JP" altLang="en-US" sz="2800" b="1" dirty="0"/>
              <a:t>　断歩道の手前で</a:t>
            </a:r>
            <a:r>
              <a:rPr lang="ja-JP" altLang="en-US" sz="2800" b="1" u="sng" dirty="0"/>
              <a:t>一時停止して</a:t>
            </a:r>
            <a:r>
              <a:rPr lang="ja-JP" altLang="en-US" sz="2800" b="1" dirty="0"/>
              <a:t>、歩行者の通行を妨げてはいけません。</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自転車のベルは、危険を防止するためやむを得ない場合以外には</a:t>
            </a:r>
            <a:endParaRPr lang="en-US" altLang="ja-JP" sz="2800" b="1" dirty="0"/>
          </a:p>
          <a:p>
            <a:r>
              <a:rPr lang="ja-JP" altLang="en-US" sz="2800" b="1" dirty="0"/>
              <a:t>　使用してはいけません。</a:t>
            </a:r>
            <a:endParaRPr lang="en-US" altLang="ja-JP" sz="2800" b="1" dirty="0"/>
          </a:p>
        </p:txBody>
      </p:sp>
    </p:spTree>
    <p:extLst>
      <p:ext uri="{BB962C8B-B14F-4D97-AF65-F5344CB8AC3E}">
        <p14:creationId xmlns:p14="http://schemas.microsoft.com/office/powerpoint/2010/main" val="31639723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266941" y="1068872"/>
            <a:ext cx="12056506" cy="830997"/>
          </a:xfrm>
          <a:prstGeom prst="rect">
            <a:avLst/>
          </a:prstGeom>
          <a:noFill/>
        </p:spPr>
        <p:txBody>
          <a:bodyPr wrap="none" lIns="91440" tIns="45720" rIns="91440" bIns="45720">
            <a:spAutoFit/>
          </a:bodyPr>
          <a:lstStyle/>
          <a:p>
            <a:r>
              <a:rPr lang="en-US" altLang="ja-JP"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16</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自転車と自動車の事故を防ぐため、自動車について知っておくべきこととして、</a:t>
            </a:r>
            <a:endParaRPr lang="en-US" altLang="ja-JP"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a:t>
            </a:r>
            <a:r>
              <a:rPr lang="ja-JP" altLang="en-US" sz="24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正しいもの</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2051411" y="2102691"/>
            <a:ext cx="9813206" cy="830997"/>
          </a:xfrm>
          <a:prstGeom prst="rect">
            <a:avLst/>
          </a:prstGeom>
          <a:noFill/>
        </p:spPr>
        <p:txBody>
          <a:bodyPr wrap="square" rtlCol="0">
            <a:spAutoFit/>
          </a:bodyPr>
          <a:lstStyle/>
          <a:p>
            <a:r>
              <a:rPr lang="ja-JP" altLang="en-US" sz="2400" b="1" dirty="0"/>
              <a:t>自動車は、カーブや右折、左折するとき、前輪が通ったところよりも、後輪は外側を通る。このことを内輪差という。</a:t>
            </a:r>
            <a:endParaRPr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66" y="2220692"/>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3" action="ppaction://hlinksldjump"/>
            <a:extLst>
              <a:ext uri="{FF2B5EF4-FFF2-40B4-BE49-F238E27FC236}">
                <a16:creationId xmlns:a16="http://schemas.microsoft.com/office/drawing/2014/main" id="{F7D64AF2-ED38-444C-95E1-FD0B13CD20A6}"/>
              </a:ext>
            </a:extLst>
          </p:cNvPr>
          <p:cNvSpPr/>
          <p:nvPr/>
        </p:nvSpPr>
        <p:spPr>
          <a:xfrm>
            <a:off x="1065165" y="3439304"/>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2" action="ppaction://hlinksldjump"/>
            <a:extLst>
              <a:ext uri="{FF2B5EF4-FFF2-40B4-BE49-F238E27FC236}">
                <a16:creationId xmlns:a16="http://schemas.microsoft.com/office/drawing/2014/main" id="{E2344092-9846-4280-BE78-C5106E3448A4}"/>
              </a:ext>
            </a:extLst>
          </p:cNvPr>
          <p:cNvSpPr/>
          <p:nvPr/>
        </p:nvSpPr>
        <p:spPr>
          <a:xfrm>
            <a:off x="1065165" y="4581920"/>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2059559" y="3325478"/>
            <a:ext cx="9668437" cy="830997"/>
          </a:xfrm>
          <a:prstGeom prst="rect">
            <a:avLst/>
          </a:prstGeom>
          <a:noFill/>
        </p:spPr>
        <p:txBody>
          <a:bodyPr wrap="square" rtlCol="0">
            <a:spAutoFit/>
          </a:bodyPr>
          <a:lstStyle/>
          <a:p>
            <a:r>
              <a:rPr lang="ja-JP" altLang="en-US" sz="2400" b="1" dirty="0"/>
              <a:t>自転車は、自動車の運転者からは見えにくい存在なので、自動車の直後を走ったり、自動車のすぐ横に一時停止しないよう注意する。</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2051411" y="4357967"/>
            <a:ext cx="9935714" cy="1200329"/>
          </a:xfrm>
          <a:prstGeom prst="rect">
            <a:avLst/>
          </a:prstGeom>
          <a:noFill/>
        </p:spPr>
        <p:txBody>
          <a:bodyPr wrap="square" rtlCol="0">
            <a:spAutoFit/>
          </a:bodyPr>
          <a:lstStyle/>
          <a:p>
            <a:r>
              <a:rPr lang="ja-JP" altLang="en-US" sz="2400" b="1" dirty="0"/>
              <a:t>自動車は、急ブレーキをかけてもすぐには止まれないので、自動車が後ろから接近してきたときは、自転車はスピードを上げて、自動車との間に安全な間隔を保つのがよい。</a:t>
            </a:r>
            <a:endParaRPr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643750"/>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76922719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3A3AF69-EF6E-4872-979F-C8D8943C560F}"/>
              </a:ext>
            </a:extLst>
          </p:cNvPr>
          <p:cNvSpPr txBox="1"/>
          <p:nvPr/>
        </p:nvSpPr>
        <p:spPr>
          <a:xfrm>
            <a:off x="275772" y="2563974"/>
            <a:ext cx="11916228" cy="3108543"/>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正しくない</a:t>
            </a:r>
            <a:endParaRPr lang="en-US" altLang="ja-JP" sz="2800" b="1" dirty="0"/>
          </a:p>
          <a:p>
            <a:r>
              <a:rPr lang="ja-JP" altLang="en-US" sz="2800" b="1" dirty="0"/>
              <a:t>　　自動車はカーブや右折、左折するとき、前輪が通ったところより、</a:t>
            </a:r>
            <a:endParaRPr lang="en-US" altLang="ja-JP" sz="2800" b="1" dirty="0"/>
          </a:p>
          <a:p>
            <a:r>
              <a:rPr lang="ja-JP" altLang="en-US" sz="2800" b="1" dirty="0"/>
              <a:t>　後輪は</a:t>
            </a:r>
            <a:r>
              <a:rPr lang="ja-JP" altLang="en-US" sz="2800" b="1" u="sng" dirty="0"/>
              <a:t>内側を通る</a:t>
            </a:r>
            <a:r>
              <a:rPr lang="ja-JP" altLang="en-US" sz="2800" b="1" dirty="0"/>
              <a:t>。このことを内輪差といいます。</a:t>
            </a:r>
            <a:endParaRPr lang="en-US" altLang="ja-JP" sz="2800" b="1" dirty="0"/>
          </a:p>
          <a:p>
            <a:r>
              <a:rPr lang="ja-JP" altLang="en-US" sz="2800" b="1" dirty="0"/>
              <a:t>②</a:t>
            </a:r>
            <a:r>
              <a:rPr lang="en-US" altLang="ja-JP" sz="2800" b="1" dirty="0"/>
              <a:t>…</a:t>
            </a:r>
            <a:r>
              <a:rPr lang="ja-JP" altLang="en-US" sz="2800" b="1" dirty="0"/>
              <a:t>正しい</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自動車が後ろから接近してきても、自転車はスピードを上げる必要</a:t>
            </a:r>
            <a:endParaRPr lang="en-US" altLang="ja-JP" sz="2800" b="1" dirty="0"/>
          </a:p>
          <a:p>
            <a:r>
              <a:rPr lang="ja-JP" altLang="en-US" sz="2800" b="1" dirty="0"/>
              <a:t>　はありません。安全な速度で注意して通行してください。</a:t>
            </a:r>
            <a:endParaRPr kumimoji="1" lang="ja-JP" altLang="en-US" sz="2800" dirty="0"/>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5" y="1148438"/>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148438"/>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120881" y="6402848"/>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Tree>
    <p:extLst>
      <p:ext uri="{BB962C8B-B14F-4D97-AF65-F5344CB8AC3E}">
        <p14:creationId xmlns:p14="http://schemas.microsoft.com/office/powerpoint/2010/main" val="6065696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619733" y="1474229"/>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516194" y="1334955"/>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67850" y="5750690"/>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0" name="テキスト ボックス 9">
            <a:extLst>
              <a:ext uri="{FF2B5EF4-FFF2-40B4-BE49-F238E27FC236}">
                <a16:creationId xmlns:a16="http://schemas.microsoft.com/office/drawing/2014/main" id="{6F3A0EDC-5262-458B-A6B6-B3DF63439165}"/>
              </a:ext>
            </a:extLst>
          </p:cNvPr>
          <p:cNvSpPr txBox="1"/>
          <p:nvPr/>
        </p:nvSpPr>
        <p:spPr>
          <a:xfrm>
            <a:off x="275772" y="2563974"/>
            <a:ext cx="11916228" cy="3108543"/>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正しくない</a:t>
            </a:r>
            <a:endParaRPr lang="en-US" altLang="ja-JP" sz="2800" b="1" dirty="0"/>
          </a:p>
          <a:p>
            <a:r>
              <a:rPr lang="ja-JP" altLang="en-US" sz="2800" b="1" dirty="0"/>
              <a:t>　　自動車はカーブや右折、左折するとき、前輪が通ったところより、</a:t>
            </a:r>
            <a:endParaRPr lang="en-US" altLang="ja-JP" sz="2800" b="1" dirty="0"/>
          </a:p>
          <a:p>
            <a:r>
              <a:rPr lang="ja-JP" altLang="en-US" sz="2800" b="1" dirty="0"/>
              <a:t>　後輪は</a:t>
            </a:r>
            <a:r>
              <a:rPr lang="ja-JP" altLang="en-US" sz="2800" b="1" u="sng" dirty="0"/>
              <a:t>内側を通る</a:t>
            </a:r>
            <a:r>
              <a:rPr lang="ja-JP" altLang="en-US" sz="2800" b="1" dirty="0"/>
              <a:t>。このことを内輪差といいます。</a:t>
            </a:r>
            <a:endParaRPr lang="en-US" altLang="ja-JP" sz="2800" b="1" dirty="0"/>
          </a:p>
          <a:p>
            <a:r>
              <a:rPr lang="ja-JP" altLang="en-US" sz="2800" b="1" dirty="0"/>
              <a:t>②</a:t>
            </a:r>
            <a:r>
              <a:rPr lang="en-US" altLang="ja-JP" sz="2800" b="1" dirty="0"/>
              <a:t>…</a:t>
            </a:r>
            <a:r>
              <a:rPr lang="ja-JP" altLang="en-US" sz="2800" b="1" dirty="0"/>
              <a:t>正しい</a:t>
            </a:r>
            <a:endParaRPr lang="en-US" altLang="ja-JP" sz="2800" b="1" dirty="0"/>
          </a:p>
          <a:p>
            <a:r>
              <a:rPr lang="ja-JP" altLang="en-US" sz="2800" b="1" dirty="0"/>
              <a:t>③</a:t>
            </a:r>
            <a:r>
              <a:rPr lang="en-US" altLang="ja-JP" sz="2800" b="1" dirty="0"/>
              <a:t>…</a:t>
            </a:r>
            <a:r>
              <a:rPr lang="ja-JP" altLang="en-US" sz="2800" b="1" dirty="0"/>
              <a:t>正しくない</a:t>
            </a:r>
            <a:endParaRPr lang="en-US" altLang="ja-JP" sz="2800" b="1" dirty="0"/>
          </a:p>
          <a:p>
            <a:r>
              <a:rPr lang="ja-JP" altLang="en-US" sz="2800" b="1" dirty="0"/>
              <a:t>　　自動車が後ろから接近してきても、自転車はスピードを上げる必要</a:t>
            </a:r>
            <a:endParaRPr lang="en-US" altLang="ja-JP" sz="2800" b="1" dirty="0"/>
          </a:p>
          <a:p>
            <a:r>
              <a:rPr lang="ja-JP" altLang="en-US" sz="2800" b="1" dirty="0"/>
              <a:t>　はありません。安全な速度で注意して通行してください。</a:t>
            </a:r>
            <a:endParaRPr kumimoji="1" lang="ja-JP" altLang="en-US" sz="2800" dirty="0"/>
          </a:p>
        </p:txBody>
      </p:sp>
    </p:spTree>
    <p:extLst>
      <p:ext uri="{BB962C8B-B14F-4D97-AF65-F5344CB8AC3E}">
        <p14:creationId xmlns:p14="http://schemas.microsoft.com/office/powerpoint/2010/main" val="34733242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555111" y="1107711"/>
            <a:ext cx="11133176" cy="461665"/>
          </a:xfrm>
          <a:prstGeom prst="rect">
            <a:avLst/>
          </a:prstGeom>
          <a:noFill/>
        </p:spPr>
        <p:txBody>
          <a:bodyPr wrap="none" lIns="91440" tIns="45720" rIns="91440" bIns="45720">
            <a:spAutoFit/>
          </a:bodyPr>
          <a:lstStyle/>
          <a:p>
            <a:r>
              <a:rPr lang="en-US" altLang="ja-JP"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17</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夜間における自転車の通行方法について、</a:t>
            </a:r>
            <a:r>
              <a:rPr lang="ja-JP" altLang="en-US" sz="24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正しくないもの</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2051411" y="2102691"/>
            <a:ext cx="9813206" cy="830997"/>
          </a:xfrm>
          <a:prstGeom prst="rect">
            <a:avLst/>
          </a:prstGeom>
          <a:noFill/>
        </p:spPr>
        <p:txBody>
          <a:bodyPr wrap="square" rtlCol="0">
            <a:spAutoFit/>
          </a:bodyPr>
          <a:lstStyle/>
          <a:p>
            <a:r>
              <a:rPr lang="ja-JP" altLang="en-US" sz="2400" b="1" dirty="0"/>
              <a:t>夜間には、前照灯のつかない自転車や、尾灯も反射材もない自転車に乗ってはいけない。</a:t>
            </a:r>
            <a:endParaRPr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66" y="2220692"/>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3" action="ppaction://hlinksldjump"/>
            <a:extLst>
              <a:ext uri="{FF2B5EF4-FFF2-40B4-BE49-F238E27FC236}">
                <a16:creationId xmlns:a16="http://schemas.microsoft.com/office/drawing/2014/main" id="{F7D64AF2-ED38-444C-95E1-FD0B13CD20A6}"/>
              </a:ext>
            </a:extLst>
          </p:cNvPr>
          <p:cNvSpPr/>
          <p:nvPr/>
        </p:nvSpPr>
        <p:spPr>
          <a:xfrm>
            <a:off x="1065164" y="3478608"/>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2" action="ppaction://hlinksldjump"/>
            <a:extLst>
              <a:ext uri="{FF2B5EF4-FFF2-40B4-BE49-F238E27FC236}">
                <a16:creationId xmlns:a16="http://schemas.microsoft.com/office/drawing/2014/main" id="{E2344092-9846-4280-BE78-C5106E3448A4}"/>
              </a:ext>
            </a:extLst>
          </p:cNvPr>
          <p:cNvSpPr/>
          <p:nvPr/>
        </p:nvSpPr>
        <p:spPr>
          <a:xfrm>
            <a:off x="1065165" y="4581920"/>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2123794" y="3424820"/>
            <a:ext cx="9668437" cy="830997"/>
          </a:xfrm>
          <a:prstGeom prst="rect">
            <a:avLst/>
          </a:prstGeom>
          <a:noFill/>
        </p:spPr>
        <p:txBody>
          <a:bodyPr wrap="square" rtlCol="0">
            <a:spAutoFit/>
          </a:bodyPr>
          <a:lstStyle/>
          <a:p>
            <a:r>
              <a:rPr lang="ja-JP" altLang="en-US" sz="2400" b="1" dirty="0"/>
              <a:t>夜間にライトをつけるのは、自転車の前方を照らすためであって、自動車の運転者などに自転車の存在を知らせるためではない。</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2059559" y="4443421"/>
            <a:ext cx="9935714" cy="1200329"/>
          </a:xfrm>
          <a:prstGeom prst="rect">
            <a:avLst/>
          </a:prstGeom>
          <a:noFill/>
        </p:spPr>
        <p:txBody>
          <a:bodyPr wrap="square" rtlCol="0">
            <a:spAutoFit/>
          </a:bodyPr>
          <a:lstStyle/>
          <a:p>
            <a:r>
              <a:rPr lang="ja-JP" altLang="en-US" sz="2400" b="1" dirty="0"/>
              <a:t>夜間に自転車に乗るときは、自動車から見えやすいように、目立つ色の服装や反射材の付いたものを着るのが良い。</a:t>
            </a:r>
            <a:endParaRPr lang="en-US" altLang="ja-JP" sz="2400" b="1" dirty="0"/>
          </a:p>
          <a:p>
            <a:endParaRPr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643750"/>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7327896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1DEDB2F0-9DA6-45F9-8D31-90BCB9B6DD7D}"/>
              </a:ext>
            </a:extLst>
          </p:cNvPr>
          <p:cNvSpPr/>
          <p:nvPr/>
        </p:nvSpPr>
        <p:spPr>
          <a:xfrm>
            <a:off x="838200" y="453749"/>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コンテンツ プレースホルダー 2">
            <a:extLst>
              <a:ext uri="{FF2B5EF4-FFF2-40B4-BE49-F238E27FC236}">
                <a16:creationId xmlns:a16="http://schemas.microsoft.com/office/drawing/2014/main" id="{97E17DF5-E15A-497F-B090-06A87021F6F3}"/>
              </a:ext>
            </a:extLst>
          </p:cNvPr>
          <p:cNvSpPr txBox="1">
            <a:spLocks/>
          </p:cNvSpPr>
          <p:nvPr/>
        </p:nvSpPr>
        <p:spPr>
          <a:xfrm>
            <a:off x="838200" y="1079526"/>
            <a:ext cx="8782878" cy="656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rgbClr val="002060"/>
                </a:solidFill>
              </a:rPr>
              <a:t>２　交差点では信号と一時停止を守って、安全確認</a:t>
            </a:r>
          </a:p>
        </p:txBody>
      </p:sp>
      <p:sp>
        <p:nvSpPr>
          <p:cNvPr id="7" name="四角形: 角を丸くする 6">
            <a:extLst>
              <a:ext uri="{FF2B5EF4-FFF2-40B4-BE49-F238E27FC236}">
                <a16:creationId xmlns:a16="http://schemas.microsoft.com/office/drawing/2014/main" id="{5BB7AC67-A788-4FA6-8696-E076052BFBD2}"/>
              </a:ext>
            </a:extLst>
          </p:cNvPr>
          <p:cNvSpPr/>
          <p:nvPr/>
        </p:nvSpPr>
        <p:spPr>
          <a:xfrm>
            <a:off x="1553817" y="2202788"/>
            <a:ext cx="6191265" cy="1415056"/>
          </a:xfrm>
          <a:prstGeom prst="round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四角形: 角を丸くする 7">
            <a:extLst>
              <a:ext uri="{FF2B5EF4-FFF2-40B4-BE49-F238E27FC236}">
                <a16:creationId xmlns:a16="http://schemas.microsoft.com/office/drawing/2014/main" id="{DA29E28F-3278-4695-B2C6-E95100ADD25C}"/>
              </a:ext>
            </a:extLst>
          </p:cNvPr>
          <p:cNvSpPr/>
          <p:nvPr/>
        </p:nvSpPr>
        <p:spPr>
          <a:xfrm>
            <a:off x="1553817" y="3739136"/>
            <a:ext cx="6191265" cy="2039338"/>
          </a:xfrm>
          <a:prstGeom prst="round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コンテンツ プレースホルダー 2">
            <a:extLst>
              <a:ext uri="{FF2B5EF4-FFF2-40B4-BE49-F238E27FC236}">
                <a16:creationId xmlns:a16="http://schemas.microsoft.com/office/drawing/2014/main" id="{82E1F71B-BD92-4C70-8240-FC147EB2140F}"/>
              </a:ext>
            </a:extLst>
          </p:cNvPr>
          <p:cNvSpPr txBox="1">
            <a:spLocks/>
          </p:cNvSpPr>
          <p:nvPr/>
        </p:nvSpPr>
        <p:spPr>
          <a:xfrm>
            <a:off x="1702497" y="5940602"/>
            <a:ext cx="5999922" cy="5983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US" altLang="ja-JP" sz="1800" b="1" dirty="0"/>
              <a:t>【</a:t>
            </a:r>
            <a:r>
              <a:rPr lang="ja-JP" altLang="en-US" sz="1800" b="1" dirty="0"/>
              <a:t>罰則</a:t>
            </a:r>
            <a:r>
              <a:rPr lang="en-US" altLang="ja-JP" sz="1800" b="1" dirty="0"/>
              <a:t>】</a:t>
            </a:r>
            <a:r>
              <a:rPr lang="ja-JP" altLang="en-US" sz="1800" b="1" dirty="0"/>
              <a:t>３月以下の懲役又は５万円以下の罰金等</a:t>
            </a:r>
          </a:p>
        </p:txBody>
      </p:sp>
      <p:sp>
        <p:nvSpPr>
          <p:cNvPr id="10" name="コンテンツ プレースホルダー 2">
            <a:extLst>
              <a:ext uri="{FF2B5EF4-FFF2-40B4-BE49-F238E27FC236}">
                <a16:creationId xmlns:a16="http://schemas.microsoft.com/office/drawing/2014/main" id="{665C2207-DFB0-4521-8F8E-11BBE6D8C468}"/>
              </a:ext>
            </a:extLst>
          </p:cNvPr>
          <p:cNvSpPr txBox="1">
            <a:spLocks/>
          </p:cNvSpPr>
          <p:nvPr/>
        </p:nvSpPr>
        <p:spPr>
          <a:xfrm>
            <a:off x="1659835" y="2217940"/>
            <a:ext cx="6085247" cy="14443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1800" b="1" dirty="0">
                <a:solidFill>
                  <a:srgbClr val="FF0000"/>
                </a:solidFill>
              </a:rPr>
              <a:t>　信号のある交差点</a:t>
            </a:r>
            <a:r>
              <a:rPr lang="ja-JP" altLang="en-US" sz="1800" b="1" dirty="0"/>
              <a:t>では、信号に従わなければならない。</a:t>
            </a:r>
            <a:endParaRPr lang="en-US" altLang="ja-JP" sz="1800" b="1" dirty="0"/>
          </a:p>
          <a:p>
            <a:pPr marL="0" indent="0">
              <a:lnSpc>
                <a:spcPct val="110000"/>
              </a:lnSpc>
              <a:buFont typeface="Arial" panose="020B0604020202020204" pitchFamily="34" charset="0"/>
              <a:buNone/>
            </a:pPr>
            <a:r>
              <a:rPr lang="ja-JP" altLang="en-US" sz="1800" b="1" dirty="0"/>
              <a:t>「歩行者・自転車専用」と表示されている信号機のある場合はその信号機に従う。</a:t>
            </a:r>
          </a:p>
        </p:txBody>
      </p:sp>
      <p:sp>
        <p:nvSpPr>
          <p:cNvPr id="11" name="コンテンツ プレースホルダー 2">
            <a:extLst>
              <a:ext uri="{FF2B5EF4-FFF2-40B4-BE49-F238E27FC236}">
                <a16:creationId xmlns:a16="http://schemas.microsoft.com/office/drawing/2014/main" id="{630846D3-DB5C-4C8F-B65B-B3B084E9AC52}"/>
              </a:ext>
            </a:extLst>
          </p:cNvPr>
          <p:cNvSpPr txBox="1">
            <a:spLocks/>
          </p:cNvSpPr>
          <p:nvPr/>
        </p:nvSpPr>
        <p:spPr>
          <a:xfrm>
            <a:off x="1659836" y="3861036"/>
            <a:ext cx="6085246" cy="18108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1800" b="1" dirty="0"/>
              <a:t>　</a:t>
            </a:r>
            <a:r>
              <a:rPr lang="ja-JP" altLang="en-US" sz="1800" b="1" dirty="0">
                <a:solidFill>
                  <a:srgbClr val="FF0000"/>
                </a:solidFill>
              </a:rPr>
              <a:t>信号機のない交差点</a:t>
            </a:r>
            <a:r>
              <a:rPr lang="ja-JP" altLang="en-US" sz="1800" b="1" dirty="0"/>
              <a:t>では、一時停止の標識がある場合は必ず一時停止をし、安全確認を行わなければならない。</a:t>
            </a:r>
            <a:endParaRPr lang="en-US" altLang="ja-JP" sz="1800" b="1" dirty="0"/>
          </a:p>
          <a:p>
            <a:pPr marL="0" indent="0">
              <a:lnSpc>
                <a:spcPct val="110000"/>
              </a:lnSpc>
              <a:buFont typeface="Arial" panose="020B0604020202020204" pitchFamily="34" charset="0"/>
              <a:buNone/>
            </a:pPr>
            <a:r>
              <a:rPr lang="ja-JP" altLang="en-US" sz="1800" b="1" dirty="0"/>
              <a:t>　また、一時停止の標識がない交差点や狭い道路から広い道路に出る場合、見とおしの悪い曲がり角を通行する場合は徐行して、十分安全確認をしてから通行する。</a:t>
            </a:r>
          </a:p>
        </p:txBody>
      </p:sp>
      <p:pic>
        <p:nvPicPr>
          <p:cNvPr id="13" name="図 12">
            <a:extLst>
              <a:ext uri="{FF2B5EF4-FFF2-40B4-BE49-F238E27FC236}">
                <a16:creationId xmlns:a16="http://schemas.microsoft.com/office/drawing/2014/main" id="{0A62A715-4325-4832-B710-5EB79AC00B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36264" y="2157232"/>
            <a:ext cx="2969627" cy="3163808"/>
          </a:xfrm>
          <a:prstGeom prst="rect">
            <a:avLst/>
          </a:prstGeom>
        </p:spPr>
      </p:pic>
      <p:sp>
        <p:nvSpPr>
          <p:cNvPr id="2" name="スライド番号プレースホルダー 1">
            <a:extLst>
              <a:ext uri="{FF2B5EF4-FFF2-40B4-BE49-F238E27FC236}">
                <a16:creationId xmlns:a16="http://schemas.microsoft.com/office/drawing/2014/main" id="{DBDDA0D7-749F-42D5-91B0-631454F064E3}"/>
              </a:ext>
            </a:extLst>
          </p:cNvPr>
          <p:cNvSpPr>
            <a:spLocks noGrp="1"/>
          </p:cNvSpPr>
          <p:nvPr>
            <p:ph type="sldNum" sz="quarter" idx="12"/>
          </p:nvPr>
        </p:nvSpPr>
        <p:spPr/>
        <p:txBody>
          <a:bodyPr/>
          <a:lstStyle/>
          <a:p>
            <a:fld id="{877274AA-E896-4FE3-88CB-77BACB17064E}" type="slidenum">
              <a:rPr kumimoji="1" lang="ja-JP" altLang="en-US" smtClean="0"/>
              <a:t>7</a:t>
            </a:fld>
            <a:endParaRPr kumimoji="1" lang="ja-JP" altLang="en-US"/>
          </a:p>
        </p:txBody>
      </p:sp>
      <p:sp>
        <p:nvSpPr>
          <p:cNvPr id="12" name="四角形: 角を丸くする 11">
            <a:hlinkClick r:id="rId3" action="ppaction://hlinksldjump"/>
            <a:extLst>
              <a:ext uri="{FF2B5EF4-FFF2-40B4-BE49-F238E27FC236}">
                <a16:creationId xmlns:a16="http://schemas.microsoft.com/office/drawing/2014/main" id="{10AD8B44-B4A9-455F-B1C0-BEAF0E37FAFE}"/>
              </a:ext>
            </a:extLst>
          </p:cNvPr>
          <p:cNvSpPr/>
          <p:nvPr/>
        </p:nvSpPr>
        <p:spPr>
          <a:xfrm>
            <a:off x="9479310" y="5837853"/>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4" name="正方形/長方形 13">
            <a:extLst>
              <a:ext uri="{FF2B5EF4-FFF2-40B4-BE49-F238E27FC236}">
                <a16:creationId xmlns:a16="http://schemas.microsoft.com/office/drawing/2014/main" id="{C5C3669B-1F2C-47EE-AE57-1030D3A2AEFC}"/>
              </a:ext>
            </a:extLst>
          </p:cNvPr>
          <p:cNvSpPr/>
          <p:nvPr/>
        </p:nvSpPr>
        <p:spPr>
          <a:xfrm>
            <a:off x="260622" y="6396335"/>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123661019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3A3AF69-EF6E-4872-979F-C8D8943C560F}"/>
              </a:ext>
            </a:extLst>
          </p:cNvPr>
          <p:cNvSpPr txBox="1"/>
          <p:nvPr/>
        </p:nvSpPr>
        <p:spPr>
          <a:xfrm>
            <a:off x="362858" y="3438713"/>
            <a:ext cx="11698513" cy="2246769"/>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夜間にライトをつけるのは、自転車の前方を照らすためだけでなく、</a:t>
            </a:r>
            <a:endParaRPr lang="en-US" altLang="ja-JP" sz="2800" b="1" dirty="0"/>
          </a:p>
          <a:p>
            <a:r>
              <a:rPr lang="ja-JP" altLang="en-US" sz="2800" b="1" dirty="0"/>
              <a:t>　自動車の運転者などに自転車の存在を知らせるためでもあります。</a:t>
            </a:r>
            <a:endParaRPr lang="en-US" altLang="ja-JP" sz="2800" b="1" dirty="0"/>
          </a:p>
          <a:p>
            <a:r>
              <a:rPr lang="ja-JP" altLang="en-US" sz="2800" b="1" dirty="0"/>
              <a:t>③</a:t>
            </a:r>
            <a:r>
              <a:rPr lang="en-US" altLang="ja-JP" sz="2800" b="1" dirty="0"/>
              <a:t>…</a:t>
            </a:r>
            <a:r>
              <a:rPr lang="ja-JP" altLang="en-US" sz="2800" b="1" dirty="0"/>
              <a:t>正しい</a:t>
            </a:r>
            <a:endParaRPr lang="en-US" altLang="ja-JP" sz="2800" b="1" dirty="0"/>
          </a:p>
        </p:txBody>
      </p:sp>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629778"/>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741516"/>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120881" y="6402848"/>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Tree>
    <p:extLst>
      <p:ext uri="{BB962C8B-B14F-4D97-AF65-F5344CB8AC3E}">
        <p14:creationId xmlns:p14="http://schemas.microsoft.com/office/powerpoint/2010/main" val="379991085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749932" y="2025953"/>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692635" y="1937307"/>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67850" y="5750690"/>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0" name="テキスト ボックス 9">
            <a:extLst>
              <a:ext uri="{FF2B5EF4-FFF2-40B4-BE49-F238E27FC236}">
                <a16:creationId xmlns:a16="http://schemas.microsoft.com/office/drawing/2014/main" id="{06350A5B-F3B5-4107-89B7-489B86064F04}"/>
              </a:ext>
            </a:extLst>
          </p:cNvPr>
          <p:cNvSpPr txBox="1"/>
          <p:nvPr/>
        </p:nvSpPr>
        <p:spPr>
          <a:xfrm>
            <a:off x="362858" y="3438713"/>
            <a:ext cx="11698513" cy="2246769"/>
          </a:xfrm>
          <a:prstGeom prst="rect">
            <a:avLst/>
          </a:prstGeom>
          <a:noFill/>
        </p:spPr>
        <p:txBody>
          <a:bodyPr wrap="square" rtlCol="0">
            <a:spAutoFit/>
          </a:bodyPr>
          <a:lstStyle/>
          <a:p>
            <a:r>
              <a:rPr lang="ja-JP" altLang="en-US" sz="2800" b="1" dirty="0"/>
              <a:t>①</a:t>
            </a:r>
            <a:r>
              <a:rPr lang="en-US" altLang="ja-JP" sz="2800" b="1" dirty="0"/>
              <a:t>…</a:t>
            </a:r>
            <a:r>
              <a:rPr lang="ja-JP" altLang="en-US" sz="2800" b="1" dirty="0"/>
              <a:t>正しい</a:t>
            </a:r>
            <a:endParaRPr lang="en-US" altLang="ja-JP" sz="2800" b="1" dirty="0"/>
          </a:p>
          <a:p>
            <a:r>
              <a:rPr lang="ja-JP" altLang="en-US" sz="2800" b="1" dirty="0"/>
              <a:t>②</a:t>
            </a:r>
            <a:r>
              <a:rPr lang="en-US" altLang="ja-JP" sz="2800" b="1" dirty="0"/>
              <a:t>…</a:t>
            </a:r>
            <a:r>
              <a:rPr lang="ja-JP" altLang="en-US" sz="2800" b="1" dirty="0"/>
              <a:t>正しくない</a:t>
            </a:r>
            <a:endParaRPr lang="en-US" altLang="ja-JP" sz="2800" b="1" dirty="0"/>
          </a:p>
          <a:p>
            <a:r>
              <a:rPr lang="ja-JP" altLang="en-US" sz="2800" b="1" dirty="0"/>
              <a:t>　　夜間にライトをつけるのは、自転車の前方を照らすためだけでなく、</a:t>
            </a:r>
            <a:endParaRPr lang="en-US" altLang="ja-JP" sz="2800" b="1" dirty="0"/>
          </a:p>
          <a:p>
            <a:r>
              <a:rPr lang="ja-JP" altLang="en-US" sz="2800" b="1" dirty="0"/>
              <a:t>　自動車の運転者などに自転車の存在を知らせるためでもあります。</a:t>
            </a:r>
            <a:endParaRPr lang="en-US" altLang="ja-JP" sz="2800" b="1" dirty="0"/>
          </a:p>
          <a:p>
            <a:r>
              <a:rPr lang="ja-JP" altLang="en-US" sz="2800" b="1" dirty="0"/>
              <a:t>③</a:t>
            </a:r>
            <a:r>
              <a:rPr lang="en-US" altLang="ja-JP" sz="2800" b="1" dirty="0"/>
              <a:t>…</a:t>
            </a:r>
            <a:r>
              <a:rPr lang="ja-JP" altLang="en-US" sz="2800" b="1" dirty="0"/>
              <a:t>正しい</a:t>
            </a:r>
            <a:endParaRPr lang="en-US" altLang="ja-JP" sz="2800" b="1" dirty="0"/>
          </a:p>
        </p:txBody>
      </p:sp>
    </p:spTree>
    <p:extLst>
      <p:ext uri="{BB962C8B-B14F-4D97-AF65-F5344CB8AC3E}">
        <p14:creationId xmlns:p14="http://schemas.microsoft.com/office/powerpoint/2010/main" val="66453294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A9445A-6C6F-42D4-94C0-AF13A585CD50}"/>
              </a:ext>
            </a:extLst>
          </p:cNvPr>
          <p:cNvSpPr>
            <a:spLocks noGrp="1"/>
          </p:cNvSpPr>
          <p:nvPr>
            <p:ph type="ctrTitle"/>
          </p:nvPr>
        </p:nvSpPr>
        <p:spPr>
          <a:xfrm>
            <a:off x="-275517" y="-48406"/>
            <a:ext cx="4531360" cy="842279"/>
          </a:xfrm>
        </p:spPr>
        <p:txBody>
          <a:bodyPr>
            <a:normAutofit/>
          </a:bodyPr>
          <a:lstStyle/>
          <a:p>
            <a:r>
              <a:rPr kumimoji="1" lang="ja-JP" altLang="en-US" sz="3200" b="1" dirty="0"/>
              <a:t>（中・高校生向け）</a:t>
            </a:r>
          </a:p>
        </p:txBody>
      </p:sp>
      <p:sp>
        <p:nvSpPr>
          <p:cNvPr id="4" name="正方形/長方形 3">
            <a:extLst>
              <a:ext uri="{FF2B5EF4-FFF2-40B4-BE49-F238E27FC236}">
                <a16:creationId xmlns:a16="http://schemas.microsoft.com/office/drawing/2014/main" id="{0665675D-275F-41DE-892A-4F87D30B766E}"/>
              </a:ext>
            </a:extLst>
          </p:cNvPr>
          <p:cNvSpPr/>
          <p:nvPr/>
        </p:nvSpPr>
        <p:spPr>
          <a:xfrm>
            <a:off x="555111" y="1107711"/>
            <a:ext cx="11440953" cy="830997"/>
          </a:xfrm>
          <a:prstGeom prst="rect">
            <a:avLst/>
          </a:prstGeom>
          <a:noFill/>
        </p:spPr>
        <p:txBody>
          <a:bodyPr wrap="none" lIns="91440" tIns="45720" rIns="91440" bIns="45720">
            <a:spAutoFit/>
          </a:bodyPr>
          <a:lstStyle/>
          <a:p>
            <a:r>
              <a:rPr lang="en-US" altLang="ja-JP"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18</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自転車に乗っていて、緊急車両が近づいてきたときのことについて、</a:t>
            </a:r>
            <a:r>
              <a:rPr lang="ja-JP" altLang="en-US" sz="24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正しい</a:t>
            </a:r>
            <a:endParaRPr lang="en-US" altLang="ja-JP" sz="24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endParaRPr>
          </a:p>
          <a:p>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　</a:t>
            </a:r>
            <a:r>
              <a:rPr lang="ja-JP" altLang="en-US" sz="2400" b="1" u="sng"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もの</a:t>
            </a:r>
            <a:r>
              <a:rPr lang="ja-JP" altLang="en-US" sz="2400" b="1" cap="none" spc="0" dirty="0">
                <a:ln w="12700">
                  <a:solidFill>
                    <a:schemeClr val="tx2">
                      <a:satMod val="155000"/>
                    </a:schemeClr>
                  </a:solidFill>
                  <a:prstDash val="solid"/>
                </a:ln>
                <a:solidFill>
                  <a:schemeClr val="tx2"/>
                </a:solidFill>
                <a:effectLst>
                  <a:outerShdw blurRad="41275" dist="20320" dir="1800000" algn="tl" rotWithShape="0">
                    <a:srgbClr val="000000">
                      <a:alpha val="40000"/>
                    </a:srgbClr>
                  </a:outerShdw>
                </a:effectLst>
              </a:rPr>
              <a:t>はどれですか。</a:t>
            </a:r>
          </a:p>
        </p:txBody>
      </p:sp>
      <p:sp>
        <p:nvSpPr>
          <p:cNvPr id="5" name="テキスト ボックス 4">
            <a:extLst>
              <a:ext uri="{FF2B5EF4-FFF2-40B4-BE49-F238E27FC236}">
                <a16:creationId xmlns:a16="http://schemas.microsoft.com/office/drawing/2014/main" id="{044482C9-16D7-47F0-AB38-A41A1DCF2697}"/>
              </a:ext>
            </a:extLst>
          </p:cNvPr>
          <p:cNvSpPr txBox="1"/>
          <p:nvPr/>
        </p:nvSpPr>
        <p:spPr>
          <a:xfrm>
            <a:off x="2051411" y="2238789"/>
            <a:ext cx="9813206" cy="461665"/>
          </a:xfrm>
          <a:prstGeom prst="rect">
            <a:avLst/>
          </a:prstGeom>
          <a:noFill/>
        </p:spPr>
        <p:txBody>
          <a:bodyPr wrap="square" rtlCol="0">
            <a:spAutoFit/>
          </a:bodyPr>
          <a:lstStyle/>
          <a:p>
            <a:r>
              <a:rPr lang="ja-JP" altLang="en-US" sz="2400" b="1" dirty="0"/>
              <a:t>交差点やその付近であっても、その場で止まって進路をゆずる。</a:t>
            </a:r>
            <a:endParaRPr lang="en-US" altLang="ja-JP" sz="2400" b="1" dirty="0"/>
          </a:p>
        </p:txBody>
      </p:sp>
      <p:sp>
        <p:nvSpPr>
          <p:cNvPr id="7" name="四角形: 角を丸くする 6">
            <a:hlinkClick r:id="rId2" action="ppaction://hlinksldjump"/>
            <a:extLst>
              <a:ext uri="{FF2B5EF4-FFF2-40B4-BE49-F238E27FC236}">
                <a16:creationId xmlns:a16="http://schemas.microsoft.com/office/drawing/2014/main" id="{6C627BC3-54DC-4717-B46D-EFADE366C2C9}"/>
              </a:ext>
            </a:extLst>
          </p:cNvPr>
          <p:cNvSpPr/>
          <p:nvPr/>
        </p:nvSpPr>
        <p:spPr>
          <a:xfrm>
            <a:off x="1065166" y="2220692"/>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①</a:t>
            </a:r>
            <a:endParaRPr kumimoji="1" lang="ja-JP" altLang="en-US" sz="2000" b="1" dirty="0">
              <a:solidFill>
                <a:schemeClr val="tx1"/>
              </a:solidFill>
            </a:endParaRPr>
          </a:p>
        </p:txBody>
      </p:sp>
      <p:sp>
        <p:nvSpPr>
          <p:cNvPr id="8" name="正方形/長方形 7">
            <a:extLst>
              <a:ext uri="{FF2B5EF4-FFF2-40B4-BE49-F238E27FC236}">
                <a16:creationId xmlns:a16="http://schemas.microsoft.com/office/drawing/2014/main" id="{5E7681D9-2F6B-467A-8359-0ACDA82FD353}"/>
              </a:ext>
            </a:extLst>
          </p:cNvPr>
          <p:cNvSpPr/>
          <p:nvPr/>
        </p:nvSpPr>
        <p:spPr>
          <a:xfrm>
            <a:off x="0" y="6357297"/>
            <a:ext cx="9482166"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F7D64AF2-ED38-444C-95E1-FD0B13CD20A6}"/>
              </a:ext>
            </a:extLst>
          </p:cNvPr>
          <p:cNvSpPr/>
          <p:nvPr/>
        </p:nvSpPr>
        <p:spPr>
          <a:xfrm>
            <a:off x="1065164" y="3478608"/>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2000" b="1" dirty="0">
                <a:solidFill>
                  <a:schemeClr val="tx1"/>
                </a:solidFill>
              </a:rPr>
              <a:t>②</a:t>
            </a:r>
          </a:p>
        </p:txBody>
      </p:sp>
      <p:sp>
        <p:nvSpPr>
          <p:cNvPr id="13" name="四角形: 角を丸くする 12">
            <a:hlinkClick r:id="rId3" action="ppaction://hlinksldjump"/>
            <a:extLst>
              <a:ext uri="{FF2B5EF4-FFF2-40B4-BE49-F238E27FC236}">
                <a16:creationId xmlns:a16="http://schemas.microsoft.com/office/drawing/2014/main" id="{E2344092-9846-4280-BE78-C5106E3448A4}"/>
              </a:ext>
            </a:extLst>
          </p:cNvPr>
          <p:cNvSpPr/>
          <p:nvPr/>
        </p:nvSpPr>
        <p:spPr>
          <a:xfrm>
            <a:off x="1065165" y="4581920"/>
            <a:ext cx="780225" cy="461666"/>
          </a:xfrm>
          <a:prstGeom prst="round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sz="2000" b="1" dirty="0">
                <a:solidFill>
                  <a:schemeClr val="tx1"/>
                </a:solidFill>
              </a:rPr>
              <a:t>③</a:t>
            </a:r>
            <a:endParaRPr kumimoji="1" lang="ja-JP" altLang="en-US" sz="2000" b="1" dirty="0">
              <a:solidFill>
                <a:schemeClr val="tx1"/>
              </a:solidFill>
            </a:endParaRPr>
          </a:p>
        </p:txBody>
      </p:sp>
      <p:sp>
        <p:nvSpPr>
          <p:cNvPr id="14" name="テキスト ボックス 13">
            <a:extLst>
              <a:ext uri="{FF2B5EF4-FFF2-40B4-BE49-F238E27FC236}">
                <a16:creationId xmlns:a16="http://schemas.microsoft.com/office/drawing/2014/main" id="{9F33EFCE-AA81-4721-AE20-C1E4B7DD3180}"/>
              </a:ext>
            </a:extLst>
          </p:cNvPr>
          <p:cNvSpPr txBox="1"/>
          <p:nvPr/>
        </p:nvSpPr>
        <p:spPr>
          <a:xfrm>
            <a:off x="2051411" y="3506336"/>
            <a:ext cx="9668437" cy="461665"/>
          </a:xfrm>
          <a:prstGeom prst="rect">
            <a:avLst/>
          </a:prstGeom>
          <a:noFill/>
        </p:spPr>
        <p:txBody>
          <a:bodyPr wrap="square" rtlCol="0">
            <a:spAutoFit/>
          </a:bodyPr>
          <a:lstStyle/>
          <a:p>
            <a:r>
              <a:rPr lang="ja-JP" altLang="en-US" sz="2400" b="1" dirty="0"/>
              <a:t>一方通行の道路では、常に道路の右端によって進路をゆずる。</a:t>
            </a:r>
            <a:endParaRPr lang="en-US" altLang="ja-JP" sz="2400" b="1" dirty="0"/>
          </a:p>
        </p:txBody>
      </p:sp>
      <p:sp>
        <p:nvSpPr>
          <p:cNvPr id="15" name="テキスト ボックス 14">
            <a:extLst>
              <a:ext uri="{FF2B5EF4-FFF2-40B4-BE49-F238E27FC236}">
                <a16:creationId xmlns:a16="http://schemas.microsoft.com/office/drawing/2014/main" id="{4E25A8E0-3292-42F2-BB55-4A288A840500}"/>
              </a:ext>
            </a:extLst>
          </p:cNvPr>
          <p:cNvSpPr txBox="1"/>
          <p:nvPr/>
        </p:nvSpPr>
        <p:spPr>
          <a:xfrm>
            <a:off x="2051411" y="4581921"/>
            <a:ext cx="9935714" cy="461665"/>
          </a:xfrm>
          <a:prstGeom prst="rect">
            <a:avLst/>
          </a:prstGeom>
          <a:noFill/>
        </p:spPr>
        <p:txBody>
          <a:bodyPr wrap="square" rtlCol="0">
            <a:spAutoFit/>
          </a:bodyPr>
          <a:lstStyle/>
          <a:p>
            <a:r>
              <a:rPr lang="ja-JP" altLang="en-US" sz="2400" b="1" dirty="0"/>
              <a:t>交差点やその付近を避け、道路の左端によって進路をゆずる。</a:t>
            </a:r>
            <a:endParaRPr lang="en-US" altLang="ja-JP" sz="2400" b="1" dirty="0"/>
          </a:p>
        </p:txBody>
      </p:sp>
      <p:sp>
        <p:nvSpPr>
          <p:cNvPr id="16" name="正方形/長方形 15">
            <a:extLst>
              <a:ext uri="{FF2B5EF4-FFF2-40B4-BE49-F238E27FC236}">
                <a16:creationId xmlns:a16="http://schemas.microsoft.com/office/drawing/2014/main" id="{3767525D-3A7A-4798-BF1E-0266ED18297C}"/>
              </a:ext>
            </a:extLst>
          </p:cNvPr>
          <p:cNvSpPr/>
          <p:nvPr/>
        </p:nvSpPr>
        <p:spPr>
          <a:xfrm>
            <a:off x="871181" y="5643750"/>
            <a:ext cx="505125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cap="none" spc="0" dirty="0">
                <a:ln/>
                <a:solidFill>
                  <a:srgbClr val="FF0000"/>
                </a:solidFill>
                <a:effectLst/>
              </a:rPr>
              <a:t>↑↑正解だと思う番号をクリック</a:t>
            </a:r>
          </a:p>
        </p:txBody>
      </p:sp>
    </p:spTree>
    <p:extLst>
      <p:ext uri="{BB962C8B-B14F-4D97-AF65-F5344CB8AC3E}">
        <p14:creationId xmlns:p14="http://schemas.microsoft.com/office/powerpoint/2010/main" val="33772515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CC8E251D-1D13-475A-AB85-08AA3C82526A}"/>
              </a:ext>
            </a:extLst>
          </p:cNvPr>
          <p:cNvSpPr txBox="1">
            <a:spLocks/>
          </p:cNvSpPr>
          <p:nvPr/>
        </p:nvSpPr>
        <p:spPr>
          <a:xfrm>
            <a:off x="3340426" y="1629778"/>
            <a:ext cx="291988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9900" b="1" dirty="0">
                <a:solidFill>
                  <a:srgbClr val="FF0000"/>
                </a:solidFill>
              </a:rPr>
              <a:t>○</a:t>
            </a:r>
            <a:endParaRPr lang="ja-JP" altLang="en-US" sz="9600" dirty="0"/>
          </a:p>
        </p:txBody>
      </p:sp>
      <p:sp>
        <p:nvSpPr>
          <p:cNvPr id="10" name="タイトル 1">
            <a:extLst>
              <a:ext uri="{FF2B5EF4-FFF2-40B4-BE49-F238E27FC236}">
                <a16:creationId xmlns:a16="http://schemas.microsoft.com/office/drawing/2014/main" id="{2644473F-04C8-43C6-BFE3-9EF4517BB22B}"/>
              </a:ext>
            </a:extLst>
          </p:cNvPr>
          <p:cNvSpPr txBox="1">
            <a:spLocks/>
          </p:cNvSpPr>
          <p:nvPr/>
        </p:nvSpPr>
        <p:spPr>
          <a:xfrm>
            <a:off x="6096000" y="1741516"/>
            <a:ext cx="514873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正解</a:t>
            </a:r>
          </a:p>
        </p:txBody>
      </p:sp>
      <p:sp>
        <p:nvSpPr>
          <p:cNvPr id="11" name="正方形/長方形 10">
            <a:extLst>
              <a:ext uri="{FF2B5EF4-FFF2-40B4-BE49-F238E27FC236}">
                <a16:creationId xmlns:a16="http://schemas.microsoft.com/office/drawing/2014/main" id="{CF5E7467-BAFA-49BB-81B0-F36C42962827}"/>
              </a:ext>
            </a:extLst>
          </p:cNvPr>
          <p:cNvSpPr/>
          <p:nvPr/>
        </p:nvSpPr>
        <p:spPr>
          <a:xfrm>
            <a:off x="120881" y="6402848"/>
            <a:ext cx="9358975"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2" name="四角形: 角を丸くする 11">
            <a:hlinkClick r:id="rId2" action="ppaction://hlinksldjump"/>
            <a:extLst>
              <a:ext uri="{FF2B5EF4-FFF2-40B4-BE49-F238E27FC236}">
                <a16:creationId xmlns:a16="http://schemas.microsoft.com/office/drawing/2014/main" id="{C25903FC-A7AA-4894-9828-B5A35940F73F}"/>
              </a:ext>
            </a:extLst>
          </p:cNvPr>
          <p:cNvSpPr/>
          <p:nvPr/>
        </p:nvSpPr>
        <p:spPr>
          <a:xfrm>
            <a:off x="9564603" y="5829872"/>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8" name="テキスト ボックス 7">
            <a:extLst>
              <a:ext uri="{FF2B5EF4-FFF2-40B4-BE49-F238E27FC236}">
                <a16:creationId xmlns:a16="http://schemas.microsoft.com/office/drawing/2014/main" id="{AFC20285-8965-45C3-9632-7AA9AFDE30D9}"/>
              </a:ext>
            </a:extLst>
          </p:cNvPr>
          <p:cNvSpPr txBox="1"/>
          <p:nvPr/>
        </p:nvSpPr>
        <p:spPr>
          <a:xfrm>
            <a:off x="333828" y="3469490"/>
            <a:ext cx="11562995" cy="1815882"/>
          </a:xfrm>
          <a:prstGeom prst="rect">
            <a:avLst/>
          </a:prstGeom>
          <a:noFill/>
        </p:spPr>
        <p:txBody>
          <a:bodyPr wrap="square" rtlCol="0">
            <a:spAutoFit/>
          </a:bodyPr>
          <a:lstStyle/>
          <a:p>
            <a:r>
              <a:rPr lang="ja-JP" altLang="en-US" sz="2800" b="1" dirty="0"/>
              <a:t>①・②</a:t>
            </a:r>
            <a:r>
              <a:rPr lang="en-US" altLang="ja-JP" sz="2800" b="1" dirty="0"/>
              <a:t>…</a:t>
            </a:r>
            <a:r>
              <a:rPr lang="ja-JP" altLang="en-US" sz="2800" b="1" dirty="0"/>
              <a:t>正しくない</a:t>
            </a:r>
            <a:endParaRPr lang="en-US" altLang="ja-JP" sz="2800" b="1" dirty="0"/>
          </a:p>
          <a:p>
            <a:r>
              <a:rPr lang="ja-JP" altLang="en-US" sz="2800" b="1" dirty="0"/>
              <a:t>　　緊急車両が接近してきたら、</a:t>
            </a:r>
            <a:r>
              <a:rPr lang="ja-JP" altLang="en-US" sz="2800" b="1" u="sng" dirty="0"/>
              <a:t>交差点やその付近を避け</a:t>
            </a:r>
            <a:r>
              <a:rPr lang="ja-JP" altLang="en-US" sz="2800" b="1" dirty="0"/>
              <a:t>、</a:t>
            </a:r>
            <a:r>
              <a:rPr lang="ja-JP" altLang="en-US" sz="2800" b="1" u="sng" dirty="0"/>
              <a:t>道路の左端</a:t>
            </a:r>
            <a:endParaRPr lang="en-US" altLang="ja-JP" sz="2800" b="1" u="sng" dirty="0"/>
          </a:p>
          <a:p>
            <a:r>
              <a:rPr lang="ja-JP" altLang="en-US" sz="2800" b="1" dirty="0"/>
              <a:t>　</a:t>
            </a:r>
            <a:r>
              <a:rPr lang="ja-JP" altLang="en-US" sz="2800" b="1" u="sng" dirty="0"/>
              <a:t>によって</a:t>
            </a:r>
            <a:r>
              <a:rPr lang="ja-JP" altLang="en-US" sz="2800" b="1" dirty="0"/>
              <a:t>進路をゆずらなければいけません。</a:t>
            </a:r>
            <a:endParaRPr lang="en-US" altLang="ja-JP" sz="2800" b="1" dirty="0"/>
          </a:p>
          <a:p>
            <a:r>
              <a:rPr lang="ja-JP" altLang="en-US" sz="2800" b="1" dirty="0"/>
              <a:t>③</a:t>
            </a:r>
            <a:r>
              <a:rPr lang="en-US" altLang="ja-JP" sz="2800" b="1" dirty="0"/>
              <a:t>…</a:t>
            </a:r>
            <a:r>
              <a:rPr lang="ja-JP" altLang="en-US" sz="2800" b="1" dirty="0"/>
              <a:t>正しい</a:t>
            </a:r>
            <a:endParaRPr lang="en-US" altLang="ja-JP" sz="2800" b="1" dirty="0"/>
          </a:p>
        </p:txBody>
      </p:sp>
    </p:spTree>
    <p:extLst>
      <p:ext uri="{BB962C8B-B14F-4D97-AF65-F5344CB8AC3E}">
        <p14:creationId xmlns:p14="http://schemas.microsoft.com/office/powerpoint/2010/main" val="192560389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8B007F3D-09D9-487C-8DC7-97AA7C7ED21C}"/>
              </a:ext>
            </a:extLst>
          </p:cNvPr>
          <p:cNvSpPr txBox="1">
            <a:spLocks/>
          </p:cNvSpPr>
          <p:nvPr/>
        </p:nvSpPr>
        <p:spPr>
          <a:xfrm>
            <a:off x="2775690" y="1850110"/>
            <a:ext cx="4145803"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28700" b="1" dirty="0">
                <a:solidFill>
                  <a:srgbClr val="FF0000"/>
                </a:solidFill>
              </a:rPr>
              <a:t>×</a:t>
            </a:r>
            <a:r>
              <a:rPr lang="ja-JP" altLang="en-US" sz="9600" b="1" dirty="0">
                <a:solidFill>
                  <a:srgbClr val="FF0000"/>
                </a:solidFill>
              </a:rPr>
              <a:t>　</a:t>
            </a:r>
            <a:endParaRPr lang="ja-JP" altLang="en-US" sz="9600" dirty="0"/>
          </a:p>
        </p:txBody>
      </p:sp>
      <p:sp>
        <p:nvSpPr>
          <p:cNvPr id="11" name="タイトル 1">
            <a:extLst>
              <a:ext uri="{FF2B5EF4-FFF2-40B4-BE49-F238E27FC236}">
                <a16:creationId xmlns:a16="http://schemas.microsoft.com/office/drawing/2014/main" id="{6C01D49E-A266-4E35-89FE-A59DB6F294B6}"/>
              </a:ext>
            </a:extLst>
          </p:cNvPr>
          <p:cNvSpPr txBox="1">
            <a:spLocks/>
          </p:cNvSpPr>
          <p:nvPr/>
        </p:nvSpPr>
        <p:spPr>
          <a:xfrm>
            <a:off x="4941197" y="1850110"/>
            <a:ext cx="596265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9600" b="1" dirty="0">
                <a:solidFill>
                  <a:srgbClr val="FF0000"/>
                </a:solidFill>
              </a:rPr>
              <a:t>　間違い</a:t>
            </a:r>
            <a:endParaRPr lang="ja-JP" altLang="en-US" sz="9600" dirty="0"/>
          </a:p>
        </p:txBody>
      </p:sp>
      <p:sp>
        <p:nvSpPr>
          <p:cNvPr id="8" name="正方形/長方形 7">
            <a:extLst>
              <a:ext uri="{FF2B5EF4-FFF2-40B4-BE49-F238E27FC236}">
                <a16:creationId xmlns:a16="http://schemas.microsoft.com/office/drawing/2014/main" id="{6C17F5D2-5BA7-4893-A421-E0F195C1E8B9}"/>
              </a:ext>
            </a:extLst>
          </p:cNvPr>
          <p:cNvSpPr/>
          <p:nvPr/>
        </p:nvSpPr>
        <p:spPr>
          <a:xfrm>
            <a:off x="320834" y="6323666"/>
            <a:ext cx="8743603"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四角形: 角を丸くする 13">
            <a:hlinkClick r:id="rId2" action="ppaction://hlinksldjump"/>
            <a:extLst>
              <a:ext uri="{FF2B5EF4-FFF2-40B4-BE49-F238E27FC236}">
                <a16:creationId xmlns:a16="http://schemas.microsoft.com/office/drawing/2014/main" id="{E2686191-6697-43E8-A565-5CFE2909CF71}"/>
              </a:ext>
            </a:extLst>
          </p:cNvPr>
          <p:cNvSpPr/>
          <p:nvPr/>
        </p:nvSpPr>
        <p:spPr>
          <a:xfrm>
            <a:off x="9467850" y="5750690"/>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0" name="テキスト ボックス 9">
            <a:extLst>
              <a:ext uri="{FF2B5EF4-FFF2-40B4-BE49-F238E27FC236}">
                <a16:creationId xmlns:a16="http://schemas.microsoft.com/office/drawing/2014/main" id="{02FEFC48-DCA4-43A3-B3BF-03F16D1C525C}"/>
              </a:ext>
            </a:extLst>
          </p:cNvPr>
          <p:cNvSpPr txBox="1"/>
          <p:nvPr/>
        </p:nvSpPr>
        <p:spPr>
          <a:xfrm>
            <a:off x="333828" y="3469490"/>
            <a:ext cx="11562995" cy="1815882"/>
          </a:xfrm>
          <a:prstGeom prst="rect">
            <a:avLst/>
          </a:prstGeom>
          <a:noFill/>
        </p:spPr>
        <p:txBody>
          <a:bodyPr wrap="square" rtlCol="0">
            <a:spAutoFit/>
          </a:bodyPr>
          <a:lstStyle/>
          <a:p>
            <a:r>
              <a:rPr lang="ja-JP" altLang="en-US" sz="2800" b="1" dirty="0"/>
              <a:t>①・②</a:t>
            </a:r>
            <a:r>
              <a:rPr lang="en-US" altLang="ja-JP" sz="2800" b="1" dirty="0"/>
              <a:t>…</a:t>
            </a:r>
            <a:r>
              <a:rPr lang="ja-JP" altLang="en-US" sz="2800" b="1" dirty="0"/>
              <a:t>正しくない</a:t>
            </a:r>
            <a:endParaRPr lang="en-US" altLang="ja-JP" sz="2800" b="1" dirty="0"/>
          </a:p>
          <a:p>
            <a:r>
              <a:rPr lang="ja-JP" altLang="en-US" sz="2800" b="1" dirty="0"/>
              <a:t>　　緊急車両が接近してきたら、交差点やその付近を避け、</a:t>
            </a:r>
            <a:r>
              <a:rPr lang="ja-JP" altLang="en-US" sz="2800" b="1" u="sng" dirty="0"/>
              <a:t>道路の左端</a:t>
            </a:r>
            <a:endParaRPr lang="en-US" altLang="ja-JP" sz="2800" b="1" u="sng" dirty="0"/>
          </a:p>
          <a:p>
            <a:r>
              <a:rPr lang="ja-JP" altLang="en-US" sz="2800" b="1" dirty="0"/>
              <a:t>　によって進路をゆずらなければいけません。</a:t>
            </a:r>
            <a:endParaRPr lang="en-US" altLang="ja-JP" sz="2800" b="1" dirty="0"/>
          </a:p>
          <a:p>
            <a:r>
              <a:rPr lang="ja-JP" altLang="en-US" sz="2800" b="1" dirty="0"/>
              <a:t>③</a:t>
            </a:r>
            <a:r>
              <a:rPr lang="en-US" altLang="ja-JP" sz="2800" b="1" dirty="0"/>
              <a:t>…</a:t>
            </a:r>
            <a:r>
              <a:rPr lang="ja-JP" altLang="en-US" sz="2800" b="1" dirty="0"/>
              <a:t>正しい</a:t>
            </a:r>
            <a:endParaRPr lang="en-US" altLang="ja-JP" sz="2800" b="1" dirty="0"/>
          </a:p>
        </p:txBody>
      </p:sp>
    </p:spTree>
    <p:extLst>
      <p:ext uri="{BB962C8B-B14F-4D97-AF65-F5344CB8AC3E}">
        <p14:creationId xmlns:p14="http://schemas.microsoft.com/office/powerpoint/2010/main" val="19879183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hlinkClick r:id="rId2" action="ppaction://hlinksldjump"/>
            <a:extLst>
              <a:ext uri="{FF2B5EF4-FFF2-40B4-BE49-F238E27FC236}">
                <a16:creationId xmlns:a16="http://schemas.microsoft.com/office/drawing/2014/main" id="{5F2CE6DA-5823-434E-A3C2-552F09CF480B}"/>
              </a:ext>
            </a:extLst>
          </p:cNvPr>
          <p:cNvSpPr/>
          <p:nvPr/>
        </p:nvSpPr>
        <p:spPr>
          <a:xfrm>
            <a:off x="2823302" y="3528811"/>
            <a:ext cx="2923505" cy="1300766"/>
          </a:xfrm>
          <a:prstGeom prst="roundRect">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sz="3200" dirty="0"/>
              <a:t>スタート</a:t>
            </a:r>
            <a:endParaRPr kumimoji="1" lang="en-US" altLang="ja-JP" sz="3200" dirty="0"/>
          </a:p>
        </p:txBody>
      </p:sp>
      <p:sp>
        <p:nvSpPr>
          <p:cNvPr id="2" name="タイトル 1">
            <a:extLst>
              <a:ext uri="{FF2B5EF4-FFF2-40B4-BE49-F238E27FC236}">
                <a16:creationId xmlns:a16="http://schemas.microsoft.com/office/drawing/2014/main" id="{0272FB9F-C511-41B7-89F8-C2D50C707DBC}"/>
              </a:ext>
            </a:extLst>
          </p:cNvPr>
          <p:cNvSpPr>
            <a:spLocks noGrp="1"/>
          </p:cNvSpPr>
          <p:nvPr>
            <p:ph type="title"/>
          </p:nvPr>
        </p:nvSpPr>
        <p:spPr>
          <a:xfrm>
            <a:off x="1095777" y="1492406"/>
            <a:ext cx="10515600" cy="1325563"/>
          </a:xfrm>
        </p:spPr>
        <p:txBody>
          <a:bodyPr>
            <a:normAutofit/>
          </a:bodyPr>
          <a:lstStyle/>
          <a:p>
            <a:r>
              <a:rPr kumimoji="1" lang="ja-JP" altLang="en-US" b="1" dirty="0"/>
              <a:t>自転車の交通ルールの動画を見てみよう</a:t>
            </a:r>
          </a:p>
        </p:txBody>
      </p:sp>
      <p:pic>
        <p:nvPicPr>
          <p:cNvPr id="5" name="図 4">
            <a:extLst>
              <a:ext uri="{FF2B5EF4-FFF2-40B4-BE49-F238E27FC236}">
                <a16:creationId xmlns:a16="http://schemas.microsoft.com/office/drawing/2014/main" id="{6CFBF9C1-AB89-492F-8EA5-355C0B0BCB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8577" y="3429000"/>
            <a:ext cx="3986791" cy="2352565"/>
          </a:xfrm>
          <a:prstGeom prst="rect">
            <a:avLst/>
          </a:prstGeom>
        </p:spPr>
      </p:pic>
      <p:sp>
        <p:nvSpPr>
          <p:cNvPr id="7" name="正方形/長方形 6">
            <a:extLst>
              <a:ext uri="{FF2B5EF4-FFF2-40B4-BE49-F238E27FC236}">
                <a16:creationId xmlns:a16="http://schemas.microsoft.com/office/drawing/2014/main" id="{C7A0F798-B9DA-46CC-9497-6ADF179CC7AF}"/>
              </a:ext>
            </a:extLst>
          </p:cNvPr>
          <p:cNvSpPr/>
          <p:nvPr/>
        </p:nvSpPr>
        <p:spPr>
          <a:xfrm>
            <a:off x="1316675" y="6043621"/>
            <a:ext cx="9871278"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7258367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四角形: 角を丸くする 4">
            <a:hlinkClick r:id="rId4" action="ppaction://hlinksldjump"/>
            <a:extLst>
              <a:ext uri="{FF2B5EF4-FFF2-40B4-BE49-F238E27FC236}">
                <a16:creationId xmlns:a16="http://schemas.microsoft.com/office/drawing/2014/main" id="{E6C114BC-7C29-4DAB-9825-E55BC1F0B59C}"/>
              </a:ext>
            </a:extLst>
          </p:cNvPr>
          <p:cNvSpPr/>
          <p:nvPr/>
        </p:nvSpPr>
        <p:spPr>
          <a:xfrm>
            <a:off x="10424564" y="5673382"/>
            <a:ext cx="1596981" cy="92727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en-US" altLang="ja-JP" dirty="0"/>
              <a:t>next</a:t>
            </a:r>
            <a:endParaRPr kumimoji="1" lang="ja-JP" altLang="en-US" dirty="0"/>
          </a:p>
        </p:txBody>
      </p:sp>
      <p:sp>
        <p:nvSpPr>
          <p:cNvPr id="4" name="正方形/長方形 3">
            <a:extLst>
              <a:ext uri="{FF2B5EF4-FFF2-40B4-BE49-F238E27FC236}">
                <a16:creationId xmlns:a16="http://schemas.microsoft.com/office/drawing/2014/main" id="{18C10C4C-50D6-4B7E-A158-D145EB489DBF}"/>
              </a:ext>
            </a:extLst>
          </p:cNvPr>
          <p:cNvSpPr/>
          <p:nvPr/>
        </p:nvSpPr>
        <p:spPr>
          <a:xfrm>
            <a:off x="968945" y="6183834"/>
            <a:ext cx="9012182"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2" name="01 -1ながらスマホ">
            <a:hlinkClick r:id="" action="ppaction://media"/>
            <a:extLst>
              <a:ext uri="{FF2B5EF4-FFF2-40B4-BE49-F238E27FC236}">
                <a16:creationId xmlns:a16="http://schemas.microsoft.com/office/drawing/2014/main" id="{0A9D228A-5037-4F85-B089-1E4693A733F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17592" y="212501"/>
            <a:ext cx="9708234" cy="5460881"/>
          </a:xfrm>
          <a:prstGeom prst="rect">
            <a:avLst/>
          </a:prstGeom>
        </p:spPr>
      </p:pic>
    </p:spTree>
    <p:extLst>
      <p:ext uri="{BB962C8B-B14F-4D97-AF65-F5344CB8AC3E}">
        <p14:creationId xmlns:p14="http://schemas.microsoft.com/office/powerpoint/2010/main" val="177348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4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四角形: 角を丸くする 4">
            <a:hlinkClick r:id="rId4" action="ppaction://hlinksldjump"/>
            <a:extLst>
              <a:ext uri="{FF2B5EF4-FFF2-40B4-BE49-F238E27FC236}">
                <a16:creationId xmlns:a16="http://schemas.microsoft.com/office/drawing/2014/main" id="{E6C114BC-7C29-4DAB-9825-E55BC1F0B59C}"/>
              </a:ext>
            </a:extLst>
          </p:cNvPr>
          <p:cNvSpPr/>
          <p:nvPr/>
        </p:nvSpPr>
        <p:spPr>
          <a:xfrm>
            <a:off x="10457644" y="5718220"/>
            <a:ext cx="1596981" cy="92727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en-US" altLang="ja-JP" dirty="0"/>
              <a:t>next</a:t>
            </a:r>
            <a:endParaRPr kumimoji="1" lang="ja-JP" altLang="en-US" dirty="0"/>
          </a:p>
        </p:txBody>
      </p:sp>
      <p:sp>
        <p:nvSpPr>
          <p:cNvPr id="4" name="正方形/長方形 3">
            <a:extLst>
              <a:ext uri="{FF2B5EF4-FFF2-40B4-BE49-F238E27FC236}">
                <a16:creationId xmlns:a16="http://schemas.microsoft.com/office/drawing/2014/main" id="{18C10C4C-50D6-4B7E-A158-D145EB489DBF}"/>
              </a:ext>
            </a:extLst>
          </p:cNvPr>
          <p:cNvSpPr/>
          <p:nvPr/>
        </p:nvSpPr>
        <p:spPr>
          <a:xfrm>
            <a:off x="968945" y="6183834"/>
            <a:ext cx="8896272"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2" name="02-1夜間ライト">
            <a:hlinkClick r:id="" action="ppaction://media"/>
            <a:extLst>
              <a:ext uri="{FF2B5EF4-FFF2-40B4-BE49-F238E27FC236}">
                <a16:creationId xmlns:a16="http://schemas.microsoft.com/office/drawing/2014/main" id="{E7566E52-BC68-43EF-8FD0-B198D52D367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56297" y="212501"/>
            <a:ext cx="9901347" cy="5569508"/>
          </a:xfrm>
          <a:prstGeom prst="rect">
            <a:avLst/>
          </a:prstGeom>
        </p:spPr>
      </p:pic>
    </p:spTree>
    <p:extLst>
      <p:ext uri="{BB962C8B-B14F-4D97-AF65-F5344CB8AC3E}">
        <p14:creationId xmlns:p14="http://schemas.microsoft.com/office/powerpoint/2010/main" val="723718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85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四角形: 角を丸くする 4">
            <a:hlinkClick r:id="rId4" action="ppaction://hlinksldjump"/>
            <a:extLst>
              <a:ext uri="{FF2B5EF4-FFF2-40B4-BE49-F238E27FC236}">
                <a16:creationId xmlns:a16="http://schemas.microsoft.com/office/drawing/2014/main" id="{E6C114BC-7C29-4DAB-9825-E55BC1F0B59C}"/>
              </a:ext>
            </a:extLst>
          </p:cNvPr>
          <p:cNvSpPr/>
          <p:nvPr/>
        </p:nvSpPr>
        <p:spPr>
          <a:xfrm>
            <a:off x="10457644" y="5718220"/>
            <a:ext cx="1596981" cy="92727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en-US" altLang="ja-JP" dirty="0"/>
              <a:t>next</a:t>
            </a:r>
            <a:endParaRPr kumimoji="1" lang="ja-JP" altLang="en-US" dirty="0"/>
          </a:p>
        </p:txBody>
      </p:sp>
      <p:sp>
        <p:nvSpPr>
          <p:cNvPr id="4" name="正方形/長方形 3">
            <a:extLst>
              <a:ext uri="{FF2B5EF4-FFF2-40B4-BE49-F238E27FC236}">
                <a16:creationId xmlns:a16="http://schemas.microsoft.com/office/drawing/2014/main" id="{18C10C4C-50D6-4B7E-A158-D145EB489DBF}"/>
              </a:ext>
            </a:extLst>
          </p:cNvPr>
          <p:cNvSpPr/>
          <p:nvPr/>
        </p:nvSpPr>
        <p:spPr>
          <a:xfrm>
            <a:off x="968944" y="6183834"/>
            <a:ext cx="8818999"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2" name="03-1左側通行">
            <a:hlinkClick r:id="" action="ppaction://media"/>
            <a:extLst>
              <a:ext uri="{FF2B5EF4-FFF2-40B4-BE49-F238E27FC236}">
                <a16:creationId xmlns:a16="http://schemas.microsoft.com/office/drawing/2014/main" id="{BE408E83-3B92-4F24-A250-17D5C7BD88F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34850" y="113193"/>
            <a:ext cx="9947321" cy="5595368"/>
          </a:xfrm>
          <a:prstGeom prst="rect">
            <a:avLst/>
          </a:prstGeom>
        </p:spPr>
      </p:pic>
    </p:spTree>
    <p:extLst>
      <p:ext uri="{BB962C8B-B14F-4D97-AF65-F5344CB8AC3E}">
        <p14:creationId xmlns:p14="http://schemas.microsoft.com/office/powerpoint/2010/main" val="3955863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7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四角形: 角を丸くする 4">
            <a:hlinkClick r:id="rId4" action="ppaction://hlinksldjump"/>
            <a:extLst>
              <a:ext uri="{FF2B5EF4-FFF2-40B4-BE49-F238E27FC236}">
                <a16:creationId xmlns:a16="http://schemas.microsoft.com/office/drawing/2014/main" id="{E6C114BC-7C29-4DAB-9825-E55BC1F0B59C}"/>
              </a:ext>
            </a:extLst>
          </p:cNvPr>
          <p:cNvSpPr/>
          <p:nvPr/>
        </p:nvSpPr>
        <p:spPr>
          <a:xfrm>
            <a:off x="10457644" y="5718220"/>
            <a:ext cx="1596981" cy="92727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en-US" altLang="ja-JP" dirty="0"/>
              <a:t>next</a:t>
            </a:r>
            <a:endParaRPr kumimoji="1" lang="ja-JP" altLang="en-US" dirty="0"/>
          </a:p>
        </p:txBody>
      </p:sp>
      <p:sp>
        <p:nvSpPr>
          <p:cNvPr id="4" name="正方形/長方形 3">
            <a:extLst>
              <a:ext uri="{FF2B5EF4-FFF2-40B4-BE49-F238E27FC236}">
                <a16:creationId xmlns:a16="http://schemas.microsoft.com/office/drawing/2014/main" id="{18C10C4C-50D6-4B7E-A158-D145EB489DBF}"/>
              </a:ext>
            </a:extLst>
          </p:cNvPr>
          <p:cNvSpPr/>
          <p:nvPr/>
        </p:nvSpPr>
        <p:spPr>
          <a:xfrm>
            <a:off x="968944" y="6183834"/>
            <a:ext cx="894778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2" name="04-1飲酒運転">
            <a:hlinkClick r:id="" action="ppaction://media"/>
            <a:extLst>
              <a:ext uri="{FF2B5EF4-FFF2-40B4-BE49-F238E27FC236}">
                <a16:creationId xmlns:a16="http://schemas.microsoft.com/office/drawing/2014/main" id="{04403B55-B7EA-4BC2-8EB1-4FD06614778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15391" y="212501"/>
            <a:ext cx="9694525" cy="5453170"/>
          </a:xfrm>
          <a:prstGeom prst="rect">
            <a:avLst/>
          </a:prstGeom>
        </p:spPr>
      </p:pic>
    </p:spTree>
    <p:extLst>
      <p:ext uri="{BB962C8B-B14F-4D97-AF65-F5344CB8AC3E}">
        <p14:creationId xmlns:p14="http://schemas.microsoft.com/office/powerpoint/2010/main" val="4267895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39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FCE414BB-179B-4098-8CB5-4812588DE2F8}"/>
              </a:ext>
            </a:extLst>
          </p:cNvPr>
          <p:cNvSpPr/>
          <p:nvPr/>
        </p:nvSpPr>
        <p:spPr>
          <a:xfrm>
            <a:off x="838200" y="453749"/>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コンテンツ プレースホルダー 2">
            <a:extLst>
              <a:ext uri="{FF2B5EF4-FFF2-40B4-BE49-F238E27FC236}">
                <a16:creationId xmlns:a16="http://schemas.microsoft.com/office/drawing/2014/main" id="{27065E14-6D14-43B1-B8B4-3DC565FBF4DC}"/>
              </a:ext>
            </a:extLst>
          </p:cNvPr>
          <p:cNvSpPr txBox="1">
            <a:spLocks/>
          </p:cNvSpPr>
          <p:nvPr/>
        </p:nvSpPr>
        <p:spPr>
          <a:xfrm>
            <a:off x="838200" y="1079526"/>
            <a:ext cx="8782878" cy="656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rgbClr val="002060"/>
                </a:solidFill>
              </a:rPr>
              <a:t>３　夜間はライトを点灯</a:t>
            </a:r>
          </a:p>
        </p:txBody>
      </p:sp>
      <p:sp>
        <p:nvSpPr>
          <p:cNvPr id="9" name="四角形: 角を丸くする 8">
            <a:extLst>
              <a:ext uri="{FF2B5EF4-FFF2-40B4-BE49-F238E27FC236}">
                <a16:creationId xmlns:a16="http://schemas.microsoft.com/office/drawing/2014/main" id="{B6E5B5D7-AF98-44EB-A836-B693D47DF956}"/>
              </a:ext>
            </a:extLst>
          </p:cNvPr>
          <p:cNvSpPr/>
          <p:nvPr/>
        </p:nvSpPr>
        <p:spPr>
          <a:xfrm>
            <a:off x="1315278" y="2524596"/>
            <a:ext cx="5469835" cy="2521677"/>
          </a:xfrm>
          <a:prstGeom prst="round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コンテンツ プレースホルダー 2">
            <a:extLst>
              <a:ext uri="{FF2B5EF4-FFF2-40B4-BE49-F238E27FC236}">
                <a16:creationId xmlns:a16="http://schemas.microsoft.com/office/drawing/2014/main" id="{1776298B-4BC7-4028-96C5-5A5F4BA4BEA3}"/>
              </a:ext>
            </a:extLst>
          </p:cNvPr>
          <p:cNvSpPr txBox="1">
            <a:spLocks/>
          </p:cNvSpPr>
          <p:nvPr/>
        </p:nvSpPr>
        <p:spPr>
          <a:xfrm>
            <a:off x="1421296" y="2686426"/>
            <a:ext cx="5363817" cy="252167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ja-JP" altLang="en-US" sz="1800" b="1" dirty="0"/>
              <a:t>　夜間は必ずライトを点灯しなければならない。</a:t>
            </a:r>
            <a:endParaRPr lang="en-US" altLang="ja-JP" sz="1800" b="1" dirty="0"/>
          </a:p>
          <a:p>
            <a:pPr marL="0" indent="0">
              <a:lnSpc>
                <a:spcPct val="110000"/>
              </a:lnSpc>
              <a:buFont typeface="Arial" panose="020B0604020202020204" pitchFamily="34" charset="0"/>
              <a:buNone/>
            </a:pPr>
            <a:r>
              <a:rPr lang="ja-JP" altLang="en-US" sz="1800" b="1" dirty="0"/>
              <a:t>　ライトをつけずに走行すると、歩行者や車などに自転車の存在を気づいてもえらえず、とても危険である。</a:t>
            </a:r>
            <a:endParaRPr lang="en-US" altLang="ja-JP" sz="1800" b="1" dirty="0"/>
          </a:p>
          <a:p>
            <a:pPr marL="0" indent="0">
              <a:lnSpc>
                <a:spcPct val="110000"/>
              </a:lnSpc>
              <a:buFont typeface="Arial" panose="020B0604020202020204" pitchFamily="34" charset="0"/>
              <a:buNone/>
            </a:pPr>
            <a:r>
              <a:rPr lang="ja-JP" altLang="en-US" sz="1800" b="1" dirty="0"/>
              <a:t>　また、ライトを点灯することにより、自分の前方の安全を確認でき、危険を回避しやすくなる。</a:t>
            </a:r>
          </a:p>
        </p:txBody>
      </p:sp>
      <p:sp>
        <p:nvSpPr>
          <p:cNvPr id="11" name="コンテンツ プレースホルダー 2">
            <a:extLst>
              <a:ext uri="{FF2B5EF4-FFF2-40B4-BE49-F238E27FC236}">
                <a16:creationId xmlns:a16="http://schemas.microsoft.com/office/drawing/2014/main" id="{FF828252-3B05-4F80-98BD-5ED4E0521167}"/>
              </a:ext>
            </a:extLst>
          </p:cNvPr>
          <p:cNvSpPr txBox="1">
            <a:spLocks/>
          </p:cNvSpPr>
          <p:nvPr/>
        </p:nvSpPr>
        <p:spPr>
          <a:xfrm>
            <a:off x="1315278" y="5236523"/>
            <a:ext cx="5999922" cy="5983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en-US" altLang="ja-JP" sz="1800" b="1" dirty="0"/>
              <a:t>【</a:t>
            </a:r>
            <a:r>
              <a:rPr lang="ja-JP" altLang="en-US" sz="1800" b="1" dirty="0"/>
              <a:t>罰則</a:t>
            </a:r>
            <a:r>
              <a:rPr lang="en-US" altLang="ja-JP" sz="1800" b="1" dirty="0"/>
              <a:t>】</a:t>
            </a:r>
            <a:r>
              <a:rPr lang="ja-JP" altLang="en-US" sz="1800" b="1" dirty="0"/>
              <a:t>５万円以下の罰金</a:t>
            </a:r>
          </a:p>
        </p:txBody>
      </p:sp>
      <p:pic>
        <p:nvPicPr>
          <p:cNvPr id="13" name="図 12">
            <a:extLst>
              <a:ext uri="{FF2B5EF4-FFF2-40B4-BE49-F238E27FC236}">
                <a16:creationId xmlns:a16="http://schemas.microsoft.com/office/drawing/2014/main" id="{AAB99FC4-B0AE-45DC-972A-2DC9086B0D7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03248" y="1548542"/>
            <a:ext cx="3042295" cy="3924979"/>
          </a:xfrm>
          <a:prstGeom prst="rect">
            <a:avLst/>
          </a:prstGeom>
        </p:spPr>
      </p:pic>
      <p:sp>
        <p:nvSpPr>
          <p:cNvPr id="2" name="スライド番号プレースホルダー 1">
            <a:extLst>
              <a:ext uri="{FF2B5EF4-FFF2-40B4-BE49-F238E27FC236}">
                <a16:creationId xmlns:a16="http://schemas.microsoft.com/office/drawing/2014/main" id="{03E7483F-D70C-43E8-A989-E4FD4F38F08B}"/>
              </a:ext>
            </a:extLst>
          </p:cNvPr>
          <p:cNvSpPr>
            <a:spLocks noGrp="1"/>
          </p:cNvSpPr>
          <p:nvPr>
            <p:ph type="sldNum" sz="quarter" idx="12"/>
          </p:nvPr>
        </p:nvSpPr>
        <p:spPr/>
        <p:txBody>
          <a:bodyPr/>
          <a:lstStyle/>
          <a:p>
            <a:fld id="{877274AA-E896-4FE3-88CB-77BACB17064E}" type="slidenum">
              <a:rPr kumimoji="1" lang="ja-JP" altLang="en-US" smtClean="0"/>
              <a:t>8</a:t>
            </a:fld>
            <a:endParaRPr kumimoji="1" lang="ja-JP" altLang="en-US"/>
          </a:p>
        </p:txBody>
      </p:sp>
      <p:sp>
        <p:nvSpPr>
          <p:cNvPr id="12" name="四角形: 角を丸くする 11">
            <a:hlinkClick r:id="rId3" action="ppaction://hlinksldjump"/>
            <a:extLst>
              <a:ext uri="{FF2B5EF4-FFF2-40B4-BE49-F238E27FC236}">
                <a16:creationId xmlns:a16="http://schemas.microsoft.com/office/drawing/2014/main" id="{E6E523E8-2B77-458A-9919-D34070B202A1}"/>
              </a:ext>
            </a:extLst>
          </p:cNvPr>
          <p:cNvSpPr/>
          <p:nvPr/>
        </p:nvSpPr>
        <p:spPr>
          <a:xfrm>
            <a:off x="9170217" y="5745666"/>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4" name="正方形/長方形 13">
            <a:extLst>
              <a:ext uri="{FF2B5EF4-FFF2-40B4-BE49-F238E27FC236}">
                <a16:creationId xmlns:a16="http://schemas.microsoft.com/office/drawing/2014/main" id="{95686235-8530-422D-A670-6848BBBBB864}"/>
              </a:ext>
            </a:extLst>
          </p:cNvPr>
          <p:cNvSpPr/>
          <p:nvPr/>
        </p:nvSpPr>
        <p:spPr>
          <a:xfrm>
            <a:off x="129451" y="6240671"/>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Tree>
    <p:extLst>
      <p:ext uri="{BB962C8B-B14F-4D97-AF65-F5344CB8AC3E}">
        <p14:creationId xmlns:p14="http://schemas.microsoft.com/office/powerpoint/2010/main" val="355091630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四角形: 角を丸くする 4">
            <a:hlinkClick r:id="rId4" action="ppaction://hlinksldjump"/>
            <a:extLst>
              <a:ext uri="{FF2B5EF4-FFF2-40B4-BE49-F238E27FC236}">
                <a16:creationId xmlns:a16="http://schemas.microsoft.com/office/drawing/2014/main" id="{E6C114BC-7C29-4DAB-9825-E55BC1F0B59C}"/>
              </a:ext>
            </a:extLst>
          </p:cNvPr>
          <p:cNvSpPr/>
          <p:nvPr/>
        </p:nvSpPr>
        <p:spPr>
          <a:xfrm>
            <a:off x="10457644" y="5718220"/>
            <a:ext cx="1596981" cy="927279"/>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en-US" altLang="ja-JP" dirty="0"/>
              <a:t>next</a:t>
            </a:r>
            <a:endParaRPr kumimoji="1" lang="ja-JP" altLang="en-US" dirty="0"/>
          </a:p>
        </p:txBody>
      </p:sp>
      <p:sp>
        <p:nvSpPr>
          <p:cNvPr id="4" name="正方形/長方形 3">
            <a:extLst>
              <a:ext uri="{FF2B5EF4-FFF2-40B4-BE49-F238E27FC236}">
                <a16:creationId xmlns:a16="http://schemas.microsoft.com/office/drawing/2014/main" id="{18C10C4C-50D6-4B7E-A158-D145EB489DBF}"/>
              </a:ext>
            </a:extLst>
          </p:cNvPr>
          <p:cNvSpPr/>
          <p:nvPr/>
        </p:nvSpPr>
        <p:spPr>
          <a:xfrm>
            <a:off x="247727" y="5951026"/>
            <a:ext cx="917960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pic>
        <p:nvPicPr>
          <p:cNvPr id="2" name="05-1一時停止">
            <a:hlinkClick r:id="" action="ppaction://media"/>
            <a:extLst>
              <a:ext uri="{FF2B5EF4-FFF2-40B4-BE49-F238E27FC236}">
                <a16:creationId xmlns:a16="http://schemas.microsoft.com/office/drawing/2014/main" id="{A6F296B1-A8B7-4351-9863-56EBB72F00D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37375" y="54233"/>
            <a:ext cx="9903744" cy="5570856"/>
          </a:xfrm>
          <a:prstGeom prst="rect">
            <a:avLst/>
          </a:prstGeom>
        </p:spPr>
      </p:pic>
    </p:spTree>
    <p:extLst>
      <p:ext uri="{BB962C8B-B14F-4D97-AF65-F5344CB8AC3E}">
        <p14:creationId xmlns:p14="http://schemas.microsoft.com/office/powerpoint/2010/main" val="396169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8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7C70078-34B4-4A9A-AA8B-CBC87F7E8A9F}"/>
              </a:ext>
            </a:extLst>
          </p:cNvPr>
          <p:cNvSpPr>
            <a:spLocks noGrp="1"/>
          </p:cNvSpPr>
          <p:nvPr>
            <p:ph type="title"/>
          </p:nvPr>
        </p:nvSpPr>
        <p:spPr>
          <a:xfrm>
            <a:off x="4729833" y="1221537"/>
            <a:ext cx="10077911" cy="3556847"/>
          </a:xfrm>
        </p:spPr>
        <p:txBody>
          <a:bodyPr>
            <a:noAutofit/>
          </a:bodyPr>
          <a:lstStyle/>
          <a:p>
            <a:r>
              <a:rPr kumimoji="1" lang="ja-JP" altLang="en-US" sz="5400" dirty="0"/>
              <a:t>学習を終了します</a:t>
            </a:r>
            <a:br>
              <a:rPr kumimoji="1" lang="en-US" altLang="ja-JP" sz="5400" dirty="0"/>
            </a:br>
            <a:endParaRPr kumimoji="1" lang="ja-JP" altLang="en-US" sz="5400" dirty="0"/>
          </a:p>
        </p:txBody>
      </p:sp>
      <p:sp>
        <p:nvSpPr>
          <p:cNvPr id="6" name="正方形/長方形 5">
            <a:extLst>
              <a:ext uri="{FF2B5EF4-FFF2-40B4-BE49-F238E27FC236}">
                <a16:creationId xmlns:a16="http://schemas.microsoft.com/office/drawing/2014/main" id="{97CDE84D-B4FD-43BD-80F8-E6345A44B4CB}"/>
              </a:ext>
            </a:extLst>
          </p:cNvPr>
          <p:cNvSpPr/>
          <p:nvPr/>
        </p:nvSpPr>
        <p:spPr>
          <a:xfrm>
            <a:off x="2892521" y="3497861"/>
            <a:ext cx="7619428" cy="1754326"/>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2400" b="1" dirty="0">
                <a:ln/>
                <a:solidFill>
                  <a:srgbClr val="FF0000"/>
                </a:solidFill>
              </a:rPr>
              <a:t>キーボードの左上の</a:t>
            </a:r>
            <a:endParaRPr lang="en-US" altLang="ja-JP" sz="2400" b="1" dirty="0">
              <a:ln/>
              <a:solidFill>
                <a:srgbClr val="FF0000"/>
              </a:solidFill>
            </a:endParaRPr>
          </a:p>
          <a:p>
            <a:pPr algn="ctr"/>
            <a:r>
              <a:rPr lang="ja-JP" altLang="en-US" sz="6000" b="1" dirty="0">
                <a:ln/>
                <a:solidFill>
                  <a:srgbClr val="FF0000"/>
                </a:solidFill>
              </a:rPr>
              <a:t>「</a:t>
            </a:r>
            <a:r>
              <a:rPr lang="en-US" altLang="ja-JP" sz="6000" b="1" dirty="0">
                <a:ln/>
                <a:solidFill>
                  <a:srgbClr val="FF0000"/>
                </a:solidFill>
              </a:rPr>
              <a:t>ESC</a:t>
            </a:r>
            <a:r>
              <a:rPr lang="ja-JP" altLang="en-US" sz="6000" b="1" dirty="0">
                <a:ln/>
                <a:solidFill>
                  <a:srgbClr val="FF0000"/>
                </a:solidFill>
              </a:rPr>
              <a:t>」</a:t>
            </a:r>
            <a:r>
              <a:rPr lang="ja-JP" altLang="en-US" sz="2400" b="1" dirty="0">
                <a:ln/>
                <a:solidFill>
                  <a:srgbClr val="FF0000"/>
                </a:solidFill>
              </a:rPr>
              <a:t>キーを</a:t>
            </a:r>
            <a:endParaRPr lang="en-US" altLang="ja-JP" sz="2400" b="1" dirty="0">
              <a:ln/>
              <a:solidFill>
                <a:srgbClr val="FF0000"/>
              </a:solidFill>
            </a:endParaRPr>
          </a:p>
          <a:p>
            <a:pPr algn="ctr"/>
            <a:r>
              <a:rPr lang="ja-JP" altLang="en-US" sz="2400" b="1" cap="none" spc="0" dirty="0">
                <a:ln/>
                <a:solidFill>
                  <a:srgbClr val="FF0000"/>
                </a:solidFill>
                <a:effectLst/>
              </a:rPr>
              <a:t>押しておわります</a:t>
            </a:r>
          </a:p>
        </p:txBody>
      </p:sp>
      <p:pic>
        <p:nvPicPr>
          <p:cNvPr id="7" name="図 6">
            <a:extLst>
              <a:ext uri="{FF2B5EF4-FFF2-40B4-BE49-F238E27FC236}">
                <a16:creationId xmlns:a16="http://schemas.microsoft.com/office/drawing/2014/main" id="{B7E0A6EE-ADFD-46C7-9CF8-D368F5ECC4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397" y="1541972"/>
            <a:ext cx="3710215" cy="3710215"/>
          </a:xfrm>
          <a:prstGeom prst="rect">
            <a:avLst/>
          </a:prstGeom>
        </p:spPr>
      </p:pic>
      <p:pic>
        <p:nvPicPr>
          <p:cNvPr id="10" name="図 9">
            <a:extLst>
              <a:ext uri="{FF2B5EF4-FFF2-40B4-BE49-F238E27FC236}">
                <a16:creationId xmlns:a16="http://schemas.microsoft.com/office/drawing/2014/main" id="{1CC6517C-5377-4A2F-A4C3-4AB5CDFD1F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4857" y="3279728"/>
            <a:ext cx="2356735" cy="2356735"/>
          </a:xfrm>
          <a:prstGeom prst="rect">
            <a:avLst/>
          </a:prstGeom>
        </p:spPr>
      </p:pic>
      <p:sp>
        <p:nvSpPr>
          <p:cNvPr id="11" name="タイトル 1">
            <a:extLst>
              <a:ext uri="{FF2B5EF4-FFF2-40B4-BE49-F238E27FC236}">
                <a16:creationId xmlns:a16="http://schemas.microsoft.com/office/drawing/2014/main" id="{EAEAB37E-4384-43CF-AEF5-8B57A2B13783}"/>
              </a:ext>
            </a:extLst>
          </p:cNvPr>
          <p:cNvSpPr txBox="1">
            <a:spLocks/>
          </p:cNvSpPr>
          <p:nvPr/>
        </p:nvSpPr>
        <p:spPr>
          <a:xfrm>
            <a:off x="787644" y="5636463"/>
            <a:ext cx="10077911" cy="783642"/>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kumimoji="1" sz="4400" kern="1200" cap="none">
                <a:ln w="3175" cmpd="sng">
                  <a:noFill/>
                </a:ln>
                <a:solidFill>
                  <a:schemeClr val="tx1">
                    <a:lumMod val="85000"/>
                    <a:lumOff val="15000"/>
                  </a:schemeClr>
                </a:solidFill>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sz="3600" b="1" dirty="0"/>
              <a:t>お疲れ様でした。よく頑張りました。</a:t>
            </a:r>
          </a:p>
        </p:txBody>
      </p:sp>
    </p:spTree>
    <p:extLst>
      <p:ext uri="{BB962C8B-B14F-4D97-AF65-F5344CB8AC3E}">
        <p14:creationId xmlns:p14="http://schemas.microsoft.com/office/powerpoint/2010/main" val="14057159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EF3A555-52BC-4AB4-B697-57C183B8B272}"/>
              </a:ext>
            </a:extLst>
          </p:cNvPr>
          <p:cNvSpPr/>
          <p:nvPr/>
        </p:nvSpPr>
        <p:spPr>
          <a:xfrm>
            <a:off x="838200" y="453749"/>
            <a:ext cx="10515600" cy="159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コンテンツ プレースホルダー 2">
            <a:extLst>
              <a:ext uri="{FF2B5EF4-FFF2-40B4-BE49-F238E27FC236}">
                <a16:creationId xmlns:a16="http://schemas.microsoft.com/office/drawing/2014/main" id="{F6BA2BE7-14B9-4D2F-A536-B4F2C5F3DCBF}"/>
              </a:ext>
            </a:extLst>
          </p:cNvPr>
          <p:cNvSpPr txBox="1">
            <a:spLocks/>
          </p:cNvSpPr>
          <p:nvPr/>
        </p:nvSpPr>
        <p:spPr>
          <a:xfrm>
            <a:off x="838200" y="1079526"/>
            <a:ext cx="8782878" cy="6565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b="1" dirty="0">
                <a:solidFill>
                  <a:srgbClr val="002060"/>
                </a:solidFill>
              </a:rPr>
              <a:t>４　飲酒運転は禁止</a:t>
            </a:r>
          </a:p>
        </p:txBody>
      </p:sp>
      <p:sp>
        <p:nvSpPr>
          <p:cNvPr id="7" name="四角形: 角を丸くする 6">
            <a:extLst>
              <a:ext uri="{FF2B5EF4-FFF2-40B4-BE49-F238E27FC236}">
                <a16:creationId xmlns:a16="http://schemas.microsoft.com/office/drawing/2014/main" id="{95D50379-DCF7-445F-920F-F3517F661AFD}"/>
              </a:ext>
            </a:extLst>
          </p:cNvPr>
          <p:cNvSpPr/>
          <p:nvPr/>
        </p:nvSpPr>
        <p:spPr>
          <a:xfrm>
            <a:off x="1315278" y="2020503"/>
            <a:ext cx="5469835" cy="1024183"/>
          </a:xfrm>
          <a:prstGeom prst="round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コンテンツ プレースホルダー 2">
            <a:extLst>
              <a:ext uri="{FF2B5EF4-FFF2-40B4-BE49-F238E27FC236}">
                <a16:creationId xmlns:a16="http://schemas.microsoft.com/office/drawing/2014/main" id="{8C179DAA-02B0-4F00-BB56-71714F3B1F3E}"/>
              </a:ext>
            </a:extLst>
          </p:cNvPr>
          <p:cNvSpPr txBox="1">
            <a:spLocks/>
          </p:cNvSpPr>
          <p:nvPr/>
        </p:nvSpPr>
        <p:spPr>
          <a:xfrm>
            <a:off x="1257446" y="2132978"/>
            <a:ext cx="5363817" cy="8623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2000" b="1" dirty="0"/>
              <a:t>　お酒を飲んで運転することは、非常に危険。</a:t>
            </a:r>
            <a:endParaRPr lang="en-US" altLang="ja-JP" sz="2000" b="1" dirty="0"/>
          </a:p>
          <a:p>
            <a:pPr marL="0" indent="0">
              <a:lnSpc>
                <a:spcPct val="100000"/>
              </a:lnSpc>
              <a:buFont typeface="Arial" panose="020B0604020202020204" pitchFamily="34" charset="0"/>
              <a:buNone/>
            </a:pPr>
            <a:r>
              <a:rPr lang="ja-JP" altLang="en-US" sz="2000" b="1" dirty="0"/>
              <a:t>　自動車の場合と同じく禁止されている。</a:t>
            </a:r>
            <a:endParaRPr lang="en-US" altLang="ja-JP" sz="2000" b="1" dirty="0"/>
          </a:p>
          <a:p>
            <a:pPr marL="0" indent="0">
              <a:lnSpc>
                <a:spcPct val="100000"/>
              </a:lnSpc>
              <a:buFont typeface="Arial" panose="020B0604020202020204" pitchFamily="34" charset="0"/>
              <a:buNone/>
            </a:pPr>
            <a:endParaRPr lang="ja-JP" altLang="en-US" sz="2000" b="1" dirty="0"/>
          </a:p>
        </p:txBody>
      </p:sp>
      <p:sp>
        <p:nvSpPr>
          <p:cNvPr id="9" name="コンテンツ プレースホルダー 2">
            <a:extLst>
              <a:ext uri="{FF2B5EF4-FFF2-40B4-BE49-F238E27FC236}">
                <a16:creationId xmlns:a16="http://schemas.microsoft.com/office/drawing/2014/main" id="{EEF625A4-C7DD-4A35-863D-FB184128AF44}"/>
              </a:ext>
            </a:extLst>
          </p:cNvPr>
          <p:cNvSpPr txBox="1">
            <a:spLocks/>
          </p:cNvSpPr>
          <p:nvPr/>
        </p:nvSpPr>
        <p:spPr>
          <a:xfrm>
            <a:off x="1658294" y="3163564"/>
            <a:ext cx="4783802" cy="7917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1600" b="1" dirty="0">
                <a:solidFill>
                  <a:srgbClr val="FF0000"/>
                </a:solidFill>
              </a:rPr>
              <a:t>お酒を飲んで、酔った状態で運転した場合</a:t>
            </a:r>
            <a:r>
              <a:rPr lang="en-US" altLang="ja-JP" sz="1600" b="1" dirty="0">
                <a:solidFill>
                  <a:srgbClr val="FF0000"/>
                </a:solidFill>
              </a:rPr>
              <a:t>…</a:t>
            </a:r>
          </a:p>
          <a:p>
            <a:pPr marL="0" indent="0">
              <a:lnSpc>
                <a:spcPct val="100000"/>
              </a:lnSpc>
              <a:buFont typeface="Arial" panose="020B0604020202020204" pitchFamily="34" charset="0"/>
              <a:buNone/>
            </a:pPr>
            <a:r>
              <a:rPr lang="en-US" altLang="ja-JP" sz="1600" b="1" dirty="0">
                <a:solidFill>
                  <a:srgbClr val="FF0000"/>
                </a:solidFill>
              </a:rPr>
              <a:t>【</a:t>
            </a:r>
            <a:r>
              <a:rPr lang="ja-JP" altLang="en-US" sz="1600" b="1" dirty="0">
                <a:solidFill>
                  <a:srgbClr val="FF0000"/>
                </a:solidFill>
              </a:rPr>
              <a:t>罰則</a:t>
            </a:r>
            <a:r>
              <a:rPr lang="en-US" altLang="ja-JP" sz="1600" b="1" dirty="0">
                <a:solidFill>
                  <a:srgbClr val="FF0000"/>
                </a:solidFill>
              </a:rPr>
              <a:t>】</a:t>
            </a:r>
            <a:r>
              <a:rPr lang="ja-JP" altLang="en-US" sz="1600" b="1" u="sng" dirty="0">
                <a:solidFill>
                  <a:srgbClr val="FF0000"/>
                </a:solidFill>
              </a:rPr>
              <a:t>５年以下の懲役又は</a:t>
            </a:r>
            <a:r>
              <a:rPr lang="en-US" altLang="ja-JP" sz="1600" b="1" u="sng" dirty="0">
                <a:solidFill>
                  <a:srgbClr val="FF0000"/>
                </a:solidFill>
              </a:rPr>
              <a:t>100</a:t>
            </a:r>
            <a:r>
              <a:rPr lang="ja-JP" altLang="en-US" sz="1600" b="1" u="sng" dirty="0">
                <a:solidFill>
                  <a:srgbClr val="FF0000"/>
                </a:solidFill>
              </a:rPr>
              <a:t>万円以下の罰金</a:t>
            </a:r>
            <a:endParaRPr lang="en-US" altLang="ja-JP" sz="1600" b="1" u="sng" dirty="0">
              <a:solidFill>
                <a:srgbClr val="FF0000"/>
              </a:solidFill>
            </a:endParaRPr>
          </a:p>
          <a:p>
            <a:pPr marL="0" indent="0">
              <a:lnSpc>
                <a:spcPct val="100000"/>
              </a:lnSpc>
              <a:buFont typeface="Arial" panose="020B0604020202020204" pitchFamily="34" charset="0"/>
              <a:buNone/>
            </a:pPr>
            <a:endParaRPr lang="en-US" altLang="ja-JP" sz="1600" b="1" dirty="0">
              <a:solidFill>
                <a:srgbClr val="FF0000"/>
              </a:solidFill>
            </a:endParaRPr>
          </a:p>
        </p:txBody>
      </p:sp>
      <p:pic>
        <p:nvPicPr>
          <p:cNvPr id="11" name="図 10">
            <a:extLst>
              <a:ext uri="{FF2B5EF4-FFF2-40B4-BE49-F238E27FC236}">
                <a16:creationId xmlns:a16="http://schemas.microsoft.com/office/drawing/2014/main" id="{5D2901E3-03D7-4D15-9C83-555819014F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29633" y="1151765"/>
            <a:ext cx="2066525" cy="1666091"/>
          </a:xfrm>
          <a:prstGeom prst="rect">
            <a:avLst/>
          </a:prstGeom>
        </p:spPr>
      </p:pic>
      <p:pic>
        <p:nvPicPr>
          <p:cNvPr id="13" name="図 12">
            <a:extLst>
              <a:ext uri="{FF2B5EF4-FFF2-40B4-BE49-F238E27FC236}">
                <a16:creationId xmlns:a16="http://schemas.microsoft.com/office/drawing/2014/main" id="{65134630-C2E8-48B5-97FD-F20D4AECFA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4133" y="2503157"/>
            <a:ext cx="1983063" cy="2904289"/>
          </a:xfrm>
          <a:prstGeom prst="rect">
            <a:avLst/>
          </a:prstGeom>
        </p:spPr>
      </p:pic>
      <p:sp>
        <p:nvSpPr>
          <p:cNvPr id="2" name="スライド番号プレースホルダー 1">
            <a:extLst>
              <a:ext uri="{FF2B5EF4-FFF2-40B4-BE49-F238E27FC236}">
                <a16:creationId xmlns:a16="http://schemas.microsoft.com/office/drawing/2014/main" id="{87B2B17E-3EB7-4148-BB3D-3CF340FD19CE}"/>
              </a:ext>
            </a:extLst>
          </p:cNvPr>
          <p:cNvSpPr>
            <a:spLocks noGrp="1"/>
          </p:cNvSpPr>
          <p:nvPr>
            <p:ph type="sldNum" sz="quarter" idx="12"/>
          </p:nvPr>
        </p:nvSpPr>
        <p:spPr/>
        <p:txBody>
          <a:bodyPr/>
          <a:lstStyle/>
          <a:p>
            <a:fld id="{877274AA-E896-4FE3-88CB-77BACB17064E}" type="slidenum">
              <a:rPr kumimoji="1" lang="ja-JP" altLang="en-US" smtClean="0"/>
              <a:t>9</a:t>
            </a:fld>
            <a:endParaRPr kumimoji="1" lang="ja-JP" altLang="en-US"/>
          </a:p>
        </p:txBody>
      </p:sp>
      <p:sp>
        <p:nvSpPr>
          <p:cNvPr id="10" name="四角形: 角を丸くする 9">
            <a:hlinkClick r:id="rId4" action="ppaction://hlinksldjump"/>
            <a:extLst>
              <a:ext uri="{FF2B5EF4-FFF2-40B4-BE49-F238E27FC236}">
                <a16:creationId xmlns:a16="http://schemas.microsoft.com/office/drawing/2014/main" id="{382A85E0-569E-4DE0-99F4-504063834D0D}"/>
              </a:ext>
            </a:extLst>
          </p:cNvPr>
          <p:cNvSpPr/>
          <p:nvPr/>
        </p:nvSpPr>
        <p:spPr>
          <a:xfrm>
            <a:off x="9267196" y="5778474"/>
            <a:ext cx="2332221" cy="803808"/>
          </a:xfrm>
          <a:prstGeom prst="roundRect">
            <a:avLst/>
          </a:prstGeom>
          <a:solidFill>
            <a:schemeClr val="bg1">
              <a:lumMod val="75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r>
              <a:rPr kumimoji="1" lang="en-US" altLang="ja-JP" sz="4800" dirty="0">
                <a:solidFill>
                  <a:schemeClr val="tx1"/>
                </a:solidFill>
              </a:rPr>
              <a:t>next</a:t>
            </a:r>
            <a:endParaRPr kumimoji="1" lang="ja-JP" altLang="en-US" sz="4800" dirty="0">
              <a:solidFill>
                <a:schemeClr val="tx1"/>
              </a:solidFill>
            </a:endParaRPr>
          </a:p>
        </p:txBody>
      </p:sp>
      <p:sp>
        <p:nvSpPr>
          <p:cNvPr id="12" name="正方形/長方形 11">
            <a:extLst>
              <a:ext uri="{FF2B5EF4-FFF2-40B4-BE49-F238E27FC236}">
                <a16:creationId xmlns:a16="http://schemas.microsoft.com/office/drawing/2014/main" id="{62FE1A45-6BB0-4642-996C-93940E455531}"/>
              </a:ext>
            </a:extLst>
          </p:cNvPr>
          <p:cNvSpPr/>
          <p:nvPr/>
        </p:nvSpPr>
        <p:spPr>
          <a:xfrm>
            <a:off x="260622" y="6125517"/>
            <a:ext cx="8760957" cy="461665"/>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altLang="ja-JP" sz="2400" b="1" dirty="0">
                <a:ln/>
                <a:solidFill>
                  <a:srgbClr val="FF0000"/>
                </a:solidFill>
              </a:rPr>
              <a:t>※</a:t>
            </a:r>
            <a:r>
              <a:rPr lang="ja-JP" altLang="en-US" sz="2400" b="1" dirty="0">
                <a:ln/>
                <a:solidFill>
                  <a:srgbClr val="FF0000"/>
                </a:solidFill>
              </a:rPr>
              <a:t>　終了する時はキーボードの左上「</a:t>
            </a:r>
            <a:r>
              <a:rPr lang="en-US" altLang="ja-JP" sz="2400" b="1" dirty="0">
                <a:ln/>
                <a:solidFill>
                  <a:srgbClr val="FF0000"/>
                </a:solidFill>
              </a:rPr>
              <a:t>ESC</a:t>
            </a:r>
            <a:r>
              <a:rPr lang="ja-JP" altLang="en-US" sz="2400" b="1" dirty="0">
                <a:ln/>
                <a:solidFill>
                  <a:srgbClr val="FF0000"/>
                </a:solidFill>
              </a:rPr>
              <a:t>」キーを「</a:t>
            </a:r>
            <a:r>
              <a:rPr lang="en-US" altLang="ja-JP" sz="2400" b="1" dirty="0">
                <a:ln/>
                <a:solidFill>
                  <a:srgbClr val="FF0000"/>
                </a:solidFill>
              </a:rPr>
              <a:t>Push</a:t>
            </a:r>
            <a:r>
              <a:rPr lang="ja-JP" altLang="en-US" sz="2400" b="1" dirty="0">
                <a:ln/>
                <a:solidFill>
                  <a:srgbClr val="FF0000"/>
                </a:solidFill>
              </a:rPr>
              <a:t>」</a:t>
            </a:r>
            <a:endParaRPr lang="ja-JP" altLang="en-US" sz="2400" b="1" cap="none" spc="0" dirty="0">
              <a:ln/>
              <a:solidFill>
                <a:srgbClr val="FF0000"/>
              </a:solidFill>
              <a:effectLst/>
            </a:endParaRPr>
          </a:p>
        </p:txBody>
      </p:sp>
      <p:sp>
        <p:nvSpPr>
          <p:cNvPr id="14" name="コンテンツ プレースホルダー 2">
            <a:extLst>
              <a:ext uri="{FF2B5EF4-FFF2-40B4-BE49-F238E27FC236}">
                <a16:creationId xmlns:a16="http://schemas.microsoft.com/office/drawing/2014/main" id="{D91AD5CE-281B-4322-A574-4E85DE63849A}"/>
              </a:ext>
            </a:extLst>
          </p:cNvPr>
          <p:cNvSpPr txBox="1">
            <a:spLocks/>
          </p:cNvSpPr>
          <p:nvPr/>
        </p:nvSpPr>
        <p:spPr>
          <a:xfrm>
            <a:off x="1092201" y="4166610"/>
            <a:ext cx="6191932" cy="15135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1600" b="1" dirty="0"/>
              <a:t>　令和６年</a:t>
            </a:r>
            <a:r>
              <a:rPr lang="en-US" altLang="ja-JP" sz="1600" b="1" dirty="0"/>
              <a:t>11</a:t>
            </a:r>
            <a:r>
              <a:rPr lang="ja-JP" altLang="en-US" sz="1600" b="1" dirty="0"/>
              <a:t>月からは、自転車の酒気帯び運転にも罰則が設けられます。酔っていなくても、お酒を飲んで運転してはいけません。</a:t>
            </a:r>
            <a:endParaRPr lang="en-US" altLang="ja-JP" sz="1600" b="1" dirty="0"/>
          </a:p>
          <a:p>
            <a:pPr marL="0" indent="0">
              <a:lnSpc>
                <a:spcPct val="100000"/>
              </a:lnSpc>
              <a:buFont typeface="Arial" panose="020B0604020202020204" pitchFamily="34" charset="0"/>
              <a:buNone/>
            </a:pPr>
            <a:r>
              <a:rPr lang="ja-JP" altLang="en-US" sz="1600" b="1" dirty="0"/>
              <a:t>　</a:t>
            </a:r>
            <a:r>
              <a:rPr lang="en-US" altLang="ja-JP" sz="1600" b="1" dirty="0"/>
              <a:t>【</a:t>
            </a:r>
            <a:r>
              <a:rPr lang="ja-JP" altLang="en-US" sz="1600" b="1" dirty="0"/>
              <a:t>罰則</a:t>
            </a:r>
            <a:r>
              <a:rPr lang="en-US" altLang="ja-JP" sz="1600" b="1" dirty="0"/>
              <a:t>】</a:t>
            </a:r>
            <a:r>
              <a:rPr lang="ja-JP" altLang="en-US" sz="1600" b="1" u="sng" dirty="0"/>
              <a:t>３年以下の懲役又は</a:t>
            </a:r>
            <a:r>
              <a:rPr lang="en-US" altLang="ja-JP" sz="1600" b="1" u="sng" dirty="0"/>
              <a:t>50</a:t>
            </a:r>
            <a:r>
              <a:rPr lang="ja-JP" altLang="en-US" sz="1600" b="1" u="sng" dirty="0"/>
              <a:t>万円以下の罰金</a:t>
            </a:r>
            <a:endParaRPr lang="en-US" altLang="ja-JP" sz="1600" b="1" u="sng" dirty="0"/>
          </a:p>
          <a:p>
            <a:pPr marL="0" indent="0">
              <a:lnSpc>
                <a:spcPct val="100000"/>
              </a:lnSpc>
              <a:buFont typeface="Arial" panose="020B0604020202020204" pitchFamily="34" charset="0"/>
              <a:buNone/>
            </a:pPr>
            <a:r>
              <a:rPr lang="ja-JP" altLang="en-US" sz="1300" b="1" dirty="0"/>
              <a:t>　自転車に乗る人にお酒を提供したり、お酒を飲んでいる人に自転車を提供する行為、お酒を飲んだ人の自転車に二人乗りする行為も罰則の対象となります。</a:t>
            </a:r>
            <a:endParaRPr lang="en-US" altLang="ja-JP" sz="1300" b="1" dirty="0"/>
          </a:p>
        </p:txBody>
      </p:sp>
      <p:sp>
        <p:nvSpPr>
          <p:cNvPr id="15" name="コンテンツ プレースホルダー 2">
            <a:extLst>
              <a:ext uri="{FF2B5EF4-FFF2-40B4-BE49-F238E27FC236}">
                <a16:creationId xmlns:a16="http://schemas.microsoft.com/office/drawing/2014/main" id="{8C44E162-7069-472D-9973-4F4E66E98F2F}"/>
              </a:ext>
            </a:extLst>
          </p:cNvPr>
          <p:cNvSpPr txBox="1">
            <a:spLocks/>
          </p:cNvSpPr>
          <p:nvPr/>
        </p:nvSpPr>
        <p:spPr>
          <a:xfrm rot="20767417">
            <a:off x="522974" y="3877808"/>
            <a:ext cx="1276204" cy="43524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altLang="ja-JP" sz="2400" b="1" dirty="0">
                <a:solidFill>
                  <a:srgbClr val="FF0000"/>
                </a:solidFill>
                <a:latin typeface="HGS創英角ﾎﾟｯﾌﾟ体" panose="040B0A00000000000000" pitchFamily="50" charset="-128"/>
                <a:ea typeface="HGS創英角ﾎﾟｯﾌﾟ体" panose="040B0A00000000000000" pitchFamily="50" charset="-128"/>
              </a:rPr>
              <a:t>Point</a:t>
            </a:r>
            <a:r>
              <a:rPr lang="ja-JP" altLang="en-US" sz="2400" b="1" dirty="0">
                <a:solidFill>
                  <a:srgbClr val="FF0000"/>
                </a:solidFill>
                <a:latin typeface="HGS創英角ﾎﾟｯﾌﾟ体" panose="040B0A00000000000000" pitchFamily="50" charset="-128"/>
                <a:ea typeface="HGS創英角ﾎﾟｯﾌﾟ体" panose="040B0A00000000000000" pitchFamily="50" charset="-128"/>
              </a:rPr>
              <a:t>！</a:t>
            </a:r>
            <a:endParaRPr lang="en-US" altLang="ja-JP" sz="2400" b="1" dirty="0">
              <a:solidFill>
                <a:srgbClr val="FF0000"/>
              </a:solidFill>
              <a:latin typeface="HGS創英角ﾎﾟｯﾌﾟ体" panose="040B0A00000000000000" pitchFamily="50" charset="-128"/>
              <a:ea typeface="HGS創英角ﾎﾟｯﾌﾟ体" panose="040B0A00000000000000" pitchFamily="50" charset="-128"/>
            </a:endParaRPr>
          </a:p>
        </p:txBody>
      </p:sp>
    </p:spTree>
    <p:extLst>
      <p:ext uri="{BB962C8B-B14F-4D97-AF65-F5344CB8AC3E}">
        <p14:creationId xmlns:p14="http://schemas.microsoft.com/office/powerpoint/2010/main" val="1686829453"/>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8263</Words>
  <Application>Microsoft Office PowerPoint</Application>
  <PresentationFormat>ワイド画面</PresentationFormat>
  <Paragraphs>842</Paragraphs>
  <Slides>81</Slides>
  <Notes>0</Notes>
  <HiddenSlides>0</HiddenSlides>
  <MMClips>5</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81</vt:i4>
      </vt:variant>
    </vt:vector>
  </HeadingPairs>
  <TitlesOfParts>
    <vt:vector size="91" baseType="lpstr">
      <vt:lpstr>HGP創英角ｺﾞｼｯｸUB</vt:lpstr>
      <vt:lpstr>HGS創英角ﾎﾟｯﾌﾟ体</vt:lpstr>
      <vt:lpstr>HG丸ｺﾞｼｯｸM-PRO</vt:lpstr>
      <vt:lpstr>ＭＳ Ｐゴシック</vt:lpstr>
      <vt:lpstr>ＭＳ ゴシック</vt:lpstr>
      <vt:lpstr>游ゴシック</vt:lpstr>
      <vt:lpstr>游ゴシック Light</vt:lpstr>
      <vt:lpstr>Arial</vt:lpstr>
      <vt:lpstr>Calibri</vt:lpstr>
      <vt:lpstr>Office テーマ</vt:lpstr>
      <vt:lpstr>セーフティーサイクルステップアップスクール 　～中・高校生向け～　　　　　　</vt:lpstr>
      <vt:lpstr>「ブタベルサハラ」で自転車点検をしましょう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自転車の交通ルールの SA問題をやってみよう  </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（中・高校生向け）</vt:lpstr>
      <vt:lpstr>PowerPoint プレゼンテーション</vt:lpstr>
      <vt:lpstr>PowerPoint プレゼンテーション</vt:lpstr>
      <vt:lpstr>自転車の交通ルールの動画を見てみよう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学習を終了します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2024-09-03T02:33:01Z</dcterms:created>
  <dcterms:modified xsi:type="dcterms:W3CDTF">2024-09-03T02:33:02Z</dcterms:modified>
</cp:coreProperties>
</file>