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519" r:id="rId1"/>
  </p:sldMasterIdLst>
  <p:handoutMasterIdLst>
    <p:handoutMasterId r:id="rId67"/>
  </p:handoutMasterIdLst>
  <p:sldIdLst>
    <p:sldId id="257" r:id="rId2"/>
    <p:sldId id="400" r:id="rId3"/>
    <p:sldId id="39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7" r:id="rId18"/>
    <p:sldId id="278" r:id="rId19"/>
    <p:sldId id="399" r:id="rId20"/>
    <p:sldId id="347" r:id="rId21"/>
    <p:sldId id="335" r:id="rId22"/>
    <p:sldId id="337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1" r:id="rId45"/>
    <p:sldId id="372" r:id="rId46"/>
    <p:sldId id="373" r:id="rId47"/>
    <p:sldId id="379" r:id="rId48"/>
    <p:sldId id="380" r:id="rId49"/>
    <p:sldId id="381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89" r:id="rId58"/>
    <p:sldId id="390" r:id="rId59"/>
    <p:sldId id="392" r:id="rId60"/>
    <p:sldId id="370" r:id="rId61"/>
    <p:sldId id="375" r:id="rId62"/>
    <p:sldId id="376" r:id="rId63"/>
    <p:sldId id="377" r:id="rId64"/>
    <p:sldId id="401" r:id="rId65"/>
    <p:sldId id="378" r:id="rId6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A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6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822D52A8-4234-4FEC-AD58-B156FC91D217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12947CEB-13CC-4390-9220-A2F170FD75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54817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555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1707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865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844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137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5601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213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984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56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569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576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99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48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95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8602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8B733A-B38B-4B8A-B659-D645B41D797B}" type="datetimeFigureOut">
              <a:rPr kumimoji="1" lang="ja-JP" altLang="en-US" smtClean="0"/>
              <a:t>2024/9/3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AE4D27-E112-4E2C-AD0E-A07A79F8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74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1" r:id="rId2"/>
    <p:sldLayoutId id="2147484522" r:id="rId3"/>
    <p:sldLayoutId id="2147484523" r:id="rId4"/>
    <p:sldLayoutId id="2147484524" r:id="rId5"/>
    <p:sldLayoutId id="2147484525" r:id="rId6"/>
    <p:sldLayoutId id="2147484526" r:id="rId7"/>
    <p:sldLayoutId id="2147484527" r:id="rId8"/>
    <p:sldLayoutId id="2147484528" r:id="rId9"/>
    <p:sldLayoutId id="2147484529" r:id="rId10"/>
    <p:sldLayoutId id="2147484530" r:id="rId11"/>
    <p:sldLayoutId id="2147484531" r:id="rId12"/>
    <p:sldLayoutId id="2147484532" r:id="rId13"/>
    <p:sldLayoutId id="2147484533" r:id="rId14"/>
    <p:sldLayoutId id="2147484534" r:id="rId15"/>
    <p:sldLayoutId id="2147484535" r:id="rId16"/>
    <p:sldLayoutId id="214748453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9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slide" Target="slide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0.png"/><Relationship Id="rId4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EC5BA10-D4BC-4983-A757-6AC9AF945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512" y="1601106"/>
            <a:ext cx="4865018" cy="4865018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8A5E005-1255-4382-A2F3-D462699CB092}"/>
              </a:ext>
            </a:extLst>
          </p:cNvPr>
          <p:cNvSpPr/>
          <p:nvPr/>
        </p:nvSpPr>
        <p:spPr>
          <a:xfrm>
            <a:off x="-2262891" y="3332220"/>
            <a:ext cx="10692323" cy="181123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/>
              <a:t>　　　</a:t>
            </a:r>
            <a:endParaRPr kumimoji="1" lang="en-US" altLang="ja-JP" sz="3200" b="1" dirty="0"/>
          </a:p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　スライドショー を せってい して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スタートボタン ↑↑↑ を クリック！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　　　おべんきょう を はじめましょう！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endParaRPr kumimoji="1" lang="en-US" altLang="ja-JP" sz="3200" b="1" dirty="0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885796"/>
            <a:ext cx="11164910" cy="1309252"/>
          </a:xfrm>
        </p:spPr>
        <p:txBody>
          <a:bodyPr>
            <a:normAutofit fontScale="90000"/>
          </a:bodyPr>
          <a:lstStyle/>
          <a:p>
            <a:r>
              <a:rPr lang="ja-JP" altLang="en-US" sz="4800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セーフティーサイクルステップアップスクール</a:t>
            </a:r>
            <a:br>
              <a:rPr lang="en-US" altLang="ja-JP" sz="4800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</a:br>
            <a:r>
              <a:rPr lang="ja-JP" altLang="en-US" sz="4800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～</a:t>
            </a:r>
            <a:r>
              <a:rPr lang="ja-JP" altLang="en-US" sz="4800" dirty="0" err="1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ていがくねん</a:t>
            </a:r>
            <a:r>
              <a:rPr lang="ja-JP" altLang="en-US" sz="4800" dirty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むけ～</a:t>
            </a:r>
            <a:r>
              <a:rPr lang="ja-JP" altLang="en-US" dirty="0"/>
              <a:t>　　　　　　　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　　　　　　　　</a:t>
            </a:r>
            <a:endParaRPr kumimoji="1" lang="ja-JP" altLang="en-US" sz="2800" dirty="0">
              <a:solidFill>
                <a:srgbClr val="002060"/>
              </a:solidFill>
            </a:endParaRPr>
          </a:p>
        </p:txBody>
      </p:sp>
      <p:sp>
        <p:nvSpPr>
          <p:cNvPr id="4" name="角丸四角形 3">
            <a:hlinkClick r:id="rId3" action="ppaction://hlinksldjump"/>
          </p:cNvPr>
          <p:cNvSpPr/>
          <p:nvPr/>
        </p:nvSpPr>
        <p:spPr>
          <a:xfrm>
            <a:off x="725279" y="2022968"/>
            <a:ext cx="4715984" cy="1309253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スタートボタン</a:t>
            </a:r>
            <a:endParaRPr kumimoji="1" lang="en-US" altLang="ja-JP" sz="4800" b="1" dirty="0">
              <a:solidFill>
                <a:schemeClr val="tx1"/>
              </a:solidFill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4248FCC-5DA8-40F0-98D1-8B881B2B81D0}"/>
              </a:ext>
            </a:extLst>
          </p:cNvPr>
          <p:cNvSpPr/>
          <p:nvPr/>
        </p:nvSpPr>
        <p:spPr>
          <a:xfrm>
            <a:off x="-1163916" y="590432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97720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B261785C-4D02-45DD-9B96-FD3412664221}"/>
              </a:ext>
            </a:extLst>
          </p:cNvPr>
          <p:cNvSpPr/>
          <p:nvPr/>
        </p:nvSpPr>
        <p:spPr>
          <a:xfrm>
            <a:off x="609484" y="430236"/>
            <a:ext cx="5165036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0B4FD6-90D4-4A92-AB01-E759E22FE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84" y="1880358"/>
            <a:ext cx="6629400" cy="34781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ほどう は </a:t>
            </a:r>
            <a:r>
              <a:rPr kumimoji="1" lang="ja-JP" altLang="en-US" b="1" u="sng" dirty="0" err="1">
                <a:solidFill>
                  <a:srgbClr val="FF0000"/>
                </a:solidFill>
              </a:rPr>
              <a:t>ほ</a:t>
            </a:r>
            <a:r>
              <a:rPr kumimoji="1" lang="ja-JP" altLang="en-US" b="1" u="sng" dirty="0">
                <a:solidFill>
                  <a:srgbClr val="FF0000"/>
                </a:solidFill>
              </a:rPr>
              <a:t>こうしゃ の ための ばしょ</a:t>
            </a:r>
            <a:r>
              <a:rPr kumimoji="1" lang="ja-JP" altLang="en-US" b="1" dirty="0"/>
              <a:t>。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ほどう を つうこうする ばあい は、すぐに とまれる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はやさ で </a:t>
            </a:r>
            <a:r>
              <a:rPr kumimoji="1" lang="ja-JP" altLang="en-US" b="1" u="sng" dirty="0">
                <a:solidFill>
                  <a:srgbClr val="FF0000"/>
                </a:solidFill>
              </a:rPr>
              <a:t>ほどう の しゃどうより の ぶぶん または</a:t>
            </a:r>
            <a:endParaRPr kumimoji="1" lang="en-US" altLang="ja-JP" b="1" u="sng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u="sng" dirty="0">
                <a:solidFill>
                  <a:srgbClr val="FF0000"/>
                </a:solidFill>
              </a:rPr>
              <a:t> じてんしゃ の マーク の あるところ </a:t>
            </a:r>
            <a:r>
              <a:rPr kumimoji="1" lang="ja-JP" altLang="en-US" b="1" dirty="0"/>
              <a:t>を つうこうし、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u="sng" dirty="0">
                <a:solidFill>
                  <a:srgbClr val="FF0000"/>
                </a:solidFill>
              </a:rPr>
              <a:t>ほこうしゃ の じゃま に なる ばあい は とまりましょう。</a:t>
            </a:r>
            <a:endParaRPr kumimoji="1" lang="en-US" altLang="ja-JP" b="1" u="sng" dirty="0">
              <a:solidFill>
                <a:srgbClr val="FF0000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F58F6AEF-A9F9-4AB4-BE74-8180D79E5AA7}"/>
              </a:ext>
            </a:extLst>
          </p:cNvPr>
          <p:cNvSpPr txBox="1">
            <a:spLocks/>
          </p:cNvSpPr>
          <p:nvPr/>
        </p:nvSpPr>
        <p:spPr>
          <a:xfrm>
            <a:off x="1622963" y="582359"/>
            <a:ext cx="3919184" cy="555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200" b="1" u="sng" dirty="0">
                <a:solidFill>
                  <a:srgbClr val="FF0000"/>
                </a:solidFill>
              </a:rPr>
              <a:t>ほこうしゃ</a:t>
            </a:r>
            <a:r>
              <a:rPr lang="ja-JP" altLang="en-US" sz="3200" b="1" u="sng" dirty="0" err="1">
                <a:solidFill>
                  <a:srgbClr val="FF0000"/>
                </a:solidFill>
              </a:rPr>
              <a:t>ゆうせん</a:t>
            </a:r>
            <a:endParaRPr lang="en-US" altLang="ja-JP" sz="3200" b="1" u="sng" dirty="0">
              <a:solidFill>
                <a:srgbClr val="FF0000"/>
              </a:solidFill>
            </a:endParaRPr>
          </a:p>
        </p:txBody>
      </p:sp>
      <p:pic>
        <p:nvPicPr>
          <p:cNvPr id="7" name="コンテンツ プレースホルダー 3">
            <a:extLst>
              <a:ext uri="{FF2B5EF4-FFF2-40B4-BE49-F238E27FC236}">
                <a16:creationId xmlns:a16="http://schemas.microsoft.com/office/drawing/2014/main" id="{639D475F-DBE7-4ECE-846B-BB5144424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892" y="368563"/>
            <a:ext cx="1538116" cy="153811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EBCFAE1-4563-49D3-B247-0DBFDC40A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950" y="2463799"/>
            <a:ext cx="4060602" cy="2707068"/>
          </a:xfrm>
          <a:prstGeom prst="rect">
            <a:avLst/>
          </a:prstGeom>
        </p:spPr>
      </p:pic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FB4522BC-37EA-43D1-8474-599D6865BBDC}"/>
              </a:ext>
            </a:extLst>
          </p:cNvPr>
          <p:cNvSpPr txBox="1">
            <a:spLocks/>
          </p:cNvSpPr>
          <p:nvPr/>
        </p:nvSpPr>
        <p:spPr>
          <a:xfrm>
            <a:off x="8376565" y="5459467"/>
            <a:ext cx="1977336" cy="455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b="1" dirty="0"/>
              <a:t>ほどう</a:t>
            </a:r>
            <a:endParaRPr lang="en-US" altLang="ja-JP" sz="2000" b="1" dirty="0"/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9CF5E70E-1745-477B-ADCE-F247D531459C}"/>
              </a:ext>
            </a:extLst>
          </p:cNvPr>
          <p:cNvSpPr txBox="1">
            <a:spLocks/>
          </p:cNvSpPr>
          <p:nvPr/>
        </p:nvSpPr>
        <p:spPr>
          <a:xfrm>
            <a:off x="10150627" y="5459467"/>
            <a:ext cx="2239386" cy="455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b="1" dirty="0"/>
              <a:t>しゃどう</a:t>
            </a:r>
            <a:endParaRPr lang="en-US" altLang="ja-JP" sz="2000" b="1" dirty="0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08B2126C-3572-46CC-8EEF-4FFEB57C134D}"/>
              </a:ext>
            </a:extLst>
          </p:cNvPr>
          <p:cNvCxnSpPr/>
          <p:nvPr/>
        </p:nvCxnSpPr>
        <p:spPr>
          <a:xfrm>
            <a:off x="10508974" y="4638261"/>
            <a:ext cx="92765" cy="79923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70A0585A-EC8D-4E4A-83B2-27C5C6F6CDA0}"/>
              </a:ext>
            </a:extLst>
          </p:cNvPr>
          <p:cNvCxnSpPr>
            <a:cxnSpLocks/>
          </p:cNvCxnSpPr>
          <p:nvPr/>
        </p:nvCxnSpPr>
        <p:spPr>
          <a:xfrm>
            <a:off x="8706082" y="5037878"/>
            <a:ext cx="63501" cy="32065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B7ACCC9-ACC9-43B8-91C6-1C28EF66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26" name="四角形: 角を丸くする 25">
            <a:hlinkClick r:id="rId4" action="ppaction://hlinksldjump"/>
            <a:extLst>
              <a:ext uri="{FF2B5EF4-FFF2-40B4-BE49-F238E27FC236}">
                <a16:creationId xmlns:a16="http://schemas.microsoft.com/office/drawing/2014/main" id="{789DB88B-D314-449B-9751-076BA1E116FA}"/>
              </a:ext>
            </a:extLst>
          </p:cNvPr>
          <p:cNvSpPr/>
          <p:nvPr/>
        </p:nvSpPr>
        <p:spPr>
          <a:xfrm>
            <a:off x="9473278" y="5914765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つぎへ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277AA6B-F57A-4C46-B45E-AB38176CA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82" y="400360"/>
            <a:ext cx="1538116" cy="1538116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7DA6364-DC21-49DC-9157-26B66FD47C88}"/>
              </a:ext>
            </a:extLst>
          </p:cNvPr>
          <p:cNvSpPr/>
          <p:nvPr/>
        </p:nvSpPr>
        <p:spPr>
          <a:xfrm>
            <a:off x="-469585" y="569320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8F233E8-FDDD-46D4-835A-FF76A64EE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5323" y="430236"/>
            <a:ext cx="1763341" cy="156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01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D2B0C3B-3CF0-4AD1-BFF1-B74C55537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106" y="2810556"/>
            <a:ext cx="8545436" cy="26942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しんごう に したがって つうこう しましょう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きほん は くるま の しんごう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ほどう を つうこう するとき は </a:t>
            </a:r>
            <a:r>
              <a:rPr kumimoji="1" lang="ja-JP" altLang="en-US" b="1" dirty="0" err="1"/>
              <a:t>ほ</a:t>
            </a:r>
            <a:r>
              <a:rPr kumimoji="1" lang="ja-JP" altLang="en-US" b="1" dirty="0"/>
              <a:t>こうしゃよう しんごう に したがうよ</a:t>
            </a:r>
            <a:endParaRPr kumimoji="1" lang="en-US" altLang="ja-JP" b="1" dirty="0"/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DB6E880E-BEF8-42B9-B99C-E24E36F175FA}"/>
              </a:ext>
            </a:extLst>
          </p:cNvPr>
          <p:cNvSpPr txBox="1">
            <a:spLocks/>
          </p:cNvSpPr>
          <p:nvPr/>
        </p:nvSpPr>
        <p:spPr>
          <a:xfrm>
            <a:off x="155106" y="208446"/>
            <a:ext cx="10515600" cy="1178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 b="1" dirty="0">
                <a:solidFill>
                  <a:srgbClr val="002060"/>
                </a:solidFill>
              </a:rPr>
              <a:t>２　こう</a:t>
            </a:r>
            <a:r>
              <a:rPr lang="ja-JP" altLang="en-US" sz="3600" b="1" dirty="0" err="1">
                <a:solidFill>
                  <a:srgbClr val="002060"/>
                </a:solidFill>
              </a:rPr>
              <a:t>さてん</a:t>
            </a:r>
            <a:r>
              <a:rPr lang="ja-JP" altLang="en-US" sz="3600" b="1" dirty="0">
                <a:solidFill>
                  <a:srgbClr val="002060"/>
                </a:solidFill>
              </a:rPr>
              <a:t> では</a:t>
            </a:r>
            <a:r>
              <a:rPr lang="en-US" altLang="ja-JP" sz="3600" b="1" dirty="0">
                <a:solidFill>
                  <a:srgbClr val="002060"/>
                </a:solidFill>
              </a:rPr>
              <a:t> </a:t>
            </a:r>
            <a:r>
              <a:rPr lang="ja-JP" altLang="en-US" sz="3600" b="1" dirty="0">
                <a:solidFill>
                  <a:srgbClr val="002060"/>
                </a:solidFill>
              </a:rPr>
              <a:t>しんごう と いちじていし を まもって</a:t>
            </a:r>
            <a:r>
              <a:rPr lang="en-US" altLang="ja-JP" sz="3600" b="1" dirty="0">
                <a:solidFill>
                  <a:srgbClr val="002060"/>
                </a:solidFill>
              </a:rPr>
              <a:t>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3600" b="1" dirty="0">
                <a:solidFill>
                  <a:srgbClr val="002060"/>
                </a:solidFill>
              </a:rPr>
              <a:t>     </a:t>
            </a:r>
            <a:r>
              <a:rPr lang="ja-JP" altLang="en-US" sz="3600" b="1" dirty="0">
                <a:solidFill>
                  <a:srgbClr val="002060"/>
                </a:solidFill>
              </a:rPr>
              <a:t>あんぜん かくにん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B2C1D30-21CC-4272-BF97-73E2EB84C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869" y="1924986"/>
            <a:ext cx="3251452" cy="3276209"/>
          </a:xfrm>
          <a:prstGeom prst="rect">
            <a:avLst/>
          </a:prstGeom>
        </p:spPr>
      </p:pic>
      <p:sp>
        <p:nvSpPr>
          <p:cNvPr id="16" name="タイトル 1">
            <a:extLst>
              <a:ext uri="{FF2B5EF4-FFF2-40B4-BE49-F238E27FC236}">
                <a16:creationId xmlns:a16="http://schemas.microsoft.com/office/drawing/2014/main" id="{7A259257-6E7E-4E54-AB83-84B93CC2153B}"/>
              </a:ext>
            </a:extLst>
          </p:cNvPr>
          <p:cNvSpPr txBox="1">
            <a:spLocks/>
          </p:cNvSpPr>
          <p:nvPr/>
        </p:nvSpPr>
        <p:spPr>
          <a:xfrm>
            <a:off x="6443887" y="1761262"/>
            <a:ext cx="2485338" cy="3904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200" b="1" dirty="0"/>
              <a:t>     </a:t>
            </a:r>
            <a:r>
              <a:rPr lang="ja-JP" altLang="en-US" sz="1600" b="1" dirty="0"/>
              <a:t>ほこうしゃようしんごう　</a:t>
            </a:r>
            <a:r>
              <a:rPr lang="ja-JP" altLang="en-US" sz="1200" b="1" dirty="0"/>
              <a:t>　</a:t>
            </a: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87F2047E-2313-44DB-A8C2-2C512E7AF630}"/>
              </a:ext>
            </a:extLst>
          </p:cNvPr>
          <p:cNvSpPr txBox="1">
            <a:spLocks/>
          </p:cNvSpPr>
          <p:nvPr/>
        </p:nvSpPr>
        <p:spPr>
          <a:xfrm>
            <a:off x="9988304" y="1257789"/>
            <a:ext cx="2596325" cy="3904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200" b="1" dirty="0"/>
              <a:t>     </a:t>
            </a:r>
            <a:r>
              <a:rPr lang="ja-JP" altLang="en-US" sz="1600" b="1" dirty="0"/>
              <a:t>くるまのしんごう　</a:t>
            </a:r>
            <a:r>
              <a:rPr lang="ja-JP" altLang="en-US" sz="1200" b="1" dirty="0"/>
              <a:t>　</a:t>
            </a: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8C93CEF-9ACB-4550-A48D-D3C3B06D61B2}"/>
              </a:ext>
            </a:extLst>
          </p:cNvPr>
          <p:cNvCxnSpPr>
            <a:cxnSpLocks/>
          </p:cNvCxnSpPr>
          <p:nvPr/>
        </p:nvCxnSpPr>
        <p:spPr>
          <a:xfrm>
            <a:off x="8214736" y="2173556"/>
            <a:ext cx="766265" cy="439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B46BF879-92B0-4E1C-911C-71F28A8913C0}"/>
              </a:ext>
            </a:extLst>
          </p:cNvPr>
          <p:cNvCxnSpPr>
            <a:cxnSpLocks/>
          </p:cNvCxnSpPr>
          <p:nvPr/>
        </p:nvCxnSpPr>
        <p:spPr>
          <a:xfrm flipV="1">
            <a:off x="9988304" y="1655665"/>
            <a:ext cx="470581" cy="3633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四角形: 角を丸くする 20">
            <a:hlinkClick r:id="rId3" action="ppaction://hlinksldjump"/>
            <a:extLst>
              <a:ext uri="{FF2B5EF4-FFF2-40B4-BE49-F238E27FC236}">
                <a16:creationId xmlns:a16="http://schemas.microsoft.com/office/drawing/2014/main" id="{BFA50332-A1B5-4438-BD24-5617EDD65AA7}"/>
              </a:ext>
            </a:extLst>
          </p:cNvPr>
          <p:cNvSpPr/>
          <p:nvPr/>
        </p:nvSpPr>
        <p:spPr>
          <a:xfrm>
            <a:off x="8597868" y="5630895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DCC0F5F0-AD67-40AD-AB1C-BC92FEE77706}"/>
              </a:ext>
            </a:extLst>
          </p:cNvPr>
          <p:cNvSpPr/>
          <p:nvPr/>
        </p:nvSpPr>
        <p:spPr>
          <a:xfrm>
            <a:off x="473762" y="1738879"/>
            <a:ext cx="5165036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コンテンツ プレースホルダー 2">
            <a:extLst>
              <a:ext uri="{FF2B5EF4-FFF2-40B4-BE49-F238E27FC236}">
                <a16:creationId xmlns:a16="http://schemas.microsoft.com/office/drawing/2014/main" id="{B1109E2F-97F2-494E-8B2C-E90E410BE63E}"/>
              </a:ext>
            </a:extLst>
          </p:cNvPr>
          <p:cNvSpPr txBox="1">
            <a:spLocks/>
          </p:cNvSpPr>
          <p:nvPr/>
        </p:nvSpPr>
        <p:spPr>
          <a:xfrm>
            <a:off x="1278851" y="1931217"/>
            <a:ext cx="3919184" cy="555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200" b="1" u="sng" dirty="0">
                <a:solidFill>
                  <a:srgbClr val="FF0000"/>
                </a:solidFill>
              </a:rPr>
              <a:t>しんごうのあるところ</a:t>
            </a:r>
            <a:endParaRPr lang="en-US" altLang="ja-JP" sz="3200" b="1" u="sng" dirty="0">
              <a:solidFill>
                <a:srgbClr val="FF0000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4D664C1-B540-4BBD-8D74-7C11BC9CB766}"/>
              </a:ext>
            </a:extLst>
          </p:cNvPr>
          <p:cNvSpPr/>
          <p:nvPr/>
        </p:nvSpPr>
        <p:spPr>
          <a:xfrm>
            <a:off x="-1154210" y="532740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5282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C4D85C33-9221-429E-BC17-F4FB61010445}"/>
              </a:ext>
            </a:extLst>
          </p:cNvPr>
          <p:cNvSpPr/>
          <p:nvPr/>
        </p:nvSpPr>
        <p:spPr>
          <a:xfrm>
            <a:off x="404145" y="1496045"/>
            <a:ext cx="5165036" cy="68267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B77C9E-E7CD-467F-B7CF-8956B2761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16" y="2860315"/>
            <a:ext cx="8921459" cy="399256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○　いちじていし の ひょうしき の ある ばしょ では、 かならず とまって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　　 さゆう の あんぜんかくにん を しなければ なりません</a:t>
            </a:r>
            <a:endParaRPr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○　いちじていし の ひょうしき が ない みとおし の わるい こう</a:t>
            </a:r>
            <a:r>
              <a:rPr kumimoji="1" lang="ja-JP" altLang="en-US" b="1" dirty="0" err="1"/>
              <a:t>さてん</a:t>
            </a:r>
            <a:r>
              <a:rPr kumimoji="1" lang="ja-JP" altLang="en-US" b="1" dirty="0"/>
              <a:t> 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b="1" dirty="0"/>
              <a:t>      </a:t>
            </a:r>
            <a:r>
              <a:rPr kumimoji="1" lang="ja-JP" altLang="en-US" b="1" dirty="0"/>
              <a:t>では スピード を おとして さゆうの あんぜんかくにん を してから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b="1" dirty="0"/>
              <a:t>      </a:t>
            </a:r>
            <a:r>
              <a:rPr kumimoji="1" lang="ja-JP" altLang="en-US" b="1" dirty="0"/>
              <a:t>つうこう しましょう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2376E07-A7F6-46E6-A62F-11BC316D5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090" y="535216"/>
            <a:ext cx="2671496" cy="219768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A7FDEFE-8A7A-4A5F-BC24-7A283FC6F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0" y="3827505"/>
            <a:ext cx="685714" cy="115238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1965585-4CDD-468A-BA02-8EBFA2991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97" y="3827505"/>
            <a:ext cx="695238" cy="1152381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C3E6012-607F-4AFA-BD8F-DB00F39FB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5918" y="3827505"/>
            <a:ext cx="685714" cy="1152381"/>
          </a:xfrm>
          <a:prstGeom prst="rect">
            <a:avLst/>
          </a:prstGeom>
        </p:spPr>
      </p:pic>
      <p:sp>
        <p:nvSpPr>
          <p:cNvPr id="17" name="タイトル 1">
            <a:extLst>
              <a:ext uri="{FF2B5EF4-FFF2-40B4-BE49-F238E27FC236}">
                <a16:creationId xmlns:a16="http://schemas.microsoft.com/office/drawing/2014/main" id="{7C0A7DF1-48A9-427B-91F9-06F62CEE0A39}"/>
              </a:ext>
            </a:extLst>
          </p:cNvPr>
          <p:cNvSpPr txBox="1">
            <a:spLocks/>
          </p:cNvSpPr>
          <p:nvPr/>
        </p:nvSpPr>
        <p:spPr>
          <a:xfrm>
            <a:off x="9380833" y="4979886"/>
            <a:ext cx="2811167" cy="3904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000" b="1" dirty="0"/>
              <a:t>      </a:t>
            </a:r>
            <a:r>
              <a:rPr lang="ja-JP" altLang="en-US" sz="2300" b="1" dirty="0"/>
              <a:t>みぎ！　　ひだり！　　みぎ！            </a:t>
            </a:r>
            <a:endParaRPr lang="en-US" altLang="ja-JP" sz="2300" b="1" dirty="0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776F2C6-EC04-4576-AB6D-25468556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21" name="四角形: 角を丸くする 20">
            <a:hlinkClick r:id="rId5" action="ppaction://hlinksldjump"/>
            <a:extLst>
              <a:ext uri="{FF2B5EF4-FFF2-40B4-BE49-F238E27FC236}">
                <a16:creationId xmlns:a16="http://schemas.microsoft.com/office/drawing/2014/main" id="{DEFDD59D-57B1-4130-A555-293F1AD746FC}"/>
              </a:ext>
            </a:extLst>
          </p:cNvPr>
          <p:cNvSpPr/>
          <p:nvPr/>
        </p:nvSpPr>
        <p:spPr>
          <a:xfrm>
            <a:off x="9791346" y="5936067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23" name="コンテンツ プレースホルダー 2">
            <a:extLst>
              <a:ext uri="{FF2B5EF4-FFF2-40B4-BE49-F238E27FC236}">
                <a16:creationId xmlns:a16="http://schemas.microsoft.com/office/drawing/2014/main" id="{ED353699-0C41-4CCD-BF6F-4ABAAD0577C4}"/>
              </a:ext>
            </a:extLst>
          </p:cNvPr>
          <p:cNvSpPr txBox="1">
            <a:spLocks/>
          </p:cNvSpPr>
          <p:nvPr/>
        </p:nvSpPr>
        <p:spPr>
          <a:xfrm>
            <a:off x="658819" y="1623460"/>
            <a:ext cx="4910362" cy="555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200" b="1" u="sng" dirty="0">
                <a:solidFill>
                  <a:srgbClr val="FF0000"/>
                </a:solidFill>
              </a:rPr>
              <a:t>いちじていし の ある ところ</a:t>
            </a:r>
            <a:endParaRPr lang="en-US" altLang="ja-JP" sz="3200" b="1" u="sng" dirty="0">
              <a:solidFill>
                <a:srgbClr val="FF0000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1246BE2-EC51-4B95-98D5-57E23DB20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276" y="518644"/>
            <a:ext cx="2910356" cy="2910356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B127FD-E4C9-4F8A-9BF4-F42E3002FF32}"/>
              </a:ext>
            </a:extLst>
          </p:cNvPr>
          <p:cNvSpPr/>
          <p:nvPr/>
        </p:nvSpPr>
        <p:spPr>
          <a:xfrm>
            <a:off x="-260677" y="6323994"/>
            <a:ext cx="935195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キーボードの ひだりうえ の 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3000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66DB36-6E87-4788-9F97-A3DE2AB4C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036" y="3300250"/>
            <a:ext cx="10515600" cy="16256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b="1" dirty="0"/>
              <a:t>①　まえ を よく みるため</a:t>
            </a:r>
            <a:endParaRPr kumimoji="1" lang="en-US" altLang="ja-JP" b="1" dirty="0"/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b="1" dirty="0"/>
              <a:t>②　じぶん の そんざい を ほかの ひと に しらせる ため</a:t>
            </a:r>
            <a:endParaRPr lang="en-US" altLang="ja-JP" b="1" dirty="0"/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5F5A64D9-4472-4F0B-8235-CA007CF1D9B4}"/>
              </a:ext>
            </a:extLst>
          </p:cNvPr>
          <p:cNvSpPr txBox="1">
            <a:spLocks/>
          </p:cNvSpPr>
          <p:nvPr/>
        </p:nvSpPr>
        <p:spPr>
          <a:xfrm>
            <a:off x="280777" y="905073"/>
            <a:ext cx="10515600" cy="587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4000" b="1" dirty="0">
                <a:solidFill>
                  <a:srgbClr val="002060"/>
                </a:solidFill>
              </a:rPr>
              <a:t>３　くらくなったら ライト を つけよう</a:t>
            </a:r>
            <a:endParaRPr lang="en-US" altLang="ja-JP" sz="4000" b="1" dirty="0">
              <a:solidFill>
                <a:srgbClr val="002060"/>
              </a:solidFill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39B8962F-6E05-407A-99C6-236C26BB0B11}"/>
              </a:ext>
            </a:extLst>
          </p:cNvPr>
          <p:cNvSpPr txBox="1">
            <a:spLocks/>
          </p:cNvSpPr>
          <p:nvPr/>
        </p:nvSpPr>
        <p:spPr>
          <a:xfrm>
            <a:off x="838200" y="2065018"/>
            <a:ext cx="6600136" cy="81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sz="3600" b="1" dirty="0">
                <a:solidFill>
                  <a:srgbClr val="FF0000"/>
                </a:solidFill>
              </a:rPr>
              <a:t>なぜ ライト を つけるの？</a:t>
            </a:r>
            <a:endParaRPr lang="en-US" altLang="ja-JP" sz="3600" b="1" dirty="0">
              <a:solidFill>
                <a:srgbClr val="FF0000"/>
              </a:solidFill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C0FB023-EBDB-4930-940F-151626A76C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766" y="955039"/>
            <a:ext cx="2377670" cy="3067521"/>
          </a:xfrm>
          <a:prstGeom prst="rect">
            <a:avLst/>
          </a:prstGeom>
        </p:spPr>
      </p:pic>
      <p:sp>
        <p:nvSpPr>
          <p:cNvPr id="17" name="四角形: 角を丸くする 16">
            <a:hlinkClick r:id="rId3" action="ppaction://hlinksldjump"/>
            <a:extLst>
              <a:ext uri="{FF2B5EF4-FFF2-40B4-BE49-F238E27FC236}">
                <a16:creationId xmlns:a16="http://schemas.microsoft.com/office/drawing/2014/main" id="{528F52A8-EDF8-4DB3-B519-984842F71391}"/>
              </a:ext>
            </a:extLst>
          </p:cNvPr>
          <p:cNvSpPr/>
          <p:nvPr/>
        </p:nvSpPr>
        <p:spPr>
          <a:xfrm>
            <a:off x="9542415" y="5830423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110530E-D5DB-47D1-8479-8749464B9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525" y="3609987"/>
            <a:ext cx="1940235" cy="1940235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CB01342-5E46-471A-80B7-68DC523D2FCE}"/>
              </a:ext>
            </a:extLst>
          </p:cNvPr>
          <p:cNvSpPr/>
          <p:nvPr/>
        </p:nvSpPr>
        <p:spPr>
          <a:xfrm>
            <a:off x="-558609" y="569320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60005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E09D2918-A533-4FD2-8688-9BA0AEDE42DF}"/>
              </a:ext>
            </a:extLst>
          </p:cNvPr>
          <p:cNvSpPr txBox="1">
            <a:spLocks/>
          </p:cNvSpPr>
          <p:nvPr/>
        </p:nvSpPr>
        <p:spPr>
          <a:xfrm>
            <a:off x="1227482" y="1178432"/>
            <a:ext cx="9737036" cy="3332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/>
              <a:t>じてんしゃ に のるとき は、 ヘルメット を かぶりましょう。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E53C284-CAFF-4743-BAA9-F9D1A100416A}"/>
              </a:ext>
            </a:extLst>
          </p:cNvPr>
          <p:cNvSpPr txBox="1">
            <a:spLocks/>
          </p:cNvSpPr>
          <p:nvPr/>
        </p:nvSpPr>
        <p:spPr>
          <a:xfrm>
            <a:off x="541683" y="493211"/>
            <a:ext cx="10515600" cy="61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4000" b="1" dirty="0">
                <a:solidFill>
                  <a:srgbClr val="002060"/>
                </a:solidFill>
              </a:rPr>
              <a:t>４　ヘルメット を かぶろう</a:t>
            </a:r>
            <a:endParaRPr lang="en-US" altLang="ja-JP" sz="4000" b="1" dirty="0">
              <a:solidFill>
                <a:srgbClr val="002060"/>
              </a:solidFill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6C834406-5564-44AF-8E76-E810BFD8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753" y="2229906"/>
            <a:ext cx="2790831" cy="911672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E5232BF5-A8C6-4172-BF13-AF635868C1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809" y="2357104"/>
            <a:ext cx="2743010" cy="3087587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75CBE40-00D0-4650-B247-AB4030564A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982" y="2357104"/>
            <a:ext cx="3025201" cy="310277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725111F-FC36-409F-8928-447534FDC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12" name="四角形: 角を丸くする 11">
            <a:hlinkClick r:id="rId5" action="ppaction://hlinksldjump"/>
            <a:extLst>
              <a:ext uri="{FF2B5EF4-FFF2-40B4-BE49-F238E27FC236}">
                <a16:creationId xmlns:a16="http://schemas.microsoft.com/office/drawing/2014/main" id="{41F19F16-F8A3-44E1-84F8-AC46F311A1FB}"/>
              </a:ext>
            </a:extLst>
          </p:cNvPr>
          <p:cNvSpPr/>
          <p:nvPr/>
        </p:nvSpPr>
        <p:spPr>
          <a:xfrm>
            <a:off x="9300228" y="5630152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C2D4488-21B1-48FD-9CC3-DF4F8C9CE6C1}"/>
              </a:ext>
            </a:extLst>
          </p:cNvPr>
          <p:cNvSpPr/>
          <p:nvPr/>
        </p:nvSpPr>
        <p:spPr>
          <a:xfrm>
            <a:off x="-277056" y="583290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0432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454B4B-7EC9-49EE-9815-90D3DBBAD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908" y="51454"/>
            <a:ext cx="6173158" cy="78150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4000" b="1" u="sng" dirty="0">
                <a:solidFill>
                  <a:srgbClr val="FF0000"/>
                </a:solidFill>
              </a:rPr>
              <a:t>⚠こんな のりかた は ダメ</a:t>
            </a:r>
            <a:endParaRPr lang="en-US" altLang="ja-JP" sz="4000" b="1" u="sng" dirty="0">
              <a:solidFill>
                <a:srgbClr val="FF0000"/>
              </a:solidFill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456C5195-7318-4F29-A1F3-E1302ACD7E2F}"/>
              </a:ext>
            </a:extLst>
          </p:cNvPr>
          <p:cNvSpPr txBox="1">
            <a:spLocks/>
          </p:cNvSpPr>
          <p:nvPr/>
        </p:nvSpPr>
        <p:spPr>
          <a:xfrm>
            <a:off x="1213142" y="1034151"/>
            <a:ext cx="2451164" cy="781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sz="3600" b="1" u="sng" dirty="0"/>
              <a:t>ふたりのり</a:t>
            </a:r>
            <a:endParaRPr lang="en-US" altLang="ja-JP" sz="3600" b="1" u="sng" dirty="0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7A08E76-5184-437E-8630-4DDF07777EBE}"/>
              </a:ext>
            </a:extLst>
          </p:cNvPr>
          <p:cNvSpPr txBox="1">
            <a:spLocks/>
          </p:cNvSpPr>
          <p:nvPr/>
        </p:nvSpPr>
        <p:spPr>
          <a:xfrm>
            <a:off x="6085017" y="1034151"/>
            <a:ext cx="4540232" cy="781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sz="3600" b="1" u="sng" dirty="0"/>
              <a:t>よこ に ならんで はしる</a:t>
            </a:r>
            <a:endParaRPr lang="en-US" altLang="ja-JP" sz="3600" b="1" u="sng" dirty="0"/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92BD1F99-B022-48E5-B492-81A024EA7840}"/>
              </a:ext>
            </a:extLst>
          </p:cNvPr>
          <p:cNvSpPr txBox="1">
            <a:spLocks/>
          </p:cNvSpPr>
          <p:nvPr/>
        </p:nvSpPr>
        <p:spPr>
          <a:xfrm>
            <a:off x="1220284" y="1725728"/>
            <a:ext cx="3739088" cy="7815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>
                <a:solidFill>
                  <a:srgbClr val="FF0000"/>
                </a:solidFill>
              </a:rPr>
              <a:t>バランス を くずしやすい</a:t>
            </a:r>
            <a:endParaRPr lang="en-US" altLang="ja-JP" b="1" dirty="0">
              <a:solidFill>
                <a:srgbClr val="FF0000"/>
              </a:solidFill>
            </a:endParaRPr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46ECBF56-3819-45F0-A88E-BB6B0B8F5900}"/>
              </a:ext>
            </a:extLst>
          </p:cNvPr>
          <p:cNvSpPr txBox="1">
            <a:spLocks/>
          </p:cNvSpPr>
          <p:nvPr/>
        </p:nvSpPr>
        <p:spPr>
          <a:xfrm>
            <a:off x="6085017" y="1794436"/>
            <a:ext cx="6173158" cy="781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sz="2600" b="1" dirty="0">
                <a:solidFill>
                  <a:srgbClr val="FF0000"/>
                </a:solidFill>
              </a:rPr>
              <a:t>ほかの くるま や </a:t>
            </a:r>
            <a:r>
              <a:rPr lang="ja-JP" altLang="en-US" sz="2600" b="1" dirty="0" err="1">
                <a:solidFill>
                  <a:srgbClr val="FF0000"/>
                </a:solidFill>
              </a:rPr>
              <a:t>ほ</a:t>
            </a:r>
            <a:r>
              <a:rPr lang="ja-JP" altLang="en-US" sz="2600" b="1" dirty="0">
                <a:solidFill>
                  <a:srgbClr val="FF0000"/>
                </a:solidFill>
              </a:rPr>
              <a:t>こうしゃ に とって きけん</a:t>
            </a:r>
            <a:endParaRPr lang="en-US" altLang="ja-JP" sz="2600" b="1" dirty="0">
              <a:solidFill>
                <a:srgbClr val="FF0000"/>
              </a:solidFill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0BA742F-AEC3-4BC1-B32A-227F524A5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877" y="2405850"/>
            <a:ext cx="2817721" cy="3259996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03179A06-50C4-4CCF-A3D5-C0C188037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33" y="2485499"/>
            <a:ext cx="2109353" cy="31141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A0526B53-6A30-4C26-A10F-DE12B8DD66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11" y="3449287"/>
            <a:ext cx="1683516" cy="220350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1E3EF049-2029-4AA5-90B1-792F2E7DD3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383" y="3462337"/>
            <a:ext cx="1683516" cy="2203509"/>
          </a:xfrm>
          <a:prstGeom prst="rect">
            <a:avLst/>
          </a:prstGeom>
        </p:spPr>
      </p:pic>
      <p:sp>
        <p:nvSpPr>
          <p:cNvPr id="16" name="タイトル 1">
            <a:extLst>
              <a:ext uri="{FF2B5EF4-FFF2-40B4-BE49-F238E27FC236}">
                <a16:creationId xmlns:a16="http://schemas.microsoft.com/office/drawing/2014/main" id="{1621F54C-0A3B-405F-A86F-2FC36365822A}"/>
              </a:ext>
            </a:extLst>
          </p:cNvPr>
          <p:cNvSpPr txBox="1">
            <a:spLocks/>
          </p:cNvSpPr>
          <p:nvPr/>
        </p:nvSpPr>
        <p:spPr>
          <a:xfrm>
            <a:off x="5327925" y="2451769"/>
            <a:ext cx="5049846" cy="4786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1200" b="1" dirty="0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17D98B7-DE6B-4317-A450-AFA30208B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23" name="四角形: 角を丸くする 22">
            <a:hlinkClick r:id="rId5" action="ppaction://hlinksldjump"/>
            <a:extLst>
              <a:ext uri="{FF2B5EF4-FFF2-40B4-BE49-F238E27FC236}">
                <a16:creationId xmlns:a16="http://schemas.microsoft.com/office/drawing/2014/main" id="{C0C4FE81-3A3B-4C49-B962-485325D1B8F0}"/>
              </a:ext>
            </a:extLst>
          </p:cNvPr>
          <p:cNvSpPr/>
          <p:nvPr/>
        </p:nvSpPr>
        <p:spPr>
          <a:xfrm>
            <a:off x="9324098" y="5882070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304ED88-690F-4882-A3A7-373E1FEDEBFE}"/>
              </a:ext>
            </a:extLst>
          </p:cNvPr>
          <p:cNvSpPr/>
          <p:nvPr/>
        </p:nvSpPr>
        <p:spPr>
          <a:xfrm>
            <a:off x="-719886" y="5853987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97587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F5D5ED0-C779-4584-98F1-9E701585312B}"/>
              </a:ext>
            </a:extLst>
          </p:cNvPr>
          <p:cNvSpPr/>
          <p:nvPr/>
        </p:nvSpPr>
        <p:spPr>
          <a:xfrm>
            <a:off x="1156248" y="204949"/>
            <a:ext cx="10068340" cy="1370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1066379-2B21-4964-B4F5-54DAF5861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249" y="147104"/>
            <a:ext cx="10068339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latin typeface="+mj-ea"/>
              </a:rPr>
              <a:t>じこ に あった ばあい は ？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BA6745B9-334C-46A9-9A3D-FB25D522D016}"/>
              </a:ext>
            </a:extLst>
          </p:cNvPr>
          <p:cNvSpPr txBox="1">
            <a:spLocks/>
          </p:cNvSpPr>
          <p:nvPr/>
        </p:nvSpPr>
        <p:spPr>
          <a:xfrm>
            <a:off x="1174178" y="1923817"/>
            <a:ext cx="7263240" cy="33321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>
                <a:latin typeface="+mn-ea"/>
              </a:rPr>
              <a:t>○　まわり の おとな に しらせて けいさつ に </a:t>
            </a:r>
            <a:endParaRPr lang="en-US" altLang="ja-JP" b="1" dirty="0">
              <a:latin typeface="+mn-ea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>
                <a:latin typeface="+mn-ea"/>
              </a:rPr>
              <a:t>　　 つうほう して もらいましょう</a:t>
            </a:r>
            <a:endParaRPr lang="en-US" altLang="ja-JP" b="1" dirty="0">
              <a:latin typeface="+mn-ea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>
                <a:latin typeface="+mn-ea"/>
              </a:rPr>
              <a:t>○　けが を した ひと が いるとき は </a:t>
            </a:r>
            <a:r>
              <a:rPr lang="ja-JP" altLang="en-US" b="1" dirty="0" err="1">
                <a:latin typeface="+mn-ea"/>
              </a:rPr>
              <a:t>きゅうきゅう</a:t>
            </a:r>
            <a:r>
              <a:rPr lang="ja-JP" altLang="en-US" b="1" dirty="0">
                <a:latin typeface="+mn-ea"/>
              </a:rPr>
              <a:t>しゃ </a:t>
            </a:r>
            <a:endParaRPr lang="en-US" altLang="ja-JP" b="1" dirty="0">
              <a:latin typeface="+mn-ea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>
                <a:latin typeface="+mn-ea"/>
              </a:rPr>
              <a:t>　　 を よんでもらいましょう</a:t>
            </a:r>
            <a:endParaRPr lang="en-US" altLang="ja-JP" b="1" dirty="0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D25F876-9959-4AFE-9C0F-E243534E5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196" y="4202836"/>
            <a:ext cx="2016983" cy="150428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1458D34-813A-4D14-B2D1-CAB87AE67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798" y="1806142"/>
            <a:ext cx="1752895" cy="1732607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673A879-D04A-4F57-96E7-C37399D04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17" name="四角形: 角を丸くする 16">
            <a:hlinkClick r:id="rId4" action="ppaction://hlinksldjump"/>
            <a:extLst>
              <a:ext uri="{FF2B5EF4-FFF2-40B4-BE49-F238E27FC236}">
                <a16:creationId xmlns:a16="http://schemas.microsoft.com/office/drawing/2014/main" id="{9D8A0961-1AED-4E83-9AF5-CD6B5861BFCA}"/>
              </a:ext>
            </a:extLst>
          </p:cNvPr>
          <p:cNvSpPr/>
          <p:nvPr/>
        </p:nvSpPr>
        <p:spPr>
          <a:xfrm>
            <a:off x="9791346" y="5936067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E5E5FFD-92EC-4864-A7A9-65B3477998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420" y="2790557"/>
            <a:ext cx="1855195" cy="1725331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4DF1956-D038-4BDA-A964-1AAEA1AFDC00}"/>
              </a:ext>
            </a:extLst>
          </p:cNvPr>
          <p:cNvSpPr/>
          <p:nvPr/>
        </p:nvSpPr>
        <p:spPr>
          <a:xfrm>
            <a:off x="-387509" y="560388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40770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3644A8F-6D92-4BB0-994A-51E57A1CF14A}"/>
              </a:ext>
            </a:extLst>
          </p:cNvPr>
          <p:cNvSpPr/>
          <p:nvPr/>
        </p:nvSpPr>
        <p:spPr>
          <a:xfrm>
            <a:off x="778566" y="220109"/>
            <a:ext cx="9899378" cy="100632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E22EE604-1CF5-4EBF-8E75-6BC9EB290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10" y="-275565"/>
            <a:ext cx="10068339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kumimoji="1" lang="en-US" altLang="ja-JP" sz="2400" b="1" dirty="0"/>
            </a:br>
            <a:r>
              <a:rPr kumimoji="1" lang="ja-JP" altLang="en-US" sz="4000" b="1" dirty="0">
                <a:latin typeface="+mj-ea"/>
              </a:rPr>
              <a:t>ひょうしき を りかい しましょう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5D4ABF6F-6A47-4CA6-BB83-FED0F0440C0B}"/>
              </a:ext>
            </a:extLst>
          </p:cNvPr>
          <p:cNvSpPr/>
          <p:nvPr/>
        </p:nvSpPr>
        <p:spPr>
          <a:xfrm>
            <a:off x="824393" y="1453602"/>
            <a:ext cx="4664766" cy="18998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F49E5C4D-10EE-48EE-B593-9EE8B23D4343}"/>
              </a:ext>
            </a:extLst>
          </p:cNvPr>
          <p:cNvSpPr txBox="1">
            <a:spLocks/>
          </p:cNvSpPr>
          <p:nvPr/>
        </p:nvSpPr>
        <p:spPr>
          <a:xfrm>
            <a:off x="1059774" y="1389021"/>
            <a:ext cx="4244816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u="sng" dirty="0">
                <a:solidFill>
                  <a:srgbClr val="FF0000"/>
                </a:solidFill>
                <a:latin typeface="+mn-ea"/>
                <a:ea typeface="+mn-ea"/>
              </a:rPr>
              <a:t>じてんしゃ および </a:t>
            </a:r>
            <a:r>
              <a:rPr lang="ja-JP" altLang="en-US" sz="2000" b="1" u="sng" dirty="0" err="1">
                <a:solidFill>
                  <a:srgbClr val="FF0000"/>
                </a:solidFill>
                <a:latin typeface="+mn-ea"/>
                <a:ea typeface="+mn-ea"/>
              </a:rPr>
              <a:t>ほ</a:t>
            </a:r>
            <a:r>
              <a:rPr lang="ja-JP" altLang="en-US" sz="2000" b="1" u="sng" dirty="0">
                <a:solidFill>
                  <a:srgbClr val="FF0000"/>
                </a:solidFill>
                <a:latin typeface="+mn-ea"/>
                <a:ea typeface="+mn-ea"/>
              </a:rPr>
              <a:t>こうしゃ せんよう</a:t>
            </a: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A1B1FCAA-BB61-405A-A25E-3A655267BCAF}"/>
              </a:ext>
            </a:extLst>
          </p:cNvPr>
          <p:cNvSpPr txBox="1">
            <a:spLocks/>
          </p:cNvSpPr>
          <p:nvPr/>
        </p:nvSpPr>
        <p:spPr>
          <a:xfrm>
            <a:off x="2205641" y="1813296"/>
            <a:ext cx="3415748" cy="1551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ほこうしゃ と じてんしゃ が </a:t>
            </a:r>
            <a:endParaRPr lang="en-US" altLang="ja-JP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つうこう できます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C53B0C94-168B-431A-AE34-1C7CE9CC2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2003032"/>
            <a:ext cx="1156253" cy="1156253"/>
          </a:xfrm>
          <a:prstGeom prst="rect">
            <a:avLst/>
          </a:prstGeom>
        </p:spPr>
      </p:pic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3AEB7F44-C6B3-4B02-BD25-2E527AB4DCEA}"/>
              </a:ext>
            </a:extLst>
          </p:cNvPr>
          <p:cNvSpPr/>
          <p:nvPr/>
        </p:nvSpPr>
        <p:spPr>
          <a:xfrm>
            <a:off x="5695124" y="1469846"/>
            <a:ext cx="5042453" cy="18998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942DB1A4-4344-4510-8333-24A31CAE440E}"/>
              </a:ext>
            </a:extLst>
          </p:cNvPr>
          <p:cNvSpPr txBox="1">
            <a:spLocks/>
          </p:cNvSpPr>
          <p:nvPr/>
        </p:nvSpPr>
        <p:spPr>
          <a:xfrm>
            <a:off x="7313546" y="1429431"/>
            <a:ext cx="2551671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u="sng" dirty="0">
                <a:solidFill>
                  <a:srgbClr val="FF0000"/>
                </a:solidFill>
                <a:latin typeface="+mn-ea"/>
                <a:ea typeface="+mn-ea"/>
              </a:rPr>
              <a:t>じてんしゃ せんよう</a:t>
            </a: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429B743E-B811-4652-B842-130DE5B0A396}"/>
              </a:ext>
            </a:extLst>
          </p:cNvPr>
          <p:cNvSpPr txBox="1">
            <a:spLocks/>
          </p:cNvSpPr>
          <p:nvPr/>
        </p:nvSpPr>
        <p:spPr>
          <a:xfrm>
            <a:off x="7235685" y="1812508"/>
            <a:ext cx="3660913" cy="1551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じてんしゃ だけ が つうこう できます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631F8A25-524C-4DAD-9C8C-14E3CCC6F2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67" y="1949055"/>
            <a:ext cx="1229139" cy="1229139"/>
          </a:xfrm>
          <a:prstGeom prst="rect">
            <a:avLst/>
          </a:prstGeom>
        </p:spPr>
      </p:pic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C7C9681F-3E80-4E94-B74C-78CCE6BC54FD}"/>
              </a:ext>
            </a:extLst>
          </p:cNvPr>
          <p:cNvSpPr/>
          <p:nvPr/>
        </p:nvSpPr>
        <p:spPr>
          <a:xfrm>
            <a:off x="849799" y="3580600"/>
            <a:ext cx="4664766" cy="21557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タイトル 1">
            <a:extLst>
              <a:ext uri="{FF2B5EF4-FFF2-40B4-BE49-F238E27FC236}">
                <a16:creationId xmlns:a16="http://schemas.microsoft.com/office/drawing/2014/main" id="{E70BFD09-19AA-4BE7-A8D3-B4BB4B5CF1C2}"/>
              </a:ext>
            </a:extLst>
          </p:cNvPr>
          <p:cNvSpPr txBox="1">
            <a:spLocks/>
          </p:cNvSpPr>
          <p:nvPr/>
        </p:nvSpPr>
        <p:spPr>
          <a:xfrm>
            <a:off x="2541445" y="3592114"/>
            <a:ext cx="2958394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u="sng" dirty="0">
                <a:solidFill>
                  <a:srgbClr val="FF0000"/>
                </a:solidFill>
                <a:latin typeface="+mn-ea"/>
                <a:ea typeface="+mn-ea"/>
              </a:rPr>
              <a:t>じてんしゃおう</a:t>
            </a:r>
            <a:r>
              <a:rPr lang="ja-JP" altLang="en-US" sz="2000" b="1" u="sng" dirty="0" err="1">
                <a:solidFill>
                  <a:srgbClr val="FF0000"/>
                </a:solidFill>
                <a:latin typeface="+mn-ea"/>
                <a:ea typeface="+mn-ea"/>
              </a:rPr>
              <a:t>だんたい</a:t>
            </a:r>
            <a:endParaRPr lang="en-US" altLang="ja-JP" sz="2000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8027AE66-4D72-4399-822A-657942C4E4AF}"/>
              </a:ext>
            </a:extLst>
          </p:cNvPr>
          <p:cNvSpPr txBox="1">
            <a:spLocks/>
          </p:cNvSpPr>
          <p:nvPr/>
        </p:nvSpPr>
        <p:spPr>
          <a:xfrm>
            <a:off x="2482799" y="4044940"/>
            <a:ext cx="2855844" cy="1551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じてんしゃ が おうだん する ばしょ が あります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9E9F30F4-8C98-458D-B143-BE15CF0EEE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87" y="4091580"/>
            <a:ext cx="1229071" cy="1379495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6C0C04D7-9EC7-4355-9CAE-BD7F9B9F25D4}"/>
              </a:ext>
            </a:extLst>
          </p:cNvPr>
          <p:cNvSpPr/>
          <p:nvPr/>
        </p:nvSpPr>
        <p:spPr>
          <a:xfrm>
            <a:off x="5695124" y="3619356"/>
            <a:ext cx="5009322" cy="21557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26C0C8D-9277-453E-8C57-F5EB51D0AE66}"/>
              </a:ext>
            </a:extLst>
          </p:cNvPr>
          <p:cNvSpPr txBox="1">
            <a:spLocks/>
          </p:cNvSpPr>
          <p:nvPr/>
        </p:nvSpPr>
        <p:spPr>
          <a:xfrm>
            <a:off x="6028411" y="3561938"/>
            <a:ext cx="4480750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u="sng" dirty="0">
                <a:solidFill>
                  <a:srgbClr val="FF0000"/>
                </a:solidFill>
                <a:latin typeface="+mn-ea"/>
                <a:ea typeface="+mn-ea"/>
              </a:rPr>
              <a:t>おうだんほどう・じてんしゃおう</a:t>
            </a:r>
            <a:r>
              <a:rPr lang="ja-JP" altLang="en-US" sz="2000" b="1" u="sng" dirty="0" err="1">
                <a:solidFill>
                  <a:srgbClr val="FF0000"/>
                </a:solidFill>
                <a:latin typeface="+mn-ea"/>
                <a:ea typeface="+mn-ea"/>
              </a:rPr>
              <a:t>だんたい</a:t>
            </a:r>
            <a:endParaRPr lang="ja-JP" altLang="en-US" sz="2000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623304F5-03CD-47D5-9788-8C4083BA4BDD}"/>
              </a:ext>
            </a:extLst>
          </p:cNvPr>
          <p:cNvSpPr txBox="1">
            <a:spLocks/>
          </p:cNvSpPr>
          <p:nvPr/>
        </p:nvSpPr>
        <p:spPr>
          <a:xfrm>
            <a:off x="7229979" y="4203576"/>
            <a:ext cx="3570616" cy="1551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ほこうしゃ と じてんしゃ が おうだん する ばしょ が あります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ED5C53B5-15FF-4471-8A6A-BDBCCAFE42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759" y="4261367"/>
            <a:ext cx="1229071" cy="134666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C39B90-AAA6-4885-A8F0-08FDEEE77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44" name="四角形: 角を丸くする 43">
            <a:hlinkClick r:id="rId6" action="ppaction://hlinksldjump"/>
            <a:extLst>
              <a:ext uri="{FF2B5EF4-FFF2-40B4-BE49-F238E27FC236}">
                <a16:creationId xmlns:a16="http://schemas.microsoft.com/office/drawing/2014/main" id="{94FDCD98-6112-44F7-9625-2B34028B6B7A}"/>
              </a:ext>
            </a:extLst>
          </p:cNvPr>
          <p:cNvSpPr/>
          <p:nvPr/>
        </p:nvSpPr>
        <p:spPr>
          <a:xfrm>
            <a:off x="9455488" y="5894901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675061B1-D080-44CE-A923-38E59E07751B}"/>
              </a:ext>
            </a:extLst>
          </p:cNvPr>
          <p:cNvSpPr/>
          <p:nvPr/>
        </p:nvSpPr>
        <p:spPr>
          <a:xfrm>
            <a:off x="-790428" y="594861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396837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AC1BF90A-2948-433F-9BEF-070BAAE093F2}"/>
              </a:ext>
            </a:extLst>
          </p:cNvPr>
          <p:cNvSpPr/>
          <p:nvPr/>
        </p:nvSpPr>
        <p:spPr>
          <a:xfrm>
            <a:off x="647551" y="1076490"/>
            <a:ext cx="4664766" cy="494609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2A2FCDA9-0E84-458C-8EF3-4109790DD6BC}"/>
              </a:ext>
            </a:extLst>
          </p:cNvPr>
          <p:cNvSpPr txBox="1">
            <a:spLocks/>
          </p:cNvSpPr>
          <p:nvPr/>
        </p:nvSpPr>
        <p:spPr>
          <a:xfrm>
            <a:off x="1925175" y="1329454"/>
            <a:ext cx="2778497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いちじていし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650E4CA9-723C-48B5-A192-CC5C3AEF3072}"/>
              </a:ext>
            </a:extLst>
          </p:cNvPr>
          <p:cNvSpPr txBox="1">
            <a:spLocks/>
          </p:cNvSpPr>
          <p:nvPr/>
        </p:nvSpPr>
        <p:spPr>
          <a:xfrm>
            <a:off x="2560984" y="2679500"/>
            <a:ext cx="2855844" cy="1551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ja-JP" altLang="en-US" sz="2000" b="1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7E9F0F5-230A-486A-9390-E6EF35682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51" y="2590366"/>
            <a:ext cx="1484328" cy="1221070"/>
          </a:xfrm>
          <a:prstGeom prst="rect">
            <a:avLst/>
          </a:prstGeom>
        </p:spPr>
      </p:pic>
      <p:sp>
        <p:nvSpPr>
          <p:cNvPr id="12" name="タイトル 1">
            <a:extLst>
              <a:ext uri="{FF2B5EF4-FFF2-40B4-BE49-F238E27FC236}">
                <a16:creationId xmlns:a16="http://schemas.microsoft.com/office/drawing/2014/main" id="{7E6CDBB7-8BA1-4D57-8ADF-7A94171CAD8E}"/>
              </a:ext>
            </a:extLst>
          </p:cNvPr>
          <p:cNvSpPr txBox="1">
            <a:spLocks/>
          </p:cNvSpPr>
          <p:nvPr/>
        </p:nvSpPr>
        <p:spPr>
          <a:xfrm>
            <a:off x="2572289" y="1746155"/>
            <a:ext cx="2750810" cy="3260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ていしせん の てまえで  きちんと とまり、さゆうの あんぜんかくにん を してから すすみます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24B7E147-EAA7-402C-B315-C796AE4FDD32}"/>
              </a:ext>
            </a:extLst>
          </p:cNvPr>
          <p:cNvSpPr/>
          <p:nvPr/>
        </p:nvSpPr>
        <p:spPr>
          <a:xfrm>
            <a:off x="5647452" y="1027910"/>
            <a:ext cx="5759267" cy="22923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B6A8FF5D-9D78-42EB-BEF4-3D4F334E567B}"/>
              </a:ext>
            </a:extLst>
          </p:cNvPr>
          <p:cNvSpPr txBox="1">
            <a:spLocks/>
          </p:cNvSpPr>
          <p:nvPr/>
        </p:nvSpPr>
        <p:spPr>
          <a:xfrm>
            <a:off x="7680873" y="1307361"/>
            <a:ext cx="2739406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いっぽうつうこう</a:t>
            </a: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7F2BAC2A-ABCC-4B4B-B837-7E7CEF8074CC}"/>
              </a:ext>
            </a:extLst>
          </p:cNvPr>
          <p:cNvSpPr txBox="1">
            <a:spLocks/>
          </p:cNvSpPr>
          <p:nvPr/>
        </p:nvSpPr>
        <p:spPr>
          <a:xfrm>
            <a:off x="7667179" y="1637298"/>
            <a:ext cx="3288148" cy="1838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やじるし の ほうこう に しか すすんでは いけません</a:t>
            </a: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A7196481-87FD-4C3C-A1EA-6D1E5D791393}"/>
              </a:ext>
            </a:extLst>
          </p:cNvPr>
          <p:cNvSpPr/>
          <p:nvPr/>
        </p:nvSpPr>
        <p:spPr>
          <a:xfrm>
            <a:off x="5625657" y="3504650"/>
            <a:ext cx="5749406" cy="22923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2E0745D2-E41E-4032-8E51-5822AD3158C9}"/>
              </a:ext>
            </a:extLst>
          </p:cNvPr>
          <p:cNvSpPr txBox="1">
            <a:spLocks/>
          </p:cNvSpPr>
          <p:nvPr/>
        </p:nvSpPr>
        <p:spPr>
          <a:xfrm>
            <a:off x="7615360" y="3738572"/>
            <a:ext cx="3639242" cy="587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じてんしゃつう</a:t>
            </a:r>
            <a:r>
              <a:rPr lang="ja-JP" altLang="en-US" sz="2800" b="1" u="sng" dirty="0" err="1">
                <a:solidFill>
                  <a:srgbClr val="FF0000"/>
                </a:solidFill>
                <a:latin typeface="+mn-ea"/>
                <a:ea typeface="+mn-ea"/>
              </a:rPr>
              <a:t>こうどめ</a:t>
            </a:r>
            <a:endParaRPr lang="ja-JP" altLang="en-US" sz="2800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9526E3AC-FBB6-48A2-BD2D-1FB6CF663CE4}"/>
              </a:ext>
            </a:extLst>
          </p:cNvPr>
          <p:cNvSpPr txBox="1">
            <a:spLocks/>
          </p:cNvSpPr>
          <p:nvPr/>
        </p:nvSpPr>
        <p:spPr>
          <a:xfrm>
            <a:off x="7981724" y="4075583"/>
            <a:ext cx="3094284" cy="1838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じてんしゃの つうこう が </a:t>
            </a:r>
            <a:endParaRPr lang="en-US" altLang="ja-JP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>
                <a:latin typeface="+mn-ea"/>
                <a:ea typeface="+mn-ea"/>
              </a:rPr>
              <a:t>きんし されています</a:t>
            </a: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256BFB45-9ACA-4A37-B93F-61B22BB4D1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749" y="3956274"/>
            <a:ext cx="1469150" cy="14691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01E26F7-84FA-4CB1-B365-58E8249E81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87" y="1312274"/>
            <a:ext cx="1358767" cy="835642"/>
          </a:xfrm>
          <a:prstGeom prst="rect">
            <a:avLst/>
          </a:prstGeom>
        </p:spPr>
      </p:pic>
      <p:sp>
        <p:nvSpPr>
          <p:cNvPr id="43" name="四角形: 角を丸くする 42">
            <a:hlinkClick r:id="rId5" action="ppaction://hlinksldjump"/>
            <a:extLst>
              <a:ext uri="{FF2B5EF4-FFF2-40B4-BE49-F238E27FC236}">
                <a16:creationId xmlns:a16="http://schemas.microsoft.com/office/drawing/2014/main" id="{40FDBEC3-AFA3-4FDC-B02D-073CB1D881C5}"/>
              </a:ext>
            </a:extLst>
          </p:cNvPr>
          <p:cNvSpPr/>
          <p:nvPr/>
        </p:nvSpPr>
        <p:spPr>
          <a:xfrm>
            <a:off x="9455488" y="5894901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B286A6C7-A4DA-4567-BBDB-198C518BF433}"/>
              </a:ext>
            </a:extLst>
          </p:cNvPr>
          <p:cNvSpPr/>
          <p:nvPr/>
        </p:nvSpPr>
        <p:spPr>
          <a:xfrm>
            <a:off x="1145182" y="185101"/>
            <a:ext cx="9899378" cy="74832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タイトル 1">
            <a:extLst>
              <a:ext uri="{FF2B5EF4-FFF2-40B4-BE49-F238E27FC236}">
                <a16:creationId xmlns:a16="http://schemas.microsoft.com/office/drawing/2014/main" id="{FFE9AE02-B28E-4F4A-B566-2047CAFAA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10" y="-192894"/>
            <a:ext cx="10068339" cy="91899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kumimoji="1" lang="en-US" altLang="ja-JP" sz="2400" b="1" dirty="0"/>
            </a:br>
            <a:r>
              <a:rPr kumimoji="1" lang="ja-JP" altLang="en-US" sz="4000" b="1" dirty="0">
                <a:latin typeface="+mj-ea"/>
              </a:rPr>
              <a:t>ひょうしき を りかい しましょう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01C41C4-E96D-4A82-B163-D4E045966719}"/>
              </a:ext>
            </a:extLst>
          </p:cNvPr>
          <p:cNvSpPr/>
          <p:nvPr/>
        </p:nvSpPr>
        <p:spPr>
          <a:xfrm>
            <a:off x="-739743" y="602700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11657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DA20A0-BA25-44BC-AF70-FEE9B262F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02" y="1053964"/>
            <a:ext cx="11494395" cy="1879496"/>
          </a:xfrm>
        </p:spPr>
        <p:txBody>
          <a:bodyPr>
            <a:normAutofit fontScale="90000"/>
          </a:bodyPr>
          <a:lstStyle/>
          <a:p>
            <a:br>
              <a:rPr kumimoji="1" lang="en-US" altLang="ja-JP" sz="5400" dirty="0"/>
            </a:br>
            <a:r>
              <a:rPr kumimoji="1" lang="ja-JP" altLang="en-US" sz="5400" dirty="0"/>
              <a:t>じてんしゃ の こうつう ルール</a:t>
            </a:r>
            <a:br>
              <a:rPr kumimoji="1" lang="en-US" altLang="ja-JP" sz="5400" dirty="0"/>
            </a:br>
            <a:r>
              <a:rPr kumimoji="1" lang="ja-JP" altLang="en-US" sz="5400" dirty="0"/>
              <a:t>○</a:t>
            </a:r>
            <a:r>
              <a:rPr kumimoji="1" lang="en-US" altLang="ja-JP" sz="5400" dirty="0"/>
              <a:t>× </a:t>
            </a:r>
            <a:r>
              <a:rPr kumimoji="1" lang="ja-JP" altLang="en-US" sz="5400" dirty="0"/>
              <a:t>もんだい を やってみよう</a:t>
            </a:r>
            <a:br>
              <a:rPr kumimoji="1" lang="en-US" altLang="ja-JP" sz="5400" dirty="0"/>
            </a:br>
            <a:br>
              <a:rPr kumimoji="1" lang="en-US" altLang="ja-JP" sz="5400" dirty="0"/>
            </a:br>
            <a:endParaRPr kumimoji="1" lang="ja-JP" altLang="en-US" sz="5400" dirty="0"/>
          </a:p>
        </p:txBody>
      </p:sp>
      <p:sp>
        <p:nvSpPr>
          <p:cNvPr id="6" name="四角形: 角を丸くする 5">
            <a:hlinkClick r:id="rId2" action="ppaction://hlinksldjump"/>
            <a:extLst>
              <a:ext uri="{FF2B5EF4-FFF2-40B4-BE49-F238E27FC236}">
                <a16:creationId xmlns:a16="http://schemas.microsoft.com/office/drawing/2014/main" id="{04E241DD-0D9C-4BC9-B045-2182AF4B8F77}"/>
              </a:ext>
            </a:extLst>
          </p:cNvPr>
          <p:cNvSpPr/>
          <p:nvPr/>
        </p:nvSpPr>
        <p:spPr>
          <a:xfrm>
            <a:off x="3751142" y="3343053"/>
            <a:ext cx="3709116" cy="172254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スタート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DB5F26A-2CE1-4478-A06C-C27211A40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885" y="2500731"/>
            <a:ext cx="3219450" cy="3810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0CE4C2A-8AC5-4AE6-8E6D-DA1BE5C4D238}"/>
              </a:ext>
            </a:extLst>
          </p:cNvPr>
          <p:cNvSpPr/>
          <p:nvPr/>
        </p:nvSpPr>
        <p:spPr>
          <a:xfrm>
            <a:off x="-532598" y="561112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51093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51933BC8-4BEE-48C5-BBB9-E3520D7B01E3}"/>
              </a:ext>
            </a:extLst>
          </p:cNvPr>
          <p:cNvSpPr/>
          <p:nvPr/>
        </p:nvSpPr>
        <p:spPr>
          <a:xfrm>
            <a:off x="1061830" y="218567"/>
            <a:ext cx="10068340" cy="81425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7B15859-1B28-4B42-9234-A7AFFEA9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492" y="3337"/>
            <a:ext cx="9601196" cy="1303867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じてんしゃ に のるときの </a:t>
            </a:r>
            <a:r>
              <a:rPr kumimoji="1" lang="ja-JP" altLang="en-US" dirty="0" err="1"/>
              <a:t>お</a:t>
            </a:r>
            <a:r>
              <a:rPr kumimoji="1" lang="ja-JP" altLang="en-US" dirty="0"/>
              <a:t>やくそく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1FF321B-C07A-4A6B-A3DA-006673243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994" y="1800827"/>
            <a:ext cx="2034451" cy="203445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D907DE4-7336-419D-A3E8-5725E213C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388" y="4537358"/>
            <a:ext cx="2303665" cy="156813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9199069-B946-4649-A3EE-D754BE3F7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92" y="1941935"/>
            <a:ext cx="2595423" cy="259542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F8F22F7-3E2B-4BEA-BEAD-D4999739C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315" y="1941936"/>
            <a:ext cx="2595422" cy="2595422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EBE496-20DA-4E43-8F2D-9949D4BE13CD}"/>
              </a:ext>
            </a:extLst>
          </p:cNvPr>
          <p:cNvSpPr txBox="1"/>
          <p:nvPr/>
        </p:nvSpPr>
        <p:spPr>
          <a:xfrm>
            <a:off x="623893" y="1356914"/>
            <a:ext cx="5190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u="sng" dirty="0">
                <a:solidFill>
                  <a:srgbClr val="FF0000"/>
                </a:solidFill>
              </a:rPr>
              <a:t>① こうつう ルール を まもりましょう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48A4B55-1BED-49BE-BEEA-53E5503DDCFE}"/>
              </a:ext>
            </a:extLst>
          </p:cNvPr>
          <p:cNvSpPr txBox="1"/>
          <p:nvPr/>
        </p:nvSpPr>
        <p:spPr>
          <a:xfrm>
            <a:off x="6377264" y="1408461"/>
            <a:ext cx="4523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u="sng" dirty="0">
                <a:solidFill>
                  <a:srgbClr val="FF0000"/>
                </a:solidFill>
              </a:rPr>
              <a:t>② ヘルメット を かぶりましょう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7A81AF6-5543-43F6-AF8B-7C9B959317FF}"/>
              </a:ext>
            </a:extLst>
          </p:cNvPr>
          <p:cNvSpPr txBox="1"/>
          <p:nvPr/>
        </p:nvSpPr>
        <p:spPr>
          <a:xfrm>
            <a:off x="6377264" y="3996564"/>
            <a:ext cx="349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u="sng" dirty="0">
                <a:solidFill>
                  <a:srgbClr val="FF0000"/>
                </a:solidFill>
              </a:rPr>
              <a:t>③ かぎ を かけましょう</a:t>
            </a:r>
          </a:p>
        </p:txBody>
      </p:sp>
      <p:sp>
        <p:nvSpPr>
          <p:cNvPr id="20" name="四角形: 角を丸くする 19">
            <a:hlinkClick r:id="rId6" action="ppaction://hlinksldjump"/>
            <a:extLst>
              <a:ext uri="{FF2B5EF4-FFF2-40B4-BE49-F238E27FC236}">
                <a16:creationId xmlns:a16="http://schemas.microsoft.com/office/drawing/2014/main" id="{757597DD-F329-40B5-8226-A9D158C22A56}"/>
              </a:ext>
            </a:extLst>
          </p:cNvPr>
          <p:cNvSpPr/>
          <p:nvPr/>
        </p:nvSpPr>
        <p:spPr>
          <a:xfrm>
            <a:off x="9474154" y="5618783"/>
            <a:ext cx="2501704" cy="102065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7063C55-6BF3-46EB-B9DF-0D726EFF867E}"/>
              </a:ext>
            </a:extLst>
          </p:cNvPr>
          <p:cNvSpPr/>
          <p:nvPr/>
        </p:nvSpPr>
        <p:spPr>
          <a:xfrm>
            <a:off x="-590399" y="522975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5146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400464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4482C9-16D7-47F0-AB38-A41A1DCF2697}"/>
              </a:ext>
            </a:extLst>
          </p:cNvPr>
          <p:cNvSpPr txBox="1"/>
          <p:nvPr/>
        </p:nvSpPr>
        <p:spPr>
          <a:xfrm>
            <a:off x="840394" y="3296037"/>
            <a:ext cx="94821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/>
              <a:t>１．じてんしゃ は、 </a:t>
            </a:r>
            <a:r>
              <a:rPr lang="ja-JP" altLang="en-US" sz="3600" b="1" dirty="0" err="1"/>
              <a:t>じ</a:t>
            </a:r>
            <a:r>
              <a:rPr lang="ja-JP" altLang="en-US" sz="3600" b="1" dirty="0"/>
              <a:t>どうしゃ と おなじ なかま。</a:t>
            </a:r>
            <a:r>
              <a:rPr lang="ja-JP" altLang="en-US" sz="1600" b="1" dirty="0"/>
              <a:t>　</a:t>
            </a:r>
            <a:r>
              <a:rPr lang="ja-JP" altLang="en-US" sz="1400" b="1" dirty="0"/>
              <a:t>　</a:t>
            </a:r>
            <a:endParaRPr lang="en-US" altLang="ja-JP" sz="1400" b="1" dirty="0"/>
          </a:p>
          <a:p>
            <a:r>
              <a:rPr lang="ja-JP" altLang="en-US" sz="1400" b="1" dirty="0"/>
              <a:t>　　</a:t>
            </a:r>
            <a:endParaRPr kumimoji="1" lang="en-US" altLang="ja-JP" sz="1400" b="1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3EA28C8-843E-4510-B9F8-7065DB0E76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343" y="3915947"/>
            <a:ext cx="2754434" cy="2558563"/>
          </a:xfrm>
          <a:prstGeom prst="rect">
            <a:avLst/>
          </a:prstGeom>
        </p:spPr>
      </p:pic>
      <p:sp>
        <p:nvSpPr>
          <p:cNvPr id="7" name="四角形: 角を丸くする 6">
            <a:hlinkClick r:id="rId3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4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9290FB2-3B40-4A73-B835-224EF6027ADA}"/>
              </a:ext>
            </a:extLst>
          </p:cNvPr>
          <p:cNvSpPr/>
          <p:nvPr/>
        </p:nvSpPr>
        <p:spPr>
          <a:xfrm>
            <a:off x="-628633" y="592022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82352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761E19E7-CCBD-4D04-A594-BC246B312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341" y="224319"/>
            <a:ext cx="2667584" cy="3204681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A3AF69-EF6E-4872-979F-C8D8943C560F}"/>
              </a:ext>
            </a:extLst>
          </p:cNvPr>
          <p:cNvSpPr txBox="1"/>
          <p:nvPr/>
        </p:nvSpPr>
        <p:spPr>
          <a:xfrm>
            <a:off x="1461285" y="3854211"/>
            <a:ext cx="92694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/>
              <a:t>じてんしゃは、</a:t>
            </a:r>
            <a:r>
              <a:rPr lang="en-US" altLang="ja-JP" sz="4400" dirty="0"/>
              <a:t>“</a:t>
            </a:r>
            <a:r>
              <a:rPr kumimoji="1" lang="ja-JP" altLang="en-US" sz="4400" dirty="0" err="1"/>
              <a:t>けい</a:t>
            </a:r>
            <a:r>
              <a:rPr kumimoji="1" lang="ja-JP" altLang="en-US" sz="4400" dirty="0"/>
              <a:t>しゃりょう</a:t>
            </a:r>
            <a:r>
              <a:rPr lang="en-US" altLang="ja-JP" sz="4400" dirty="0"/>
              <a:t>”</a:t>
            </a:r>
            <a:r>
              <a:rPr lang="ja-JP" altLang="en-US" sz="4400" dirty="0"/>
              <a:t> </a:t>
            </a:r>
            <a:r>
              <a:rPr kumimoji="1" lang="ja-JP" altLang="en-US" sz="4400" dirty="0"/>
              <a:t>という、 くるま の なかま です。</a:t>
            </a:r>
          </a:p>
        </p:txBody>
      </p:sp>
      <p:sp>
        <p:nvSpPr>
          <p:cNvPr id="8" name="四角形: 角を丸くする 7">
            <a:hlinkClick r:id="rId3" action="ppaction://hlinksldjump"/>
            <a:extLst>
              <a:ext uri="{FF2B5EF4-FFF2-40B4-BE49-F238E27FC236}">
                <a16:creationId xmlns:a16="http://schemas.microsoft.com/office/drawing/2014/main" id="{9FEA8357-3588-4AC4-9A55-4C6557F9013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CC8E251D-1D13-475A-AB85-08AA3C82526A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2644473F-04C8-43C6-BFE3-9EF4517BB22B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7FB8EF4-1E9F-4DE0-BB5E-CE471E871F1B}"/>
              </a:ext>
            </a:extLst>
          </p:cNvPr>
          <p:cNvSpPr/>
          <p:nvPr/>
        </p:nvSpPr>
        <p:spPr>
          <a:xfrm>
            <a:off x="-494214" y="572597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9467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4049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10" name="四角形: 角を丸くする 9">
            <a:hlinkClick r:id="rId2" action="ppaction://hlinksldjump"/>
            <a:extLst>
              <a:ext uri="{FF2B5EF4-FFF2-40B4-BE49-F238E27FC236}">
                <a16:creationId xmlns:a16="http://schemas.microsoft.com/office/drawing/2014/main" id="{39878FB6-4377-4B43-BA63-5639AD644295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88371605-8825-4DBF-8A03-44A473C0D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157" y="303501"/>
            <a:ext cx="2947336" cy="29473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CB74631-F3E3-4D3F-9DFD-739FFCB90D15}"/>
              </a:ext>
            </a:extLst>
          </p:cNvPr>
          <p:cNvSpPr txBox="1"/>
          <p:nvPr/>
        </p:nvSpPr>
        <p:spPr>
          <a:xfrm>
            <a:off x="1529911" y="3626204"/>
            <a:ext cx="9217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/>
              <a:t>じてんしゃは、“</a:t>
            </a:r>
            <a:r>
              <a:rPr kumimoji="1" lang="ja-JP" altLang="en-US" sz="4400" dirty="0" err="1"/>
              <a:t>けい</a:t>
            </a:r>
            <a:r>
              <a:rPr kumimoji="1" lang="ja-JP" altLang="en-US" sz="4400" dirty="0"/>
              <a:t>しゃりょう</a:t>
            </a:r>
            <a:r>
              <a:rPr kumimoji="1" lang="en-US" altLang="ja-JP" sz="4400" dirty="0"/>
              <a:t>” </a:t>
            </a:r>
            <a:r>
              <a:rPr kumimoji="1" lang="ja-JP" altLang="en-US" sz="4400" dirty="0"/>
              <a:t>という、くるま の なかま です。</a:t>
            </a: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B007F3D-09D9-487C-8DC7-97AA7C7ED21C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6C01D49E-A266-4E35-89FE-A59DB6F294B6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0F92DD1-A8CE-42C3-B4C3-9D0880EAD682}"/>
              </a:ext>
            </a:extLst>
          </p:cNvPr>
          <p:cNvSpPr/>
          <p:nvPr/>
        </p:nvSpPr>
        <p:spPr>
          <a:xfrm>
            <a:off x="-225702" y="550328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72059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495499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66CAB30-2557-4C84-BD78-2A63ABD1E5BE}"/>
              </a:ext>
            </a:extLst>
          </p:cNvPr>
          <p:cNvSpPr txBox="1"/>
          <p:nvPr/>
        </p:nvSpPr>
        <p:spPr>
          <a:xfrm>
            <a:off x="840393" y="3367787"/>
            <a:ext cx="11067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２．じてんしゃ に のるときは、ヘルメット を かぶる。</a:t>
            </a:r>
            <a:endParaRPr kumimoji="1" lang="ja-JP" altLang="en-US" sz="3200" b="1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E0C7197-C696-4533-B554-B6A53F705C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839" y="3874635"/>
            <a:ext cx="2693401" cy="26934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DBC8772-4D27-4EA7-929B-AD9DE10852CB}"/>
              </a:ext>
            </a:extLst>
          </p:cNvPr>
          <p:cNvSpPr/>
          <p:nvPr/>
        </p:nvSpPr>
        <p:spPr>
          <a:xfrm>
            <a:off x="-628633" y="598123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673874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068237" y="3951075"/>
            <a:ext cx="10285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/>
              <a:t>ヘルメットは いのち を まもる たいせつ な どうぐ です。</a:t>
            </a:r>
            <a:endParaRPr kumimoji="1" lang="en-US" altLang="ja-JP" sz="3600" dirty="0"/>
          </a:p>
          <a:p>
            <a:r>
              <a:rPr kumimoji="1" lang="ja-JP" altLang="en-US" sz="3600" dirty="0"/>
              <a:t>じてんしゃに のるときは ヘルメット を かぶりましょう。</a:t>
            </a:r>
          </a:p>
        </p:txBody>
      </p:sp>
      <p:sp>
        <p:nvSpPr>
          <p:cNvPr id="8" name="四角形: 角を丸くする 7">
            <a:hlinkClick r:id="rId2" action="ppaction://hlinksldjump"/>
            <a:extLst>
              <a:ext uri="{FF2B5EF4-FFF2-40B4-BE49-F238E27FC236}">
                <a16:creationId xmlns:a16="http://schemas.microsoft.com/office/drawing/2014/main" id="{3C8D33A3-12A9-4467-A60C-4AB548A590F9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B87FBD9-915F-4151-B2BA-0B2FAA144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384" y="216594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ED2AC1E2-342B-48F7-9561-F3E4474BF881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F197CA56-6D61-4DB7-900F-886DCD6F8A6F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8B0E43D-89CB-440E-BC04-3CDC7F738EC5}"/>
              </a:ext>
            </a:extLst>
          </p:cNvPr>
          <p:cNvSpPr/>
          <p:nvPr/>
        </p:nvSpPr>
        <p:spPr>
          <a:xfrm>
            <a:off x="-519972" y="556978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36312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4049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505E7F6E-3A06-481D-BE0B-2D3F61935E7E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449BBF7-6D1A-4870-B85F-7BD752BA3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114" y="394294"/>
            <a:ext cx="2947336" cy="29473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743E420-3E90-41F0-A944-5462AF3A5456}"/>
              </a:ext>
            </a:extLst>
          </p:cNvPr>
          <p:cNvSpPr txBox="1"/>
          <p:nvPr/>
        </p:nvSpPr>
        <p:spPr>
          <a:xfrm>
            <a:off x="1366234" y="3895484"/>
            <a:ext cx="1025158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/>
              <a:t>ヘルメットは いのち を まもる たいせつ な どうぐ です。</a:t>
            </a:r>
            <a:endParaRPr lang="en-US" altLang="ja-JP" sz="3600" dirty="0"/>
          </a:p>
          <a:p>
            <a:r>
              <a:rPr lang="ja-JP" altLang="en-US" sz="3600" dirty="0"/>
              <a:t>じてんしゃに のるときは ヘルメット を かぶりましょう。</a:t>
            </a:r>
          </a:p>
          <a:p>
            <a:endParaRPr kumimoji="1" lang="ja-JP" altLang="en-US" sz="32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3EC0965-1D7E-433B-A8E1-000FB05C664D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A116CEE4-BF53-474A-A5DA-A14C15406ABE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B348D0D-4AF0-4959-854B-024652651234}"/>
              </a:ext>
            </a:extLst>
          </p:cNvPr>
          <p:cNvSpPr/>
          <p:nvPr/>
        </p:nvSpPr>
        <p:spPr>
          <a:xfrm>
            <a:off x="-283195" y="5550010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2245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932728" y="3376074"/>
            <a:ext cx="9022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３．じてんしゃ は、 どうろ の みぎがわ を はしる。</a:t>
            </a:r>
            <a:endParaRPr kumimoji="1" lang="ja-JP" altLang="en-US" sz="3200" b="1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BE8B839-F09F-4DF0-ADED-077CA5B69D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605" y="3668461"/>
            <a:ext cx="2411109" cy="2411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159DBC-D334-445A-A76D-EA81C835BF97}"/>
              </a:ext>
            </a:extLst>
          </p:cNvPr>
          <p:cNvSpPr/>
          <p:nvPr/>
        </p:nvSpPr>
        <p:spPr>
          <a:xfrm>
            <a:off x="-628633" y="597294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149171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316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023515" y="3481288"/>
            <a:ext cx="10144969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600" dirty="0"/>
              <a:t>ほどう の ない どうろ では、 じてんしゃ は どうろ の ひだりはし を とおります。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9368211" y="5447749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0FFD379-3666-47F1-8266-0B895F441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835" y="224319"/>
            <a:ext cx="2667584" cy="320468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04EAF4C-C1DB-4231-BA23-ABA94E495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15" y="4796665"/>
            <a:ext cx="2926266" cy="1580065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06647E43-86B2-49B9-9598-E497D199B384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4BE5D1F-F92A-4157-AB73-C260A3914BEE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3202973-B685-4847-8E48-781309D8F8E7}"/>
              </a:ext>
            </a:extLst>
          </p:cNvPr>
          <p:cNvSpPr/>
          <p:nvPr/>
        </p:nvSpPr>
        <p:spPr>
          <a:xfrm>
            <a:off x="3575067" y="5508768"/>
            <a:ext cx="5793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75918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5337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9272161" y="5010196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DC13D165-F6CC-4A61-B55B-619F1929A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848" y="266822"/>
            <a:ext cx="2947336" cy="294733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3F9B848-8163-42A9-BA28-9916FFC7A238}"/>
              </a:ext>
            </a:extLst>
          </p:cNvPr>
          <p:cNvSpPr txBox="1"/>
          <p:nvPr/>
        </p:nvSpPr>
        <p:spPr>
          <a:xfrm>
            <a:off x="1440023" y="3340942"/>
            <a:ext cx="10144969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600" dirty="0"/>
              <a:t>ほどう の ない どうろ では、 じてんしゃ は どうろ の ひだりはし を とおります。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3C44C13-C0B9-4689-ACDB-ED738B3019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53" y="4619462"/>
            <a:ext cx="2926266" cy="1580065"/>
          </a:xfrm>
          <a:prstGeom prst="rect">
            <a:avLst/>
          </a:prstGeom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0F5B2A75-195C-43EE-8EBB-1B796C13F26B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017B5CC3-B586-473C-A2CD-6FDBA0640150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6A6B39D-ED8E-4C0A-B3B0-32F7B630094B}"/>
              </a:ext>
            </a:extLst>
          </p:cNvPr>
          <p:cNvSpPr/>
          <p:nvPr/>
        </p:nvSpPr>
        <p:spPr>
          <a:xfrm>
            <a:off x="4168031" y="5173718"/>
            <a:ext cx="52077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68309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3427666"/>
            <a:ext cx="90226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４．この ひょうしき が ある ところ では、じてんしゃ は</a:t>
            </a:r>
            <a:endParaRPr lang="en-US" altLang="ja-JP" sz="3200" b="1" dirty="0"/>
          </a:p>
          <a:p>
            <a:r>
              <a:rPr lang="ja-JP" altLang="en-US" sz="3200" b="1" dirty="0"/>
              <a:t>　　しっかり とまって、 あんぜん を かくにん する。　　　</a:t>
            </a:r>
            <a:endParaRPr kumimoji="1" lang="ja-JP" altLang="en-US" sz="3200" b="1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007BB43-6C1E-4074-9406-06EC996BF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621" y="4385325"/>
            <a:ext cx="1875734" cy="1875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2FF5B4C-0478-43BD-9645-26059C70EA0F}"/>
              </a:ext>
            </a:extLst>
          </p:cNvPr>
          <p:cNvSpPr/>
          <p:nvPr/>
        </p:nvSpPr>
        <p:spPr>
          <a:xfrm>
            <a:off x="-1163916" y="589446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77841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C342DF61-A64E-4769-B1E2-20856B831721}"/>
              </a:ext>
            </a:extLst>
          </p:cNvPr>
          <p:cNvSpPr/>
          <p:nvPr/>
        </p:nvSpPr>
        <p:spPr>
          <a:xfrm>
            <a:off x="1436965" y="256297"/>
            <a:ext cx="8938198" cy="7324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F01974F9-9185-44BF-83EA-704694EFB5E2}"/>
              </a:ext>
            </a:extLst>
          </p:cNvPr>
          <p:cNvSpPr/>
          <p:nvPr/>
        </p:nvSpPr>
        <p:spPr>
          <a:xfrm>
            <a:off x="4740105" y="1516234"/>
            <a:ext cx="232433" cy="2099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7B15859-1B28-4B42-9234-A7AFFEA9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839" y="2034"/>
            <a:ext cx="9601196" cy="1303867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じてんしゃ の しくみ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CAC10FC-5D5A-4F32-AA54-2766AE85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352" y="1516234"/>
            <a:ext cx="7149310" cy="4352143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D1EFFE7-6E25-4C27-AE8C-0C9C13091E72}"/>
              </a:ext>
            </a:extLst>
          </p:cNvPr>
          <p:cNvSpPr txBox="1"/>
          <p:nvPr/>
        </p:nvSpPr>
        <p:spPr>
          <a:xfrm>
            <a:off x="391201" y="3948205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タイヤ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5101F67C-3FC2-44AC-80DB-F516DC9D0CC4}"/>
              </a:ext>
            </a:extLst>
          </p:cNvPr>
          <p:cNvCxnSpPr/>
          <p:nvPr/>
        </p:nvCxnSpPr>
        <p:spPr>
          <a:xfrm>
            <a:off x="1596980" y="4240593"/>
            <a:ext cx="1403797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A430CE8F-28F3-444E-955A-34FEDFA375B7}"/>
              </a:ext>
            </a:extLst>
          </p:cNvPr>
          <p:cNvCxnSpPr>
            <a:cxnSpLocks/>
          </p:cNvCxnSpPr>
          <p:nvPr/>
        </p:nvCxnSpPr>
        <p:spPr>
          <a:xfrm flipV="1">
            <a:off x="5074380" y="5049905"/>
            <a:ext cx="880057" cy="8107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FD1E271-FA0A-4226-A39F-3E6E3E3939DB}"/>
              </a:ext>
            </a:extLst>
          </p:cNvPr>
          <p:cNvSpPr txBox="1"/>
          <p:nvPr/>
        </p:nvSpPr>
        <p:spPr>
          <a:xfrm>
            <a:off x="4227728" y="5842712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ペダル</a:t>
            </a: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2B53D305-C202-4192-83D7-ACF71AE0FA65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5598616" y="1491436"/>
            <a:ext cx="711642" cy="2728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0F84F16-385D-4E8D-A625-32282CD617D6}"/>
              </a:ext>
            </a:extLst>
          </p:cNvPr>
          <p:cNvSpPr txBox="1"/>
          <p:nvPr/>
        </p:nvSpPr>
        <p:spPr>
          <a:xfrm>
            <a:off x="6310258" y="1199048"/>
            <a:ext cx="1641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ハンドル</a:t>
            </a: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3EFBE523-DA03-4BA0-9089-2ECE693E7E73}"/>
              </a:ext>
            </a:extLst>
          </p:cNvPr>
          <p:cNvCxnSpPr>
            <a:cxnSpLocks/>
          </p:cNvCxnSpPr>
          <p:nvPr/>
        </p:nvCxnSpPr>
        <p:spPr>
          <a:xfrm flipH="1">
            <a:off x="7585656" y="2689410"/>
            <a:ext cx="198704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9AA68F0-4328-42F3-B02C-090941515B1A}"/>
              </a:ext>
            </a:extLst>
          </p:cNvPr>
          <p:cNvSpPr txBox="1"/>
          <p:nvPr/>
        </p:nvSpPr>
        <p:spPr>
          <a:xfrm>
            <a:off x="9572696" y="2397022"/>
            <a:ext cx="1268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サドル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66A2F2A6-40C7-4489-BCEC-775059CC4356}"/>
              </a:ext>
            </a:extLst>
          </p:cNvPr>
          <p:cNvCxnSpPr>
            <a:cxnSpLocks/>
          </p:cNvCxnSpPr>
          <p:nvPr/>
        </p:nvCxnSpPr>
        <p:spPr>
          <a:xfrm>
            <a:off x="2078142" y="1906073"/>
            <a:ext cx="1566579" cy="126213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A377E26-49AD-49A9-8F2A-134EA0CA845D}"/>
              </a:ext>
            </a:extLst>
          </p:cNvPr>
          <p:cNvSpPr txBox="1"/>
          <p:nvPr/>
        </p:nvSpPr>
        <p:spPr>
          <a:xfrm>
            <a:off x="1175306" y="1471892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ライト</a:t>
            </a:r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6EFC1255-33DE-4DEF-A0A8-F09BF76FF0A3}"/>
              </a:ext>
            </a:extLst>
          </p:cNvPr>
          <p:cNvCxnSpPr>
            <a:cxnSpLocks/>
          </p:cNvCxnSpPr>
          <p:nvPr/>
        </p:nvCxnSpPr>
        <p:spPr>
          <a:xfrm flipH="1" flipV="1">
            <a:off x="9109994" y="3653180"/>
            <a:ext cx="622309" cy="5874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B42D6E3-25D5-4517-8D82-E94D1684B6D7}"/>
              </a:ext>
            </a:extLst>
          </p:cNvPr>
          <p:cNvSpPr txBox="1"/>
          <p:nvPr/>
        </p:nvSpPr>
        <p:spPr>
          <a:xfrm>
            <a:off x="9732303" y="4052323"/>
            <a:ext cx="2401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err="1"/>
              <a:t>はんしゃざい</a:t>
            </a:r>
            <a:endParaRPr kumimoji="1" lang="ja-JP" altLang="en-US" sz="3200" dirty="0"/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7CFFC29E-865B-4BF0-B3E4-E658AEDCC6DC}"/>
              </a:ext>
            </a:extLst>
          </p:cNvPr>
          <p:cNvCxnSpPr>
            <a:cxnSpLocks/>
          </p:cNvCxnSpPr>
          <p:nvPr/>
        </p:nvCxnSpPr>
        <p:spPr>
          <a:xfrm flipH="1" flipV="1">
            <a:off x="5475667" y="2125014"/>
            <a:ext cx="1987040" cy="1136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52C1E5C-4BCB-47C6-91BB-A25BBBC25BFB}"/>
              </a:ext>
            </a:extLst>
          </p:cNvPr>
          <p:cNvSpPr txBox="1"/>
          <p:nvPr/>
        </p:nvSpPr>
        <p:spPr>
          <a:xfrm>
            <a:off x="7524008" y="1930017"/>
            <a:ext cx="1734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ブレーキ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33A859A3-54B9-446F-8DC2-C32AAB8CD603}"/>
              </a:ext>
            </a:extLst>
          </p:cNvPr>
          <p:cNvCxnSpPr>
            <a:cxnSpLocks/>
          </p:cNvCxnSpPr>
          <p:nvPr/>
        </p:nvCxnSpPr>
        <p:spPr>
          <a:xfrm>
            <a:off x="3854579" y="1199114"/>
            <a:ext cx="913253" cy="3788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B3139C8-5D3E-4041-83B2-F5A63538AE14}"/>
              </a:ext>
            </a:extLst>
          </p:cNvPr>
          <p:cNvSpPr txBox="1"/>
          <p:nvPr/>
        </p:nvSpPr>
        <p:spPr>
          <a:xfrm>
            <a:off x="2946854" y="931459"/>
            <a:ext cx="997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ベル</a:t>
            </a:r>
          </a:p>
        </p:txBody>
      </p:sp>
      <p:sp>
        <p:nvSpPr>
          <p:cNvPr id="36" name="四角形: 角を丸くする 35">
            <a:hlinkClick r:id="rId3" action="ppaction://hlinksldjump"/>
            <a:extLst>
              <a:ext uri="{FF2B5EF4-FFF2-40B4-BE49-F238E27FC236}">
                <a16:creationId xmlns:a16="http://schemas.microsoft.com/office/drawing/2014/main" id="{4A5AAB5F-4D31-407A-811D-5223841D46CA}"/>
              </a:ext>
            </a:extLst>
          </p:cNvPr>
          <p:cNvSpPr/>
          <p:nvPr/>
        </p:nvSpPr>
        <p:spPr>
          <a:xfrm>
            <a:off x="9109994" y="5521195"/>
            <a:ext cx="2585168" cy="98795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AE38DA7-7C77-4EA9-BD5C-A28DFB5D9DDF}"/>
              </a:ext>
            </a:extLst>
          </p:cNvPr>
          <p:cNvSpPr/>
          <p:nvPr/>
        </p:nvSpPr>
        <p:spPr>
          <a:xfrm>
            <a:off x="4844428" y="1566253"/>
            <a:ext cx="115548" cy="12321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0E76C68-19E6-4D5E-A176-BAC5053B1EE4}"/>
              </a:ext>
            </a:extLst>
          </p:cNvPr>
          <p:cNvSpPr txBox="1"/>
          <p:nvPr/>
        </p:nvSpPr>
        <p:spPr>
          <a:xfrm>
            <a:off x="8963800" y="1113120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u="sng" dirty="0">
                <a:solidFill>
                  <a:srgbClr val="FF0000"/>
                </a:solidFill>
              </a:rPr>
              <a:t>おぼえよう！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C2CDE68-83FF-414F-92D1-E308213A8122}"/>
              </a:ext>
            </a:extLst>
          </p:cNvPr>
          <p:cNvSpPr/>
          <p:nvPr/>
        </p:nvSpPr>
        <p:spPr>
          <a:xfrm>
            <a:off x="-361367" y="6334296"/>
            <a:ext cx="917819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 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68651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686387" y="3250035"/>
            <a:ext cx="10639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/>
              <a:t>じてんしゃ も くるま の なかま です。</a:t>
            </a:r>
            <a:endParaRPr lang="en-US" altLang="ja-JP" sz="3600" dirty="0"/>
          </a:p>
          <a:p>
            <a:r>
              <a:rPr lang="ja-JP" altLang="en-US" sz="3600" dirty="0"/>
              <a:t>どうろ ひょうしき に したがう ひつよう が あります。</a:t>
            </a:r>
            <a:endParaRPr lang="en-US" altLang="ja-JP" sz="3600" dirty="0"/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748FEF8-3586-479B-97C2-687EEC98C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324" y="224319"/>
            <a:ext cx="2667584" cy="320468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2EE774A-8D45-4EC7-B887-E30EFB6EA119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E1EB9BB-6750-435A-9E59-26C95F9B7500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8E8941D-04EE-4D11-9334-5CE0E962DC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195" y="4824288"/>
            <a:ext cx="3093743" cy="1670496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9C4B0AA-C45A-489D-B504-BC4995EC20CA}"/>
              </a:ext>
            </a:extLst>
          </p:cNvPr>
          <p:cNvSpPr/>
          <p:nvPr/>
        </p:nvSpPr>
        <p:spPr>
          <a:xfrm>
            <a:off x="-899362" y="5622340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535935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4049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CA5239C-92C0-4E5A-B767-115EE403E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157" y="543830"/>
            <a:ext cx="2947336" cy="294733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524239F-E4ED-4D7E-9D96-EB6272B08001}"/>
              </a:ext>
            </a:extLst>
          </p:cNvPr>
          <p:cNvSpPr txBox="1"/>
          <p:nvPr/>
        </p:nvSpPr>
        <p:spPr>
          <a:xfrm>
            <a:off x="1450860" y="3357318"/>
            <a:ext cx="10639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/>
              <a:t>じてんしゃ も くるま の なかま です。</a:t>
            </a:r>
            <a:endParaRPr lang="en-US" altLang="ja-JP" sz="3600" dirty="0"/>
          </a:p>
          <a:p>
            <a:r>
              <a:rPr lang="ja-JP" altLang="en-US" sz="3600" dirty="0"/>
              <a:t>どうろ ひょうしき に したがう ひつよう が あります。</a:t>
            </a:r>
            <a:endParaRPr lang="ja-JP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7891BF1-AFC3-420A-A59A-65EC99A864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56" y="4768910"/>
            <a:ext cx="3093743" cy="1670496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38A5E70D-9B3E-4846-8177-AA7795500B9C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2B09B56D-B16B-4793-AC03-A8B552F5DA15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AE84A50-FAF6-49D7-B22C-5411DEA2C2C5}"/>
              </a:ext>
            </a:extLst>
          </p:cNvPr>
          <p:cNvSpPr/>
          <p:nvPr/>
        </p:nvSpPr>
        <p:spPr>
          <a:xfrm>
            <a:off x="-1349201" y="560840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15902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942094"/>
            <a:ext cx="11185351" cy="1569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b="1" dirty="0"/>
              <a:t>５．じてんしゃ で ほどう を はしるとき は、 すぐに、とまれる </a:t>
            </a:r>
            <a:endParaRPr lang="en-US" altLang="ja-JP" sz="3200" b="1" dirty="0"/>
          </a:p>
          <a:p>
            <a:r>
              <a:rPr lang="ja-JP" altLang="en-US" sz="3200" b="1" dirty="0"/>
              <a:t>　はやさで うんてん し、 あるいている ひと の じゃま に なるとき 　　</a:t>
            </a:r>
            <a:endParaRPr lang="en-US" altLang="ja-JP" sz="3200" b="1" dirty="0"/>
          </a:p>
          <a:p>
            <a:r>
              <a:rPr lang="ja-JP" altLang="en-US" sz="3200" b="1" dirty="0"/>
              <a:t>　は、 とまる。　</a:t>
            </a:r>
          </a:p>
          <a:p>
            <a:r>
              <a:rPr lang="ja-JP" altLang="en-US" sz="3200" b="1" dirty="0"/>
              <a:t>　</a:t>
            </a:r>
            <a:endParaRPr kumimoji="1" lang="ja-JP" altLang="en-US" sz="3200" b="1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B8F9C7F-DBE2-4A48-9833-F4DCA2658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459" y="4115182"/>
            <a:ext cx="2416020" cy="24160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10999C-568F-4EA6-BF62-B06B79297DE8}"/>
              </a:ext>
            </a:extLst>
          </p:cNvPr>
          <p:cNvSpPr/>
          <p:nvPr/>
        </p:nvSpPr>
        <p:spPr>
          <a:xfrm>
            <a:off x="-628633" y="587870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454078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868969" y="4077059"/>
            <a:ext cx="106393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じてんしゃ で ほどう を はしる とき は、 </a:t>
            </a:r>
            <a:r>
              <a:rPr lang="ja-JP" altLang="en-US" sz="3200" dirty="0" err="1"/>
              <a:t>ほ</a:t>
            </a:r>
            <a:r>
              <a:rPr lang="ja-JP" altLang="en-US" sz="3200" dirty="0"/>
              <a:t>こうしゃ が あぶなく ないよう に あんぜん に うんてん します。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708389" y="5127327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781B411-513A-4182-AE0C-F4E7E3EE7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141" y="553147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CB4763BD-F452-4F46-9D30-F9D110DDE9BF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B6553456-6CC5-460C-855D-93B9D8298623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F5A01B1-4BB0-4F7B-B72A-58018D625021}"/>
              </a:ext>
            </a:extLst>
          </p:cNvPr>
          <p:cNvSpPr/>
          <p:nvPr/>
        </p:nvSpPr>
        <p:spPr>
          <a:xfrm>
            <a:off x="-597245" y="5539146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968956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4049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583699" y="5141398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20AF8F1-8833-4EFA-B6E6-85473CD0A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157" y="636120"/>
            <a:ext cx="2947336" cy="294733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83B1F63-121B-4394-8AF3-37D3E60B6A55}"/>
              </a:ext>
            </a:extLst>
          </p:cNvPr>
          <p:cNvSpPr txBox="1"/>
          <p:nvPr/>
        </p:nvSpPr>
        <p:spPr>
          <a:xfrm>
            <a:off x="868969" y="4064180"/>
            <a:ext cx="106393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じてんしゃ で ほどう を はしる とき は、 </a:t>
            </a:r>
            <a:r>
              <a:rPr lang="ja-JP" altLang="en-US" sz="3200" dirty="0" err="1"/>
              <a:t>ほ</a:t>
            </a:r>
            <a:r>
              <a:rPr lang="ja-JP" altLang="en-US" sz="3200" dirty="0"/>
              <a:t>こうしゃ が あぶなく ないよう に あんぜん に うんてん します。</a:t>
            </a: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734918F-F806-4D2F-B86F-9E993EA21F91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D0D1E22-9F94-4132-8650-E14FC905349B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2C0C30E-49F8-4D59-A3EC-1C1CBDC7B0EA}"/>
              </a:ext>
            </a:extLst>
          </p:cNvPr>
          <p:cNvSpPr/>
          <p:nvPr/>
        </p:nvSpPr>
        <p:spPr>
          <a:xfrm>
            <a:off x="-692796" y="550328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5247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942094"/>
            <a:ext cx="107142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６．あめ が ふっていたので、かさ を さしながら、  じてんしゃ に 　</a:t>
            </a:r>
            <a:endParaRPr lang="en-US" altLang="ja-JP" sz="3200" b="1" dirty="0"/>
          </a:p>
          <a:p>
            <a:r>
              <a:rPr lang="ja-JP" altLang="en-US" sz="3200" b="1" dirty="0"/>
              <a:t>　のった。</a:t>
            </a:r>
            <a:endParaRPr lang="en-US" altLang="ja-JP" sz="3200" b="1" dirty="0"/>
          </a:p>
        </p:txBody>
      </p:sp>
      <p:pic>
        <p:nvPicPr>
          <p:cNvPr id="8" name="Picture 2" descr="O:\安全指導・高齢者安全対策係\イラスト作成用\ｲﾗｽﾄ自転車\f1_03.jpg">
            <a:extLst>
              <a:ext uri="{FF2B5EF4-FFF2-40B4-BE49-F238E27FC236}">
                <a16:creationId xmlns:a16="http://schemas.microsoft.com/office/drawing/2014/main" id="{55953A44-C06E-4422-A112-8760A424E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713" y="3598301"/>
            <a:ext cx="2313621" cy="28866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6E941A8-D2A6-49C1-A9C9-403984165875}"/>
              </a:ext>
            </a:extLst>
          </p:cNvPr>
          <p:cNvSpPr/>
          <p:nvPr/>
        </p:nvSpPr>
        <p:spPr>
          <a:xfrm>
            <a:off x="-628633" y="591448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987429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868969" y="4064180"/>
            <a:ext cx="10639377" cy="1196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/>
              <a:t>かさ を さしながら じてんしゃ を うんてん しては いけません。</a:t>
            </a:r>
            <a:endParaRPr lang="en-US" altLang="ja-JP" sz="3200" dirty="0"/>
          </a:p>
          <a:p>
            <a:r>
              <a:rPr lang="ja-JP" altLang="en-US" sz="3200" dirty="0"/>
              <a:t>あめ が ふっていたら、カッパ を きましょう。</a:t>
            </a:r>
            <a:endParaRPr lang="en-US" altLang="ja-JP" sz="3200" dirty="0"/>
          </a:p>
          <a:p>
            <a:endParaRPr lang="ja-JP" altLang="en-US" sz="3200" dirty="0"/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85CDD00-5554-4637-92BE-98650710D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221" y="614585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78A4BA41-301C-4001-B344-3156542DA789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A4536265-FDED-4B0C-9FC7-0E43A141389C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9C20B2D-EE18-4A8C-B3E8-8B42635CF65D}"/>
              </a:ext>
            </a:extLst>
          </p:cNvPr>
          <p:cNvSpPr/>
          <p:nvPr/>
        </p:nvSpPr>
        <p:spPr>
          <a:xfrm>
            <a:off x="-623003" y="562129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954848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D9688F0-54D2-4CB4-99B3-41D41BA44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893" y="543830"/>
            <a:ext cx="2947336" cy="29473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B6BBC43-4ED5-45BD-B148-0D62BAE3F0EF}"/>
              </a:ext>
            </a:extLst>
          </p:cNvPr>
          <p:cNvSpPr txBox="1"/>
          <p:nvPr/>
        </p:nvSpPr>
        <p:spPr>
          <a:xfrm>
            <a:off x="868969" y="4064180"/>
            <a:ext cx="10639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かさ を さしながら じてんしゃ を うんてん しては いけません。</a:t>
            </a:r>
            <a:endParaRPr lang="en-US" altLang="ja-JP" sz="3200" dirty="0"/>
          </a:p>
          <a:p>
            <a:r>
              <a:rPr lang="ja-JP" altLang="en-US" sz="3200" dirty="0"/>
              <a:t>あめ が ふっていたら、カッパ を きましょう。</a:t>
            </a:r>
            <a:endParaRPr lang="en-US" altLang="ja-JP" sz="3200" dirty="0"/>
          </a:p>
          <a:p>
            <a:endParaRPr lang="ja-JP" altLang="en-US" sz="3200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A368C587-DF49-4BA8-B0BA-B0D40EB5F1FD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9ED01C8E-E99F-4049-B84D-6F1CBC373E3C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22C5EEF-72DB-4E9D-9618-C161D72DE3D4}"/>
              </a:ext>
            </a:extLst>
          </p:cNvPr>
          <p:cNvSpPr/>
          <p:nvPr/>
        </p:nvSpPr>
        <p:spPr>
          <a:xfrm>
            <a:off x="-692796" y="556978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64027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942094"/>
            <a:ext cx="10827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７．ともだち と よこに ならんで はしった。</a:t>
            </a:r>
            <a:endParaRPr lang="en-US" altLang="ja-JP" sz="3200" b="1" dirty="0"/>
          </a:p>
        </p:txBody>
      </p:sp>
      <p:pic>
        <p:nvPicPr>
          <p:cNvPr id="10" name="Picture 10" descr="くれよん">
            <a:extLst>
              <a:ext uri="{FF2B5EF4-FFF2-40B4-BE49-F238E27FC236}">
                <a16:creationId xmlns:a16="http://schemas.microsoft.com/office/drawing/2014/main" id="{4F51C0E1-AD35-426F-9EAC-C82A9E8B0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2645" y="3179982"/>
            <a:ext cx="2086379" cy="209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自転車（高校生）">
            <a:extLst>
              <a:ext uri="{FF2B5EF4-FFF2-40B4-BE49-F238E27FC236}">
                <a16:creationId xmlns:a16="http://schemas.microsoft.com/office/drawing/2014/main" id="{DAA64548-13AE-460A-AFAD-565CFC40C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6433" y="3526869"/>
            <a:ext cx="2086378" cy="245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55999D5-82CF-4FF3-ADDC-88ECA1F45E2C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F7CD8F8-DE4E-4F81-B7CD-73B98A4750F7}"/>
              </a:ext>
            </a:extLst>
          </p:cNvPr>
          <p:cNvSpPr/>
          <p:nvPr/>
        </p:nvSpPr>
        <p:spPr>
          <a:xfrm>
            <a:off x="-880581" y="597919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7401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316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304345" y="4194474"/>
            <a:ext cx="10639377" cy="11519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/>
              <a:t>ともだち と よこに ならんで はしると あぶない です。</a:t>
            </a:r>
            <a:endParaRPr lang="en-US" altLang="ja-JP" sz="3200" dirty="0"/>
          </a:p>
          <a:p>
            <a:r>
              <a:rPr lang="ja-JP" altLang="en-US" sz="3200" dirty="0"/>
              <a:t>どうろ では、いちれつ で はしりましょう。</a:t>
            </a:r>
            <a:endParaRPr lang="en-US" altLang="ja-JP" sz="3200" dirty="0"/>
          </a:p>
          <a:p>
            <a:endParaRPr lang="ja-JP" altLang="en-US" sz="3200" dirty="0"/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E73804A-5F9D-4706-8FA8-E612A862C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138" y="457214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A659DC0C-67D6-4648-A8FD-7B09D18F5457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7DF6D9BC-25DE-4DCF-BF49-EA74D17CD912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E160B0A-177E-4511-B642-B1A825C9793D}"/>
              </a:ext>
            </a:extLst>
          </p:cNvPr>
          <p:cNvSpPr/>
          <p:nvPr/>
        </p:nvSpPr>
        <p:spPr>
          <a:xfrm>
            <a:off x="-455578" y="561719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592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21D0D278-AB8E-474C-8400-748D4D3BF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10" y="2920035"/>
            <a:ext cx="4076063" cy="2485225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CDC6B5-97DD-409B-86B6-8FD2B07C9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201" y="1603945"/>
            <a:ext cx="11088757" cy="4505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b="1" u="sng" dirty="0">
                <a:solidFill>
                  <a:srgbClr val="FF0000"/>
                </a:solidFill>
              </a:rPr>
              <a:t>ブタベルサハラ の ことば を おぼえて じてんしゃ に のるまえ は てんけん しましょう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CE093B70-E878-4A4C-B6C2-B21C1DF90B18}"/>
              </a:ext>
            </a:extLst>
          </p:cNvPr>
          <p:cNvSpPr/>
          <p:nvPr/>
        </p:nvSpPr>
        <p:spPr>
          <a:xfrm>
            <a:off x="3085429" y="101724"/>
            <a:ext cx="6692866" cy="138911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A7E9DA06-378D-4224-A6F5-4A8928A1C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5773" y="91927"/>
            <a:ext cx="8557592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3200" b="1" u="sng" dirty="0">
                <a:solidFill>
                  <a:srgbClr val="FF0000"/>
                </a:solidFill>
              </a:rPr>
              <a:t>「ブタベルサハラ」</a:t>
            </a:r>
            <a:r>
              <a:rPr kumimoji="1" lang="ja-JP" altLang="en-US" sz="3200" b="1" dirty="0"/>
              <a:t>で</a:t>
            </a:r>
            <a:br>
              <a:rPr kumimoji="1" lang="en-US" altLang="ja-JP" sz="3200" b="1" dirty="0"/>
            </a:br>
            <a:r>
              <a:rPr kumimoji="1" lang="ja-JP" altLang="en-US" sz="3200" b="1" dirty="0"/>
              <a:t>じてんしゃ てんけん を しましょう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F49802A-244F-4D70-95A8-9D7E78DC6721}"/>
              </a:ext>
            </a:extLst>
          </p:cNvPr>
          <p:cNvSpPr txBox="1">
            <a:spLocks/>
          </p:cNvSpPr>
          <p:nvPr/>
        </p:nvSpPr>
        <p:spPr>
          <a:xfrm>
            <a:off x="7949588" y="1924653"/>
            <a:ext cx="2949436" cy="40027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ブ</a:t>
            </a:r>
            <a:r>
              <a:rPr lang="ja-JP" altLang="en-US" sz="2400" b="1" dirty="0"/>
              <a:t>・・ブレーキ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タ</a:t>
            </a:r>
            <a:r>
              <a:rPr lang="ja-JP" altLang="en-US" sz="2400" b="1" dirty="0"/>
              <a:t>・・タイヤ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ベル</a:t>
            </a:r>
            <a:r>
              <a:rPr lang="ja-JP" altLang="en-US" sz="2400" b="1" dirty="0"/>
              <a:t>・ベル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サ</a:t>
            </a:r>
            <a:r>
              <a:rPr lang="ja-JP" altLang="en-US" sz="2400" b="1" dirty="0"/>
              <a:t>・・サドル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ハ</a:t>
            </a:r>
            <a:r>
              <a:rPr lang="ja-JP" altLang="en-US" sz="2400" b="1" dirty="0"/>
              <a:t>・・ハンドル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dirty="0"/>
              <a:t>　・・</a:t>
            </a:r>
            <a:r>
              <a:rPr lang="ja-JP" altLang="en-US" sz="2400" b="1" dirty="0" err="1"/>
              <a:t>はんしゃざい</a:t>
            </a:r>
            <a:endParaRPr lang="en-US" altLang="ja-JP" sz="2400" b="1" dirty="0"/>
          </a:p>
          <a:p>
            <a:pPr>
              <a:lnSpc>
                <a:spcPct val="150000"/>
              </a:lnSpc>
            </a:pPr>
            <a:r>
              <a:rPr lang="ja-JP" altLang="en-US" sz="2400" b="1" u="sng" dirty="0">
                <a:solidFill>
                  <a:srgbClr val="FF0000"/>
                </a:solidFill>
              </a:rPr>
              <a:t>ラ</a:t>
            </a:r>
            <a:r>
              <a:rPr lang="ja-JP" altLang="en-US" sz="2400" b="1" dirty="0"/>
              <a:t>・・ライト</a:t>
            </a:r>
            <a:endParaRPr lang="en-US" altLang="ja-JP" sz="2400" b="1" dirty="0"/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id="{072059AA-05FF-43DF-8E7D-45DEED3D8814}"/>
              </a:ext>
            </a:extLst>
          </p:cNvPr>
          <p:cNvSpPr txBox="1">
            <a:spLocks/>
          </p:cNvSpPr>
          <p:nvPr/>
        </p:nvSpPr>
        <p:spPr>
          <a:xfrm>
            <a:off x="4695867" y="2313317"/>
            <a:ext cx="3441423" cy="1266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サ</a:t>
            </a:r>
            <a:r>
              <a:rPr lang="ja-JP" altLang="en-US" sz="1600" b="1" u="sng" dirty="0"/>
              <a:t>ドル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グラグラ と ゆるんで いませんか</a:t>
            </a:r>
            <a:endParaRPr lang="en-US" altLang="ja-JP" sz="1200" b="1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からだ に あった たかさ に なっていますか</a:t>
            </a:r>
            <a:endParaRPr lang="en-US" altLang="ja-JP" sz="1200" b="1" dirty="0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F029410-CF16-40B5-8A27-7985EA011509}"/>
              </a:ext>
            </a:extLst>
          </p:cNvPr>
          <p:cNvSpPr txBox="1">
            <a:spLocks/>
          </p:cNvSpPr>
          <p:nvPr/>
        </p:nvSpPr>
        <p:spPr>
          <a:xfrm>
            <a:off x="3389328" y="2420581"/>
            <a:ext cx="1174421" cy="715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ベル</a:t>
            </a:r>
            <a:endParaRPr lang="en-US" altLang="ja-JP" sz="1600" b="1" u="sng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よく なりますか</a:t>
            </a:r>
            <a:endParaRPr lang="en-US" altLang="ja-JP" sz="1200" b="1" dirty="0"/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6C40C20C-EB68-4574-BE1B-BFA0F61BEB23}"/>
              </a:ext>
            </a:extLst>
          </p:cNvPr>
          <p:cNvSpPr txBox="1">
            <a:spLocks/>
          </p:cNvSpPr>
          <p:nvPr/>
        </p:nvSpPr>
        <p:spPr>
          <a:xfrm>
            <a:off x="155746" y="1976827"/>
            <a:ext cx="1305034" cy="176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ハ</a:t>
            </a:r>
            <a:r>
              <a:rPr lang="ja-JP" altLang="en-US" sz="1600" b="1" u="sng" dirty="0"/>
              <a:t>ンドル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まがっていたり</a:t>
            </a:r>
            <a:endParaRPr lang="en-US" altLang="ja-JP" sz="1200" b="1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グラグラ して    いませんか</a:t>
            </a:r>
            <a:endParaRPr lang="en-US" altLang="ja-JP" sz="1200" b="1" dirty="0"/>
          </a:p>
        </p:txBody>
      </p:sp>
      <p:sp>
        <p:nvSpPr>
          <p:cNvPr id="26" name="タイトル 1">
            <a:extLst>
              <a:ext uri="{FF2B5EF4-FFF2-40B4-BE49-F238E27FC236}">
                <a16:creationId xmlns:a16="http://schemas.microsoft.com/office/drawing/2014/main" id="{A34F39C9-B35D-4733-B897-64F6F7E55BDB}"/>
              </a:ext>
            </a:extLst>
          </p:cNvPr>
          <p:cNvSpPr txBox="1">
            <a:spLocks/>
          </p:cNvSpPr>
          <p:nvPr/>
        </p:nvSpPr>
        <p:spPr>
          <a:xfrm>
            <a:off x="136830" y="5090806"/>
            <a:ext cx="2036527" cy="715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タ</a:t>
            </a:r>
            <a:r>
              <a:rPr lang="ja-JP" altLang="en-US" sz="1600" b="1" u="sng" dirty="0"/>
              <a:t>イヤ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くうき は はいって いますか</a:t>
            </a:r>
            <a:endParaRPr lang="en-US" altLang="ja-JP" sz="1200" b="1" dirty="0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BE629E72-14CE-4883-913B-A38B2F54097A}"/>
              </a:ext>
            </a:extLst>
          </p:cNvPr>
          <p:cNvSpPr txBox="1">
            <a:spLocks/>
          </p:cNvSpPr>
          <p:nvPr/>
        </p:nvSpPr>
        <p:spPr>
          <a:xfrm>
            <a:off x="2371065" y="5090805"/>
            <a:ext cx="2036527" cy="715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ブ</a:t>
            </a:r>
            <a:r>
              <a:rPr lang="ja-JP" altLang="en-US" sz="1600" b="1" u="sng" dirty="0"/>
              <a:t>レーキ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　よく ききますか</a:t>
            </a:r>
            <a:endParaRPr lang="en-US" altLang="ja-JP" sz="1200" b="1" dirty="0"/>
          </a:p>
        </p:txBody>
      </p:sp>
      <p:sp>
        <p:nvSpPr>
          <p:cNvPr id="28" name="タイトル 1">
            <a:extLst>
              <a:ext uri="{FF2B5EF4-FFF2-40B4-BE49-F238E27FC236}">
                <a16:creationId xmlns:a16="http://schemas.microsoft.com/office/drawing/2014/main" id="{3E82462D-393E-4377-A2EE-EEC31F87FCAB}"/>
              </a:ext>
            </a:extLst>
          </p:cNvPr>
          <p:cNvSpPr txBox="1">
            <a:spLocks/>
          </p:cNvSpPr>
          <p:nvPr/>
        </p:nvSpPr>
        <p:spPr>
          <a:xfrm>
            <a:off x="5615433" y="3623818"/>
            <a:ext cx="2036527" cy="715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は</a:t>
            </a:r>
            <a:r>
              <a:rPr lang="ja-JP" altLang="en-US" sz="1600" b="1" u="sng" dirty="0" err="1"/>
              <a:t>んしゃざい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　よごれて  いませんか</a:t>
            </a:r>
            <a:endParaRPr lang="en-US" altLang="ja-JP" sz="1200" b="1" dirty="0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98C63B9A-BBEA-4732-A136-BF290A6E5D66}"/>
              </a:ext>
            </a:extLst>
          </p:cNvPr>
          <p:cNvCxnSpPr>
            <a:cxnSpLocks/>
          </p:cNvCxnSpPr>
          <p:nvPr/>
        </p:nvCxnSpPr>
        <p:spPr>
          <a:xfrm flipH="1">
            <a:off x="3978015" y="3336289"/>
            <a:ext cx="646798" cy="310619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2601269E-DF4F-4F29-9293-127B9F3F4FE0}"/>
              </a:ext>
            </a:extLst>
          </p:cNvPr>
          <p:cNvCxnSpPr>
            <a:cxnSpLocks/>
          </p:cNvCxnSpPr>
          <p:nvPr/>
        </p:nvCxnSpPr>
        <p:spPr>
          <a:xfrm>
            <a:off x="5141797" y="4792291"/>
            <a:ext cx="453075" cy="487669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135D829-EDA6-4FA5-82C7-C74CF910E5E7}"/>
              </a:ext>
            </a:extLst>
          </p:cNvPr>
          <p:cNvCxnSpPr>
            <a:cxnSpLocks/>
          </p:cNvCxnSpPr>
          <p:nvPr/>
        </p:nvCxnSpPr>
        <p:spPr>
          <a:xfrm flipH="1">
            <a:off x="3085429" y="2920035"/>
            <a:ext cx="303898" cy="186443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851A2EF-1A82-4F1A-8863-566E07823CB5}"/>
              </a:ext>
            </a:extLst>
          </p:cNvPr>
          <p:cNvCxnSpPr>
            <a:cxnSpLocks/>
          </p:cNvCxnSpPr>
          <p:nvPr/>
        </p:nvCxnSpPr>
        <p:spPr>
          <a:xfrm flipH="1" flipV="1">
            <a:off x="1279371" y="2876769"/>
            <a:ext cx="1592804" cy="214477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B032CB0F-B58B-412B-833C-C1F22EC94424}"/>
              </a:ext>
            </a:extLst>
          </p:cNvPr>
          <p:cNvCxnSpPr>
            <a:cxnSpLocks/>
          </p:cNvCxnSpPr>
          <p:nvPr/>
        </p:nvCxnSpPr>
        <p:spPr>
          <a:xfrm flipH="1">
            <a:off x="826336" y="4643366"/>
            <a:ext cx="852420" cy="590683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1F43E245-9E20-4F6E-932F-EF1686C4F00F}"/>
              </a:ext>
            </a:extLst>
          </p:cNvPr>
          <p:cNvCxnSpPr>
            <a:cxnSpLocks/>
          </p:cNvCxnSpPr>
          <p:nvPr/>
        </p:nvCxnSpPr>
        <p:spPr>
          <a:xfrm flipV="1">
            <a:off x="2531543" y="4118225"/>
            <a:ext cx="0" cy="988513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853F3A7E-4149-4C69-A2FA-D0B5F189FF74}"/>
              </a:ext>
            </a:extLst>
          </p:cNvPr>
          <p:cNvCxnSpPr>
            <a:cxnSpLocks/>
          </p:cNvCxnSpPr>
          <p:nvPr/>
        </p:nvCxnSpPr>
        <p:spPr>
          <a:xfrm flipV="1">
            <a:off x="2531543" y="4162646"/>
            <a:ext cx="1563379" cy="958943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4" name="タイトル 1">
            <a:extLst>
              <a:ext uri="{FF2B5EF4-FFF2-40B4-BE49-F238E27FC236}">
                <a16:creationId xmlns:a16="http://schemas.microsoft.com/office/drawing/2014/main" id="{C7327898-0E52-41D0-BE19-7D2B6DFC64AB}"/>
              </a:ext>
            </a:extLst>
          </p:cNvPr>
          <p:cNvSpPr txBox="1">
            <a:spLocks/>
          </p:cNvSpPr>
          <p:nvPr/>
        </p:nvSpPr>
        <p:spPr>
          <a:xfrm>
            <a:off x="5540839" y="5106714"/>
            <a:ext cx="2036527" cy="715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600" b="1" u="sng" dirty="0"/>
              <a:t>○</a:t>
            </a:r>
            <a:r>
              <a:rPr lang="ja-JP" altLang="en-US" sz="1600" b="1" u="sng" dirty="0">
                <a:solidFill>
                  <a:srgbClr val="FF0000"/>
                </a:solidFill>
              </a:rPr>
              <a:t>タ</a:t>
            </a:r>
            <a:r>
              <a:rPr lang="ja-JP" altLang="en-US" sz="1600" b="1" u="sng" dirty="0"/>
              <a:t>イヤ</a:t>
            </a:r>
            <a:endParaRPr lang="en-US" altLang="ja-JP" sz="16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くうき は はいって いますか</a:t>
            </a:r>
            <a:endParaRPr lang="en-US" altLang="ja-JP" sz="1200" b="1" dirty="0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F546A10-1837-48E9-8E25-DAB4C15F3FF3}"/>
              </a:ext>
            </a:extLst>
          </p:cNvPr>
          <p:cNvCxnSpPr>
            <a:cxnSpLocks/>
          </p:cNvCxnSpPr>
          <p:nvPr/>
        </p:nvCxnSpPr>
        <p:spPr>
          <a:xfrm flipH="1">
            <a:off x="4972240" y="3919009"/>
            <a:ext cx="675327" cy="125060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タイトル 1">
            <a:extLst>
              <a:ext uri="{FF2B5EF4-FFF2-40B4-BE49-F238E27FC236}">
                <a16:creationId xmlns:a16="http://schemas.microsoft.com/office/drawing/2014/main" id="{BBB93E3B-0AFA-4B9D-B848-EEE30C4F7C96}"/>
              </a:ext>
            </a:extLst>
          </p:cNvPr>
          <p:cNvSpPr txBox="1">
            <a:spLocks/>
          </p:cNvSpPr>
          <p:nvPr/>
        </p:nvSpPr>
        <p:spPr>
          <a:xfrm>
            <a:off x="138077" y="3866229"/>
            <a:ext cx="1305034" cy="946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1900" b="1" u="sng" dirty="0"/>
              <a:t>○</a:t>
            </a:r>
            <a:r>
              <a:rPr lang="ja-JP" altLang="en-US" sz="1900" b="1" u="sng" dirty="0">
                <a:solidFill>
                  <a:srgbClr val="FF0000"/>
                </a:solidFill>
              </a:rPr>
              <a:t>ラ</a:t>
            </a:r>
            <a:r>
              <a:rPr lang="ja-JP" altLang="en-US" sz="1900" b="1" u="sng" dirty="0"/>
              <a:t>イト</a:t>
            </a:r>
            <a:endParaRPr lang="en-US" altLang="ja-JP" sz="1900" b="1" u="sng" dirty="0"/>
          </a:p>
          <a:p>
            <a:pPr>
              <a:lnSpc>
                <a:spcPct val="150000"/>
              </a:lnSpc>
            </a:pPr>
            <a:r>
              <a:rPr lang="ja-JP" altLang="en-US" sz="1200" b="1" dirty="0"/>
              <a:t>きちんと てんとう しますか</a:t>
            </a:r>
            <a:endParaRPr lang="en-US" altLang="ja-JP" sz="1200" b="1" dirty="0"/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073295F-08E3-406E-883E-EA32713B8020}"/>
              </a:ext>
            </a:extLst>
          </p:cNvPr>
          <p:cNvCxnSpPr>
            <a:cxnSpLocks/>
          </p:cNvCxnSpPr>
          <p:nvPr/>
        </p:nvCxnSpPr>
        <p:spPr>
          <a:xfrm flipH="1">
            <a:off x="1078742" y="3677591"/>
            <a:ext cx="1037542" cy="496831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四角形: 角を丸くする 48">
            <a:hlinkClick r:id="rId3" action="ppaction://hlinksldjump"/>
            <a:extLst>
              <a:ext uri="{FF2B5EF4-FFF2-40B4-BE49-F238E27FC236}">
                <a16:creationId xmlns:a16="http://schemas.microsoft.com/office/drawing/2014/main" id="{A682F420-6955-497A-B9D7-1CBE1CA359EA}"/>
              </a:ext>
            </a:extLst>
          </p:cNvPr>
          <p:cNvSpPr/>
          <p:nvPr/>
        </p:nvSpPr>
        <p:spPr>
          <a:xfrm>
            <a:off x="9467254" y="5665540"/>
            <a:ext cx="2332221" cy="80380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56931B91-B6CA-4380-8192-4F437B630D91}"/>
              </a:ext>
            </a:extLst>
          </p:cNvPr>
          <p:cNvSpPr/>
          <p:nvPr/>
        </p:nvSpPr>
        <p:spPr>
          <a:xfrm>
            <a:off x="-80911" y="6185618"/>
            <a:ext cx="876464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71848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13755B9-6CDB-4223-BFDE-A157111F5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697" y="457214"/>
            <a:ext cx="2947336" cy="29473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388A7D-AB9C-413A-851D-09A2C01C4AA2}"/>
              </a:ext>
            </a:extLst>
          </p:cNvPr>
          <p:cNvSpPr txBox="1"/>
          <p:nvPr/>
        </p:nvSpPr>
        <p:spPr>
          <a:xfrm>
            <a:off x="1304345" y="4194474"/>
            <a:ext cx="10639377" cy="10959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/>
              <a:t>ともだち と よこに ならんで はしると あぶないです。</a:t>
            </a:r>
            <a:endParaRPr lang="en-US" altLang="ja-JP" sz="3200" dirty="0"/>
          </a:p>
          <a:p>
            <a:r>
              <a:rPr lang="ja-JP" altLang="en-US" sz="3200" dirty="0"/>
              <a:t>どうろ では、いちれつ で はしりましょう。</a:t>
            </a:r>
            <a:endParaRPr lang="en-US" altLang="ja-JP" sz="3200" dirty="0"/>
          </a:p>
          <a:p>
            <a:endParaRPr lang="ja-JP" altLang="en-US" sz="32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D6639084-AFC7-487A-9F19-ACFB0CA6C2C1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>
                <a:solidFill>
                  <a:srgbClr val="FF0000"/>
                </a:solidFill>
              </a:rPr>
              <a:t>×</a:t>
            </a:r>
            <a:r>
              <a:rPr lang="ja-JP" altLang="en-US" sz="9600" b="1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644C262-89AA-42A5-A0C5-DF1EA9906C01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67053E8-1940-42B1-9E33-36F015B7B611}"/>
              </a:ext>
            </a:extLst>
          </p:cNvPr>
          <p:cNvSpPr/>
          <p:nvPr/>
        </p:nvSpPr>
        <p:spPr>
          <a:xfrm>
            <a:off x="-532851" y="5551202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90189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947108" y="2942094"/>
            <a:ext cx="10827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８．あかし</a:t>
            </a:r>
            <a:r>
              <a:rPr lang="ja-JP" altLang="en-US" sz="3200" b="1" dirty="0" err="1"/>
              <a:t>んごう</a:t>
            </a:r>
            <a:r>
              <a:rPr lang="ja-JP" altLang="en-US" sz="3200" b="1" dirty="0"/>
              <a:t> だった ので、 </a:t>
            </a:r>
            <a:r>
              <a:rPr lang="ja-JP" altLang="en-US" sz="3200" b="1" dirty="0" err="1"/>
              <a:t>きを</a:t>
            </a:r>
            <a:r>
              <a:rPr lang="ja-JP" altLang="en-US" sz="3200" b="1" dirty="0"/>
              <a:t>つけて どうろ を わたった。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A7CE866-DF1B-4CDB-BF3B-1418789927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683" y="4393172"/>
            <a:ext cx="3267704" cy="1297473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EFAFF66-C115-4872-9F3C-3B38652B8D4E}"/>
              </a:ext>
            </a:extLst>
          </p:cNvPr>
          <p:cNvSpPr/>
          <p:nvPr/>
        </p:nvSpPr>
        <p:spPr>
          <a:xfrm>
            <a:off x="-628633" y="588158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539620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479951" y="3529613"/>
            <a:ext cx="9564757" cy="20366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/>
              <a:t>き を つけても、 あかし</a:t>
            </a:r>
            <a:r>
              <a:rPr lang="ja-JP" altLang="en-US" sz="3200" dirty="0" err="1"/>
              <a:t>んごう</a:t>
            </a:r>
            <a:r>
              <a:rPr lang="ja-JP" altLang="en-US" sz="3200" dirty="0"/>
              <a:t> で どうろ を わたること は できません。</a:t>
            </a:r>
            <a:endParaRPr lang="en-US" altLang="ja-JP" sz="3200" dirty="0"/>
          </a:p>
          <a:p>
            <a:r>
              <a:rPr lang="ja-JP" altLang="en-US" sz="3200" dirty="0" err="1"/>
              <a:t>あお</a:t>
            </a:r>
            <a:r>
              <a:rPr lang="ja-JP" altLang="en-US" sz="3200" dirty="0"/>
              <a:t>しんごう に なっても、 みぎ と ひだり を よくみて、 わたりましょう。</a:t>
            </a:r>
          </a:p>
          <a:p>
            <a:endParaRPr lang="ja-JP" altLang="en-US" sz="3200" dirty="0"/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536174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174" y="205865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8BEA1A8B-7FA0-4739-AB67-7E5A6FBDA6EE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1B8184E-8820-4F17-974C-C32B88095E38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06238B8-A907-4A81-8875-0160BBC99A74}"/>
              </a:ext>
            </a:extLst>
          </p:cNvPr>
          <p:cNvSpPr/>
          <p:nvPr/>
        </p:nvSpPr>
        <p:spPr>
          <a:xfrm>
            <a:off x="-437741" y="580374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668561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045" y="457214"/>
            <a:ext cx="2947336" cy="294733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80B267C-4BE1-47A2-A290-653370B13695}"/>
              </a:ext>
            </a:extLst>
          </p:cNvPr>
          <p:cNvSpPr txBox="1"/>
          <p:nvPr/>
        </p:nvSpPr>
        <p:spPr>
          <a:xfrm>
            <a:off x="1479951" y="3529613"/>
            <a:ext cx="9564757" cy="19181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/>
              <a:t>き を つけても、 あかし</a:t>
            </a:r>
            <a:r>
              <a:rPr lang="ja-JP" altLang="en-US" sz="3200" dirty="0" err="1"/>
              <a:t>んごう</a:t>
            </a:r>
            <a:r>
              <a:rPr lang="ja-JP" altLang="en-US" sz="3200" dirty="0"/>
              <a:t> で どうろ を わたること は できません。</a:t>
            </a:r>
            <a:endParaRPr lang="en-US" altLang="ja-JP" sz="3200" dirty="0"/>
          </a:p>
          <a:p>
            <a:r>
              <a:rPr lang="ja-JP" altLang="en-US" sz="3200" dirty="0" err="1"/>
              <a:t>あお</a:t>
            </a:r>
            <a:r>
              <a:rPr lang="ja-JP" altLang="en-US" sz="3200" dirty="0"/>
              <a:t>しんごう に なっても、 みぎ と ひだり を よくみて、 わたりましょう。</a:t>
            </a:r>
          </a:p>
          <a:p>
            <a:endParaRPr lang="ja-JP" altLang="en-US" sz="32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B7DA26F0-D6A2-4EBC-AEE7-59EF7F58BEB4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26475A55-5181-4765-AD9B-9D9F943E8B46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7869079-D8D0-4CDB-8FBD-CA79EA71A894}"/>
              </a:ext>
            </a:extLst>
          </p:cNvPr>
          <p:cNvSpPr/>
          <p:nvPr/>
        </p:nvSpPr>
        <p:spPr>
          <a:xfrm>
            <a:off x="0" y="5765676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92800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868248"/>
            <a:ext cx="10827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９．しんごうき の いろ が、 あおいろ で てんめつ していた ので、</a:t>
            </a:r>
            <a:endParaRPr lang="en-US" altLang="ja-JP" sz="3200" b="1" dirty="0"/>
          </a:p>
          <a:p>
            <a:r>
              <a:rPr lang="ja-JP" altLang="en-US" sz="3200" b="1" dirty="0"/>
              <a:t>　あかいろ に なるまえ に、 いそいで わたった。</a:t>
            </a:r>
            <a:endParaRPr lang="en-US" altLang="ja-JP" sz="3200" b="1" dirty="0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A6B05BAB-0ABE-4CBE-81EC-47300ED2E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77673" y="3891604"/>
            <a:ext cx="1973933" cy="2607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15D75DF-B5BA-44BF-946B-FD6F00F25C46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FECA52-8EFF-454F-8171-8C3CDC41098A}"/>
              </a:ext>
            </a:extLst>
          </p:cNvPr>
          <p:cNvSpPr/>
          <p:nvPr/>
        </p:nvSpPr>
        <p:spPr>
          <a:xfrm>
            <a:off x="-628633" y="579143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787464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928352" y="3653545"/>
            <a:ext cx="10639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あおいろ しんごうが チカチカと てんめつしたら、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どうろ の おうだん を はじめては いけません。</a:t>
            </a:r>
          </a:p>
          <a:p>
            <a:r>
              <a:rPr lang="ja-JP" altLang="en-US" sz="3200" dirty="0">
                <a:latin typeface="+mn-ea"/>
              </a:rPr>
              <a:t>　　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799" y="205865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E622375A-88CF-490E-8031-B4E4AE2F145A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1104C8F-9702-4196-9221-93DB7F01BC28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51C7319-34BA-4B1F-951A-9DB3736BA5E7}"/>
              </a:ext>
            </a:extLst>
          </p:cNvPr>
          <p:cNvSpPr/>
          <p:nvPr/>
        </p:nvSpPr>
        <p:spPr>
          <a:xfrm>
            <a:off x="-584367" y="546620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262908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763000" y="5665021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430803"/>
            <a:ext cx="2947336" cy="294733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5EC236A-32A9-4651-A241-63A17E3EEECD}"/>
              </a:ext>
            </a:extLst>
          </p:cNvPr>
          <p:cNvSpPr txBox="1"/>
          <p:nvPr/>
        </p:nvSpPr>
        <p:spPr>
          <a:xfrm>
            <a:off x="928352" y="3653545"/>
            <a:ext cx="10639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あおいろ しんごうが チカチカと てんめつしたら、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どうろ の おうだん を はじめては いけません。</a:t>
            </a:r>
          </a:p>
          <a:p>
            <a:r>
              <a:rPr lang="ja-JP" altLang="en-US" sz="3200" dirty="0">
                <a:latin typeface="+mn-ea"/>
              </a:rPr>
              <a:t>　　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67E10FD0-E78C-4391-BE20-1C4B86708A08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38057CB-5DA7-4B14-8595-BDEED6D31A6A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0342399-4536-4568-B4C2-F2F2F981689B}"/>
              </a:ext>
            </a:extLst>
          </p:cNvPr>
          <p:cNvSpPr/>
          <p:nvPr/>
        </p:nvSpPr>
        <p:spPr>
          <a:xfrm>
            <a:off x="-584367" y="566502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024641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868248"/>
            <a:ext cx="10827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１０．じてんしゃ を うんてん して ひと と ぶつかって しまったが、　　</a:t>
            </a:r>
            <a:endParaRPr lang="en-US" altLang="ja-JP" sz="3200" b="1" dirty="0"/>
          </a:p>
          <a:p>
            <a:r>
              <a:rPr lang="ja-JP" altLang="en-US" sz="3200" b="1" dirty="0"/>
              <a:t>　　にげてしまった。</a:t>
            </a:r>
            <a:endParaRPr lang="en-US" altLang="ja-JP" sz="3200" b="1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099A236-516F-4D65-8D85-3C8F3CA91B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623" y="3560471"/>
            <a:ext cx="2978967" cy="29789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2051EAD-6786-46BD-8561-A52EEE07BEB9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660D69A-92C4-4D55-9122-58D98D1E70AE}"/>
              </a:ext>
            </a:extLst>
          </p:cNvPr>
          <p:cNvSpPr/>
          <p:nvPr/>
        </p:nvSpPr>
        <p:spPr>
          <a:xfrm>
            <a:off x="-628633" y="5868706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81818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0188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　</a:t>
            </a:r>
            <a:endParaRPr kumimoji="1" lang="ja-JP" altLang="en-US" sz="3000" dirty="0">
              <a:solidFill>
                <a:srgbClr val="00206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838200" y="3481069"/>
            <a:ext cx="11009243" cy="20541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>
                <a:latin typeface="+mn-ea"/>
              </a:rPr>
              <a:t>じてんしゃ を うんてん している ときに、 ひと と 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ぶつかって しまったら、にげたら いけません。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おとうさん や おかあさん、しりあい の おとなのひと に いって けいさつ に つうほう してもらいましょう。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　　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620026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859" y="172251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F2A453FB-F4D1-4123-902E-B4E33247DB08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7F661419-FE04-4436-91CC-87873EDBE90B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26BBAAC-7278-40F6-A109-3111022EB8E9}"/>
              </a:ext>
            </a:extLst>
          </p:cNvPr>
          <p:cNvSpPr/>
          <p:nvPr/>
        </p:nvSpPr>
        <p:spPr>
          <a:xfrm>
            <a:off x="-571488" y="572416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170001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763000" y="5665021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429596"/>
            <a:ext cx="2947336" cy="294733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5DE136F-5031-4D44-8A93-D28C722F7D65}"/>
              </a:ext>
            </a:extLst>
          </p:cNvPr>
          <p:cNvSpPr txBox="1"/>
          <p:nvPr/>
        </p:nvSpPr>
        <p:spPr>
          <a:xfrm>
            <a:off x="838200" y="3481068"/>
            <a:ext cx="11009243" cy="2022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3200" dirty="0">
                <a:latin typeface="+mn-ea"/>
              </a:rPr>
              <a:t>じてんしゃ を うんてん している ときに、 ひと と 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ぶつかって しまったら、にげたら いけません。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おとうさん や おかあさん、しりあい の おとなのひと に いって けいさつ に つうほう してもらいましょう。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　　</a:t>
            </a: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9113F59-0C15-4CA5-B72E-BD83E56A90A4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>
                <a:solidFill>
                  <a:srgbClr val="FF0000"/>
                </a:solidFill>
              </a:rPr>
              <a:t>×</a:t>
            </a:r>
            <a:r>
              <a:rPr lang="ja-JP" altLang="en-US" sz="9600" b="1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6912AEF-BC08-4C14-9A30-B40FBCFC325B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272E184-42B9-4DA9-A2F6-98B6DC6F571A}"/>
              </a:ext>
            </a:extLst>
          </p:cNvPr>
          <p:cNvSpPr/>
          <p:nvPr/>
        </p:nvSpPr>
        <p:spPr>
          <a:xfrm>
            <a:off x="-532851" y="5726040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2026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67EFC9-9A24-4BFA-B248-8EE5BF99B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419" y="1682658"/>
            <a:ext cx="2806149" cy="1121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2000" b="1" dirty="0"/>
              <a:t>①　じてんしゃ の </a:t>
            </a:r>
            <a:endParaRPr kumimoji="1" lang="en-US" altLang="ja-JP" sz="2000" b="1" dirty="0"/>
          </a:p>
          <a:p>
            <a:pPr marL="0" indent="0">
              <a:buNone/>
            </a:pPr>
            <a:r>
              <a:rPr lang="en-US" altLang="ja-JP" sz="2000" b="1" dirty="0"/>
              <a:t>    </a:t>
            </a:r>
            <a:r>
              <a:rPr kumimoji="1" lang="ja-JP" altLang="en-US" sz="2000" b="1" u="sng" dirty="0">
                <a:solidFill>
                  <a:srgbClr val="FF0000"/>
                </a:solidFill>
              </a:rPr>
              <a:t>ひだりがわ</a:t>
            </a:r>
            <a:r>
              <a:rPr kumimoji="1" lang="ja-JP" altLang="en-US" sz="2000" b="1" dirty="0"/>
              <a:t> に たとう</a:t>
            </a:r>
            <a:endParaRPr kumimoji="1" lang="en-US" altLang="ja-JP" sz="2000" b="1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B7B34AE-A07A-4357-85BB-0C5B15976107}"/>
              </a:ext>
            </a:extLst>
          </p:cNvPr>
          <p:cNvSpPr/>
          <p:nvPr/>
        </p:nvSpPr>
        <p:spPr>
          <a:xfrm>
            <a:off x="1192695" y="387392"/>
            <a:ext cx="10068340" cy="11878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6E61D1FA-82A6-4371-B3A8-E3EC90FA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849" y="5022259"/>
            <a:ext cx="8557592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3600" b="1" u="sng" dirty="0">
                <a:solidFill>
                  <a:srgbClr val="FF0000"/>
                </a:solidFill>
              </a:rPr>
              <a:t>みぎがわ に たつ と あぶないよ！！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78CDEBA4-6100-48F0-8EBB-4BAE491A2FDD}"/>
              </a:ext>
            </a:extLst>
          </p:cNvPr>
          <p:cNvSpPr txBox="1">
            <a:spLocks/>
          </p:cNvSpPr>
          <p:nvPr/>
        </p:nvSpPr>
        <p:spPr>
          <a:xfrm>
            <a:off x="4831818" y="1740976"/>
            <a:ext cx="3283227" cy="1121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b="1" dirty="0"/>
              <a:t>②　あし を つく とき は </a:t>
            </a:r>
            <a:endParaRPr lang="en-US" altLang="ja-JP" sz="20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2000" b="1" dirty="0"/>
              <a:t>      </a:t>
            </a:r>
            <a:r>
              <a:rPr lang="ja-JP" altLang="en-US" sz="2000" b="1" u="sng" dirty="0">
                <a:solidFill>
                  <a:srgbClr val="FF0000"/>
                </a:solidFill>
              </a:rPr>
              <a:t>ひだりあし</a:t>
            </a:r>
            <a:r>
              <a:rPr lang="ja-JP" altLang="en-US" sz="2000" b="1" dirty="0"/>
              <a:t>で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56CF0F4C-0996-41CA-8C1D-9FF64603AC9D}"/>
              </a:ext>
            </a:extLst>
          </p:cNvPr>
          <p:cNvSpPr txBox="1">
            <a:spLocks/>
          </p:cNvSpPr>
          <p:nvPr/>
        </p:nvSpPr>
        <p:spPr>
          <a:xfrm>
            <a:off x="8314217" y="1712955"/>
            <a:ext cx="3468758" cy="1121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b="1" dirty="0"/>
              <a:t>③ じてんしゃ を おりる とき は   </a:t>
            </a:r>
            <a:endParaRPr lang="en-US" altLang="ja-JP" sz="20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2000" b="1" dirty="0"/>
              <a:t>     </a:t>
            </a:r>
            <a:r>
              <a:rPr lang="ja-JP" altLang="en-US" sz="2000" b="1" u="sng" dirty="0">
                <a:solidFill>
                  <a:srgbClr val="FF0000"/>
                </a:solidFill>
              </a:rPr>
              <a:t>ひだりがわ</a:t>
            </a: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C51E742D-2E61-4279-897A-8FF1A68FEFEE}"/>
              </a:ext>
            </a:extLst>
          </p:cNvPr>
          <p:cNvSpPr txBox="1">
            <a:spLocks/>
          </p:cNvSpPr>
          <p:nvPr/>
        </p:nvSpPr>
        <p:spPr>
          <a:xfrm>
            <a:off x="930965" y="534517"/>
            <a:ext cx="8835336" cy="4786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200" b="1" dirty="0"/>
              <a:t>  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E51255F8-7086-49D3-90DF-C91C70EF40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87" y="2647109"/>
            <a:ext cx="2004967" cy="267329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C059215F-A73C-4059-AE85-BAA68FD0E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990" y="2649425"/>
            <a:ext cx="2004968" cy="2673291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2FC490AC-12E1-4497-AE06-F453E0592D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010" y="2654304"/>
            <a:ext cx="2051587" cy="2735450"/>
          </a:xfrm>
          <a:prstGeom prst="rect">
            <a:avLst/>
          </a:prstGeom>
        </p:spPr>
      </p:pic>
      <p:sp>
        <p:nvSpPr>
          <p:cNvPr id="18" name="タイトル 1">
            <a:extLst>
              <a:ext uri="{FF2B5EF4-FFF2-40B4-BE49-F238E27FC236}">
                <a16:creationId xmlns:a16="http://schemas.microsoft.com/office/drawing/2014/main" id="{1812E0DF-5E7B-4C7C-87D5-96F4850F5EB9}"/>
              </a:ext>
            </a:extLst>
          </p:cNvPr>
          <p:cNvSpPr txBox="1">
            <a:spLocks/>
          </p:cNvSpPr>
          <p:nvPr/>
        </p:nvSpPr>
        <p:spPr>
          <a:xfrm>
            <a:off x="1004942" y="6003249"/>
            <a:ext cx="8557592" cy="6404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0A59197-2EE0-4C49-B723-C02DE26E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E6FA8AFF-1C07-4BB8-8D08-DAFAEF0F8DE5}"/>
              </a:ext>
            </a:extLst>
          </p:cNvPr>
          <p:cNvSpPr txBox="1">
            <a:spLocks/>
          </p:cNvSpPr>
          <p:nvPr/>
        </p:nvSpPr>
        <p:spPr>
          <a:xfrm>
            <a:off x="1875636" y="308515"/>
            <a:ext cx="8557592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ja-JP" altLang="en-US" b="1" dirty="0"/>
              <a:t>「３つのひだり」 で あんぜん に </a:t>
            </a:r>
            <a:br>
              <a:rPr lang="en-US" altLang="ja-JP" b="1" dirty="0"/>
            </a:br>
            <a:r>
              <a:rPr lang="ja-JP" altLang="en-US" b="1" dirty="0"/>
              <a:t> じてんしゃにのろう</a:t>
            </a:r>
            <a:endParaRPr lang="ja-JP" altLang="en-US" sz="2400" b="1" dirty="0"/>
          </a:p>
        </p:txBody>
      </p:sp>
      <p:sp>
        <p:nvSpPr>
          <p:cNvPr id="22" name="四角形: 角を丸くする 21">
            <a:hlinkClick r:id="rId4" action="ppaction://hlinksldjump"/>
            <a:extLst>
              <a:ext uri="{FF2B5EF4-FFF2-40B4-BE49-F238E27FC236}">
                <a16:creationId xmlns:a16="http://schemas.microsoft.com/office/drawing/2014/main" id="{6020BF2F-0481-47AB-8285-BAA4F5B88ABF}"/>
              </a:ext>
            </a:extLst>
          </p:cNvPr>
          <p:cNvSpPr/>
          <p:nvPr/>
        </p:nvSpPr>
        <p:spPr>
          <a:xfrm>
            <a:off x="9612404" y="5803825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0682F-51B4-404F-8371-A3E4C48C808B}"/>
              </a:ext>
            </a:extLst>
          </p:cNvPr>
          <p:cNvSpPr/>
          <p:nvPr/>
        </p:nvSpPr>
        <p:spPr>
          <a:xfrm>
            <a:off x="0" y="6347822"/>
            <a:ext cx="891543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1420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789014"/>
            <a:ext cx="10827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１１．ともだち と  じてんしゃ で ふたり のり を した。</a:t>
            </a:r>
            <a:endParaRPr lang="en-US" altLang="ja-JP" sz="3200" b="1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CF08025-1709-4407-A926-DA59CF986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663" y="3294989"/>
            <a:ext cx="3100887" cy="31008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9B5C321-80C6-442F-BF66-38D5432F22FA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DA0BBB0-0CD3-4106-AC2C-52B07A837090}"/>
              </a:ext>
            </a:extLst>
          </p:cNvPr>
          <p:cNvSpPr/>
          <p:nvPr/>
        </p:nvSpPr>
        <p:spPr>
          <a:xfrm>
            <a:off x="-628633" y="5881585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513264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085403" y="3771546"/>
            <a:ext cx="10639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あぶない ので ふたりのり を しては いけません。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9053221" y="4835787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221" y="224319"/>
            <a:ext cx="2667584" cy="3204681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3278BDFD-4B9D-46E0-B8A3-A7D32CF9DC0E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8BF520B-54C8-4DE0-91BE-02BAB1A37A4E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021E897-B7B2-4F8C-BC5D-16E444B25BD4}"/>
              </a:ext>
            </a:extLst>
          </p:cNvPr>
          <p:cNvSpPr/>
          <p:nvPr/>
        </p:nvSpPr>
        <p:spPr>
          <a:xfrm>
            <a:off x="-545730" y="554673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764791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9084065" y="474747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697" y="433061"/>
            <a:ext cx="2947336" cy="29473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4617F27-E853-4FCD-BD29-AA95049F819C}"/>
              </a:ext>
            </a:extLst>
          </p:cNvPr>
          <p:cNvSpPr txBox="1"/>
          <p:nvPr/>
        </p:nvSpPr>
        <p:spPr>
          <a:xfrm>
            <a:off x="1085403" y="3771546"/>
            <a:ext cx="10639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あぶない ので ふたりのり を しては いけません。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BDAC2031-DFC5-44F9-9A28-E8C6CB529E8E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629C9B91-E141-43D7-969D-E1585E2FCD2B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69EAB98-726A-43F4-A346-B401960068F7}"/>
              </a:ext>
            </a:extLst>
          </p:cNvPr>
          <p:cNvSpPr/>
          <p:nvPr/>
        </p:nvSpPr>
        <p:spPr>
          <a:xfrm>
            <a:off x="-532851" y="5285007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651752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1068431" y="3136612"/>
            <a:ext cx="10827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１２．イヤホン で おんがく を ききながら じてんしゃ を うんてん　　　　　</a:t>
            </a:r>
            <a:endParaRPr lang="en-US" altLang="ja-JP" sz="3200" b="1" dirty="0"/>
          </a:p>
          <a:p>
            <a:r>
              <a:rPr lang="ja-JP" altLang="en-US" sz="3200" b="1" dirty="0"/>
              <a:t>　　   した。</a:t>
            </a:r>
            <a:endParaRPr lang="en-US" altLang="ja-JP" sz="3200" b="1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2E45C7-CB66-4069-A4F7-276B7C919D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7828" y="3672715"/>
            <a:ext cx="2395741" cy="30038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D31AA77-1239-45C4-9AB3-B27C5ADF79DD}"/>
              </a:ext>
            </a:extLst>
          </p:cNvPr>
          <p:cNvSpPr/>
          <p:nvPr/>
        </p:nvSpPr>
        <p:spPr>
          <a:xfrm>
            <a:off x="840394" y="1534808"/>
            <a:ext cx="11344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 の こうつう ルール に ついて の もんだい 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 は どちら でしょう。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3310500-BCAD-4128-848C-E28715981019}"/>
              </a:ext>
            </a:extLst>
          </p:cNvPr>
          <p:cNvSpPr/>
          <p:nvPr/>
        </p:nvSpPr>
        <p:spPr>
          <a:xfrm>
            <a:off x="-345541" y="5845580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14936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6867" y="1597605"/>
            <a:ext cx="2919884" cy="1325563"/>
          </a:xfrm>
        </p:spPr>
        <p:txBody>
          <a:bodyPr>
            <a:noAutofit/>
          </a:bodyPr>
          <a:lstStyle/>
          <a:p>
            <a:r>
              <a:rPr lang="ja-JP" altLang="en-US" sz="19900" b="1" dirty="0">
                <a:solidFill>
                  <a:srgbClr val="FF0000"/>
                </a:solidFill>
              </a:rPr>
              <a:t>○</a:t>
            </a:r>
            <a:endParaRPr kumimoji="1" lang="ja-JP" altLang="en-US" sz="9600" dirty="0"/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174" y="259856"/>
            <a:ext cx="2667584" cy="320468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7CF78C9-B752-4FC7-AB98-C5C5F256531C}"/>
              </a:ext>
            </a:extLst>
          </p:cNvPr>
          <p:cNvSpPr txBox="1"/>
          <p:nvPr/>
        </p:nvSpPr>
        <p:spPr>
          <a:xfrm>
            <a:off x="1863071" y="3742898"/>
            <a:ext cx="8844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イヤホン を つけて、 おんがく を ききながら じてんしゃ を うんてん しては いけません。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630A12C-AC7D-43C9-916A-873C0D28C36C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604A754-CDEB-42B4-8291-53FE5215B5B2}"/>
              </a:ext>
            </a:extLst>
          </p:cNvPr>
          <p:cNvSpPr/>
          <p:nvPr/>
        </p:nvSpPr>
        <p:spPr>
          <a:xfrm>
            <a:off x="-242975" y="5639846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597568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44017" y="1354717"/>
            <a:ext cx="4145803" cy="1325563"/>
          </a:xfrm>
        </p:spPr>
        <p:txBody>
          <a:bodyPr>
            <a:noAutofit/>
          </a:bodyPr>
          <a:lstStyle/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kumimoji="1" lang="ja-JP" altLang="en-US" sz="9600" dirty="0"/>
          </a:p>
        </p:txBody>
      </p:sp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763000" y="5665021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345" y="373110"/>
            <a:ext cx="2947336" cy="294733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95F02E3-F3FA-4A91-8EDA-8C208E4D8CA8}"/>
              </a:ext>
            </a:extLst>
          </p:cNvPr>
          <p:cNvSpPr txBox="1"/>
          <p:nvPr/>
        </p:nvSpPr>
        <p:spPr>
          <a:xfrm>
            <a:off x="1863071" y="4009598"/>
            <a:ext cx="8844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イヤホン を つけて、 おんがく を ききながら じてんしゃ を うんてん しては いけません。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19BBA956-86EA-4B3D-88E5-7FDB81EE7059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F0B30D9-D11B-4A34-8488-386E1316B747}"/>
              </a:ext>
            </a:extLst>
          </p:cNvPr>
          <p:cNvSpPr/>
          <p:nvPr/>
        </p:nvSpPr>
        <p:spPr>
          <a:xfrm>
            <a:off x="98214" y="566502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21109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A9445A-6C6F-42D4-94C0-AF13A585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" y="0"/>
            <a:ext cx="4531360" cy="842279"/>
          </a:xfrm>
        </p:spPr>
        <p:txBody>
          <a:bodyPr>
            <a:normAutofit/>
          </a:bodyPr>
          <a:lstStyle/>
          <a:p>
            <a:r>
              <a:rPr kumimoji="1" lang="ja-JP" altLang="en-US" sz="3200" b="1" dirty="0"/>
              <a:t>（ていがくねんむけ）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665675D-275F-41DE-892A-4F87D30B766E}"/>
              </a:ext>
            </a:extLst>
          </p:cNvPr>
          <p:cNvSpPr/>
          <p:nvPr/>
        </p:nvSpPr>
        <p:spPr>
          <a:xfrm>
            <a:off x="840394" y="1292693"/>
            <a:ext cx="105112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じてんしゃのこうつうルールについてのもんだいです。</a:t>
            </a:r>
            <a:endParaRPr lang="en-US" altLang="ja-JP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ja-JP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ただしいものはどちらでしょう</a:t>
            </a:r>
            <a:endParaRPr lang="ja-JP" alt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6C627BC3-54DC-4717-B46D-EFADE366C2C9}"/>
              </a:ext>
            </a:extLst>
          </p:cNvPr>
          <p:cNvSpPr/>
          <p:nvPr/>
        </p:nvSpPr>
        <p:spPr>
          <a:xfrm>
            <a:off x="2137893" y="4698128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</a:rPr>
              <a:t>○</a:t>
            </a:r>
          </a:p>
        </p:txBody>
      </p:sp>
      <p:sp>
        <p:nvSpPr>
          <p:cNvPr id="9" name="四角形: 角を丸くする 8">
            <a:hlinkClick r:id="rId3" action="ppaction://hlinksldjump"/>
            <a:extLst>
              <a:ext uri="{FF2B5EF4-FFF2-40B4-BE49-F238E27FC236}">
                <a16:creationId xmlns:a16="http://schemas.microsoft.com/office/drawing/2014/main" id="{C83AFA40-D8B6-4D75-82DE-A70EC23F633B}"/>
              </a:ext>
            </a:extLst>
          </p:cNvPr>
          <p:cNvSpPr/>
          <p:nvPr/>
        </p:nvSpPr>
        <p:spPr>
          <a:xfrm>
            <a:off x="5439176" y="4718711"/>
            <a:ext cx="2086377" cy="95303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b="1" dirty="0">
                <a:solidFill>
                  <a:schemeClr val="tx1"/>
                </a:solidFill>
              </a:rPr>
              <a:t>×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8D1427-4D1E-492A-ABD2-F25DF681BEEC}"/>
              </a:ext>
            </a:extLst>
          </p:cNvPr>
          <p:cNvSpPr txBox="1"/>
          <p:nvPr/>
        </p:nvSpPr>
        <p:spPr>
          <a:xfrm>
            <a:off x="840394" y="2825520"/>
            <a:ext cx="10827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１３．ふみきり の てまえ で </a:t>
            </a:r>
            <a:r>
              <a:rPr lang="ja-JP" altLang="en-US" sz="3200" b="1" dirty="0" err="1"/>
              <a:t>け</a:t>
            </a:r>
            <a:r>
              <a:rPr lang="ja-JP" altLang="en-US" sz="3200" b="1" dirty="0"/>
              <a:t>いほうおん が なりだした ので、 　　　　</a:t>
            </a:r>
            <a:endParaRPr lang="en-US" altLang="ja-JP" sz="3200" b="1" dirty="0"/>
          </a:p>
          <a:p>
            <a:r>
              <a:rPr lang="ja-JP" altLang="en-US" sz="3200" b="1" dirty="0"/>
              <a:t>　　　いそいで ふみきり を わたった。</a:t>
            </a:r>
            <a:endParaRPr lang="en-US" altLang="ja-JP" sz="3200" b="1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53E9F63-CD62-4FF1-BB61-CE49CD8FFC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915" y="3643506"/>
            <a:ext cx="2936383" cy="29363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93D5AB9-BCBB-4988-8495-914F2407399E}"/>
              </a:ext>
            </a:extLst>
          </p:cNvPr>
          <p:cNvSpPr/>
          <p:nvPr/>
        </p:nvSpPr>
        <p:spPr>
          <a:xfrm>
            <a:off x="-726034" y="5894464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605174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5F230-EFE1-49AA-83B7-9E1D4DBFB947}"/>
              </a:ext>
            </a:extLst>
          </p:cNvPr>
          <p:cNvSpPr txBox="1"/>
          <p:nvPr/>
        </p:nvSpPr>
        <p:spPr>
          <a:xfrm>
            <a:off x="1085403" y="3771546"/>
            <a:ext cx="9648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ふみきり てまえ で カンカン と なり はじめたら、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とまりましょう。</a:t>
            </a:r>
          </a:p>
        </p:txBody>
      </p:sp>
      <p:sp>
        <p:nvSpPr>
          <p:cNvPr id="7" name="四角形: 角を丸くする 6">
            <a:hlinkClick r:id="rId2" action="ppaction://hlinksldjump"/>
            <a:extLst>
              <a:ext uri="{FF2B5EF4-FFF2-40B4-BE49-F238E27FC236}">
                <a16:creationId xmlns:a16="http://schemas.microsoft.com/office/drawing/2014/main" id="{79740FE9-3AB6-495D-B7EB-77CD4B77B354}"/>
              </a:ext>
            </a:extLst>
          </p:cNvPr>
          <p:cNvSpPr/>
          <p:nvPr/>
        </p:nvSpPr>
        <p:spPr>
          <a:xfrm>
            <a:off x="8625262" y="5447750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100827-DC52-400F-9454-F67FF5EF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221" y="327132"/>
            <a:ext cx="2667584" cy="320468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1D34AD0D-97E8-4D26-8FA9-FAB45AFC472D}"/>
              </a:ext>
            </a:extLst>
          </p:cNvPr>
          <p:cNvSpPr txBox="1">
            <a:spLocks/>
          </p:cNvSpPr>
          <p:nvPr/>
        </p:nvSpPr>
        <p:spPr>
          <a:xfrm>
            <a:off x="1556867" y="1597605"/>
            <a:ext cx="29198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9900" b="1">
                <a:solidFill>
                  <a:srgbClr val="FF0000"/>
                </a:solidFill>
              </a:rPr>
              <a:t>○</a:t>
            </a:r>
            <a:endParaRPr lang="ja-JP" altLang="en-US" sz="9600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11923267-5BD2-4932-A481-07AB4340CB07}"/>
              </a:ext>
            </a:extLst>
          </p:cNvPr>
          <p:cNvSpPr txBox="1">
            <a:spLocks/>
          </p:cNvSpPr>
          <p:nvPr/>
        </p:nvSpPr>
        <p:spPr>
          <a:xfrm>
            <a:off x="4271492" y="1966517"/>
            <a:ext cx="51487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せいかい</a:t>
            </a:r>
            <a:endParaRPr lang="ja-JP" altLang="en-US" sz="9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F14B712-CC17-4E1B-AD17-0B94033350B6}"/>
              </a:ext>
            </a:extLst>
          </p:cNvPr>
          <p:cNvSpPr/>
          <p:nvPr/>
        </p:nvSpPr>
        <p:spPr>
          <a:xfrm>
            <a:off x="-507093" y="5447750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091303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hlinkClick r:id="rId2" action="ppaction://hlinksldjump"/>
            <a:extLst>
              <a:ext uri="{FF2B5EF4-FFF2-40B4-BE49-F238E27FC236}">
                <a16:creationId xmlns:a16="http://schemas.microsoft.com/office/drawing/2014/main" id="{2B2F1F25-D2C2-47B3-812C-A0DC864BF130}"/>
              </a:ext>
            </a:extLst>
          </p:cNvPr>
          <p:cNvSpPr/>
          <p:nvPr/>
        </p:nvSpPr>
        <p:spPr>
          <a:xfrm>
            <a:off x="8763000" y="5665021"/>
            <a:ext cx="2312831" cy="9530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つぎへ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1190B2-10D5-4C3C-ADD7-A0136A2D6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795" y="416082"/>
            <a:ext cx="2947336" cy="294733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392CB94-92BC-4E1E-A3C6-A40D991E8CAB}"/>
              </a:ext>
            </a:extLst>
          </p:cNvPr>
          <p:cNvSpPr txBox="1"/>
          <p:nvPr/>
        </p:nvSpPr>
        <p:spPr>
          <a:xfrm>
            <a:off x="1085403" y="3771546"/>
            <a:ext cx="9648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ふみきり てまえ で カンカン と なり はじめたら、</a:t>
            </a:r>
            <a:endParaRPr lang="en-US" altLang="ja-JP" sz="3200" dirty="0">
              <a:latin typeface="+mn-ea"/>
            </a:endParaRPr>
          </a:p>
          <a:p>
            <a:r>
              <a:rPr lang="ja-JP" altLang="en-US" sz="3200" dirty="0">
                <a:latin typeface="+mn-ea"/>
              </a:rPr>
              <a:t>とまりましょう。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CDC04FDF-E39C-4683-BFA5-566927F27571}"/>
              </a:ext>
            </a:extLst>
          </p:cNvPr>
          <p:cNvSpPr txBox="1">
            <a:spLocks/>
          </p:cNvSpPr>
          <p:nvPr/>
        </p:nvSpPr>
        <p:spPr>
          <a:xfrm>
            <a:off x="1044017" y="1354717"/>
            <a:ext cx="414580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700" b="1" dirty="0">
                <a:solidFill>
                  <a:srgbClr val="FF0000"/>
                </a:solidFill>
              </a:rPr>
              <a:t>×</a:t>
            </a:r>
            <a:r>
              <a:rPr lang="ja-JP" altLang="en-US" sz="9600" b="1" dirty="0">
                <a:solidFill>
                  <a:srgbClr val="FF0000"/>
                </a:solidFill>
              </a:rPr>
              <a:t>　</a:t>
            </a:r>
            <a:endParaRPr lang="ja-JP" altLang="en-US" sz="9600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A77A641-3589-4C8F-9F0F-D577180AD02D}"/>
              </a:ext>
            </a:extLst>
          </p:cNvPr>
          <p:cNvSpPr txBox="1">
            <a:spLocks/>
          </p:cNvSpPr>
          <p:nvPr/>
        </p:nvSpPr>
        <p:spPr>
          <a:xfrm>
            <a:off x="3505200" y="1777169"/>
            <a:ext cx="5962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9600" b="1" dirty="0">
                <a:solidFill>
                  <a:srgbClr val="FF0000"/>
                </a:solidFill>
              </a:rPr>
              <a:t>　まちがい</a:t>
            </a:r>
            <a:endParaRPr lang="ja-JP" altLang="en-US" sz="96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7E4C05F-5328-44EC-9906-FF263916C85F}"/>
              </a:ext>
            </a:extLst>
          </p:cNvPr>
          <p:cNvSpPr/>
          <p:nvPr/>
        </p:nvSpPr>
        <p:spPr>
          <a:xfrm>
            <a:off x="-380713" y="5503283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775975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19AF31-83A5-4A55-9B63-5106121CF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58" y="0"/>
            <a:ext cx="10997725" cy="3794752"/>
          </a:xfrm>
        </p:spPr>
        <p:txBody>
          <a:bodyPr>
            <a:normAutofit/>
          </a:bodyPr>
          <a:lstStyle/>
          <a:p>
            <a:r>
              <a:rPr lang="ja-JP" altLang="en-US" dirty="0">
                <a:latin typeface="+mj-ea"/>
              </a:rPr>
              <a:t>つぎに じてんしゃ を うんてん している ときの </a:t>
            </a:r>
            <a:br>
              <a:rPr lang="en-US" altLang="ja-JP" dirty="0">
                <a:latin typeface="+mj-ea"/>
              </a:rPr>
            </a:br>
            <a:r>
              <a:rPr lang="ja-JP" altLang="en-US" dirty="0">
                <a:latin typeface="+mj-ea"/>
              </a:rPr>
              <a:t>あぶない ばめん を かんがえてみよう。</a:t>
            </a:r>
            <a:br>
              <a:rPr lang="en-US" altLang="ja-JP" dirty="0">
                <a:latin typeface="+mj-ea"/>
              </a:rPr>
            </a:br>
            <a:r>
              <a:rPr lang="ja-JP" altLang="en-US" dirty="0">
                <a:latin typeface="+mj-ea"/>
              </a:rPr>
              <a:t>どんな きけん が かんがえられる かな？</a:t>
            </a:r>
            <a:br>
              <a:rPr lang="en-US" altLang="ja-JP" dirty="0">
                <a:latin typeface="+mj-ea"/>
              </a:rPr>
            </a:br>
            <a:endParaRPr kumimoji="1" lang="ja-JP" altLang="en-US" dirty="0">
              <a:latin typeface="+mj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D5EE9CC-C47A-44B3-8017-CDF157120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404" y="3981270"/>
            <a:ext cx="2706369" cy="2706369"/>
          </a:xfrm>
          <a:prstGeom prst="rect">
            <a:avLst/>
          </a:prstGeom>
        </p:spPr>
      </p:pic>
      <p:sp>
        <p:nvSpPr>
          <p:cNvPr id="6" name="四角形: 角を丸くする 5">
            <a:hlinkClick r:id="rId3" action="ppaction://hlinksldjump"/>
            <a:extLst>
              <a:ext uri="{FF2B5EF4-FFF2-40B4-BE49-F238E27FC236}">
                <a16:creationId xmlns:a16="http://schemas.microsoft.com/office/drawing/2014/main" id="{27AA0048-C6B2-4881-93A0-5CFB29195DB5}"/>
              </a:ext>
            </a:extLst>
          </p:cNvPr>
          <p:cNvSpPr/>
          <p:nvPr/>
        </p:nvSpPr>
        <p:spPr>
          <a:xfrm>
            <a:off x="3091039" y="3611905"/>
            <a:ext cx="3709116" cy="172254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やってみよう！！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CD93EF2-25F9-49A0-8522-9D8368A5AE70}"/>
              </a:ext>
            </a:extLst>
          </p:cNvPr>
          <p:cNvSpPr/>
          <p:nvPr/>
        </p:nvSpPr>
        <p:spPr>
          <a:xfrm>
            <a:off x="-596148" y="570128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9510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876B0A35-A092-4842-BC46-02FD4B8B586D}"/>
              </a:ext>
            </a:extLst>
          </p:cNvPr>
          <p:cNvSpPr/>
          <p:nvPr/>
        </p:nvSpPr>
        <p:spPr>
          <a:xfrm>
            <a:off x="1264488" y="3862410"/>
            <a:ext cx="3308798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A308D3B-871F-41BE-9DEC-3BCF74D94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906" y="1893822"/>
            <a:ext cx="10515600" cy="11781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3200" b="1" dirty="0">
                <a:solidFill>
                  <a:srgbClr val="002060"/>
                </a:solidFill>
              </a:rPr>
              <a:t>１　じてんしゃ は </a:t>
            </a:r>
            <a:endParaRPr kumimoji="1" lang="en-US" altLang="ja-JP" sz="32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kumimoji="1" lang="ja-JP" altLang="en-US" sz="3200" b="1" u="sng" dirty="0">
                <a:solidFill>
                  <a:srgbClr val="002060"/>
                </a:solidFill>
              </a:rPr>
              <a:t>① しゃどう が げんそく</a:t>
            </a:r>
            <a:r>
              <a:rPr kumimoji="1" lang="ja-JP" altLang="en-US" sz="3200" b="1" dirty="0">
                <a:solidFill>
                  <a:srgbClr val="002060"/>
                </a:solidFill>
              </a:rPr>
              <a:t>    </a:t>
            </a:r>
            <a:r>
              <a:rPr kumimoji="1" lang="ja-JP" altLang="en-US" sz="3200" b="1" u="sng" dirty="0">
                <a:solidFill>
                  <a:srgbClr val="002060"/>
                </a:solidFill>
              </a:rPr>
              <a:t>② ひだりがわ を つうこう </a:t>
            </a:r>
            <a:endParaRPr lang="en-US" altLang="ja-JP" sz="3200" b="1" u="sng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kumimoji="1" lang="ja-JP" altLang="en-US" sz="3200" b="1" u="sng" dirty="0">
                <a:solidFill>
                  <a:srgbClr val="002060"/>
                </a:solidFill>
              </a:rPr>
              <a:t>③ ほどう は れいがい</a:t>
            </a:r>
            <a:r>
              <a:rPr kumimoji="1" lang="ja-JP" altLang="en-US" sz="3200" b="1" dirty="0">
                <a:solidFill>
                  <a:srgbClr val="002060"/>
                </a:solidFill>
              </a:rPr>
              <a:t> </a:t>
            </a:r>
            <a:r>
              <a:rPr lang="en-US" altLang="ja-JP" sz="3200" b="1" dirty="0">
                <a:solidFill>
                  <a:srgbClr val="002060"/>
                </a:solidFill>
              </a:rPr>
              <a:t>    </a:t>
            </a:r>
            <a:r>
              <a:rPr lang="ja-JP" altLang="en-US" sz="3200" b="1" u="sng" dirty="0">
                <a:solidFill>
                  <a:srgbClr val="002060"/>
                </a:solidFill>
              </a:rPr>
              <a:t>④ </a:t>
            </a:r>
            <a:r>
              <a:rPr kumimoji="1" lang="ja-JP" altLang="en-US" sz="3200" b="1" u="sng" dirty="0">
                <a:solidFill>
                  <a:srgbClr val="002060"/>
                </a:solidFill>
              </a:rPr>
              <a:t> </a:t>
            </a:r>
            <a:r>
              <a:rPr kumimoji="1" lang="ja-JP" altLang="en-US" sz="3200" b="1" u="sng" dirty="0" err="1">
                <a:solidFill>
                  <a:srgbClr val="002060"/>
                </a:solidFill>
              </a:rPr>
              <a:t>ほ</a:t>
            </a:r>
            <a:r>
              <a:rPr kumimoji="1" lang="ja-JP" altLang="en-US" sz="3200" b="1" u="sng" dirty="0">
                <a:solidFill>
                  <a:srgbClr val="002060"/>
                </a:solidFill>
              </a:rPr>
              <a:t>こうしゃ を ゆうせん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D01AD85-BED5-42BA-9717-4EEC6BAF4E0E}"/>
              </a:ext>
            </a:extLst>
          </p:cNvPr>
          <p:cNvSpPr/>
          <p:nvPr/>
        </p:nvSpPr>
        <p:spPr>
          <a:xfrm>
            <a:off x="1264488" y="347461"/>
            <a:ext cx="10068340" cy="13601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78847C58-461E-490F-8876-9F65422E7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862" y="256712"/>
            <a:ext cx="8557592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b="1" dirty="0"/>
              <a:t>こうつう ルール 「４つ の きまり」</a:t>
            </a:r>
            <a:endParaRPr kumimoji="1" lang="ja-JP" altLang="en-US" sz="2400" b="1" dirty="0"/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9FEDB726-9031-4408-ABE8-00CC95534707}"/>
              </a:ext>
            </a:extLst>
          </p:cNvPr>
          <p:cNvSpPr txBox="1">
            <a:spLocks/>
          </p:cNvSpPr>
          <p:nvPr/>
        </p:nvSpPr>
        <p:spPr>
          <a:xfrm>
            <a:off x="1618170" y="4117241"/>
            <a:ext cx="2806522" cy="5552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u="sng" dirty="0">
                <a:solidFill>
                  <a:srgbClr val="FF0000"/>
                </a:solidFill>
              </a:rPr>
              <a:t>しゃどう が げんそく</a:t>
            </a:r>
            <a:endParaRPr lang="en-US" altLang="ja-JP" b="1" u="sng" dirty="0">
              <a:solidFill>
                <a:srgbClr val="FF0000"/>
              </a:solidFill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E30A603E-B811-4292-AA95-E4051CBA84B3}"/>
              </a:ext>
            </a:extLst>
          </p:cNvPr>
          <p:cNvSpPr txBox="1">
            <a:spLocks/>
          </p:cNvSpPr>
          <p:nvPr/>
        </p:nvSpPr>
        <p:spPr>
          <a:xfrm>
            <a:off x="1308521" y="4741489"/>
            <a:ext cx="10515600" cy="11781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/>
              <a:t>じてんしゃ も くるま の なかま なので しゃどう を つうこう するのが げんそく です。</a:t>
            </a:r>
            <a:endParaRPr lang="en-US" altLang="ja-JP" b="1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ja-JP" altLang="en-US" b="1" dirty="0"/>
              <a:t>ただし、しょうが</a:t>
            </a:r>
            <a:r>
              <a:rPr lang="ja-JP" altLang="en-US" b="1" dirty="0" err="1"/>
              <a:t>くせい</a:t>
            </a:r>
            <a:r>
              <a:rPr lang="ja-JP" altLang="en-US" b="1" dirty="0"/>
              <a:t> の みなさん は ほどう を つうこう しても だいじょうぶ だよ。</a:t>
            </a: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953B9240-2A11-4D08-8FDF-1DF7C8CBE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082" y="1968243"/>
            <a:ext cx="2300769" cy="2644562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F708B87-4608-4AD1-A223-B98919F05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9" name="四角形: 角を丸くする 18">
            <a:hlinkClick r:id="rId3" action="ppaction://hlinksldjump"/>
            <a:extLst>
              <a:ext uri="{FF2B5EF4-FFF2-40B4-BE49-F238E27FC236}">
                <a16:creationId xmlns:a16="http://schemas.microsoft.com/office/drawing/2014/main" id="{D95DA8EC-4A69-4DD5-9FC1-9781EA9530C5}"/>
              </a:ext>
            </a:extLst>
          </p:cNvPr>
          <p:cNvSpPr/>
          <p:nvPr/>
        </p:nvSpPr>
        <p:spPr>
          <a:xfrm>
            <a:off x="9791346" y="5936067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35B3699-5D30-4238-9124-A4EB5ADD4E70}"/>
              </a:ext>
            </a:extLst>
          </p:cNvPr>
          <p:cNvSpPr txBox="1"/>
          <p:nvPr/>
        </p:nvSpPr>
        <p:spPr>
          <a:xfrm>
            <a:off x="10946958" y="181369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/>
              <a:t>？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9803770-57E8-4D41-8473-652957221F72}"/>
              </a:ext>
            </a:extLst>
          </p:cNvPr>
          <p:cNvSpPr/>
          <p:nvPr/>
        </p:nvSpPr>
        <p:spPr>
          <a:xfrm>
            <a:off x="526337" y="6248400"/>
            <a:ext cx="871464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 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08221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2" descr="E:\ステップアップスクール問題集\一時停止無視の危険２.jpg">
            <a:extLst>
              <a:ext uri="{FF2B5EF4-FFF2-40B4-BE49-F238E27FC236}">
                <a16:creationId xmlns:a16="http://schemas.microsoft.com/office/drawing/2014/main" id="{EF475983-BDCC-4BA0-9866-E0A48109A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60" y="2035955"/>
            <a:ext cx="8146820" cy="423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正方形/長方形 120">
            <a:extLst>
              <a:ext uri="{FF2B5EF4-FFF2-40B4-BE49-F238E27FC236}">
                <a16:creationId xmlns:a16="http://schemas.microsoft.com/office/drawing/2014/main" id="{213CC486-B1CB-445E-85D4-CAFCB11402CF}"/>
              </a:ext>
            </a:extLst>
          </p:cNvPr>
          <p:cNvSpPr/>
          <p:nvPr/>
        </p:nvSpPr>
        <p:spPr>
          <a:xfrm>
            <a:off x="709301" y="379015"/>
            <a:ext cx="704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どうろ での きけん を かんがえましょう。</a:t>
            </a:r>
            <a:endParaRPr lang="en-US" altLang="ja-JP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81730732-D772-4AB0-8FFD-0192D5967148}"/>
              </a:ext>
            </a:extLst>
          </p:cNvPr>
          <p:cNvSpPr txBox="1"/>
          <p:nvPr/>
        </p:nvSpPr>
        <p:spPr>
          <a:xfrm>
            <a:off x="537205" y="1126253"/>
            <a:ext cx="10752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　 あなた は じてんしゃ に のって、 くだり ざか を </a:t>
            </a:r>
            <a:r>
              <a:rPr lang="ja-JP" altLang="en-US" sz="2400" b="1" dirty="0"/>
              <a:t>はしっています。</a:t>
            </a:r>
            <a:endParaRPr lang="en-US" altLang="ja-JP" sz="2400" b="1" dirty="0"/>
          </a:p>
          <a:p>
            <a:r>
              <a:rPr lang="ja-JP" altLang="en-US" sz="2400" b="1" dirty="0"/>
              <a:t>　 どういったこと に </a:t>
            </a:r>
            <a:r>
              <a:rPr lang="ja-JP" altLang="en-US" sz="2400" b="1" dirty="0" err="1"/>
              <a:t>きを</a:t>
            </a:r>
            <a:r>
              <a:rPr lang="ja-JP" altLang="en-US" sz="2400" b="1" dirty="0"/>
              <a:t>つけますか。 また</a:t>
            </a:r>
            <a:r>
              <a:rPr lang="ja-JP" altLang="en-US" sz="2400" dirty="0"/>
              <a:t>、 </a:t>
            </a:r>
            <a:r>
              <a:rPr lang="ja-JP" altLang="en-US" sz="2400" b="1" dirty="0"/>
              <a:t>どうすれば あぶなくない でしょうか。</a:t>
            </a:r>
            <a:endParaRPr lang="en-US" altLang="ja-JP" sz="2400" b="1" dirty="0"/>
          </a:p>
          <a:p>
            <a:r>
              <a:rPr kumimoji="1" lang="ja-JP" altLang="en-US" sz="2400" b="1" dirty="0"/>
              <a:t>　 </a:t>
            </a:r>
          </a:p>
        </p:txBody>
      </p:sp>
      <p:sp>
        <p:nvSpPr>
          <p:cNvPr id="123" name="四角形: 角を丸くする 122">
            <a:hlinkClick r:id="rId3" action="ppaction://hlinksldjump"/>
            <a:extLst>
              <a:ext uri="{FF2B5EF4-FFF2-40B4-BE49-F238E27FC236}">
                <a16:creationId xmlns:a16="http://schemas.microsoft.com/office/drawing/2014/main" id="{17E61EAD-A26F-4D03-8B82-4D37158C9E0E}"/>
              </a:ext>
            </a:extLst>
          </p:cNvPr>
          <p:cNvSpPr/>
          <p:nvPr/>
        </p:nvSpPr>
        <p:spPr>
          <a:xfrm>
            <a:off x="9550693" y="5280338"/>
            <a:ext cx="2091808" cy="988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つぎへ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F3807CE-393F-424A-9F2D-0BB515907E64}"/>
              </a:ext>
            </a:extLst>
          </p:cNvPr>
          <p:cNvSpPr/>
          <p:nvPr/>
        </p:nvSpPr>
        <p:spPr>
          <a:xfrm>
            <a:off x="330033" y="6396335"/>
            <a:ext cx="859502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364562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四角形: 角を丸くする 122">
            <a:hlinkClick r:id="rId2" action="ppaction://hlinksldjump"/>
            <a:extLst>
              <a:ext uri="{FF2B5EF4-FFF2-40B4-BE49-F238E27FC236}">
                <a16:creationId xmlns:a16="http://schemas.microsoft.com/office/drawing/2014/main" id="{17E61EAD-A26F-4D03-8B82-4D37158C9E0E}"/>
              </a:ext>
            </a:extLst>
          </p:cNvPr>
          <p:cNvSpPr/>
          <p:nvPr/>
        </p:nvSpPr>
        <p:spPr>
          <a:xfrm>
            <a:off x="9555015" y="5697867"/>
            <a:ext cx="2091808" cy="988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つぎへ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C761AAF-62FD-4811-A9B6-EDF4E6F4EDC3}"/>
              </a:ext>
            </a:extLst>
          </p:cNvPr>
          <p:cNvSpPr txBox="1"/>
          <p:nvPr/>
        </p:nvSpPr>
        <p:spPr>
          <a:xfrm>
            <a:off x="301744" y="681753"/>
            <a:ext cx="1050921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どんな</a:t>
            </a:r>
            <a:r>
              <a:rPr lang="en-US" altLang="ja-JP" sz="2800" dirty="0"/>
              <a:t> </a:t>
            </a:r>
            <a:r>
              <a:rPr lang="ja-JP" altLang="en-US" sz="2800" dirty="0"/>
              <a:t>きけん を かんがえる こと が できた かな ？</a:t>
            </a:r>
            <a:endParaRPr lang="en-US" altLang="ja-JP" sz="2800" dirty="0"/>
          </a:p>
          <a:p>
            <a:endParaRPr lang="en-US" altLang="ja-JP" sz="2800" dirty="0"/>
          </a:p>
          <a:p>
            <a:r>
              <a:rPr lang="ja-JP" altLang="en-US" sz="2800" dirty="0"/>
              <a:t>たとえば、</a:t>
            </a:r>
            <a:endParaRPr lang="en-US" altLang="ja-JP" sz="2800" dirty="0"/>
          </a:p>
          <a:p>
            <a:r>
              <a:rPr lang="ja-JP" altLang="en-US" sz="2800" dirty="0"/>
              <a:t>○　くだり</a:t>
            </a:r>
            <a:r>
              <a:rPr lang="ja-JP" altLang="en-US" sz="2800" dirty="0" err="1"/>
              <a:t>ざか</a:t>
            </a:r>
            <a:r>
              <a:rPr lang="ja-JP" altLang="en-US" sz="2800" dirty="0"/>
              <a:t> で スピード が はやくなって とまれない</a:t>
            </a:r>
            <a:endParaRPr lang="en-US" altLang="ja-JP" sz="2800" dirty="0"/>
          </a:p>
          <a:p>
            <a:r>
              <a:rPr kumimoji="1" lang="ja-JP" altLang="en-US" sz="2800" dirty="0"/>
              <a:t>○　かべ が あるから、 よこから くる くるま が みえづらい</a:t>
            </a:r>
            <a:endParaRPr kumimoji="1" lang="en-US" altLang="ja-JP" sz="2800" dirty="0"/>
          </a:p>
          <a:p>
            <a:r>
              <a:rPr lang="ja-JP" altLang="en-US" sz="2800" dirty="0"/>
              <a:t>●　スピード が ですぎないように、 ブレーキ を かける</a:t>
            </a:r>
            <a:endParaRPr lang="en-US" altLang="ja-JP" sz="2800" dirty="0"/>
          </a:p>
          <a:p>
            <a:r>
              <a:rPr lang="ja-JP" altLang="en-US" sz="2800" dirty="0"/>
              <a:t>●　とまれ で しっかりと とまって 、 あんぜんかくにん を する</a:t>
            </a:r>
            <a:endParaRPr lang="en-US" altLang="ja-JP" sz="2800" dirty="0"/>
          </a:p>
          <a:p>
            <a:endParaRPr lang="en-US" altLang="ja-JP" sz="2800" dirty="0"/>
          </a:p>
          <a:p>
            <a:r>
              <a:rPr lang="ja-JP" altLang="en-US" sz="2800" dirty="0"/>
              <a:t>など が かんがえられるね。</a:t>
            </a:r>
            <a:endParaRPr lang="en-US" altLang="ja-JP" sz="2800" dirty="0"/>
          </a:p>
          <a:p>
            <a:r>
              <a:rPr lang="ja-JP" altLang="en-US" sz="2800" dirty="0"/>
              <a:t>２つ　いじょう　かんがえられた　きみ　は　えらい！</a:t>
            </a:r>
          </a:p>
          <a:p>
            <a:endParaRPr kumimoji="1" lang="en-US" altLang="ja-JP" sz="2800" dirty="0"/>
          </a:p>
          <a:p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41FD846-42F7-44E6-88E2-EEE071A858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38" y="2154434"/>
            <a:ext cx="2819849" cy="3065053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9709FCC-8C4D-4F53-A888-794480826DD0}"/>
              </a:ext>
            </a:extLst>
          </p:cNvPr>
          <p:cNvSpPr/>
          <p:nvPr/>
        </p:nvSpPr>
        <p:spPr>
          <a:xfrm>
            <a:off x="-757380" y="5697867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22388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81730732-D772-4AB0-8FFD-0192D5967148}"/>
              </a:ext>
            </a:extLst>
          </p:cNvPr>
          <p:cNvSpPr txBox="1"/>
          <p:nvPr/>
        </p:nvSpPr>
        <p:spPr>
          <a:xfrm>
            <a:off x="537205" y="1126253"/>
            <a:ext cx="10752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　 </a:t>
            </a:r>
            <a:r>
              <a:rPr lang="ja-JP" altLang="en-US" sz="2400" b="1" dirty="0"/>
              <a:t>あなた は じてんしゃ に のって、 ともだち の うしろ を はしっています。</a:t>
            </a:r>
            <a:endParaRPr lang="en-US" altLang="ja-JP" sz="2400" b="1" dirty="0"/>
          </a:p>
          <a:p>
            <a:r>
              <a:rPr lang="ja-JP" altLang="en-US" sz="2400" b="1" dirty="0"/>
              <a:t>　 どういったこと に </a:t>
            </a:r>
            <a:r>
              <a:rPr lang="ja-JP" altLang="en-US" sz="2400" b="1" dirty="0" err="1"/>
              <a:t>きを</a:t>
            </a:r>
            <a:r>
              <a:rPr lang="ja-JP" altLang="en-US" sz="2400" b="1" dirty="0"/>
              <a:t>つけますか。また、どうすれば あぶなくない でしょうか。</a:t>
            </a:r>
            <a:endParaRPr lang="en-US" altLang="ja-JP" sz="2400" b="1" dirty="0"/>
          </a:p>
          <a:p>
            <a:r>
              <a:rPr kumimoji="1" lang="ja-JP" altLang="en-US" sz="2400" b="1" dirty="0"/>
              <a:t>　 </a:t>
            </a:r>
          </a:p>
        </p:txBody>
      </p:sp>
      <p:sp>
        <p:nvSpPr>
          <p:cNvPr id="123" name="四角形: 角を丸くする 122">
            <a:hlinkClick r:id="rId2" action="ppaction://hlinksldjump"/>
            <a:extLst>
              <a:ext uri="{FF2B5EF4-FFF2-40B4-BE49-F238E27FC236}">
                <a16:creationId xmlns:a16="http://schemas.microsoft.com/office/drawing/2014/main" id="{17E61EAD-A26F-4D03-8B82-4D37158C9E0E}"/>
              </a:ext>
            </a:extLst>
          </p:cNvPr>
          <p:cNvSpPr/>
          <p:nvPr/>
        </p:nvSpPr>
        <p:spPr>
          <a:xfrm>
            <a:off x="9550693" y="5280338"/>
            <a:ext cx="2091808" cy="988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つぎへ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AD44898E-8DBB-4397-925C-AD043BC75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60" y="2021927"/>
            <a:ext cx="8429800" cy="436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DA7C613-5F5D-46A2-B57D-2F7D72BE9748}"/>
              </a:ext>
            </a:extLst>
          </p:cNvPr>
          <p:cNvSpPr/>
          <p:nvPr/>
        </p:nvSpPr>
        <p:spPr>
          <a:xfrm>
            <a:off x="709301" y="379015"/>
            <a:ext cx="704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どうろ での きけん を かんがえましょう。</a:t>
            </a:r>
            <a:endParaRPr lang="en-US" altLang="ja-JP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02E8D8F-BC05-461D-A33C-679A1F2D6925}"/>
              </a:ext>
            </a:extLst>
          </p:cNvPr>
          <p:cNvSpPr/>
          <p:nvPr/>
        </p:nvSpPr>
        <p:spPr>
          <a:xfrm>
            <a:off x="537205" y="6396335"/>
            <a:ext cx="831169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892283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四角形: 角を丸くする 122">
            <a:hlinkClick r:id="rId2" action="ppaction://hlinksldjump"/>
            <a:extLst>
              <a:ext uri="{FF2B5EF4-FFF2-40B4-BE49-F238E27FC236}">
                <a16:creationId xmlns:a16="http://schemas.microsoft.com/office/drawing/2014/main" id="{17E61EAD-A26F-4D03-8B82-4D37158C9E0E}"/>
              </a:ext>
            </a:extLst>
          </p:cNvPr>
          <p:cNvSpPr/>
          <p:nvPr/>
        </p:nvSpPr>
        <p:spPr>
          <a:xfrm>
            <a:off x="9615088" y="5742002"/>
            <a:ext cx="2091808" cy="988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つぎへ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16BB56-1CE9-4468-9B37-6200E11F28E9}"/>
              </a:ext>
            </a:extLst>
          </p:cNvPr>
          <p:cNvSpPr txBox="1"/>
          <p:nvPr/>
        </p:nvSpPr>
        <p:spPr>
          <a:xfrm>
            <a:off x="343338" y="342213"/>
            <a:ext cx="1059082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どんないけんがでたかな？</a:t>
            </a:r>
            <a:endParaRPr lang="en-US" altLang="ja-JP" sz="2800" dirty="0"/>
          </a:p>
          <a:p>
            <a:endParaRPr lang="en-US" altLang="ja-JP" sz="2800" dirty="0"/>
          </a:p>
          <a:p>
            <a:r>
              <a:rPr lang="ja-JP" altLang="en-US" sz="2800" dirty="0"/>
              <a:t>たとえば、</a:t>
            </a:r>
            <a:endParaRPr lang="en-US" altLang="ja-JP" sz="2800" dirty="0"/>
          </a:p>
          <a:p>
            <a:r>
              <a:rPr lang="ja-JP" altLang="en-US" sz="2800" dirty="0"/>
              <a:t>○　まえ の ひと の あと を ついて わたろう と したら、よこ から きた</a:t>
            </a:r>
            <a:endParaRPr lang="en-US" altLang="ja-JP" sz="2800" dirty="0"/>
          </a:p>
          <a:p>
            <a:r>
              <a:rPr lang="ja-JP" altLang="en-US" sz="2800" dirty="0"/>
              <a:t>　くるま と ぶつかる</a:t>
            </a:r>
            <a:endParaRPr lang="en-US" altLang="ja-JP" sz="2800" dirty="0"/>
          </a:p>
          <a:p>
            <a:r>
              <a:rPr kumimoji="1" lang="ja-JP" altLang="en-US" sz="2800" dirty="0"/>
              <a:t>○　どうろ の ひだり がわ から </a:t>
            </a:r>
            <a:r>
              <a:rPr kumimoji="1" lang="ja-JP" altLang="en-US" sz="2800" dirty="0" err="1"/>
              <a:t>ほ</a:t>
            </a:r>
            <a:r>
              <a:rPr kumimoji="1" lang="ja-JP" altLang="en-US" sz="2800" dirty="0"/>
              <a:t>こうしゃ が でてきて ぶつかる</a:t>
            </a:r>
            <a:endParaRPr kumimoji="1" lang="en-US" altLang="ja-JP" sz="2800" dirty="0"/>
          </a:p>
          <a:p>
            <a:r>
              <a:rPr kumimoji="1" lang="ja-JP" altLang="en-US" sz="2800" dirty="0"/>
              <a:t>○　みぎがわ から きた くるま と ぶつかる</a:t>
            </a:r>
            <a:endParaRPr kumimoji="1" lang="en-US" altLang="ja-JP" sz="2800" dirty="0"/>
          </a:p>
          <a:p>
            <a:r>
              <a:rPr lang="ja-JP" altLang="en-US" sz="2800" dirty="0"/>
              <a:t>●　ともだち が さきに いっても、 きちんと とまって、くるま が </a:t>
            </a:r>
            <a:endParaRPr lang="en-US" altLang="ja-JP" sz="2800" dirty="0"/>
          </a:p>
          <a:p>
            <a:r>
              <a:rPr lang="ja-JP" altLang="en-US" sz="2800" dirty="0"/>
              <a:t>　きていない こと を かくにん して から わたる</a:t>
            </a:r>
            <a:endParaRPr lang="en-US" altLang="ja-JP" sz="2800" dirty="0"/>
          </a:p>
          <a:p>
            <a:endParaRPr lang="en-US" altLang="ja-JP" sz="2800" dirty="0"/>
          </a:p>
          <a:p>
            <a:r>
              <a:rPr lang="ja-JP" altLang="en-US" sz="2800" dirty="0"/>
              <a:t>など が かんがえられるね。</a:t>
            </a:r>
            <a:endParaRPr kumimoji="1" lang="en-US" altLang="ja-JP" sz="2800" dirty="0"/>
          </a:p>
          <a:p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DCED068-6002-4BDD-9DD9-1310AE8BB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54" y="2896758"/>
            <a:ext cx="2559742" cy="2559742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CFAF84F-F06D-4D07-A39E-52ED888AD3FF}"/>
              </a:ext>
            </a:extLst>
          </p:cNvPr>
          <p:cNvSpPr/>
          <p:nvPr/>
        </p:nvSpPr>
        <p:spPr>
          <a:xfrm>
            <a:off x="-687398" y="558537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15697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AB8DBB-02A9-4BD9-999B-C4DD8FDF9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240" y="-415769"/>
            <a:ext cx="9601196" cy="1303867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000" b="1" dirty="0">
                <a:latin typeface="+mn-ea"/>
                <a:ea typeface="+mn-ea"/>
              </a:rPr>
              <a:t>さいご に どうが を みて おわります</a:t>
            </a:r>
          </a:p>
        </p:txBody>
      </p:sp>
      <p:sp>
        <p:nvSpPr>
          <p:cNvPr id="4" name="四角形: 角を丸くする 3">
            <a:hlinkClick r:id="rId4" action="ppaction://hlinksldjump"/>
            <a:extLst>
              <a:ext uri="{FF2B5EF4-FFF2-40B4-BE49-F238E27FC236}">
                <a16:creationId xmlns:a16="http://schemas.microsoft.com/office/drawing/2014/main" id="{13BADF66-8B15-4811-ABAA-EE719281B822}"/>
              </a:ext>
            </a:extLst>
          </p:cNvPr>
          <p:cNvSpPr/>
          <p:nvPr/>
        </p:nvSpPr>
        <p:spPr>
          <a:xfrm>
            <a:off x="10760414" y="6176328"/>
            <a:ext cx="1277966" cy="6030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つぎへ</a:t>
            </a:r>
          </a:p>
        </p:txBody>
      </p:sp>
      <p:pic>
        <p:nvPicPr>
          <p:cNvPr id="5" name="32_ルールを守らないとダメェ～">
            <a:hlinkClick r:id="" action="ppaction://media"/>
            <a:extLst>
              <a:ext uri="{FF2B5EF4-FFF2-40B4-BE49-F238E27FC236}">
                <a16:creationId xmlns:a16="http://schemas.microsoft.com/office/drawing/2014/main" id="{650863E6-FE30-4922-9896-50372CB0A3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6049" y="452711"/>
            <a:ext cx="9984747" cy="5616421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1D17E2E-4120-40D0-AACC-8F795A5929A9}"/>
              </a:ext>
            </a:extLst>
          </p:cNvPr>
          <p:cNvSpPr/>
          <p:nvPr/>
        </p:nvSpPr>
        <p:spPr>
          <a:xfrm>
            <a:off x="-352547" y="6347964"/>
            <a:ext cx="895563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332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70078-34B4-4A9A-AA8B-CBC87F7E8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529" y="778888"/>
            <a:ext cx="10077911" cy="3556847"/>
          </a:xfrm>
        </p:spPr>
        <p:txBody>
          <a:bodyPr>
            <a:noAutofit/>
          </a:bodyPr>
          <a:lstStyle/>
          <a:p>
            <a:r>
              <a:rPr kumimoji="1" lang="ja-JP" altLang="en-US" sz="3600" dirty="0">
                <a:latin typeface="+mn-ea"/>
                <a:ea typeface="+mn-ea"/>
              </a:rPr>
              <a:t>おべんきょう を おわります。</a:t>
            </a:r>
            <a:br>
              <a:rPr kumimoji="1" lang="en-US" altLang="ja-JP" sz="3600" dirty="0">
                <a:latin typeface="+mn-ea"/>
                <a:ea typeface="+mn-ea"/>
              </a:rPr>
            </a:br>
            <a:endParaRPr kumimoji="1" lang="ja-JP" altLang="en-US" sz="3600" dirty="0">
              <a:latin typeface="+mn-ea"/>
              <a:ea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7CDE84D-B4FD-43BD-80F8-E6345A44B4CB}"/>
              </a:ext>
            </a:extLst>
          </p:cNvPr>
          <p:cNvSpPr/>
          <p:nvPr/>
        </p:nvSpPr>
        <p:spPr>
          <a:xfrm>
            <a:off x="3350537" y="3497861"/>
            <a:ext cx="76194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キーボードのひだりうえの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60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6000" b="1" dirty="0">
                <a:ln/>
                <a:solidFill>
                  <a:srgbClr val="FF0000"/>
                </a:solidFill>
              </a:rPr>
              <a:t>ESC</a:t>
            </a:r>
            <a:r>
              <a:rPr lang="ja-JP" altLang="en-US" sz="6000" b="1" dirty="0">
                <a:ln/>
                <a:solidFill>
                  <a:srgbClr val="FF0000"/>
                </a:solidFill>
              </a:rPr>
              <a:t>」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キーを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cap="none" spc="0" dirty="0">
                <a:ln/>
                <a:solidFill>
                  <a:srgbClr val="FF0000"/>
                </a:solidFill>
                <a:effectLst/>
              </a:rPr>
              <a:t>おしておわります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7E0A6EE-ADFD-46C7-9CF8-D368F5ECC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08" y="905730"/>
            <a:ext cx="4485237" cy="448523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CC6517C-5377-4A2F-A4C3-4AB5CDFD1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857" y="3279728"/>
            <a:ext cx="2356735" cy="2356735"/>
          </a:xfrm>
          <a:prstGeom prst="rect">
            <a:avLst/>
          </a:prstGeom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EAEAB37E-4384-43CF-AEF5-8B57A2B13783}"/>
              </a:ext>
            </a:extLst>
          </p:cNvPr>
          <p:cNvSpPr txBox="1">
            <a:spLocks/>
          </p:cNvSpPr>
          <p:nvPr/>
        </p:nvSpPr>
        <p:spPr>
          <a:xfrm>
            <a:off x="720408" y="5881959"/>
            <a:ext cx="10077911" cy="78364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3600" dirty="0">
                <a:latin typeface="+mn-ea"/>
                <a:ea typeface="+mn-ea"/>
              </a:rPr>
              <a:t>おつかれさまでした。よくがんばったね。</a:t>
            </a:r>
          </a:p>
        </p:txBody>
      </p:sp>
    </p:spTree>
    <p:extLst>
      <p:ext uri="{BB962C8B-B14F-4D97-AF65-F5344CB8AC3E}">
        <p14:creationId xmlns:p14="http://schemas.microsoft.com/office/powerpoint/2010/main" val="2561881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76F4D5A0-6F5E-4490-A73B-16564FAB7DCF}"/>
              </a:ext>
            </a:extLst>
          </p:cNvPr>
          <p:cNvSpPr/>
          <p:nvPr/>
        </p:nvSpPr>
        <p:spPr>
          <a:xfrm>
            <a:off x="930964" y="357296"/>
            <a:ext cx="5165036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3A3059-E8AD-4AB9-A4C6-A06DECBEF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228" y="1495844"/>
            <a:ext cx="11353800" cy="9060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b="1" u="sng" dirty="0"/>
              <a:t>じてんしゃ は どうろ の ひだりがわ の はし に よって つうこう しなければ なりません</a:t>
            </a:r>
            <a:endParaRPr kumimoji="1" lang="en-US" altLang="ja-JP" b="1" u="sng" dirty="0"/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7FA550A-6214-43B7-AA7C-E9703D12B7D7}"/>
              </a:ext>
            </a:extLst>
          </p:cNvPr>
          <p:cNvSpPr txBox="1">
            <a:spLocks/>
          </p:cNvSpPr>
          <p:nvPr/>
        </p:nvSpPr>
        <p:spPr>
          <a:xfrm>
            <a:off x="1297069" y="527572"/>
            <a:ext cx="4674240" cy="555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 b="1" u="sng" dirty="0">
                <a:solidFill>
                  <a:srgbClr val="FF0000"/>
                </a:solidFill>
              </a:rPr>
              <a:t>ひだりがわ を つうこう</a:t>
            </a:r>
            <a:endParaRPr lang="en-US" altLang="ja-JP" sz="3600" b="1" u="sng" dirty="0">
              <a:solidFill>
                <a:srgbClr val="FF0000"/>
              </a:solidFill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375A868-ACCB-4E67-BA26-EAC0ABF1C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13" name="四角形: 角を丸くする 12">
            <a:hlinkClick r:id="rId2" action="ppaction://hlinksldjump"/>
            <a:extLst>
              <a:ext uri="{FF2B5EF4-FFF2-40B4-BE49-F238E27FC236}">
                <a16:creationId xmlns:a16="http://schemas.microsoft.com/office/drawing/2014/main" id="{CE66A517-D1B2-4F4E-87CD-A578B6618109}"/>
              </a:ext>
            </a:extLst>
          </p:cNvPr>
          <p:cNvSpPr/>
          <p:nvPr/>
        </p:nvSpPr>
        <p:spPr>
          <a:xfrm>
            <a:off x="9791346" y="5936067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19615C1-A1EC-4B14-803B-99AC683DD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28" y="2321864"/>
            <a:ext cx="3841554" cy="38415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9AA82311-43B1-4F27-A66B-7627D294E8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337" y="2401867"/>
            <a:ext cx="4366638" cy="3071704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1C7B8BC-F47F-4FF5-BAEA-6859CBC4A47C}"/>
              </a:ext>
            </a:extLst>
          </p:cNvPr>
          <p:cNvSpPr/>
          <p:nvPr/>
        </p:nvSpPr>
        <p:spPr>
          <a:xfrm>
            <a:off x="4432099" y="5879899"/>
            <a:ext cx="53117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7472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6A4F73FA-7BA7-45DC-B18A-675113990FB6}"/>
              </a:ext>
            </a:extLst>
          </p:cNvPr>
          <p:cNvSpPr/>
          <p:nvPr/>
        </p:nvSpPr>
        <p:spPr>
          <a:xfrm>
            <a:off x="930964" y="357296"/>
            <a:ext cx="5165036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5F8AB3-5BC2-41A4-8A23-C61271AFB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227" y="1440061"/>
            <a:ext cx="10109700" cy="555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3200" b="1" dirty="0">
                <a:solidFill>
                  <a:srgbClr val="002060"/>
                </a:solidFill>
              </a:rPr>
              <a:t>じてんしゃ で ほどうを つうこう すること が できるひと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2169AF6E-2E12-4671-8ECD-AF4153E957AB}"/>
              </a:ext>
            </a:extLst>
          </p:cNvPr>
          <p:cNvSpPr txBox="1">
            <a:spLocks/>
          </p:cNvSpPr>
          <p:nvPr/>
        </p:nvSpPr>
        <p:spPr>
          <a:xfrm>
            <a:off x="1625816" y="503134"/>
            <a:ext cx="3976493" cy="555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 b="1" u="sng" dirty="0">
                <a:solidFill>
                  <a:srgbClr val="FF0000"/>
                </a:solidFill>
              </a:rPr>
              <a:t>ほどう は </a:t>
            </a:r>
            <a:r>
              <a:rPr lang="ja-JP" altLang="en-US" sz="3600" b="1" u="sng" dirty="0" err="1">
                <a:solidFill>
                  <a:srgbClr val="FF0000"/>
                </a:solidFill>
              </a:rPr>
              <a:t>れ</a:t>
            </a:r>
            <a:r>
              <a:rPr lang="ja-JP" altLang="en-US" sz="3600" b="1" u="sng" dirty="0">
                <a:solidFill>
                  <a:srgbClr val="FF0000"/>
                </a:solidFill>
              </a:rPr>
              <a:t>いがい</a:t>
            </a:r>
            <a:endParaRPr lang="en-US" altLang="ja-JP" sz="3600" b="1" u="sng" dirty="0">
              <a:solidFill>
                <a:srgbClr val="FF0000"/>
              </a:solidFill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639CA93E-DBF7-492B-997F-B3CAA917E9EA}"/>
              </a:ext>
            </a:extLst>
          </p:cNvPr>
          <p:cNvSpPr txBox="1">
            <a:spLocks/>
          </p:cNvSpPr>
          <p:nvPr/>
        </p:nvSpPr>
        <p:spPr>
          <a:xfrm>
            <a:off x="946227" y="2601890"/>
            <a:ext cx="10655300" cy="2726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しょうが</a:t>
            </a:r>
            <a:r>
              <a:rPr lang="ja-JP" altLang="en-US" b="1" dirty="0" err="1"/>
              <a:t>くせい</a:t>
            </a:r>
            <a:r>
              <a:rPr lang="ja-JP" altLang="en-US" b="1" dirty="0"/>
              <a:t> や ちいさい こども</a:t>
            </a: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</a:t>
            </a:r>
            <a:r>
              <a:rPr lang="en-US" altLang="ja-JP" b="1" dirty="0"/>
              <a:t>70</a:t>
            </a:r>
            <a:r>
              <a:rPr lang="ja-JP" altLang="en-US" b="1" dirty="0"/>
              <a:t>さい より うえ の おじいちゃん おばあちゃん</a:t>
            </a: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からだ が ふじゆうな ひと</a:t>
            </a:r>
            <a:endParaRPr lang="en-US" altLang="ja-JP" b="1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D0ABA063-B6A0-4006-8F54-1A691CE603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175" y="2038093"/>
            <a:ext cx="1614809" cy="139090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A23EE3D-8EB1-40CA-93EC-02221DC0FD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175" y="3584290"/>
            <a:ext cx="1546919" cy="159611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13F58595-FC6B-46F3-A51E-AC0E06F044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001" y="4527200"/>
            <a:ext cx="1337702" cy="2068566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FACCBDE-EAC2-4977-88CB-11ACBB307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8" name="四角形: 角を丸くする 17">
            <a:hlinkClick r:id="rId5" action="ppaction://hlinksldjump"/>
            <a:extLst>
              <a:ext uri="{FF2B5EF4-FFF2-40B4-BE49-F238E27FC236}">
                <a16:creationId xmlns:a16="http://schemas.microsoft.com/office/drawing/2014/main" id="{27E17510-2049-4A1B-BDF0-DB080086A799}"/>
              </a:ext>
            </a:extLst>
          </p:cNvPr>
          <p:cNvSpPr/>
          <p:nvPr/>
        </p:nvSpPr>
        <p:spPr>
          <a:xfrm>
            <a:off x="9335700" y="5721284"/>
            <a:ext cx="2107345" cy="77482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</a:rPr>
              <a:t>つぎへ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98EF570-025E-450F-91F5-4D187EB90369}"/>
              </a:ext>
            </a:extLst>
          </p:cNvPr>
          <p:cNvSpPr/>
          <p:nvPr/>
        </p:nvSpPr>
        <p:spPr>
          <a:xfrm>
            <a:off x="-597441" y="5693201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73943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5A541F9A-2DC8-4F0C-BA81-7DE978547AA0}"/>
              </a:ext>
            </a:extLst>
          </p:cNvPr>
          <p:cNvSpPr/>
          <p:nvPr/>
        </p:nvSpPr>
        <p:spPr>
          <a:xfrm>
            <a:off x="337035" y="473167"/>
            <a:ext cx="6903202" cy="81009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687F88E3-AF26-4E31-8742-F99D05E45B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166" y="409702"/>
            <a:ext cx="1496913" cy="1496913"/>
          </a:xfrm>
          <a:prstGeom prst="rect">
            <a:avLst/>
          </a:prstGeo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F53CF4FB-1EC8-48AE-A267-AA5B724A2D6D}"/>
              </a:ext>
            </a:extLst>
          </p:cNvPr>
          <p:cNvSpPr txBox="1">
            <a:spLocks/>
          </p:cNvSpPr>
          <p:nvPr/>
        </p:nvSpPr>
        <p:spPr>
          <a:xfrm>
            <a:off x="724580" y="692445"/>
            <a:ext cx="6652041" cy="555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u="sng" dirty="0">
                <a:solidFill>
                  <a:srgbClr val="FF0000"/>
                </a:solidFill>
              </a:rPr>
              <a:t>ほかに ほどう が つうこう が できる ばあい　</a:t>
            </a:r>
            <a:endParaRPr lang="en-US" altLang="ja-JP" b="1" u="sng" dirty="0">
              <a:solidFill>
                <a:srgbClr val="FF0000"/>
              </a:solidFill>
            </a:endParaRP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7A75E947-CEF2-42A4-9E69-BE5EBCEC5D18}"/>
              </a:ext>
            </a:extLst>
          </p:cNvPr>
          <p:cNvSpPr txBox="1">
            <a:spLocks/>
          </p:cNvSpPr>
          <p:nvPr/>
        </p:nvSpPr>
        <p:spPr>
          <a:xfrm>
            <a:off x="337034" y="2128600"/>
            <a:ext cx="11744129" cy="3481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</a:t>
            </a:r>
            <a:r>
              <a:rPr lang="ja-JP" altLang="en-US" b="1" u="sng" dirty="0"/>
              <a:t>「じてんしゃ および </a:t>
            </a:r>
            <a:r>
              <a:rPr lang="ja-JP" altLang="en-US" b="1" u="sng" dirty="0" err="1"/>
              <a:t>ほ</a:t>
            </a:r>
            <a:r>
              <a:rPr lang="ja-JP" altLang="en-US" b="1" u="sng" dirty="0"/>
              <a:t>こうしゃせんよう」 の ひょうしき </a:t>
            </a:r>
            <a:r>
              <a:rPr lang="ja-JP" altLang="en-US" b="1" dirty="0"/>
              <a:t>が ある ばあい</a:t>
            </a: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こうじ や くるま が とまっていて、しゃどう の ひだりがわ を つうこうするのが  </a:t>
            </a: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      むずかしいとき</a:t>
            </a: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b="1" dirty="0"/>
              <a:t>○　くるま が おおかったり、しゃどう が せまくて あぶないとき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660B581-F6BD-40E6-8B1E-919664BE9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F77B7-7FA8-498A-8B61-BB17B407316C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14" name="四角形: 角を丸くする 13">
            <a:hlinkClick r:id="rId3" action="ppaction://hlinksldjump"/>
            <a:extLst>
              <a:ext uri="{FF2B5EF4-FFF2-40B4-BE49-F238E27FC236}">
                <a16:creationId xmlns:a16="http://schemas.microsoft.com/office/drawing/2014/main" id="{11E461EC-F8FB-4872-A92A-7C145AFFEC9E}"/>
              </a:ext>
            </a:extLst>
          </p:cNvPr>
          <p:cNvSpPr/>
          <p:nvPr/>
        </p:nvSpPr>
        <p:spPr>
          <a:xfrm>
            <a:off x="9261078" y="5832277"/>
            <a:ext cx="2206341" cy="733393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>
                <a:solidFill>
                  <a:schemeClr val="tx1"/>
                </a:solidFill>
              </a:rPr>
              <a:t>つぎへ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5C134E4-4DB4-4D34-87FF-571E07B676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507" y="409702"/>
            <a:ext cx="1496913" cy="1496913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20E8C86-7DC0-40AD-8557-0CC8C08469D4}"/>
              </a:ext>
            </a:extLst>
          </p:cNvPr>
          <p:cNvSpPr/>
          <p:nvPr/>
        </p:nvSpPr>
        <p:spPr>
          <a:xfrm>
            <a:off x="-548147" y="5652719"/>
            <a:ext cx="7619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ja-JP" sz="2400" b="1" dirty="0">
                <a:ln/>
                <a:solidFill>
                  <a:srgbClr val="FF0000"/>
                </a:solidFill>
              </a:rPr>
              <a:t>※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　キーボード の ひだりうえ の</a:t>
            </a:r>
            <a:endParaRPr lang="en-US" altLang="ja-JP" sz="2400" b="1" dirty="0">
              <a:ln/>
              <a:solidFill>
                <a:srgbClr val="FF0000"/>
              </a:solidFill>
            </a:endParaRPr>
          </a:p>
          <a:p>
            <a:pPr algn="ctr"/>
            <a:r>
              <a:rPr lang="ja-JP" altLang="en-US" sz="2400" b="1" dirty="0">
                <a:ln/>
                <a:solidFill>
                  <a:srgbClr val="FF0000"/>
                </a:solidFill>
              </a:rPr>
              <a:t>「</a:t>
            </a:r>
            <a:r>
              <a:rPr lang="en-US" altLang="ja-JP" sz="2400" b="1" dirty="0">
                <a:ln/>
                <a:solidFill>
                  <a:srgbClr val="FF0000"/>
                </a:solidFill>
              </a:rPr>
              <a:t>E</a:t>
            </a:r>
            <a:r>
              <a:rPr lang="ja-JP" altLang="en-US" sz="2400" b="1" dirty="0">
                <a:ln/>
                <a:solidFill>
                  <a:srgbClr val="FF0000"/>
                </a:solidFill>
              </a:rPr>
              <a:t>ｓｃ」キー を おすと おわります</a:t>
            </a:r>
            <a:endParaRPr lang="ja-JP" altLang="en-US" sz="2400" b="1" cap="none" spc="0" dirty="0">
              <a:ln/>
              <a:solidFill>
                <a:srgbClr val="FF0000"/>
              </a:solidFill>
              <a:effectLst/>
            </a:endParaRPr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ED42345-1385-451A-A710-4509FDDA473E}"/>
              </a:ext>
            </a:extLst>
          </p:cNvPr>
          <p:cNvCxnSpPr/>
          <p:nvPr/>
        </p:nvCxnSpPr>
        <p:spPr>
          <a:xfrm flipV="1">
            <a:off x="6781493" y="1552248"/>
            <a:ext cx="950273" cy="5407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9118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オーガニック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オーガニック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3552</Words>
  <Application>Microsoft Office PowerPoint</Application>
  <PresentationFormat>ワイド画面</PresentationFormat>
  <Paragraphs>556</Paragraphs>
  <Slides>65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65</vt:i4>
      </vt:variant>
    </vt:vector>
  </HeadingPairs>
  <TitlesOfParts>
    <vt:vector size="72" baseType="lpstr">
      <vt:lpstr>HGP創英角ｺﾞｼｯｸUB</vt:lpstr>
      <vt:lpstr>ＭＳ Ｐゴシック</vt:lpstr>
      <vt:lpstr>ＭＳ Ｐ明朝</vt:lpstr>
      <vt:lpstr>Arial</vt:lpstr>
      <vt:lpstr>Calibri</vt:lpstr>
      <vt:lpstr>Garamond</vt:lpstr>
      <vt:lpstr>オーガニック</vt:lpstr>
      <vt:lpstr>セーフティーサイクルステップアップスクール 　～ていがくねんむけ～　　　　　　　  　　　　　　　　</vt:lpstr>
      <vt:lpstr>じてんしゃ に のるときの おやくそく</vt:lpstr>
      <vt:lpstr>じてんしゃ の しくみ</vt:lpstr>
      <vt:lpstr>「ブタベルサハラ」で じてんしゃ てんけん を しましょう</vt:lpstr>
      <vt:lpstr>みぎがわ に たつ と あぶないよ！！</vt:lpstr>
      <vt:lpstr>こうつう ルール 「４つ の きまり」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じこ に あった ばあい は ？</vt:lpstr>
      <vt:lpstr> ひょうしき を りかい しましょう</vt:lpstr>
      <vt:lpstr> ひょうしき を りかい しましょう</vt:lpstr>
      <vt:lpstr> じてんしゃ の こうつう ルール ○× もんだい を やってみよう  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PowerPoint プレゼンテーション</vt:lpstr>
      <vt:lpstr>PowerPoint プレゼンテーション</vt:lpstr>
      <vt:lpstr>（ていがくねんむけ）</vt:lpstr>
      <vt:lpstr>○</vt:lpstr>
      <vt:lpstr>×　</vt:lpstr>
      <vt:lpstr>（ていがくねんむけ）</vt:lpstr>
      <vt:lpstr>PowerPoint プレゼンテーション</vt:lpstr>
      <vt:lpstr>PowerPoint プレゼンテーション</vt:lpstr>
      <vt:lpstr>つぎに じてんしゃ を うんてん している ときの  あぶない ばめん を かんがえてみよう。 どんな きけん が かんがえられる かな？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さいご に どうが を みて おわります</vt:lpstr>
      <vt:lpstr>おべんきょう を おわります。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2024-09-03T02:33:08Z</dcterms:created>
  <dcterms:modified xsi:type="dcterms:W3CDTF">2024-09-03T02:33:08Z</dcterms:modified>
</cp:coreProperties>
</file>