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685" r:id="rId2"/>
  </p:sldMasterIdLst>
  <p:notesMasterIdLst>
    <p:notesMasterId r:id="rId12"/>
  </p:notesMasterIdLst>
  <p:handoutMasterIdLst>
    <p:handoutMasterId r:id="rId13"/>
  </p:handoutMasterIdLst>
  <p:sldIdLst>
    <p:sldId id="301" r:id="rId3"/>
    <p:sldId id="276" r:id="rId4"/>
    <p:sldId id="303" r:id="rId5"/>
    <p:sldId id="326" r:id="rId6"/>
    <p:sldId id="416" r:id="rId7"/>
    <p:sldId id="406" r:id="rId8"/>
    <p:sldId id="407" r:id="rId9"/>
    <p:sldId id="417" r:id="rId10"/>
    <p:sldId id="278" r:id="rId11"/>
  </p:sldIdLst>
  <p:sldSz cx="9144000" cy="6858000" type="screen4x3"/>
  <p:notesSz cx="6735763" cy="98694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D9FFFF"/>
    <a:srgbClr val="0033CC"/>
    <a:srgbClr val="FF6600"/>
    <a:srgbClr val="ECF1F8"/>
    <a:srgbClr val="F0F5FA"/>
    <a:srgbClr val="FF00FF"/>
    <a:srgbClr val="FFFFC9"/>
    <a:srgbClr val="8000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66" autoAdjust="0"/>
    <p:restoredTop sz="55731" autoAdjust="0"/>
  </p:normalViewPr>
  <p:slideViewPr>
    <p:cSldViewPr>
      <p:cViewPr varScale="1">
        <p:scale>
          <a:sx n="40" d="100"/>
          <a:sy n="40" d="100"/>
        </p:scale>
        <p:origin x="2094" y="54"/>
      </p:cViewPr>
      <p:guideLst>
        <p:guide orient="horz" pos="2160"/>
        <p:guide pos="2880"/>
      </p:guideLst>
    </p:cSldViewPr>
  </p:slideViewPr>
  <p:notesTextViewPr>
    <p:cViewPr>
      <p:scale>
        <a:sx n="125" d="100"/>
        <a:sy n="125" d="100"/>
      </p:scale>
      <p:origin x="0" y="0"/>
    </p:cViewPr>
  </p:notesTextViewPr>
  <p:sorterViewPr>
    <p:cViewPr>
      <p:scale>
        <a:sx n="50" d="100"/>
        <a:sy n="50" d="100"/>
      </p:scale>
      <p:origin x="0" y="0"/>
    </p:cViewPr>
  </p:sorterViewPr>
  <p:notesViewPr>
    <p:cSldViewPr>
      <p:cViewPr varScale="1">
        <p:scale>
          <a:sx n="52" d="100"/>
          <a:sy n="52" d="100"/>
        </p:scale>
        <p:origin x="-2604" y="-78"/>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1"/>
            <a:ext cx="2918621" cy="493396"/>
          </a:xfrm>
          <a:prstGeom prst="rect">
            <a:avLst/>
          </a:prstGeom>
        </p:spPr>
        <p:txBody>
          <a:bodyPr vert="horz" lIns="90648" tIns="45323" rIns="90648" bIns="45323" rtlCol="0"/>
          <a:lstStyle>
            <a:lvl1pPr algn="l">
              <a:defRPr sz="1200"/>
            </a:lvl1pPr>
          </a:lstStyle>
          <a:p>
            <a:r>
              <a:rPr kumimoji="1" lang="ja-JP" altLang="en-US"/>
              <a:t>ＳＴＥＰ１研修用スライド</a:t>
            </a:r>
          </a:p>
        </p:txBody>
      </p:sp>
      <p:sp>
        <p:nvSpPr>
          <p:cNvPr id="3" name="日付プレースホルダー 2"/>
          <p:cNvSpPr>
            <a:spLocks noGrp="1"/>
          </p:cNvSpPr>
          <p:nvPr>
            <p:ph type="dt" sz="quarter" idx="1"/>
          </p:nvPr>
        </p:nvSpPr>
        <p:spPr>
          <a:xfrm>
            <a:off x="3815574" y="1"/>
            <a:ext cx="2918621" cy="493396"/>
          </a:xfrm>
          <a:prstGeom prst="rect">
            <a:avLst/>
          </a:prstGeom>
        </p:spPr>
        <p:txBody>
          <a:bodyPr vert="horz" lIns="90648" tIns="45323" rIns="90648" bIns="45323" rtlCol="0"/>
          <a:lstStyle>
            <a:lvl1pPr algn="r">
              <a:defRPr sz="1200"/>
            </a:lvl1pPr>
          </a:lstStyle>
          <a:p>
            <a:fld id="{862EBC33-DF66-411F-AF73-40B07711483A}" type="datetimeFigureOut">
              <a:rPr kumimoji="1" lang="ja-JP" altLang="en-US" smtClean="0"/>
              <a:t>2022/9/26</a:t>
            </a:fld>
            <a:endParaRPr kumimoji="1" lang="ja-JP" altLang="en-US"/>
          </a:p>
        </p:txBody>
      </p:sp>
      <p:sp>
        <p:nvSpPr>
          <p:cNvPr id="4" name="フッター プレースホルダー 3"/>
          <p:cNvSpPr>
            <a:spLocks noGrp="1"/>
          </p:cNvSpPr>
          <p:nvPr>
            <p:ph type="ftr" sz="quarter" idx="2"/>
          </p:nvPr>
        </p:nvSpPr>
        <p:spPr>
          <a:xfrm>
            <a:off x="3" y="9374518"/>
            <a:ext cx="2918621" cy="493395"/>
          </a:xfrm>
          <a:prstGeom prst="rect">
            <a:avLst/>
          </a:prstGeom>
        </p:spPr>
        <p:txBody>
          <a:bodyPr vert="horz" lIns="90648" tIns="45323" rIns="90648" bIns="45323"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574" y="9374518"/>
            <a:ext cx="2918621" cy="493395"/>
          </a:xfrm>
          <a:prstGeom prst="rect">
            <a:avLst/>
          </a:prstGeom>
        </p:spPr>
        <p:txBody>
          <a:bodyPr vert="horz" lIns="90648" tIns="45323" rIns="90648" bIns="45323" rtlCol="0" anchor="b"/>
          <a:lstStyle>
            <a:lvl1pPr algn="r">
              <a:defRPr sz="1200"/>
            </a:lvl1pPr>
          </a:lstStyle>
          <a:p>
            <a:fld id="{C045A857-4F84-44F1-A698-C1C22EAA8BF0}" type="slidenum">
              <a:rPr kumimoji="1" lang="ja-JP" altLang="en-US" smtClean="0"/>
              <a:t>‹#›</a:t>
            </a:fld>
            <a:endParaRPr kumimoji="1" lang="ja-JP" altLang="en-US"/>
          </a:p>
        </p:txBody>
      </p:sp>
    </p:spTree>
    <p:extLst>
      <p:ext uri="{BB962C8B-B14F-4D97-AF65-F5344CB8AC3E}">
        <p14:creationId xmlns:p14="http://schemas.microsoft.com/office/powerpoint/2010/main" val="3936085239"/>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2918831" cy="493474"/>
          </a:xfrm>
          <a:prstGeom prst="rect">
            <a:avLst/>
          </a:prstGeom>
        </p:spPr>
        <p:txBody>
          <a:bodyPr vert="horz" lIns="90648" tIns="45323" rIns="90648" bIns="45323" rtlCol="0"/>
          <a:lstStyle>
            <a:lvl1pPr algn="l">
              <a:defRPr sz="1200"/>
            </a:lvl1pPr>
          </a:lstStyle>
          <a:p>
            <a:r>
              <a:rPr kumimoji="1" lang="ja-JP" altLang="en-US"/>
              <a:t>ＳＴＥＰ１研修用スライド</a:t>
            </a:r>
          </a:p>
        </p:txBody>
      </p:sp>
      <p:sp>
        <p:nvSpPr>
          <p:cNvPr id="3" name="日付プレースホルダー 2"/>
          <p:cNvSpPr>
            <a:spLocks noGrp="1"/>
          </p:cNvSpPr>
          <p:nvPr>
            <p:ph type="dt" idx="1"/>
          </p:nvPr>
        </p:nvSpPr>
        <p:spPr>
          <a:xfrm>
            <a:off x="3815376" y="2"/>
            <a:ext cx="2918831" cy="493474"/>
          </a:xfrm>
          <a:prstGeom prst="rect">
            <a:avLst/>
          </a:prstGeom>
        </p:spPr>
        <p:txBody>
          <a:bodyPr vert="horz" lIns="90648" tIns="45323" rIns="90648" bIns="45323" rtlCol="0"/>
          <a:lstStyle>
            <a:lvl1pPr algn="r">
              <a:defRPr sz="1200"/>
            </a:lvl1pPr>
          </a:lstStyle>
          <a:p>
            <a:fld id="{8056D4D7-2B66-452A-859B-9544308A1F9F}" type="datetimeFigureOut">
              <a:rPr kumimoji="1" lang="ja-JP" altLang="en-US" smtClean="0"/>
              <a:t>2022/9/26</a:t>
            </a:fld>
            <a:endParaRPr kumimoji="1" lang="ja-JP" altLang="en-US"/>
          </a:p>
        </p:txBody>
      </p:sp>
      <p:sp>
        <p:nvSpPr>
          <p:cNvPr id="4" name="スライド イメージ プレースホルダー 3"/>
          <p:cNvSpPr>
            <a:spLocks noGrp="1" noRot="1" noChangeAspect="1"/>
          </p:cNvSpPr>
          <p:nvPr>
            <p:ph type="sldImg" idx="2"/>
          </p:nvPr>
        </p:nvSpPr>
        <p:spPr>
          <a:xfrm>
            <a:off x="903288" y="741363"/>
            <a:ext cx="4929187" cy="3698875"/>
          </a:xfrm>
          <a:prstGeom prst="rect">
            <a:avLst/>
          </a:prstGeom>
          <a:noFill/>
          <a:ln w="12700">
            <a:solidFill>
              <a:prstClr val="black"/>
            </a:solidFill>
          </a:ln>
        </p:spPr>
        <p:txBody>
          <a:bodyPr vert="horz" lIns="90648" tIns="45323" rIns="90648" bIns="45323" rtlCol="0" anchor="ctr"/>
          <a:lstStyle/>
          <a:p>
            <a:endParaRPr lang="ja-JP" altLang="en-US"/>
          </a:p>
        </p:txBody>
      </p:sp>
      <p:sp>
        <p:nvSpPr>
          <p:cNvPr id="5" name="ノート プレースホルダー 4"/>
          <p:cNvSpPr>
            <a:spLocks noGrp="1"/>
          </p:cNvSpPr>
          <p:nvPr>
            <p:ph type="body" sz="quarter" idx="3"/>
          </p:nvPr>
        </p:nvSpPr>
        <p:spPr>
          <a:xfrm>
            <a:off x="673577" y="4688008"/>
            <a:ext cx="5388610" cy="4441270"/>
          </a:xfrm>
          <a:prstGeom prst="rect">
            <a:avLst/>
          </a:prstGeom>
        </p:spPr>
        <p:txBody>
          <a:bodyPr vert="horz" lIns="90648" tIns="45323" rIns="90648" bIns="4532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9374302"/>
            <a:ext cx="2918831" cy="493474"/>
          </a:xfrm>
          <a:prstGeom prst="rect">
            <a:avLst/>
          </a:prstGeom>
        </p:spPr>
        <p:txBody>
          <a:bodyPr vert="horz" lIns="90648" tIns="45323" rIns="90648" bIns="4532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6" y="9374302"/>
            <a:ext cx="2918831" cy="493474"/>
          </a:xfrm>
          <a:prstGeom prst="rect">
            <a:avLst/>
          </a:prstGeom>
        </p:spPr>
        <p:txBody>
          <a:bodyPr vert="horz" lIns="90648" tIns="45323" rIns="90648" bIns="45323" rtlCol="0" anchor="b"/>
          <a:lstStyle>
            <a:lvl1pPr algn="r">
              <a:defRPr sz="1200"/>
            </a:lvl1pPr>
          </a:lstStyle>
          <a:p>
            <a:fld id="{27537293-0B2A-414C-BCB7-223713EEAD3F}" type="slidenum">
              <a:rPr kumimoji="1" lang="ja-JP" altLang="en-US" smtClean="0"/>
              <a:t>‹#›</a:t>
            </a:fld>
            <a:endParaRPr kumimoji="1" lang="ja-JP" altLang="en-US"/>
          </a:p>
        </p:txBody>
      </p:sp>
    </p:spTree>
    <p:extLst>
      <p:ext uri="{BB962C8B-B14F-4D97-AF65-F5344CB8AC3E}">
        <p14:creationId xmlns:p14="http://schemas.microsoft.com/office/powerpoint/2010/main" val="33478413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06628">
              <a:defRPr/>
            </a:pPr>
            <a:r>
              <a:rPr lang="ja-JP" altLang="ja-JP" dirty="0"/>
              <a:t>情報モラル教育を意識した指導のための校内研修ＳＴＥＰ１を始めます。</a:t>
            </a:r>
            <a:r>
              <a:rPr lang="ja-JP" altLang="en-US" dirty="0"/>
              <a:t>●</a:t>
            </a:r>
            <a:endParaRPr lang="ja-JP" altLang="ja-JP" dirty="0"/>
          </a:p>
          <a:p>
            <a:endParaRPr lang="en-US" altLang="ja-JP" dirty="0"/>
          </a:p>
          <a:p>
            <a:r>
              <a:rPr lang="ja-JP" altLang="en-US" dirty="0"/>
              <a:t>（使い方のヒント）</a:t>
            </a:r>
            <a:endParaRPr lang="en-US" altLang="ja-JP" dirty="0"/>
          </a:p>
          <a:p>
            <a:r>
              <a:rPr lang="en-US" altLang="ja-JP" dirty="0"/>
              <a:t>※</a:t>
            </a:r>
            <a:r>
              <a:rPr lang="ja-JP" altLang="en-US" dirty="0"/>
              <a:t>「Ｆ５」のキーを押すと，スライドショーを最初から始めることができます。</a:t>
            </a:r>
            <a:endParaRPr lang="en-US" altLang="ja-JP" dirty="0"/>
          </a:p>
          <a:p>
            <a:r>
              <a:rPr lang="en-US" altLang="ja-JP" dirty="0"/>
              <a:t>※</a:t>
            </a:r>
            <a:r>
              <a:rPr lang="ja-JP" altLang="en-US" dirty="0"/>
              <a:t>「●」は，スライドを進めるタイミングです。原稿を読み進め，「●」の所で，クリックしてください。</a:t>
            </a:r>
            <a:endParaRPr lang="en-US" altLang="ja-JP" dirty="0"/>
          </a:p>
          <a:p>
            <a:r>
              <a:rPr lang="en-US" altLang="ja-JP" dirty="0"/>
              <a:t>※</a:t>
            </a:r>
            <a:r>
              <a:rPr lang="ja-JP" altLang="en-US" dirty="0"/>
              <a:t>「（問）　</a:t>
            </a:r>
            <a:r>
              <a:rPr lang="en-US" altLang="ja-JP" dirty="0"/>
              <a:t>…</a:t>
            </a:r>
            <a:r>
              <a:rPr lang="ja-JP" altLang="en-US" dirty="0"/>
              <a:t>？」は，問いです。「（問）」の無いところでも，質疑応答しながら説明をすると効果的です。</a:t>
            </a:r>
            <a:endParaRPr lang="en-US" altLang="ja-JP" dirty="0"/>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1</a:t>
            </a:fld>
            <a:endParaRPr kumimoji="1" lang="ja-JP" altLang="en-US" dirty="0"/>
          </a:p>
        </p:txBody>
      </p:sp>
      <p:sp>
        <p:nvSpPr>
          <p:cNvPr id="5" name="ヘッダー プレースホルダー 4"/>
          <p:cNvSpPr>
            <a:spLocks noGrp="1"/>
          </p:cNvSpPr>
          <p:nvPr>
            <p:ph type="hdr" sz="quarter" idx="11"/>
          </p:nvPr>
        </p:nvSpPr>
        <p:spPr/>
        <p:txBody>
          <a:bodyPr/>
          <a:lstStyle/>
          <a:p>
            <a:r>
              <a:rPr kumimoji="1" lang="ja-JP" altLang="en-US"/>
              <a:t>ＳＴＥＰ１研修用スライド</a:t>
            </a:r>
          </a:p>
        </p:txBody>
      </p:sp>
    </p:spTree>
    <p:extLst>
      <p:ext uri="{BB962C8B-B14F-4D97-AF65-F5344CB8AC3E}">
        <p14:creationId xmlns:p14="http://schemas.microsoft.com/office/powerpoint/2010/main" val="978796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06628" rtl="0" eaLnBrk="1" fontAlgn="auto" latinLnBrk="0" hangingPunct="1">
              <a:lnSpc>
                <a:spcPct val="100000"/>
              </a:lnSpc>
              <a:spcBef>
                <a:spcPts val="0"/>
              </a:spcBef>
              <a:spcAft>
                <a:spcPts val="0"/>
              </a:spcAft>
              <a:buClrTx/>
              <a:buSzTx/>
              <a:buFontTx/>
              <a:buNone/>
              <a:tabLst/>
              <a:defRPr/>
            </a:pPr>
            <a:r>
              <a:rPr lang="ja-JP" altLang="en-US" dirty="0"/>
              <a:t>校内研修を</a:t>
            </a:r>
            <a:r>
              <a:rPr lang="ja-JP" altLang="ja-JP" dirty="0"/>
              <a:t>始める前</a:t>
            </a:r>
            <a:r>
              <a:rPr lang="ja-JP" altLang="en-US" dirty="0"/>
              <a:t>にグループで，</a:t>
            </a:r>
            <a:r>
              <a:rPr lang="ja-JP" altLang="ja-JP" dirty="0"/>
              <a:t>「</a:t>
            </a:r>
            <a:r>
              <a:rPr lang="ja-JP" altLang="en-US" dirty="0"/>
              <a:t>情報モラルについて</a:t>
            </a:r>
            <a:r>
              <a:rPr lang="ja-JP" altLang="ja-JP" dirty="0"/>
              <a:t>」</a:t>
            </a:r>
            <a:r>
              <a:rPr lang="ja-JP" altLang="en-US" dirty="0"/>
              <a:t>のこれまでの指導の経験や内容，どのような指導をしたか，自己紹介を兼ねて，簡単にお話しください。●</a:t>
            </a:r>
            <a:endParaRPr lang="en-US" altLang="ja-JP" dirty="0"/>
          </a:p>
          <a:p>
            <a:pPr defTabSz="906628">
              <a:defRPr/>
            </a:pPr>
            <a:r>
              <a:rPr lang="ja-JP" altLang="en-US" dirty="0"/>
              <a:t>お</a:t>
            </a:r>
            <a:r>
              <a:rPr lang="ja-JP" altLang="ja-JP" dirty="0"/>
              <a:t>一人</a:t>
            </a:r>
            <a:r>
              <a:rPr lang="en-US" altLang="ja-JP" dirty="0"/>
              <a:t>30</a:t>
            </a:r>
            <a:r>
              <a:rPr lang="ja-JP" altLang="ja-JP" dirty="0"/>
              <a:t>秒以内で，</a:t>
            </a:r>
            <a:r>
              <a:rPr lang="ja-JP" altLang="en-US" dirty="0"/>
              <a:t>各グループの前の席の方から時計回りでお願いします。</a:t>
            </a:r>
            <a:endParaRPr kumimoji="1" lang="en-US" altLang="ja-JP" dirty="0"/>
          </a:p>
          <a:p>
            <a:pPr defTabSz="906628">
              <a:defRPr/>
            </a:pPr>
            <a:r>
              <a:rPr kumimoji="1" lang="en-US" altLang="ja-JP" dirty="0"/>
              <a:t>(</a:t>
            </a:r>
            <a:r>
              <a:rPr kumimoji="1" lang="ja-JP" altLang="en-US" dirty="0"/>
              <a:t>終了後）</a:t>
            </a:r>
            <a:endParaRPr kumimoji="1" lang="en-US" altLang="ja-JP" dirty="0"/>
          </a:p>
          <a:p>
            <a:pPr defTabSz="906628">
              <a:defRPr/>
            </a:pPr>
            <a:r>
              <a:rPr kumimoji="1" lang="ja-JP" altLang="en-US" dirty="0"/>
              <a:t>では，お一人司会を決めてください。</a:t>
            </a:r>
            <a:endParaRPr kumimoji="1" lang="en-US" altLang="ja-JP" dirty="0"/>
          </a:p>
          <a:p>
            <a:r>
              <a:rPr kumimoji="1" lang="ja-JP" altLang="en-US" dirty="0"/>
              <a:t>司会の方，後ほど，よろしくお願いします。●</a:t>
            </a: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280D38BA-6980-41F9-B565-A45621C8883F}" type="slidenum">
              <a:rPr lang="ja-JP" altLang="en-US" smtClean="0">
                <a:solidFill>
                  <a:prstClr val="black"/>
                </a:solidFill>
              </a:rPr>
              <a:pPr/>
              <a:t>2</a:t>
            </a:fld>
            <a:endParaRPr lang="ja-JP" altLang="en-US" dirty="0">
              <a:solidFill>
                <a:prstClr val="black"/>
              </a:solidFill>
            </a:endParaRPr>
          </a:p>
        </p:txBody>
      </p:sp>
      <p:sp>
        <p:nvSpPr>
          <p:cNvPr id="5" name="ヘッダー プレースホルダー 4"/>
          <p:cNvSpPr>
            <a:spLocks noGrp="1"/>
          </p:cNvSpPr>
          <p:nvPr>
            <p:ph type="hdr" sz="quarter" idx="11"/>
          </p:nvPr>
        </p:nvSpPr>
        <p:spPr/>
        <p:txBody>
          <a:bodyPr/>
          <a:lstStyle/>
          <a:p>
            <a:r>
              <a:rPr kumimoji="1" lang="ja-JP" altLang="en-US"/>
              <a:t>ＳＴＥＰ１研修用スライド</a:t>
            </a:r>
          </a:p>
        </p:txBody>
      </p:sp>
    </p:spTree>
    <p:extLst>
      <p:ext uri="{BB962C8B-B14F-4D97-AF65-F5344CB8AC3E}">
        <p14:creationId xmlns:p14="http://schemas.microsoft.com/office/powerpoint/2010/main" val="79131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本日の研修のめあてです。</a:t>
            </a:r>
            <a:endParaRPr lang="en-US" altLang="ja-JP" dirty="0"/>
          </a:p>
          <a:p>
            <a:r>
              <a:rPr lang="ja-JP" altLang="en-US" dirty="0"/>
              <a:t>情報モラルの指導の目標をしっかり理解します。</a:t>
            </a:r>
            <a:endParaRPr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t>次に，</a:t>
            </a:r>
            <a:r>
              <a:rPr lang="ja-JP" altLang="en-US" sz="1200" dirty="0">
                <a:latin typeface="EPSON 丸ゴシック体Ｍ" pitchFamily="49" charset="-128"/>
                <a:ea typeface="EPSON 丸ゴシック体Ｍ" pitchFamily="49" charset="-128"/>
              </a:rPr>
              <a:t>研修用資料</a:t>
            </a:r>
            <a:r>
              <a:rPr lang="ja-JP" altLang="en-US" sz="1200" dirty="0">
                <a:solidFill>
                  <a:prstClr val="black"/>
                </a:solidFill>
                <a:latin typeface="EPSON 丸ゴシック体Ｍ" pitchFamily="49" charset="-128"/>
                <a:ea typeface="EPSON 丸ゴシック体Ｍ" pitchFamily="49" charset="-128"/>
              </a:rPr>
              <a:t>を基に，情報モラルの指導内容と実際の授業の関わりを考えます</a:t>
            </a:r>
            <a:r>
              <a:rPr lang="ja-JP" altLang="en-US" dirty="0"/>
              <a:t>。●</a:t>
            </a:r>
            <a:endParaRPr lang="en-US" altLang="ja-JP" dirty="0"/>
          </a:p>
        </p:txBody>
      </p:sp>
      <p:sp>
        <p:nvSpPr>
          <p:cNvPr id="4" name="スライド番号プレースホルダー 3"/>
          <p:cNvSpPr>
            <a:spLocks noGrp="1"/>
          </p:cNvSpPr>
          <p:nvPr>
            <p:ph type="sldNum" sz="quarter" idx="10"/>
          </p:nvPr>
        </p:nvSpPr>
        <p:spPr/>
        <p:txBody>
          <a:bodyPr/>
          <a:lstStyle/>
          <a:p>
            <a:fld id="{280D38BA-6980-41F9-B565-A45621C8883F}" type="slidenum">
              <a:rPr lang="ja-JP" altLang="en-US" smtClean="0">
                <a:solidFill>
                  <a:prstClr val="black"/>
                </a:solidFill>
              </a:rPr>
              <a:pPr/>
              <a:t>3</a:t>
            </a:fld>
            <a:endParaRPr lang="ja-JP" altLang="en-US" dirty="0">
              <a:solidFill>
                <a:prstClr val="black"/>
              </a:solidFill>
            </a:endParaRPr>
          </a:p>
        </p:txBody>
      </p:sp>
      <p:sp>
        <p:nvSpPr>
          <p:cNvPr id="5" name="ヘッダー プレースホルダー 4"/>
          <p:cNvSpPr>
            <a:spLocks noGrp="1"/>
          </p:cNvSpPr>
          <p:nvPr>
            <p:ph type="hdr" sz="quarter" idx="11"/>
          </p:nvPr>
        </p:nvSpPr>
        <p:spPr/>
        <p:txBody>
          <a:bodyPr/>
          <a:lstStyle/>
          <a:p>
            <a:r>
              <a:rPr kumimoji="1" lang="ja-JP" altLang="en-US"/>
              <a:t>ＳＴＥＰ１研修用スライド</a:t>
            </a:r>
          </a:p>
        </p:txBody>
      </p:sp>
    </p:spTree>
    <p:extLst>
      <p:ext uri="{BB962C8B-B14F-4D97-AF65-F5344CB8AC3E}">
        <p14:creationId xmlns:p14="http://schemas.microsoft.com/office/powerpoint/2010/main" val="9787965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ＳＴＥＰ１の流れです。</a:t>
            </a:r>
          </a:p>
          <a:p>
            <a:r>
              <a:rPr lang="ja-JP" altLang="en-US" dirty="0"/>
              <a:t>始めに，岡山県の児童生徒の情報モラルに関わる実態について紹介します。</a:t>
            </a:r>
            <a:endParaRPr lang="en-US" altLang="ja-JP" dirty="0"/>
          </a:p>
          <a:p>
            <a:r>
              <a:rPr lang="ja-JP" altLang="en-US" dirty="0"/>
              <a:t>次に，情報モラル指導モデルカリキュラム表の内容を確認します。</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t>そして，情報モラルを題材にした資料と，情報モラル指導モデルカリキュラム表との関わりを確認していきます。●</a:t>
            </a:r>
          </a:p>
          <a:p>
            <a:endParaRPr lang="en-US" altLang="ja-JP" dirty="0"/>
          </a:p>
          <a:p>
            <a:r>
              <a:rPr lang="ja-JP" altLang="en-US" dirty="0"/>
              <a:t>＊＊＊＊＊＊＊＊＊＊＊＊＊＊＊＊＊＊＊＊＊＊＊＊＊＊＊＊＊＊＊＊</a:t>
            </a:r>
            <a:endParaRPr lang="en-US" altLang="ja-JP" dirty="0"/>
          </a:p>
          <a:p>
            <a:r>
              <a:rPr lang="en-US" altLang="ja-JP" dirty="0"/>
              <a:t>※</a:t>
            </a:r>
            <a:r>
              <a:rPr lang="ja-JP" altLang="en-US" dirty="0"/>
              <a:t>時間があれば以下を紹介します</a:t>
            </a:r>
            <a:r>
              <a:rPr lang="en-US" altLang="ja-JP" dirty="0"/>
              <a:t>※</a:t>
            </a:r>
          </a:p>
          <a:p>
            <a:r>
              <a:rPr lang="ja-JP" altLang="en-US" dirty="0"/>
              <a:t>（この「情報モラル指導モデルカリキュラム表」は，</a:t>
            </a:r>
            <a:r>
              <a:rPr lang="zh-TW" altLang="en-US" dirty="0"/>
              <a:t>平成</a:t>
            </a:r>
            <a:r>
              <a:rPr lang="en-US" altLang="zh-TW" dirty="0"/>
              <a:t>18</a:t>
            </a:r>
            <a:r>
              <a:rPr lang="zh-TW" altLang="en-US" dirty="0"/>
              <a:t>年度文部科学省</a:t>
            </a:r>
            <a:r>
              <a:rPr lang="ja-JP" altLang="en-US" dirty="0"/>
              <a:t>の</a:t>
            </a:r>
            <a:r>
              <a:rPr lang="zh-TW" altLang="en-US" dirty="0"/>
              <a:t>委託事</a:t>
            </a:r>
            <a:r>
              <a:rPr lang="ja-JP" altLang="en-US" dirty="0"/>
              <a:t>業により作成されたもので，文部科学省の</a:t>
            </a:r>
            <a:r>
              <a:rPr lang="en-US" altLang="ja-JP" dirty="0"/>
              <a:t>Web</a:t>
            </a:r>
            <a:r>
              <a:rPr lang="ja-JP" altLang="en-US" dirty="0"/>
              <a:t>ページからダウンロードできます。情報モラルの学習内容を指導目標の形で系統的にまとめられたもので，指導すべき内容を一目で見ることができます。）</a:t>
            </a:r>
          </a:p>
          <a:p>
            <a:r>
              <a:rPr lang="ja-JP" altLang="en-US" dirty="0"/>
              <a:t>＊＊＊＊＊＊＊＊＊＊＊＊＊＊＊＊＊＊＊＊＊＊＊＊＊＊＊＊＊＊＊＊</a:t>
            </a:r>
            <a:endParaRPr lang="en-US" altLang="ja-JP" dirty="0"/>
          </a:p>
          <a:p>
            <a:endParaRPr lang="en-US" altLang="ja-JP" dirty="0"/>
          </a:p>
        </p:txBody>
      </p:sp>
      <p:sp>
        <p:nvSpPr>
          <p:cNvPr id="4" name="スライド番号プレースホルダー 3"/>
          <p:cNvSpPr>
            <a:spLocks noGrp="1"/>
          </p:cNvSpPr>
          <p:nvPr>
            <p:ph type="sldNum" sz="quarter" idx="10"/>
          </p:nvPr>
        </p:nvSpPr>
        <p:spPr/>
        <p:txBody>
          <a:bodyPr/>
          <a:lstStyle/>
          <a:p>
            <a:fld id="{280D38BA-6980-41F9-B565-A45621C8883F}" type="slidenum">
              <a:rPr lang="ja-JP" altLang="en-US" smtClean="0">
                <a:solidFill>
                  <a:prstClr val="black"/>
                </a:solidFill>
              </a:rPr>
              <a:pPr/>
              <a:t>4</a:t>
            </a:fld>
            <a:endParaRPr lang="ja-JP" altLang="en-US" dirty="0">
              <a:solidFill>
                <a:prstClr val="black"/>
              </a:solidFill>
            </a:endParaRPr>
          </a:p>
        </p:txBody>
      </p:sp>
      <p:sp>
        <p:nvSpPr>
          <p:cNvPr id="5" name="ヘッダー プレースホルダー 4"/>
          <p:cNvSpPr>
            <a:spLocks noGrp="1"/>
          </p:cNvSpPr>
          <p:nvPr>
            <p:ph type="hdr" sz="quarter" idx="11"/>
          </p:nvPr>
        </p:nvSpPr>
        <p:spPr/>
        <p:txBody>
          <a:bodyPr/>
          <a:lstStyle/>
          <a:p>
            <a:r>
              <a:rPr kumimoji="1" lang="ja-JP" altLang="en-US"/>
              <a:t>ＳＴＥＰ１研修用スライド</a:t>
            </a:r>
          </a:p>
        </p:txBody>
      </p:sp>
    </p:spTree>
    <p:extLst>
      <p:ext uri="{BB962C8B-B14F-4D97-AF65-F5344CB8AC3E}">
        <p14:creationId xmlns:p14="http://schemas.microsoft.com/office/powerpoint/2010/main" val="791310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t>早速，岡山県の児童生徒の情報モラルに関わる実態について紹介します。●</a:t>
            </a:r>
          </a:p>
        </p:txBody>
      </p:sp>
      <p:sp>
        <p:nvSpPr>
          <p:cNvPr id="4" name="スライド番号プレースホルダー 3"/>
          <p:cNvSpPr>
            <a:spLocks noGrp="1"/>
          </p:cNvSpPr>
          <p:nvPr>
            <p:ph type="sldNum" sz="quarter" idx="10"/>
          </p:nvPr>
        </p:nvSpPr>
        <p:spPr/>
        <p:txBody>
          <a:bodyPr/>
          <a:lstStyle/>
          <a:p>
            <a:fld id="{280D38BA-6980-41F9-B565-A45621C8883F}" type="slidenum">
              <a:rPr lang="ja-JP" altLang="en-US" smtClean="0">
                <a:solidFill>
                  <a:prstClr val="black"/>
                </a:solidFill>
              </a:rPr>
              <a:pPr/>
              <a:t>5</a:t>
            </a:fld>
            <a:endParaRPr lang="ja-JP" altLang="en-US" dirty="0">
              <a:solidFill>
                <a:prstClr val="black"/>
              </a:solidFill>
            </a:endParaRPr>
          </a:p>
        </p:txBody>
      </p:sp>
      <p:sp>
        <p:nvSpPr>
          <p:cNvPr id="5" name="ヘッダー プレースホルダー 4"/>
          <p:cNvSpPr>
            <a:spLocks noGrp="1"/>
          </p:cNvSpPr>
          <p:nvPr>
            <p:ph type="hdr" sz="quarter" idx="11"/>
          </p:nvPr>
        </p:nvSpPr>
        <p:spPr/>
        <p:txBody>
          <a:bodyPr/>
          <a:lstStyle/>
          <a:p>
            <a:r>
              <a:rPr kumimoji="1" lang="ja-JP" altLang="en-US"/>
              <a:t>ＳＴＥＰ１研修用スライド</a:t>
            </a:r>
          </a:p>
        </p:txBody>
      </p:sp>
    </p:spTree>
    <p:extLst>
      <p:ext uri="{BB962C8B-B14F-4D97-AF65-F5344CB8AC3E}">
        <p14:creationId xmlns:p14="http://schemas.microsoft.com/office/powerpoint/2010/main" val="79131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ネットパトロールの報告によると，この期間に検知した県内児童生徒から，と思われる問題のある投稿は，約１万件検知されています。多くが個人情報の流布でした。この個人情報の流布に関しては，ブログ･プロフといったサービスに関わるものが多かったようです。そして，検出総数約１万件の２％，約</a:t>
            </a:r>
            <a:r>
              <a:rPr kumimoji="1" lang="en-US" altLang="ja-JP" dirty="0"/>
              <a:t>200</a:t>
            </a:r>
            <a:r>
              <a:rPr kumimoji="1" lang="ja-JP" altLang="en-US" dirty="0"/>
              <a:t>件のいじめ・中傷，不法行為，トラブルに関する投稿があったことが分かりました。●</a:t>
            </a:r>
            <a:endParaRPr kumimoji="1" lang="en-US" altLang="ja-JP" dirty="0"/>
          </a:p>
        </p:txBody>
      </p:sp>
      <p:sp>
        <p:nvSpPr>
          <p:cNvPr id="4" name="スライド番号プレースホルダー 3"/>
          <p:cNvSpPr>
            <a:spLocks noGrp="1"/>
          </p:cNvSpPr>
          <p:nvPr>
            <p:ph type="sldNum" sz="quarter" idx="10"/>
          </p:nvPr>
        </p:nvSpPr>
        <p:spPr/>
        <p:txBody>
          <a:bodyPr/>
          <a:lstStyle/>
          <a:p>
            <a:fld id="{82E7ADEA-D7F0-4B51-8FFE-C3ECD1F3BF86}" type="slidenum">
              <a:rPr kumimoji="1" lang="ja-JP" altLang="en-US" smtClean="0"/>
              <a:t>6</a:t>
            </a:fld>
            <a:endParaRPr kumimoji="1" lang="ja-JP" altLang="en-US" dirty="0"/>
          </a:p>
        </p:txBody>
      </p:sp>
      <p:sp>
        <p:nvSpPr>
          <p:cNvPr id="5" name="ヘッダー プレースホルダー 4"/>
          <p:cNvSpPr>
            <a:spLocks noGrp="1"/>
          </p:cNvSpPr>
          <p:nvPr>
            <p:ph type="hdr" sz="quarter" idx="11"/>
          </p:nvPr>
        </p:nvSpPr>
        <p:spPr/>
        <p:txBody>
          <a:bodyPr/>
          <a:lstStyle/>
          <a:p>
            <a:r>
              <a:rPr kumimoji="1" lang="ja-JP" altLang="en-US"/>
              <a:t>ＳＴＥＰ１研修用スライド</a:t>
            </a:r>
          </a:p>
        </p:txBody>
      </p:sp>
    </p:spTree>
    <p:extLst>
      <p:ext uri="{BB962C8B-B14F-4D97-AF65-F5344CB8AC3E}">
        <p14:creationId xmlns:p14="http://schemas.microsoft.com/office/powerpoint/2010/main" val="2809973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このグラフは，岡山県教育庁生徒指導推進室が平成</a:t>
            </a:r>
            <a:r>
              <a:rPr lang="en-US" altLang="ja-JP" dirty="0"/>
              <a:t>23</a:t>
            </a:r>
            <a:r>
              <a:rPr lang="ja-JP" altLang="en-US" dirty="0"/>
              <a:t>年度に実施した「携帯電話等に関する児童生徒の実態調査」の，学校への質問調査の一部です。</a:t>
            </a:r>
            <a:endParaRPr lang="en-US" altLang="ja-JP" dirty="0"/>
          </a:p>
          <a:p>
            <a:pPr eaLnBrk="1" hangingPunct="1">
              <a:spcBef>
                <a:spcPct val="0"/>
              </a:spcBef>
            </a:pPr>
            <a:r>
              <a:rPr lang="ja-JP" altLang="en-US" dirty="0"/>
              <a:t>学校で対応した情報モラルに関するトラブルについて尋ねたものです。●</a:t>
            </a:r>
            <a:endParaRPr lang="en-US" altLang="ja-JP" dirty="0"/>
          </a:p>
          <a:p>
            <a:r>
              <a:rPr kumimoji="1" lang="ja-JP" altLang="ja-JP" sz="1200" kern="1200" dirty="0">
                <a:solidFill>
                  <a:schemeClr val="tx1"/>
                </a:solidFill>
                <a:effectLst/>
                <a:latin typeface="+mn-lt"/>
                <a:ea typeface="+mn-ea"/>
                <a:cs typeface="+mn-cs"/>
              </a:rPr>
              <a:t>中学校や高等学校で，悪口や個人情報</a:t>
            </a:r>
            <a:r>
              <a:rPr kumimoji="1" lang="ja-JP" altLang="en-US" sz="1200" kern="1200" dirty="0">
                <a:solidFill>
                  <a:schemeClr val="tx1"/>
                </a:solidFill>
                <a:effectLst/>
                <a:latin typeface="+mn-lt"/>
                <a:ea typeface="+mn-ea"/>
                <a:cs typeface="+mn-cs"/>
              </a:rPr>
              <a:t>の流出</a:t>
            </a:r>
            <a:r>
              <a:rPr kumimoji="1" lang="ja-JP" altLang="ja-JP" sz="1200" kern="1200" dirty="0">
                <a:solidFill>
                  <a:schemeClr val="tx1"/>
                </a:solidFill>
                <a:effectLst/>
                <a:latin typeface="+mn-lt"/>
                <a:ea typeface="+mn-ea"/>
                <a:cs typeface="+mn-cs"/>
              </a:rPr>
              <a:t>，友人間のトラブルなどが目立ちます。このことからも，小学校からの</a:t>
            </a:r>
            <a:r>
              <a:rPr kumimoji="1" lang="ja-JP" altLang="en-US" sz="1200" kern="1200" dirty="0">
                <a:solidFill>
                  <a:schemeClr val="tx1"/>
                </a:solidFill>
                <a:effectLst/>
                <a:latin typeface="+mn-lt"/>
                <a:ea typeface="+mn-ea"/>
                <a:cs typeface="+mn-cs"/>
              </a:rPr>
              <a:t>系統的な</a:t>
            </a:r>
            <a:r>
              <a:rPr kumimoji="1" lang="ja-JP" altLang="ja-JP" sz="1200" kern="1200" dirty="0">
                <a:solidFill>
                  <a:schemeClr val="tx1"/>
                </a:solidFill>
                <a:effectLst/>
                <a:latin typeface="+mn-lt"/>
                <a:ea typeface="+mn-ea"/>
                <a:cs typeface="+mn-cs"/>
              </a:rPr>
              <a:t>情報モラルの指導</a:t>
            </a:r>
            <a:r>
              <a:rPr kumimoji="1" lang="ja-JP" altLang="en-US" sz="1200" kern="1200" dirty="0">
                <a:solidFill>
                  <a:schemeClr val="tx1"/>
                </a:solidFill>
                <a:effectLst/>
                <a:latin typeface="+mn-lt"/>
                <a:ea typeface="+mn-ea"/>
                <a:cs typeface="+mn-cs"/>
              </a:rPr>
              <a:t>は</a:t>
            </a:r>
            <a:r>
              <a:rPr kumimoji="1" lang="ja-JP" altLang="ja-JP" sz="1200" kern="1200" dirty="0">
                <a:solidFill>
                  <a:schemeClr val="tx1"/>
                </a:solidFill>
                <a:effectLst/>
                <a:latin typeface="+mn-lt"/>
                <a:ea typeface="+mn-ea"/>
                <a:cs typeface="+mn-cs"/>
              </a:rPr>
              <a:t>，効果があるのではないかと考えられます。●</a:t>
            </a:r>
          </a:p>
        </p:txBody>
      </p:sp>
      <p:sp>
        <p:nvSpPr>
          <p:cNvPr id="120836" name="スライド番号プレースホルダー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F947F7F-D782-47EF-8556-244AAECBA3E7}" type="slidenum">
              <a:rPr lang="ja-JP" altLang="en-US" smtClean="0"/>
              <a:pPr fontAlgn="base">
                <a:spcBef>
                  <a:spcPct val="0"/>
                </a:spcBef>
                <a:spcAft>
                  <a:spcPct val="0"/>
                </a:spcAft>
                <a:defRPr/>
              </a:pPr>
              <a:t>7</a:t>
            </a:fld>
            <a:endParaRPr lang="ja-JP" altLang="en-US" dirty="0"/>
          </a:p>
        </p:txBody>
      </p:sp>
      <p:sp>
        <p:nvSpPr>
          <p:cNvPr id="2" name="ヘッダー プレースホルダー 1"/>
          <p:cNvSpPr>
            <a:spLocks noGrp="1"/>
          </p:cNvSpPr>
          <p:nvPr>
            <p:ph type="hdr" sz="quarter" idx="10"/>
          </p:nvPr>
        </p:nvSpPr>
        <p:spPr/>
        <p:txBody>
          <a:bodyPr/>
          <a:lstStyle/>
          <a:p>
            <a:r>
              <a:rPr kumimoji="1" lang="ja-JP" altLang="en-US"/>
              <a:t>ＳＴＥＰ１研修用スライド</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t>次に，情報モラル指導モデルカリキュラム表を見ていきます。●</a:t>
            </a: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80D38BA-6980-41F9-B565-A45621C8883F}"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5" name="ヘッダー プレースホルダー 4"/>
          <p:cNvSpPr>
            <a:spLocks noGrp="1"/>
          </p:cNvSpPr>
          <p:nvPr>
            <p:ph type="hd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rPr>
              <a:t>ＳＴＥＰ１研修用スライド</a:t>
            </a:r>
          </a:p>
        </p:txBody>
      </p:sp>
    </p:spTree>
    <p:extLst>
      <p:ext uri="{BB962C8B-B14F-4D97-AF65-F5344CB8AC3E}">
        <p14:creationId xmlns:p14="http://schemas.microsoft.com/office/powerpoint/2010/main" val="791310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100" dirty="0"/>
              <a:t>（問）このカリキュラム表を，ご覧になったことのある方はいらっしゃいますか？</a:t>
            </a:r>
            <a:endParaRPr kumimoji="1" lang="en-US" altLang="ja-JP" sz="1100" dirty="0"/>
          </a:p>
          <a:p>
            <a:r>
              <a:rPr kumimoji="1" lang="ja-JP" altLang="en-US" sz="1100" dirty="0"/>
              <a:t>このカリキュラム表の一番上は，分類と表示されています。</a:t>
            </a:r>
            <a:endParaRPr kumimoji="1" lang="en-US" altLang="ja-JP" sz="1100" dirty="0"/>
          </a:p>
          <a:p>
            <a:r>
              <a:rPr kumimoji="1" lang="ja-JP" altLang="en-US" sz="1100" dirty="0"/>
              <a:t>そこを横に見ていくと，左から「小学校１，２年」「３，４年」</a:t>
            </a:r>
            <a:endParaRPr kumimoji="1" lang="en-US" altLang="ja-JP" sz="1100" dirty="0"/>
          </a:p>
          <a:p>
            <a:r>
              <a:rPr kumimoji="1" lang="ja-JP" altLang="en-US" sz="1100" dirty="0"/>
              <a:t>と，学年ごとに，示されていることが分かります。●</a:t>
            </a:r>
            <a:endParaRPr kumimoji="1" lang="en-US" altLang="ja-JP" sz="1100" dirty="0"/>
          </a:p>
          <a:p>
            <a:r>
              <a:rPr kumimoji="1" lang="ja-JP" altLang="en-US" sz="1100" dirty="0"/>
              <a:t>ご自分に関わりの深い学年や学校種の欄をご覧ください。</a:t>
            </a:r>
            <a:endParaRPr kumimoji="1" lang="en-US" altLang="ja-JP" sz="1100" dirty="0"/>
          </a:p>
          <a:p>
            <a:endParaRPr kumimoji="1" lang="en-US" altLang="ja-JP" sz="1100" dirty="0"/>
          </a:p>
          <a:p>
            <a:r>
              <a:rPr kumimoji="1" lang="ja-JP" altLang="en-US" sz="1100" dirty="0"/>
              <a:t>このモデルカリキュラム表は，情報モラルの学習内容を五つの柱で表しています。</a:t>
            </a:r>
            <a:endParaRPr kumimoji="1" lang="en-US" altLang="ja-JP" sz="1100" dirty="0"/>
          </a:p>
          <a:p>
            <a:r>
              <a:rPr kumimoji="1" lang="ja-JP" altLang="en-US" sz="1100" dirty="0"/>
              <a:t>（問）　一つ目の柱は何でしょうか？　　　→「情報社会の倫理」●</a:t>
            </a:r>
            <a:endParaRPr kumimoji="1" lang="en-US" altLang="ja-JP" sz="1100" dirty="0"/>
          </a:p>
          <a:p>
            <a:r>
              <a:rPr kumimoji="1" lang="ja-JP" altLang="en-US" sz="1100" dirty="0"/>
              <a:t>（問）　先生に関わりの深い学年では，どのような学習目標が示されていますか？　　　→「</a:t>
            </a:r>
            <a:r>
              <a:rPr kumimoji="1" lang="en-US" altLang="ja-JP" sz="1100" dirty="0"/>
              <a:t>…</a:t>
            </a:r>
            <a:r>
              <a:rPr kumimoji="1" lang="ja-JP" altLang="en-US" sz="1100" dirty="0"/>
              <a:t>」</a:t>
            </a:r>
            <a:endParaRPr kumimoji="1" lang="en-US" altLang="ja-JP" sz="1100" dirty="0"/>
          </a:p>
          <a:p>
            <a:r>
              <a:rPr kumimoji="1" lang="ja-JP" altLang="en-US" sz="1100" dirty="0"/>
              <a:t>（問）　前のレベルの学習目標とでは，どのような違いがありますか？　　　→「</a:t>
            </a:r>
            <a:r>
              <a:rPr kumimoji="1" lang="en-US" altLang="ja-JP" sz="1100" dirty="0"/>
              <a:t>…</a:t>
            </a:r>
            <a:r>
              <a:rPr kumimoji="1" lang="ja-JP" altLang="en-US" sz="1100" dirty="0"/>
              <a:t>」</a:t>
            </a:r>
            <a:endParaRPr kumimoji="1" lang="en-US" altLang="ja-JP" sz="1100" dirty="0"/>
          </a:p>
          <a:p>
            <a:r>
              <a:rPr kumimoji="1" lang="ja-JP" altLang="en-US" sz="1100" dirty="0"/>
              <a:t>前後の，指導の目標と比較すると，発達段階に応じて指導目標がステップアップしていることから，指導の系統性を意識できます。</a:t>
            </a:r>
            <a:endParaRPr kumimoji="1" lang="en-US" altLang="ja-JP" sz="1100" dirty="0"/>
          </a:p>
          <a:p>
            <a:r>
              <a:rPr kumimoji="1" lang="ja-JP" altLang="en-US" sz="1100" dirty="0"/>
              <a:t>この「情報社会の倫理」は，主に情報社会での責任や義務，権利などの内容を含んでいることが分かります。</a:t>
            </a:r>
            <a:endParaRPr kumimoji="1" lang="en-US" altLang="ja-JP" sz="1100" dirty="0"/>
          </a:p>
          <a:p>
            <a:endParaRPr kumimoji="1" lang="en-US" altLang="ja-JP" sz="1100" dirty="0"/>
          </a:p>
          <a:p>
            <a:r>
              <a:rPr kumimoji="1" lang="ja-JP" altLang="en-US" sz="1100" dirty="0"/>
              <a:t>（問）　二つ目の柱で，同じように見ていきます。二つ目の柱は何ですか？</a:t>
            </a:r>
            <a:endParaRPr kumimoji="1" lang="en-US" altLang="ja-JP" sz="1100" dirty="0"/>
          </a:p>
          <a:p>
            <a:r>
              <a:rPr kumimoji="1" lang="ja-JP" altLang="en-US" sz="1100" dirty="0"/>
              <a:t>　　　→「法の理解と遵守」●</a:t>
            </a:r>
            <a:endParaRPr kumimoji="1" lang="en-US" altLang="ja-JP" sz="1100" dirty="0"/>
          </a:p>
          <a:p>
            <a:endParaRPr kumimoji="1" lang="en-US" altLang="ja-JP" sz="1100" dirty="0"/>
          </a:p>
          <a:p>
            <a:r>
              <a:rPr kumimoji="1" lang="ja-JP" altLang="en-US" sz="1100" dirty="0"/>
              <a:t>この後，時間を取りますので，同じように，見てください。</a:t>
            </a:r>
            <a:endParaRPr kumimoji="1" lang="en-US" altLang="ja-JP" sz="1100" dirty="0"/>
          </a:p>
          <a:p>
            <a:r>
              <a:rPr kumimoji="1" lang="ja-JP" altLang="en-US" sz="1100" dirty="0"/>
              <a:t>　　　　＊以下，実態に応じて，「安全への知恵」まで，質問を繰り返してもよい。</a:t>
            </a:r>
            <a:endParaRPr kumimoji="1" lang="en-US" altLang="ja-JP" sz="1100" dirty="0"/>
          </a:p>
          <a:p>
            <a:endParaRPr kumimoji="1" lang="en-US" altLang="ja-JP" sz="1100" dirty="0"/>
          </a:p>
          <a:p>
            <a:r>
              <a:rPr kumimoji="1" lang="ja-JP" altLang="en-US" sz="1100" dirty="0"/>
              <a:t>その他の柱についても，後ほどご覧になってください。●</a:t>
            </a:r>
            <a:endParaRPr kumimoji="1" lang="en-US" altLang="ja-JP" sz="1100"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80D38BA-6980-41F9-B565-A45621C8883F}"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5" name="ヘッダー プレースホルダー 4"/>
          <p:cNvSpPr>
            <a:spLocks noGrp="1"/>
          </p:cNvSpPr>
          <p:nvPr>
            <p:ph type="hd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rPr>
              <a:t>ＳＴＥＰ１研修用スライド</a:t>
            </a:r>
          </a:p>
        </p:txBody>
      </p:sp>
    </p:spTree>
    <p:extLst>
      <p:ext uri="{BB962C8B-B14F-4D97-AF65-F5344CB8AC3E}">
        <p14:creationId xmlns:p14="http://schemas.microsoft.com/office/powerpoint/2010/main" val="79131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BA0A3273-D941-41BB-9FB5-05CDFD7BFA12}" type="datetime1">
              <a:rPr kumimoji="1" lang="ja-JP" altLang="en-US" smtClean="0"/>
              <a:t>2022/9/26</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3905201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1600200"/>
            <a:ext cx="8229600" cy="4525963"/>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795DA76B-B559-4DC4-80EE-F900C9044E86}" type="datetime1">
              <a:rPr kumimoji="1" lang="ja-JP" altLang="en-US" smtClean="0"/>
              <a:t>2022/9/26</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171060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4F0F61E8-9C24-44BA-92C1-ABB90B07D0B1}" type="datetime1">
              <a:rPr kumimoji="1" lang="ja-JP" altLang="en-US" smtClean="0"/>
              <a:t>2022/9/26</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546112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a:xfrm>
            <a:off x="457200" y="6356350"/>
            <a:ext cx="2133600" cy="365125"/>
          </a:xfrm>
          <a:prstGeom prst="rect">
            <a:avLst/>
          </a:prstGeom>
        </p:spPr>
        <p:txBody>
          <a:bodyPr/>
          <a:lstStyle/>
          <a:p>
            <a:fld id="{3219DC85-A71B-407C-B129-CD2A47A4859A}" type="datetime1">
              <a:rPr kumimoji="1" lang="ja-JP" altLang="en-US" smtClean="0"/>
              <a:t>2022/9/26</a:t>
            </a:fld>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2586826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 タイトルの書式設定</a:t>
            </a:r>
          </a:p>
        </p:txBody>
      </p:sp>
      <p:sp>
        <p:nvSpPr>
          <p:cNvPr id="3" name="コンテンツ プレースホルダ 2"/>
          <p:cNvSpPr>
            <a:spLocks noGrp="1"/>
          </p:cNvSpPr>
          <p:nvPr>
            <p:ph idx="1"/>
          </p:nvPr>
        </p:nvSpPr>
        <p:spPr>
          <a:xfrm>
            <a:off x="457200" y="1600200"/>
            <a:ext cx="8229600" cy="4525963"/>
          </a:xfrm>
          <a:prstGeom prst="rect">
            <a:avLst/>
          </a:prstGeom>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457200" y="6356350"/>
            <a:ext cx="2133600" cy="365125"/>
          </a:xfrm>
          <a:prstGeom prst="rect">
            <a:avLst/>
          </a:prstGeom>
        </p:spPr>
        <p:txBody>
          <a:bodyPr/>
          <a:lstStyle/>
          <a:p>
            <a:fld id="{1BB2AADF-B69E-4348-9B14-9B5163AC4733}" type="datetime1">
              <a:rPr kumimoji="1" lang="ja-JP" altLang="en-US" smtClean="0"/>
              <a:t>2022/9/26</a:t>
            </a:fld>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1550316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a:xfrm>
            <a:off x="457200" y="6356350"/>
            <a:ext cx="2133600" cy="365125"/>
          </a:xfrm>
          <a:prstGeom prst="rect">
            <a:avLst/>
          </a:prstGeom>
        </p:spPr>
        <p:txBody>
          <a:bodyPr/>
          <a:lstStyle/>
          <a:p>
            <a:fld id="{7E2D32BD-B8BF-45DA-B4C6-DEF0055D721A}" type="datetime1">
              <a:rPr kumimoji="1" lang="ja-JP" altLang="en-US" smtClean="0"/>
              <a:t>2022/9/26</a:t>
            </a:fld>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967821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a:xfrm>
            <a:off x="457200" y="6356350"/>
            <a:ext cx="2133600" cy="365125"/>
          </a:xfrm>
          <a:prstGeom prst="rect">
            <a:avLst/>
          </a:prstGeom>
        </p:spPr>
        <p:txBody>
          <a:bodyPr/>
          <a:lstStyle/>
          <a:p>
            <a:fld id="{87D81367-2A66-459B-9F84-891F54790BE8}" type="datetime1">
              <a:rPr kumimoji="1" lang="ja-JP" altLang="en-US" smtClean="0"/>
              <a:t>2022/9/26</a:t>
            </a:fld>
            <a:endParaRPr kumimoji="1" lang="ja-JP" altLang="en-US"/>
          </a:p>
        </p:txBody>
      </p:sp>
      <p:sp>
        <p:nvSpPr>
          <p:cNvPr id="6" name="フッター プレースホルダ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 6"/>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2870082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a:xfrm>
            <a:off x="457200" y="6356350"/>
            <a:ext cx="2133600" cy="365125"/>
          </a:xfrm>
          <a:prstGeom prst="rect">
            <a:avLst/>
          </a:prstGeom>
        </p:spPr>
        <p:txBody>
          <a:bodyPr/>
          <a:lstStyle/>
          <a:p>
            <a:fld id="{9F9CB244-9F99-497F-B5E8-7BA57B7604D7}" type="datetime1">
              <a:rPr kumimoji="1" lang="ja-JP" altLang="en-US" smtClean="0"/>
              <a:t>2022/9/26</a:t>
            </a:fld>
            <a:endParaRPr kumimoji="1" lang="ja-JP" altLang="en-US"/>
          </a:p>
        </p:txBody>
      </p:sp>
      <p:sp>
        <p:nvSpPr>
          <p:cNvPr id="8" name="フッター プレースホルダ 7"/>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9" name="スライド番号プレースホルダ 8"/>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3260924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 タイトルの書式設定</a:t>
            </a:r>
          </a:p>
        </p:txBody>
      </p:sp>
      <p:sp>
        <p:nvSpPr>
          <p:cNvPr id="3" name="日付プレースホルダ 2"/>
          <p:cNvSpPr>
            <a:spLocks noGrp="1"/>
          </p:cNvSpPr>
          <p:nvPr>
            <p:ph type="dt" sz="half" idx="10"/>
          </p:nvPr>
        </p:nvSpPr>
        <p:spPr>
          <a:xfrm>
            <a:off x="457200" y="6356350"/>
            <a:ext cx="2133600" cy="365125"/>
          </a:xfrm>
          <a:prstGeom prst="rect">
            <a:avLst/>
          </a:prstGeom>
        </p:spPr>
        <p:txBody>
          <a:bodyPr/>
          <a:lstStyle/>
          <a:p>
            <a:fld id="{E65BBF21-3AA4-401A-8FC2-D75605C10EDB}" type="datetime1">
              <a:rPr kumimoji="1" lang="ja-JP" altLang="en-US" smtClean="0"/>
              <a:t>2022/9/26</a:t>
            </a:fld>
            <a:endParaRPr kumimoji="1" lang="ja-JP" altLang="en-US"/>
          </a:p>
        </p:txBody>
      </p:sp>
      <p:sp>
        <p:nvSpPr>
          <p:cNvPr id="4" name="フッター プレースホルダ 3"/>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5" name="スライド番号プレースホルダ 4"/>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404416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a:xfrm>
            <a:off x="457200" y="6356350"/>
            <a:ext cx="2133600" cy="365125"/>
          </a:xfrm>
          <a:prstGeom prst="rect">
            <a:avLst/>
          </a:prstGeom>
        </p:spPr>
        <p:txBody>
          <a:bodyPr/>
          <a:lstStyle/>
          <a:p>
            <a:fld id="{11AD6CD6-A7F2-4F03-BE6C-C395AB6E47CB}" type="datetime1">
              <a:rPr kumimoji="1" lang="ja-JP" altLang="en-US" smtClean="0"/>
              <a:t>2022/9/26</a:t>
            </a:fld>
            <a:endParaRPr kumimoji="1" lang="ja-JP" altLang="en-US"/>
          </a:p>
        </p:txBody>
      </p:sp>
      <p:sp>
        <p:nvSpPr>
          <p:cNvPr id="3" name="フッター プレースホルダ 2"/>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4" name="スライド番号プレースホルダ 3"/>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1480000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a:xfrm>
            <a:off x="457200" y="6356350"/>
            <a:ext cx="2133600" cy="365125"/>
          </a:xfrm>
          <a:prstGeom prst="rect">
            <a:avLst/>
          </a:prstGeom>
        </p:spPr>
        <p:txBody>
          <a:bodyPr/>
          <a:lstStyle/>
          <a:p>
            <a:fld id="{89E2E6E3-A29B-43D6-9BA2-F0EA792DEA59}" type="datetime1">
              <a:rPr kumimoji="1" lang="ja-JP" altLang="en-US" smtClean="0"/>
              <a:t>2022/9/26</a:t>
            </a:fld>
            <a:endParaRPr kumimoji="1" lang="ja-JP" altLang="en-US"/>
          </a:p>
        </p:txBody>
      </p:sp>
      <p:sp>
        <p:nvSpPr>
          <p:cNvPr id="6" name="フッター プレースホルダ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 6"/>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1941895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マスター タイトルの書式設定</a:t>
            </a:r>
          </a:p>
        </p:txBody>
      </p:sp>
      <p:sp>
        <p:nvSpPr>
          <p:cNvPr id="3" name="コンテンツ プレースホルダー 2"/>
          <p:cNvSpPr>
            <a:spLocks noGrp="1"/>
          </p:cNvSpPr>
          <p:nvPr>
            <p:ph idx="1"/>
          </p:nvPr>
        </p:nvSpPr>
        <p:spPr>
          <a:xfrm>
            <a:off x="457200" y="1600200"/>
            <a:ext cx="8229600" cy="4525963"/>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8F849A6-4385-4321-A704-0F8C39185613}" type="datetime1">
              <a:rPr kumimoji="1" lang="ja-JP" altLang="en-US" smtClean="0"/>
              <a:t>2022/9/26</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1941518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a:xfrm>
            <a:off x="457200" y="6356350"/>
            <a:ext cx="2133600" cy="365125"/>
          </a:xfrm>
          <a:prstGeom prst="rect">
            <a:avLst/>
          </a:prstGeom>
        </p:spPr>
        <p:txBody>
          <a:bodyPr/>
          <a:lstStyle/>
          <a:p>
            <a:fld id="{829866F8-8557-44DC-8A96-E71BA78CC27A}" type="datetime1">
              <a:rPr kumimoji="1" lang="ja-JP" altLang="en-US" smtClean="0"/>
              <a:t>2022/9/26</a:t>
            </a:fld>
            <a:endParaRPr kumimoji="1" lang="ja-JP" altLang="en-US"/>
          </a:p>
        </p:txBody>
      </p:sp>
      <p:sp>
        <p:nvSpPr>
          <p:cNvPr id="6" name="フッター プレースホルダ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 6"/>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806469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1600200"/>
            <a:ext cx="8229600" cy="4525963"/>
          </a:xfrm>
          <a:prstGeom prst="rect">
            <a:avLst/>
          </a:prstGeo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457200" y="6356350"/>
            <a:ext cx="2133600" cy="365125"/>
          </a:xfrm>
          <a:prstGeom prst="rect">
            <a:avLst/>
          </a:prstGeom>
        </p:spPr>
        <p:txBody>
          <a:bodyPr/>
          <a:lstStyle/>
          <a:p>
            <a:fld id="{2C4D7D7F-2E38-42F5-B28E-351E5563CE77}" type="datetime1">
              <a:rPr kumimoji="1" lang="ja-JP" altLang="en-US" smtClean="0"/>
              <a:t>2022/9/26</a:t>
            </a:fld>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1901212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縦書きタイトルと縦書きテキスト">
    <p:spTree>
      <p:nvGrpSpPr>
        <p:cNvPr id="1" name=""/>
        <p:cNvGrpSpPr/>
        <p:nvPr/>
      </p:nvGrpSpPr>
      <p:grpSpPr>
        <a:xfrm>
          <a:off x="0" y="0"/>
          <a:ext cx="0" cy="0"/>
          <a:chOff x="0" y="0"/>
          <a:chExt cx="0" cy="0"/>
        </a:xfrm>
      </p:grpSpPr>
      <p:sp>
        <p:nvSpPr>
          <p:cNvPr id="4" name="日付プレースホルダ 3"/>
          <p:cNvSpPr>
            <a:spLocks noGrp="1"/>
          </p:cNvSpPr>
          <p:nvPr>
            <p:ph type="dt" sz="half" idx="10"/>
          </p:nvPr>
        </p:nvSpPr>
        <p:spPr>
          <a:xfrm>
            <a:off x="457200" y="6356350"/>
            <a:ext cx="2133600" cy="365125"/>
          </a:xfrm>
          <a:prstGeom prst="rect">
            <a:avLst/>
          </a:prstGeom>
        </p:spPr>
        <p:txBody>
          <a:bodyPr/>
          <a:lstStyle/>
          <a:p>
            <a:fld id="{E8431839-09FE-4B4F-8EFA-2DD4DE8F5973}" type="datetime1">
              <a:rPr kumimoji="1" lang="ja-JP" altLang="en-US" smtClean="0"/>
              <a:t>2022/9/26</a:t>
            </a:fld>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2217825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33B769B7-A436-4575-934B-88554D66E4F0}" type="datetime1">
              <a:rPr kumimoji="1" lang="ja-JP" altLang="en-US" smtClean="0"/>
              <a:t>2022/9/26</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995673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3CE3CDCF-EA5C-4D31-84EF-402A79EC0D10}" type="datetime1">
              <a:rPr kumimoji="1" lang="ja-JP" altLang="en-US" smtClean="0"/>
              <a:t>2022/9/26</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845529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a:xfrm>
            <a:off x="457200" y="6356350"/>
            <a:ext cx="2133600" cy="365125"/>
          </a:xfrm>
          <a:prstGeom prst="rect">
            <a:avLst/>
          </a:prstGeom>
        </p:spPr>
        <p:txBody>
          <a:bodyPr/>
          <a:lstStyle/>
          <a:p>
            <a:fld id="{F4ADFE19-BF39-4C4D-A950-186C2F8EDF80}" type="datetime1">
              <a:rPr kumimoji="1" lang="ja-JP" altLang="en-US" smtClean="0"/>
              <a:t>2022/9/26</a:t>
            </a:fld>
            <a:endParaRPr kumimoji="1" lang="ja-JP" altLang="en-US"/>
          </a:p>
        </p:txBody>
      </p:sp>
      <p:sp>
        <p:nvSpPr>
          <p:cNvPr id="8" name="フッター プレースホルダー 7"/>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9" name="スライド番号プレースホルダー 8"/>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286499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a:xfrm>
            <a:off x="457200" y="6356350"/>
            <a:ext cx="2133600" cy="365125"/>
          </a:xfrm>
          <a:prstGeom prst="rect">
            <a:avLst/>
          </a:prstGeom>
        </p:spPr>
        <p:txBody>
          <a:bodyPr/>
          <a:lstStyle/>
          <a:p>
            <a:fld id="{9E62155B-A6D5-48F2-AC77-85A0FBAD4160}" type="datetime1">
              <a:rPr kumimoji="1" lang="ja-JP" altLang="en-US" smtClean="0"/>
              <a:t>2022/9/26</a:t>
            </a:fld>
            <a:endParaRPr kumimoji="1" lang="ja-JP" altLang="en-US"/>
          </a:p>
        </p:txBody>
      </p:sp>
      <p:sp>
        <p:nvSpPr>
          <p:cNvPr id="4" name="フッター プレースホルダー 3"/>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5" name="スライド番号プレースホルダー 4"/>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3147128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a:xfrm>
            <a:off x="457200" y="6356350"/>
            <a:ext cx="2133600" cy="365125"/>
          </a:xfrm>
          <a:prstGeom prst="rect">
            <a:avLst/>
          </a:prstGeom>
        </p:spPr>
        <p:txBody>
          <a:bodyPr/>
          <a:lstStyle/>
          <a:p>
            <a:fld id="{53FA2D38-7DAE-4834-ACCE-1F136AF38E20}" type="datetime1">
              <a:rPr kumimoji="1" lang="ja-JP" altLang="en-US" smtClean="0"/>
              <a:t>2022/9/26</a:t>
            </a:fld>
            <a:endParaRPr kumimoji="1" lang="ja-JP" altLang="en-US"/>
          </a:p>
        </p:txBody>
      </p:sp>
      <p:sp>
        <p:nvSpPr>
          <p:cNvPr id="3" name="フッター プレースホルダー 2"/>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4" name="スライド番号プレースホルダー 3"/>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404376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7D447725-754D-4209-A63D-1E79AAE1A23C}" type="datetime1">
              <a:rPr kumimoji="1" lang="ja-JP" altLang="en-US" smtClean="0"/>
              <a:t>2022/9/26</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2151567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E7BA05F4-7CC9-4560-B3F1-5C1A5B477928}" type="datetime1">
              <a:rPr kumimoji="1" lang="ja-JP" altLang="en-US" smtClean="0"/>
              <a:t>2022/9/26</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4079295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587903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正方形/長方形 6"/>
          <p:cNvSpPr/>
          <p:nvPr/>
        </p:nvSpPr>
        <p:spPr>
          <a:xfrm>
            <a:off x="0" y="0"/>
            <a:ext cx="9144000" cy="248356"/>
          </a:xfrm>
          <a:prstGeom prst="rect">
            <a:avLst/>
          </a:prstGeom>
          <a:gradFill flip="none" rotWithShape="1">
            <a:gsLst>
              <a:gs pos="38000">
                <a:srgbClr val="663300"/>
              </a:gs>
              <a:gs pos="73000">
                <a:srgbClr val="FFD3A7"/>
              </a:gs>
              <a:gs pos="100000">
                <a:srgbClr val="663300"/>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0" y="6581553"/>
            <a:ext cx="9144000" cy="285145"/>
          </a:xfrm>
          <a:prstGeom prst="rect">
            <a:avLst/>
          </a:prstGeom>
          <a:gradFill>
            <a:gsLst>
              <a:gs pos="42000">
                <a:srgbClr val="663300"/>
              </a:gs>
              <a:gs pos="77000">
                <a:srgbClr val="FFD3A7"/>
              </a:gs>
              <a:gs pos="100000">
                <a:srgbClr val="6633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107504" y="301521"/>
            <a:ext cx="1013419" cy="309616"/>
          </a:xfrm>
          <a:prstGeom prst="roundRect">
            <a:avLst>
              <a:gd name="adj" fmla="val 50000"/>
            </a:avLst>
          </a:prstGeom>
          <a:solidFill>
            <a:srgbClr val="663300"/>
          </a:solidFill>
          <a:ln>
            <a:noFill/>
          </a:ln>
          <a:effectLst>
            <a:glow rad="63500">
              <a:schemeClr val="accent6">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07504" y="263071"/>
            <a:ext cx="1013419" cy="369332"/>
          </a:xfrm>
          <a:prstGeom prst="rect">
            <a:avLst/>
          </a:prstGeom>
          <a:noFill/>
        </p:spPr>
        <p:txBody>
          <a:bodyPr wrap="none" rtlCol="0">
            <a:spAutoFit/>
          </a:bodyPr>
          <a:lstStyle/>
          <a:p>
            <a:r>
              <a:rPr kumimoji="1" lang="ja-JP" altLang="en-US" dirty="0">
                <a:solidFill>
                  <a:schemeClr val="bg1"/>
                </a:solidFill>
                <a:latin typeface="HGP創英角ｺﾞｼｯｸUB" pitchFamily="50" charset="-128"/>
                <a:ea typeface="HGP創英角ｺﾞｼｯｸUB" pitchFamily="50" charset="-128"/>
              </a:rPr>
              <a:t>ＳＴＥＰ１</a:t>
            </a:r>
          </a:p>
        </p:txBody>
      </p:sp>
      <p:sp>
        <p:nvSpPr>
          <p:cNvPr id="10" name="テキスト ボックス 9"/>
          <p:cNvSpPr txBox="1"/>
          <p:nvPr/>
        </p:nvSpPr>
        <p:spPr>
          <a:xfrm>
            <a:off x="1852116" y="6535977"/>
            <a:ext cx="5449569" cy="369332"/>
          </a:xfrm>
          <a:prstGeom prst="rect">
            <a:avLst/>
          </a:prstGeom>
          <a:noFill/>
        </p:spPr>
        <p:txBody>
          <a:bodyPr wrap="none" rtlCol="0" anchor="ctr">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400" b="0" i="1" dirty="0">
                <a:solidFill>
                  <a:schemeClr val="bg1"/>
                </a:solidFill>
                <a:latin typeface="Brush Script MT" pitchFamily="66" charset="0"/>
              </a:rPr>
              <a:t>R</a:t>
            </a:r>
            <a:r>
              <a:rPr lang="en-US" altLang="ja-JP" sz="1800" b="0" i="1" dirty="0">
                <a:solidFill>
                  <a:schemeClr val="bg1"/>
                </a:solidFill>
                <a:latin typeface="Brush Script MT" pitchFamily="66" charset="0"/>
              </a:rPr>
              <a:t>  2012 Okayama Prefectural Education Center . All rights reserved</a:t>
            </a:r>
            <a:endParaRPr kumimoji="1" lang="ja-JP" altLang="en-US" sz="1800" b="0" dirty="0">
              <a:solidFill>
                <a:schemeClr val="bg1"/>
              </a:solidFill>
              <a:latin typeface="Brush Script MT" pitchFamily="66" charset="0"/>
              <a:ea typeface="HGP創英角ｺﾞｼｯｸUB" pitchFamily="50" charset="-128"/>
            </a:endParaRPr>
          </a:p>
        </p:txBody>
      </p:sp>
      <p:sp>
        <p:nvSpPr>
          <p:cNvPr id="11" name="テキスト ボックス 10"/>
          <p:cNvSpPr txBox="1"/>
          <p:nvPr/>
        </p:nvSpPr>
        <p:spPr>
          <a:xfrm>
            <a:off x="5338018" y="-55732"/>
            <a:ext cx="3834704" cy="338554"/>
          </a:xfrm>
          <a:prstGeom prst="rect">
            <a:avLst/>
          </a:prstGeom>
          <a:noFill/>
        </p:spPr>
        <p:txBody>
          <a:bodyPr wrap="none" rtlCol="0">
            <a:spAutoFit/>
          </a:bodyPr>
          <a:lstStyle/>
          <a:p>
            <a:r>
              <a:rPr kumimoji="1" lang="ja-JP" altLang="en-US" sz="1600" i="1" dirty="0">
                <a:solidFill>
                  <a:schemeClr val="bg1"/>
                </a:solidFill>
                <a:latin typeface="HGP創英角ｺﾞｼｯｸUB" pitchFamily="50" charset="-128"/>
                <a:ea typeface="HGP創英角ｺﾞｼｯｸUB" pitchFamily="50" charset="-128"/>
              </a:rPr>
              <a:t>読み物資料で情報モラルを指導するために</a:t>
            </a:r>
          </a:p>
        </p:txBody>
      </p:sp>
      <p:sp>
        <p:nvSpPr>
          <p:cNvPr id="2" name="円/楕円 1"/>
          <p:cNvSpPr>
            <a:spLocks noChangeAspect="1"/>
          </p:cNvSpPr>
          <p:nvPr/>
        </p:nvSpPr>
        <p:spPr>
          <a:xfrm>
            <a:off x="1926547" y="6634718"/>
            <a:ext cx="180000" cy="180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40236023"/>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8.xml"/><Relationship Id="rId1" Type="http://schemas.openxmlformats.org/officeDocument/2006/relationships/vmlDrawing" Target="../drawings/vmlDrawing1.vml"/><Relationship Id="rId5" Type="http://schemas.openxmlformats.org/officeDocument/2006/relationships/image" Target="../media/image2.png"/><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線コネクタ 5"/>
          <p:cNvCxnSpPr/>
          <p:nvPr/>
        </p:nvCxnSpPr>
        <p:spPr>
          <a:xfrm>
            <a:off x="280298" y="1358116"/>
            <a:ext cx="8580500" cy="0"/>
          </a:xfrm>
          <a:prstGeom prst="line">
            <a:avLst/>
          </a:prstGeom>
          <a:ln>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280298" y="2798276"/>
            <a:ext cx="8580500" cy="0"/>
          </a:xfrm>
          <a:prstGeom prst="line">
            <a:avLst/>
          </a:prstGeom>
          <a:ln>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1036382" y="4509120"/>
            <a:ext cx="7068332" cy="0"/>
          </a:xfrm>
          <a:prstGeom prst="line">
            <a:avLst/>
          </a:prstGeom>
          <a:ln>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1036382" y="5301208"/>
            <a:ext cx="7068332" cy="0"/>
          </a:xfrm>
          <a:prstGeom prst="line">
            <a:avLst/>
          </a:prstGeom>
          <a:ln>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5" name="テキスト ボックス 24"/>
          <p:cNvSpPr txBox="1"/>
          <p:nvPr/>
        </p:nvSpPr>
        <p:spPr>
          <a:xfrm>
            <a:off x="3324053" y="4598432"/>
            <a:ext cx="2492990" cy="646331"/>
          </a:xfrm>
          <a:prstGeom prst="rect">
            <a:avLst/>
          </a:prstGeom>
          <a:noFill/>
        </p:spPr>
        <p:txBody>
          <a:bodyPr wrap="none" rtlCol="0">
            <a:spAutoFit/>
          </a:bodyPr>
          <a:lstStyle/>
          <a:p>
            <a:r>
              <a:rPr kumimoji="1" lang="ja-JP" altLang="en-US" sz="3600" dirty="0">
                <a:solidFill>
                  <a:srgbClr val="663300"/>
                </a:solidFill>
                <a:latin typeface="EPSON 丸ゴシック体Ｍ" pitchFamily="49" charset="-128"/>
                <a:ea typeface="EPSON 丸ゴシック体Ｍ" pitchFamily="49" charset="-128"/>
              </a:rPr>
              <a:t>○○○学校</a:t>
            </a:r>
          </a:p>
        </p:txBody>
      </p:sp>
      <p:sp>
        <p:nvSpPr>
          <p:cNvPr id="8" name="テキスト ボックス 7"/>
          <p:cNvSpPr txBox="1"/>
          <p:nvPr/>
        </p:nvSpPr>
        <p:spPr>
          <a:xfrm>
            <a:off x="280298" y="1358116"/>
            <a:ext cx="8580500" cy="1446550"/>
          </a:xfrm>
          <a:prstGeom prst="rect">
            <a:avLst/>
          </a:prstGeom>
          <a:noFill/>
        </p:spPr>
        <p:txBody>
          <a:bodyPr wrap="square" rtlCol="0">
            <a:spAutoFit/>
          </a:bodyPr>
          <a:lstStyle/>
          <a:p>
            <a:pPr algn="ctr"/>
            <a:r>
              <a:rPr kumimoji="1" lang="ja-JP" altLang="en-US" sz="4400" dirty="0">
                <a:solidFill>
                  <a:srgbClr val="663300"/>
                </a:solidFill>
                <a:latin typeface="EPSON 太丸ゴシック体Ｂ" pitchFamily="49" charset="-128"/>
                <a:ea typeface="EPSON 太丸ゴシック体Ｂ" pitchFamily="49" charset="-128"/>
              </a:rPr>
              <a:t>情報モラル教育を意識した</a:t>
            </a:r>
            <a:endParaRPr kumimoji="1" lang="en-US" altLang="ja-JP" sz="4400" dirty="0">
              <a:solidFill>
                <a:srgbClr val="663300"/>
              </a:solidFill>
              <a:latin typeface="EPSON 太丸ゴシック体Ｂ" pitchFamily="49" charset="-128"/>
              <a:ea typeface="EPSON 太丸ゴシック体Ｂ" pitchFamily="49" charset="-128"/>
            </a:endParaRPr>
          </a:p>
          <a:p>
            <a:pPr algn="ctr"/>
            <a:r>
              <a:rPr kumimoji="1" lang="ja-JP" altLang="en-US" sz="4400" dirty="0">
                <a:solidFill>
                  <a:srgbClr val="663300"/>
                </a:solidFill>
                <a:latin typeface="EPSON 太丸ゴシック体Ｂ" pitchFamily="49" charset="-128"/>
                <a:ea typeface="EPSON 太丸ゴシック体Ｂ" pitchFamily="49" charset="-128"/>
              </a:rPr>
              <a:t>指導のための校内研修</a:t>
            </a:r>
          </a:p>
        </p:txBody>
      </p:sp>
      <p:sp>
        <p:nvSpPr>
          <p:cNvPr id="9" name="角丸四角形 8"/>
          <p:cNvSpPr/>
          <p:nvPr/>
        </p:nvSpPr>
        <p:spPr>
          <a:xfrm>
            <a:off x="2455475" y="3251426"/>
            <a:ext cx="3672000" cy="972000"/>
          </a:xfrm>
          <a:prstGeom prst="roundRect">
            <a:avLst>
              <a:gd name="adj" fmla="val 50000"/>
            </a:avLst>
          </a:prstGeom>
          <a:solidFill>
            <a:srgbClr val="663300"/>
          </a:solidFill>
          <a:ln>
            <a:noFill/>
          </a:ln>
          <a:effectLst>
            <a:glow rad="63500">
              <a:schemeClr val="accent6">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テキスト ボックス 9"/>
          <p:cNvSpPr txBox="1"/>
          <p:nvPr/>
        </p:nvSpPr>
        <p:spPr>
          <a:xfrm>
            <a:off x="2872356" y="3190116"/>
            <a:ext cx="2946640" cy="1015663"/>
          </a:xfrm>
          <a:prstGeom prst="rect">
            <a:avLst/>
          </a:prstGeom>
          <a:noFill/>
        </p:spPr>
        <p:txBody>
          <a:bodyPr wrap="none" rtlCol="0">
            <a:spAutoFit/>
          </a:bodyPr>
          <a:lstStyle/>
          <a:p>
            <a:r>
              <a:rPr kumimoji="1" lang="ja-JP" altLang="en-US" sz="6000" dirty="0">
                <a:solidFill>
                  <a:schemeClr val="bg1"/>
                </a:solidFill>
                <a:latin typeface="HGP創英角ｺﾞｼｯｸUB" pitchFamily="50" charset="-128"/>
                <a:ea typeface="HGP創英角ｺﾞｼｯｸUB" pitchFamily="50" charset="-128"/>
              </a:rPr>
              <a:t>ＳＴＥＰ１</a:t>
            </a:r>
          </a:p>
        </p:txBody>
      </p:sp>
    </p:spTree>
    <p:extLst>
      <p:ext uri="{BB962C8B-B14F-4D97-AF65-F5344CB8AC3E}">
        <p14:creationId xmlns:p14="http://schemas.microsoft.com/office/powerpoint/2010/main" val="3192985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07504" y="1130300"/>
            <a:ext cx="8712968" cy="125668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4" name="テキスト ボックス 103"/>
          <p:cNvSpPr txBox="1"/>
          <p:nvPr/>
        </p:nvSpPr>
        <p:spPr>
          <a:xfrm>
            <a:off x="1331640" y="188640"/>
            <a:ext cx="7673778" cy="646331"/>
          </a:xfrm>
          <a:prstGeom prst="rect">
            <a:avLst/>
          </a:prstGeom>
          <a:noFill/>
        </p:spPr>
        <p:txBody>
          <a:bodyPr wrap="square" rtlCol="0">
            <a:spAutoFit/>
          </a:bodyPr>
          <a:lstStyle/>
          <a:p>
            <a:r>
              <a:rPr lang="ja-JP" altLang="en-US" sz="3600" dirty="0">
                <a:solidFill>
                  <a:srgbClr val="663300"/>
                </a:solidFill>
                <a:latin typeface="EPSON 太丸ゴシック体Ｂ" pitchFamily="49" charset="-128"/>
                <a:ea typeface="EPSON 太丸ゴシック体Ｂ" pitchFamily="49" charset="-128"/>
              </a:rPr>
              <a:t>始める前に，司会を決めます。</a:t>
            </a:r>
          </a:p>
        </p:txBody>
      </p:sp>
      <p:sp>
        <p:nvSpPr>
          <p:cNvPr id="103" name="テキスト ボックス 102"/>
          <p:cNvSpPr txBox="1"/>
          <p:nvPr/>
        </p:nvSpPr>
        <p:spPr>
          <a:xfrm>
            <a:off x="50800" y="1178444"/>
            <a:ext cx="9144000" cy="4926990"/>
          </a:xfrm>
          <a:prstGeom prst="rect">
            <a:avLst/>
          </a:prstGeom>
          <a:noFill/>
        </p:spPr>
        <p:txBody>
          <a:bodyPr wrap="square" rtlCol="0">
            <a:spAutoFit/>
          </a:bodyPr>
          <a:lstStyle/>
          <a:p>
            <a:pPr>
              <a:lnSpc>
                <a:spcPts val="4500"/>
              </a:lnSpc>
            </a:pPr>
            <a:r>
              <a:rPr lang="ja-JP" altLang="en-US" sz="4800" dirty="0">
                <a:solidFill>
                  <a:prstClr val="black"/>
                </a:solidFill>
                <a:latin typeface="EPSON 丸ゴシック体Ｍ" pitchFamily="49" charset="-128"/>
                <a:ea typeface="EPSON 丸ゴシック体Ｍ" pitchFamily="49" charset="-128"/>
              </a:rPr>
              <a:t>　情報モラルを指導した際，どのような指導をしましたか？</a:t>
            </a:r>
            <a:endParaRPr lang="en-US" altLang="ja-JP" sz="4800" dirty="0">
              <a:solidFill>
                <a:prstClr val="black"/>
              </a:solidFill>
              <a:latin typeface="EPSON 丸ゴシック体Ｍ" pitchFamily="49" charset="-128"/>
              <a:ea typeface="EPSON 丸ゴシック体Ｍ" pitchFamily="49" charset="-128"/>
            </a:endParaRPr>
          </a:p>
          <a:p>
            <a:pPr marL="541338" indent="-541338">
              <a:lnSpc>
                <a:spcPts val="4100"/>
              </a:lnSpc>
            </a:pPr>
            <a:endParaRPr lang="en-US" altLang="ja-JP" sz="3600" dirty="0">
              <a:solidFill>
                <a:srgbClr val="FF0000"/>
              </a:solidFill>
              <a:latin typeface="EPSON 丸ゴシック体Ｍ" pitchFamily="49" charset="-128"/>
              <a:ea typeface="EPSON 丸ゴシック体Ｍ" pitchFamily="49" charset="-128"/>
            </a:endParaRPr>
          </a:p>
          <a:p>
            <a:pPr marL="541338" indent="-541338">
              <a:lnSpc>
                <a:spcPts val="4100"/>
              </a:lnSpc>
            </a:pPr>
            <a:endParaRPr lang="en-US" altLang="ja-JP" sz="3600" dirty="0">
              <a:solidFill>
                <a:srgbClr val="FF0000"/>
              </a:solidFill>
              <a:latin typeface="EPSON 丸ゴシック体Ｍ" pitchFamily="49" charset="-128"/>
              <a:ea typeface="EPSON 丸ゴシック体Ｍ" pitchFamily="49" charset="-128"/>
            </a:endParaRPr>
          </a:p>
          <a:p>
            <a:pPr marL="1158875" indent="-1158875">
              <a:lnSpc>
                <a:spcPts val="4100"/>
              </a:lnSpc>
            </a:pPr>
            <a:r>
              <a:rPr lang="ja-JP" altLang="en-US" sz="4800" dirty="0">
                <a:solidFill>
                  <a:srgbClr val="FF0000"/>
                </a:solidFill>
                <a:latin typeface="EPSON 丸ゴシック体Ｍ" pitchFamily="49" charset="-128"/>
                <a:ea typeface="EPSON 丸ゴシック体Ｍ" pitchFamily="49" charset="-128"/>
              </a:rPr>
              <a:t>　</a:t>
            </a:r>
            <a:r>
              <a:rPr lang="en-US" altLang="ja-JP" sz="4400" dirty="0">
                <a:latin typeface="EPSON 丸ゴシック体Ｍ" pitchFamily="49" charset="-128"/>
                <a:ea typeface="EPSON 丸ゴシック体Ｍ" pitchFamily="49" charset="-128"/>
              </a:rPr>
              <a:t>※</a:t>
            </a:r>
            <a:r>
              <a:rPr lang="ja-JP" altLang="en-US" sz="4400" dirty="0">
                <a:latin typeface="EPSON 丸ゴシック体Ｍ" pitchFamily="49" charset="-128"/>
                <a:ea typeface="EPSON 丸ゴシック体Ｍ" pitchFamily="49" charset="-128"/>
              </a:rPr>
              <a:t>前の席の方から時計回りで</a:t>
            </a:r>
            <a:endParaRPr lang="en-US" altLang="ja-JP" sz="4400" dirty="0">
              <a:latin typeface="EPSON 丸ゴシック体Ｍ" pitchFamily="49" charset="-128"/>
              <a:ea typeface="EPSON 丸ゴシック体Ｍ" pitchFamily="49" charset="-128"/>
            </a:endParaRPr>
          </a:p>
          <a:p>
            <a:pPr marL="541338" indent="-541338">
              <a:lnSpc>
                <a:spcPts val="4100"/>
              </a:lnSpc>
            </a:pPr>
            <a:endParaRPr lang="en-US" altLang="ja-JP" sz="4800" dirty="0">
              <a:solidFill>
                <a:srgbClr val="FF0000"/>
              </a:solidFill>
              <a:latin typeface="EPSON 丸ゴシック体Ｍ" pitchFamily="49" charset="-128"/>
              <a:ea typeface="EPSON 丸ゴシック体Ｍ" pitchFamily="49" charset="-128"/>
            </a:endParaRPr>
          </a:p>
          <a:p>
            <a:pPr marL="541338" indent="-541338">
              <a:lnSpc>
                <a:spcPts val="4100"/>
              </a:lnSpc>
            </a:pPr>
            <a:endParaRPr lang="en-US" altLang="ja-JP" sz="4800" dirty="0">
              <a:solidFill>
                <a:srgbClr val="FF0000"/>
              </a:solidFill>
              <a:latin typeface="EPSON 丸ゴシック体Ｍ" pitchFamily="49" charset="-128"/>
              <a:ea typeface="EPSON 丸ゴシック体Ｍ" pitchFamily="49" charset="-128"/>
            </a:endParaRPr>
          </a:p>
          <a:p>
            <a:pPr marL="541338" indent="-541338">
              <a:lnSpc>
                <a:spcPts val="4100"/>
              </a:lnSpc>
            </a:pPr>
            <a:endParaRPr lang="en-US" altLang="ja-JP" sz="4800" dirty="0">
              <a:solidFill>
                <a:srgbClr val="FF0000"/>
              </a:solidFill>
              <a:latin typeface="EPSON 丸ゴシック体Ｍ" pitchFamily="49" charset="-128"/>
              <a:ea typeface="EPSON 丸ゴシック体Ｍ" pitchFamily="49" charset="-128"/>
            </a:endParaRPr>
          </a:p>
          <a:p>
            <a:pPr algn="ctr">
              <a:lnSpc>
                <a:spcPts val="4100"/>
              </a:lnSpc>
            </a:pPr>
            <a:r>
              <a:rPr lang="ja-JP" altLang="en-US" sz="4800" dirty="0">
                <a:solidFill>
                  <a:prstClr val="black"/>
                </a:solidFill>
                <a:latin typeface="EPSON 丸ゴシック体Ｍ" pitchFamily="49" charset="-128"/>
                <a:ea typeface="EPSON 丸ゴシック体Ｍ" pitchFamily="49" charset="-128"/>
              </a:rPr>
              <a:t>　　</a:t>
            </a:r>
            <a:r>
              <a:rPr lang="ja-JP" altLang="en-US" sz="3200" dirty="0">
                <a:solidFill>
                  <a:prstClr val="black"/>
                </a:solidFill>
                <a:latin typeface="EPSON 丸ゴシック体Ｍ" pitchFamily="49" charset="-128"/>
                <a:ea typeface="EPSON 丸ゴシック体Ｍ" pitchFamily="49" charset="-128"/>
              </a:rPr>
              <a:t>（時間　一人</a:t>
            </a:r>
            <a:r>
              <a:rPr lang="en-US" altLang="ja-JP" sz="3200" dirty="0">
                <a:solidFill>
                  <a:prstClr val="black"/>
                </a:solidFill>
                <a:latin typeface="EPSON 丸ゴシック体Ｍ" pitchFamily="49" charset="-128"/>
                <a:ea typeface="EPSON 丸ゴシック体Ｍ" pitchFamily="49" charset="-128"/>
              </a:rPr>
              <a:t>30</a:t>
            </a:r>
            <a:r>
              <a:rPr lang="ja-JP" altLang="en-US" sz="3200" dirty="0">
                <a:solidFill>
                  <a:prstClr val="black"/>
                </a:solidFill>
                <a:latin typeface="EPSON 丸ゴシック体Ｍ" pitchFamily="49" charset="-128"/>
                <a:ea typeface="EPSON 丸ゴシック体Ｍ" pitchFamily="49" charset="-128"/>
              </a:rPr>
              <a:t>秒）</a:t>
            </a:r>
            <a:endParaRPr lang="en-US" altLang="ja-JP" sz="3200" dirty="0">
              <a:solidFill>
                <a:prstClr val="black"/>
              </a:solidFill>
              <a:latin typeface="EPSON 丸ゴシック体Ｍ" pitchFamily="49" charset="-128"/>
              <a:ea typeface="EPSON 丸ゴシック体Ｍ" pitchFamily="49" charset="-128"/>
            </a:endParaRPr>
          </a:p>
        </p:txBody>
      </p:sp>
      <p:pic>
        <p:nvPicPr>
          <p:cNvPr id="101" name="Picture 2" descr="C:\Users\u73\AppData\Local\Microsoft\Windows\Temporary Internet Files\Content.IE5\TL12R2WZ\MC90044549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248" y="4237393"/>
            <a:ext cx="2201170" cy="1711887"/>
          </a:xfrm>
          <a:prstGeom prst="rect">
            <a:avLst/>
          </a:prstGeom>
          <a:noFill/>
          <a:extLst>
            <a:ext uri="{909E8E84-426E-40DD-AFC4-6F175D3DCCD1}">
              <a14:hiddenFill xmlns:a14="http://schemas.microsoft.com/office/drawing/2010/main">
                <a:solidFill>
                  <a:srgbClr val="FFFFFF"/>
                </a:solidFill>
              </a14:hiddenFill>
            </a:ext>
          </a:extLst>
        </p:spPr>
      </p:pic>
      <p:cxnSp>
        <p:nvCxnSpPr>
          <p:cNvPr id="102" name="直線コネクタ 101"/>
          <p:cNvCxnSpPr/>
          <p:nvPr/>
        </p:nvCxnSpPr>
        <p:spPr>
          <a:xfrm>
            <a:off x="1250913" y="790691"/>
            <a:ext cx="7137511" cy="0"/>
          </a:xfrm>
          <a:prstGeom prst="line">
            <a:avLst/>
          </a:prstGeom>
          <a:ln w="12700">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5" name="グループ化 4"/>
          <p:cNvGrpSpPr/>
          <p:nvPr/>
        </p:nvGrpSpPr>
        <p:grpSpPr>
          <a:xfrm>
            <a:off x="3034074" y="4280150"/>
            <a:ext cx="1198378" cy="1010471"/>
            <a:chOff x="3034074" y="3920110"/>
            <a:chExt cx="1198378" cy="1010471"/>
          </a:xfrm>
        </p:grpSpPr>
        <p:grpSp>
          <p:nvGrpSpPr>
            <p:cNvPr id="9" name="グループ化 8"/>
            <p:cNvGrpSpPr/>
            <p:nvPr/>
          </p:nvGrpSpPr>
          <p:grpSpPr>
            <a:xfrm rot="1675706" flipH="1">
              <a:off x="3376510" y="4066485"/>
              <a:ext cx="509942" cy="864096"/>
              <a:chOff x="4572000" y="4005064"/>
              <a:chExt cx="509942" cy="864096"/>
            </a:xfrm>
          </p:grpSpPr>
          <p:sp>
            <p:nvSpPr>
              <p:cNvPr id="10" name="正方形/長方形 9"/>
              <p:cNvSpPr/>
              <p:nvPr/>
            </p:nvSpPr>
            <p:spPr>
              <a:xfrm>
                <a:off x="4572000" y="4005064"/>
                <a:ext cx="247668" cy="864096"/>
              </a:xfrm>
              <a:prstGeom prst="rect">
                <a:avLst/>
              </a:prstGeom>
              <a:solidFill>
                <a:schemeClr val="accent6">
                  <a:lumMod val="75000"/>
                </a:schemeClr>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正方形/長方形 10"/>
              <p:cNvSpPr/>
              <p:nvPr/>
            </p:nvSpPr>
            <p:spPr>
              <a:xfrm>
                <a:off x="4834274" y="4005064"/>
                <a:ext cx="247668" cy="864096"/>
              </a:xfrm>
              <a:prstGeom prst="rect">
                <a:avLst/>
              </a:prstGeom>
              <a:solidFill>
                <a:schemeClr val="accent6">
                  <a:lumMod val="75000"/>
                </a:schemeClr>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4" name="円/楕円 3"/>
            <p:cNvSpPr/>
            <p:nvPr/>
          </p:nvSpPr>
          <p:spPr>
            <a:xfrm>
              <a:off x="3319758" y="3920110"/>
              <a:ext cx="240009" cy="240009"/>
            </a:xfrm>
            <a:prstGeom prst="ellipse">
              <a:avLst/>
            </a:prstGeom>
            <a:solidFill>
              <a:schemeClr val="bg1"/>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円/楕円 12"/>
            <p:cNvSpPr/>
            <p:nvPr/>
          </p:nvSpPr>
          <p:spPr>
            <a:xfrm>
              <a:off x="3166984" y="4174838"/>
              <a:ext cx="240009" cy="240009"/>
            </a:xfrm>
            <a:prstGeom prst="ellipse">
              <a:avLst/>
            </a:prstGeom>
            <a:no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円/楕円 13"/>
            <p:cNvSpPr/>
            <p:nvPr/>
          </p:nvSpPr>
          <p:spPr>
            <a:xfrm>
              <a:off x="3992443" y="4289603"/>
              <a:ext cx="240009" cy="240009"/>
            </a:xfrm>
            <a:prstGeom prst="ellipse">
              <a:avLst/>
            </a:prstGeom>
            <a:no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円/楕円 14"/>
            <p:cNvSpPr/>
            <p:nvPr/>
          </p:nvSpPr>
          <p:spPr>
            <a:xfrm>
              <a:off x="3861306" y="4551877"/>
              <a:ext cx="240009" cy="240009"/>
            </a:xfrm>
            <a:prstGeom prst="ellipse">
              <a:avLst/>
            </a:prstGeom>
            <a:no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円/楕円 16"/>
            <p:cNvSpPr/>
            <p:nvPr/>
          </p:nvSpPr>
          <p:spPr>
            <a:xfrm>
              <a:off x="3034074" y="4433619"/>
              <a:ext cx="240009" cy="240009"/>
            </a:xfrm>
            <a:prstGeom prst="ellipse">
              <a:avLst/>
            </a:prstGeom>
            <a:no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30" name="円/楕円 29"/>
          <p:cNvSpPr/>
          <p:nvPr/>
        </p:nvSpPr>
        <p:spPr>
          <a:xfrm>
            <a:off x="3707904" y="5205215"/>
            <a:ext cx="240009" cy="240009"/>
          </a:xfrm>
          <a:prstGeom prst="ellipse">
            <a:avLst/>
          </a:prstGeom>
          <a:no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31" name="グループ化 30"/>
          <p:cNvGrpSpPr/>
          <p:nvPr/>
        </p:nvGrpSpPr>
        <p:grpSpPr>
          <a:xfrm flipH="1">
            <a:off x="4715891" y="4269651"/>
            <a:ext cx="1198378" cy="1010471"/>
            <a:chOff x="3034074" y="3920110"/>
            <a:chExt cx="1198378" cy="1010471"/>
          </a:xfrm>
        </p:grpSpPr>
        <p:grpSp>
          <p:nvGrpSpPr>
            <p:cNvPr id="32" name="グループ化 31"/>
            <p:cNvGrpSpPr/>
            <p:nvPr/>
          </p:nvGrpSpPr>
          <p:grpSpPr>
            <a:xfrm rot="1675706" flipH="1">
              <a:off x="3376510" y="4066485"/>
              <a:ext cx="509942" cy="864096"/>
              <a:chOff x="4572000" y="4005064"/>
              <a:chExt cx="509942" cy="864096"/>
            </a:xfrm>
          </p:grpSpPr>
          <p:sp>
            <p:nvSpPr>
              <p:cNvPr id="38" name="正方形/長方形 37"/>
              <p:cNvSpPr/>
              <p:nvPr/>
            </p:nvSpPr>
            <p:spPr>
              <a:xfrm>
                <a:off x="4572000" y="4005064"/>
                <a:ext cx="247668" cy="864096"/>
              </a:xfrm>
              <a:prstGeom prst="rect">
                <a:avLst/>
              </a:prstGeom>
              <a:solidFill>
                <a:schemeClr val="accent6">
                  <a:lumMod val="75000"/>
                </a:schemeClr>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9" name="正方形/長方形 38"/>
              <p:cNvSpPr/>
              <p:nvPr/>
            </p:nvSpPr>
            <p:spPr>
              <a:xfrm>
                <a:off x="4834274" y="4005064"/>
                <a:ext cx="247668" cy="864096"/>
              </a:xfrm>
              <a:prstGeom prst="rect">
                <a:avLst/>
              </a:prstGeom>
              <a:solidFill>
                <a:schemeClr val="accent6">
                  <a:lumMod val="75000"/>
                </a:schemeClr>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33" name="円/楕円 32"/>
            <p:cNvSpPr/>
            <p:nvPr/>
          </p:nvSpPr>
          <p:spPr>
            <a:xfrm>
              <a:off x="3319758" y="3920110"/>
              <a:ext cx="240009" cy="240009"/>
            </a:xfrm>
            <a:prstGeom prst="ellipse">
              <a:avLst/>
            </a:prstGeom>
            <a:no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4" name="円/楕円 33"/>
            <p:cNvSpPr/>
            <p:nvPr/>
          </p:nvSpPr>
          <p:spPr>
            <a:xfrm>
              <a:off x="3166984" y="4174838"/>
              <a:ext cx="240009" cy="240009"/>
            </a:xfrm>
            <a:prstGeom prst="ellipse">
              <a:avLst/>
            </a:prstGeom>
            <a:no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円/楕円 34"/>
            <p:cNvSpPr/>
            <p:nvPr/>
          </p:nvSpPr>
          <p:spPr>
            <a:xfrm>
              <a:off x="3992443" y="4289603"/>
              <a:ext cx="240009" cy="240009"/>
            </a:xfrm>
            <a:prstGeom prst="ellipse">
              <a:avLst/>
            </a:prstGeom>
            <a:solidFill>
              <a:schemeClr val="bg1"/>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6" name="円/楕円 35"/>
            <p:cNvSpPr/>
            <p:nvPr/>
          </p:nvSpPr>
          <p:spPr>
            <a:xfrm>
              <a:off x="3861306" y="4551877"/>
              <a:ext cx="240009" cy="240009"/>
            </a:xfrm>
            <a:prstGeom prst="ellipse">
              <a:avLst/>
            </a:prstGeom>
            <a:no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円/楕円 36"/>
            <p:cNvSpPr/>
            <p:nvPr/>
          </p:nvSpPr>
          <p:spPr>
            <a:xfrm>
              <a:off x="3034074" y="4433619"/>
              <a:ext cx="240009" cy="240009"/>
            </a:xfrm>
            <a:prstGeom prst="ellipse">
              <a:avLst/>
            </a:prstGeom>
            <a:no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40" name="円/楕円 39"/>
          <p:cNvSpPr/>
          <p:nvPr/>
        </p:nvSpPr>
        <p:spPr>
          <a:xfrm flipH="1">
            <a:off x="4999428" y="5205215"/>
            <a:ext cx="240009" cy="240009"/>
          </a:xfrm>
          <a:prstGeom prst="ellipse">
            <a:avLst/>
          </a:prstGeom>
          <a:no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2934719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線コネクタ 5"/>
          <p:cNvCxnSpPr/>
          <p:nvPr/>
        </p:nvCxnSpPr>
        <p:spPr>
          <a:xfrm>
            <a:off x="280298" y="836712"/>
            <a:ext cx="8580500" cy="0"/>
          </a:xfrm>
          <a:prstGeom prst="line">
            <a:avLst/>
          </a:prstGeom>
          <a:ln>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280298" y="1628800"/>
            <a:ext cx="8580500" cy="0"/>
          </a:xfrm>
          <a:prstGeom prst="line">
            <a:avLst/>
          </a:prstGeom>
          <a:ln>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1729234" y="836712"/>
            <a:ext cx="5262979" cy="769441"/>
          </a:xfrm>
          <a:prstGeom prst="rect">
            <a:avLst/>
          </a:prstGeom>
          <a:noFill/>
        </p:spPr>
        <p:txBody>
          <a:bodyPr wrap="none" rtlCol="0">
            <a:spAutoFit/>
          </a:bodyPr>
          <a:lstStyle/>
          <a:p>
            <a:r>
              <a:rPr lang="ja-JP" altLang="en-US" sz="4400" dirty="0">
                <a:solidFill>
                  <a:srgbClr val="663300"/>
                </a:solidFill>
                <a:latin typeface="EPSON 太丸ゴシック体Ｂ" pitchFamily="49" charset="-128"/>
                <a:ea typeface="EPSON 太丸ゴシック体Ｂ" pitchFamily="49" charset="-128"/>
              </a:rPr>
              <a:t>今日の研修のめあて</a:t>
            </a:r>
          </a:p>
        </p:txBody>
      </p:sp>
      <p:sp>
        <p:nvSpPr>
          <p:cNvPr id="2" name="テキスト ボックス 1"/>
          <p:cNvSpPr txBox="1"/>
          <p:nvPr/>
        </p:nvSpPr>
        <p:spPr>
          <a:xfrm>
            <a:off x="0" y="2060848"/>
            <a:ext cx="9144000" cy="2308324"/>
          </a:xfrm>
          <a:prstGeom prst="rect">
            <a:avLst/>
          </a:prstGeom>
          <a:noFill/>
        </p:spPr>
        <p:txBody>
          <a:bodyPr wrap="square" rtlCol="0">
            <a:spAutoFit/>
          </a:bodyPr>
          <a:lstStyle/>
          <a:p>
            <a:r>
              <a:rPr lang="ja-JP" altLang="en-US" sz="3600" dirty="0">
                <a:solidFill>
                  <a:prstClr val="black"/>
                </a:solidFill>
                <a:latin typeface="EPSON 丸ゴシック体Ｍ" pitchFamily="49" charset="-128"/>
                <a:ea typeface="EPSON 丸ゴシック体Ｍ" pitchFamily="49" charset="-128"/>
              </a:rPr>
              <a:t>■　情報モラル教育の指導内容が分かる</a:t>
            </a:r>
            <a:endParaRPr lang="en-US" altLang="ja-JP" sz="3600" dirty="0">
              <a:solidFill>
                <a:prstClr val="black"/>
              </a:solidFill>
              <a:latin typeface="EPSON 丸ゴシック体Ｍ" pitchFamily="49" charset="-128"/>
              <a:ea typeface="EPSON 丸ゴシック体Ｍ" pitchFamily="49" charset="-128"/>
            </a:endParaRPr>
          </a:p>
          <a:p>
            <a:pPr marL="457200" indent="-457200"/>
            <a:endParaRPr lang="en-US" altLang="ja-JP" sz="3600" dirty="0">
              <a:latin typeface="EPSON 丸ゴシック体Ｍ" pitchFamily="49" charset="-128"/>
              <a:ea typeface="EPSON 丸ゴシック体Ｍ" pitchFamily="49" charset="-128"/>
            </a:endParaRPr>
          </a:p>
          <a:p>
            <a:pPr marL="457200" indent="-457200"/>
            <a:r>
              <a:rPr lang="ja-JP" altLang="en-US" sz="3600" dirty="0">
                <a:latin typeface="EPSON 丸ゴシック体Ｍ" pitchFamily="49" charset="-128"/>
                <a:ea typeface="EPSON 丸ゴシック体Ｍ" pitchFamily="49" charset="-128"/>
              </a:rPr>
              <a:t>■　研修用資料</a:t>
            </a:r>
            <a:r>
              <a:rPr lang="ja-JP" altLang="en-US" sz="3600" dirty="0">
                <a:solidFill>
                  <a:prstClr val="black"/>
                </a:solidFill>
                <a:latin typeface="EPSON 丸ゴシック体Ｍ" pitchFamily="49" charset="-128"/>
                <a:ea typeface="EPSON 丸ゴシック体Ｍ" pitchFamily="49" charset="-128"/>
              </a:rPr>
              <a:t>を基に，情報モラルの指導内容と実際の授業との関わりを考える</a:t>
            </a:r>
            <a:endParaRPr lang="en-US" altLang="ja-JP" sz="2000" dirty="0">
              <a:solidFill>
                <a:prstClr val="black"/>
              </a:solidFill>
              <a:latin typeface="EPSON 丸ゴシック体Ｍ" pitchFamily="49" charset="-128"/>
              <a:ea typeface="EPSON 丸ゴシック体Ｍ" pitchFamily="49" charset="-128"/>
            </a:endParaRPr>
          </a:p>
        </p:txBody>
      </p:sp>
    </p:spTree>
    <p:extLst>
      <p:ext uri="{BB962C8B-B14F-4D97-AF65-F5344CB8AC3E}">
        <p14:creationId xmlns:p14="http://schemas.microsoft.com/office/powerpoint/2010/main" val="2682786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テキスト ボックス 203"/>
          <p:cNvSpPr txBox="1"/>
          <p:nvPr/>
        </p:nvSpPr>
        <p:spPr>
          <a:xfrm>
            <a:off x="0" y="867633"/>
            <a:ext cx="9144000" cy="5632311"/>
          </a:xfrm>
          <a:prstGeom prst="rect">
            <a:avLst/>
          </a:prstGeom>
          <a:solidFill>
            <a:srgbClr val="F9FEE6"/>
          </a:solidFill>
        </p:spPr>
        <p:txBody>
          <a:bodyPr wrap="square" rtlCol="0" anchor="ctr">
            <a:spAutoFit/>
          </a:bodyPr>
          <a:lstStyle/>
          <a:p>
            <a:pPr marL="1079500" indent="-1079500">
              <a:buAutoNum type="arabicParenBoth"/>
            </a:pPr>
            <a:r>
              <a:rPr lang="ja-JP" altLang="en-US" sz="4000" dirty="0">
                <a:solidFill>
                  <a:prstClr val="black"/>
                </a:solidFill>
                <a:latin typeface="EPSON 丸ゴシック体Ｍ" pitchFamily="49" charset="-128"/>
                <a:ea typeface="EPSON 丸ゴシック体Ｍ" pitchFamily="49" charset="-128"/>
              </a:rPr>
              <a:t>岡山県の児童生徒の情報モラルに関わる実態を知ろう</a:t>
            </a:r>
            <a:endParaRPr lang="en-US" altLang="ja-JP" sz="4000" dirty="0">
              <a:solidFill>
                <a:prstClr val="black"/>
              </a:solidFill>
              <a:latin typeface="EPSON 丸ゴシック体Ｍ" pitchFamily="49" charset="-128"/>
              <a:ea typeface="EPSON 丸ゴシック体Ｍ" pitchFamily="49" charset="-128"/>
            </a:endParaRPr>
          </a:p>
          <a:p>
            <a:pPr marL="1079500" indent="-1079500"/>
            <a:endParaRPr lang="en-US" altLang="ja-JP" sz="4000" dirty="0">
              <a:solidFill>
                <a:prstClr val="black"/>
              </a:solidFill>
              <a:latin typeface="EPSON 丸ゴシック体Ｍ" pitchFamily="49" charset="-128"/>
              <a:ea typeface="EPSON 丸ゴシック体Ｍ" pitchFamily="49" charset="-128"/>
            </a:endParaRPr>
          </a:p>
          <a:p>
            <a:pPr marL="1012825" indent="-1012825"/>
            <a:r>
              <a:rPr lang="en-US" altLang="ja-JP" sz="4000" dirty="0">
                <a:solidFill>
                  <a:prstClr val="black"/>
                </a:solidFill>
                <a:latin typeface="EPSON 丸ゴシック体Ｍ" pitchFamily="49" charset="-128"/>
                <a:ea typeface="EPSON 丸ゴシック体Ｍ" pitchFamily="49" charset="-128"/>
              </a:rPr>
              <a:t>(2)</a:t>
            </a:r>
            <a:r>
              <a:rPr lang="ja-JP" altLang="en-US" sz="4000" dirty="0">
                <a:solidFill>
                  <a:prstClr val="black"/>
                </a:solidFill>
                <a:latin typeface="EPSON 丸ゴシック体Ｍ" pitchFamily="49" charset="-128"/>
                <a:ea typeface="EPSON 丸ゴシック体Ｍ" pitchFamily="49" charset="-128"/>
              </a:rPr>
              <a:t> </a:t>
            </a:r>
            <a:r>
              <a:rPr lang="ja-JP" altLang="en-US" sz="4000" dirty="0">
                <a:solidFill>
                  <a:srgbClr val="0033CC"/>
                </a:solidFill>
                <a:latin typeface="EPSON 丸ゴシック体Ｍ" pitchFamily="49" charset="-128"/>
                <a:ea typeface="EPSON 丸ゴシック体Ｍ" pitchFamily="49" charset="-128"/>
              </a:rPr>
              <a:t>情報モラル指導モデルカリキュラム表</a:t>
            </a:r>
            <a:r>
              <a:rPr lang="ja-JP" altLang="en-US" sz="4000" dirty="0">
                <a:solidFill>
                  <a:prstClr val="black"/>
                </a:solidFill>
                <a:latin typeface="EPSON 丸ゴシック体Ｍ" pitchFamily="49" charset="-128"/>
                <a:ea typeface="EPSON 丸ゴシック体Ｍ" pitchFamily="49" charset="-128"/>
              </a:rPr>
              <a:t>の内容を確認しよう</a:t>
            </a:r>
            <a:endParaRPr lang="en-US" altLang="ja-JP" sz="4000" dirty="0">
              <a:solidFill>
                <a:prstClr val="black"/>
              </a:solidFill>
              <a:latin typeface="EPSON 丸ゴシック体Ｍ" pitchFamily="49" charset="-128"/>
              <a:ea typeface="EPSON 丸ゴシック体Ｍ" pitchFamily="49" charset="-128"/>
            </a:endParaRPr>
          </a:p>
          <a:p>
            <a:pPr marL="1079500" indent="-1079500"/>
            <a:endParaRPr lang="en-US" altLang="ja-JP" sz="4000" dirty="0">
              <a:latin typeface="EPSON 丸ゴシック体Ｍ" pitchFamily="49" charset="-128"/>
              <a:ea typeface="EPSON 丸ゴシック体Ｍ" pitchFamily="49" charset="-128"/>
            </a:endParaRPr>
          </a:p>
          <a:p>
            <a:pPr marL="995363" indent="-995363"/>
            <a:r>
              <a:rPr lang="en-US" altLang="ja-JP" sz="4000" dirty="0">
                <a:latin typeface="EPSON 丸ゴシック体Ｍ" pitchFamily="49" charset="-128"/>
                <a:ea typeface="EPSON 丸ゴシック体Ｍ" pitchFamily="49" charset="-128"/>
              </a:rPr>
              <a:t>(3) </a:t>
            </a:r>
            <a:r>
              <a:rPr lang="ja-JP" altLang="en-US" sz="4000" dirty="0">
                <a:latin typeface="EPSON 丸ゴシック体Ｍ" pitchFamily="49" charset="-128"/>
                <a:ea typeface="EPSON 丸ゴシック体Ｍ" pitchFamily="49" charset="-128"/>
              </a:rPr>
              <a:t>情報モラルを題材にした資料とモデルカリキュラム表の関連を確認しよう</a:t>
            </a:r>
            <a:endParaRPr lang="en-US" altLang="ja-JP" sz="4000" dirty="0">
              <a:latin typeface="EPSON 丸ゴシック体Ｍ" pitchFamily="49" charset="-128"/>
              <a:ea typeface="EPSON 丸ゴシック体Ｍ" pitchFamily="49" charset="-128"/>
            </a:endParaRPr>
          </a:p>
        </p:txBody>
      </p:sp>
      <p:cxnSp>
        <p:nvCxnSpPr>
          <p:cNvPr id="205" name="直線コネクタ 204"/>
          <p:cNvCxnSpPr/>
          <p:nvPr/>
        </p:nvCxnSpPr>
        <p:spPr>
          <a:xfrm>
            <a:off x="1250913" y="790691"/>
            <a:ext cx="7137511" cy="0"/>
          </a:xfrm>
          <a:prstGeom prst="line">
            <a:avLst/>
          </a:prstGeom>
          <a:ln w="12700">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1535266" y="163373"/>
            <a:ext cx="2492990" cy="646331"/>
          </a:xfrm>
          <a:prstGeom prst="rect">
            <a:avLst/>
          </a:prstGeom>
          <a:noFill/>
        </p:spPr>
        <p:txBody>
          <a:bodyPr wrap="none" rtlCol="0">
            <a:spAutoFit/>
          </a:bodyPr>
          <a:lstStyle/>
          <a:p>
            <a:r>
              <a:rPr lang="ja-JP" altLang="en-US" sz="3600" dirty="0">
                <a:solidFill>
                  <a:prstClr val="black"/>
                </a:solidFill>
                <a:latin typeface="EPSON 太丸ゴシック体Ｂ" pitchFamily="49" charset="-128"/>
                <a:ea typeface="EPSON 太丸ゴシック体Ｂ" pitchFamily="49" charset="-128"/>
              </a:rPr>
              <a:t>研修の手順</a:t>
            </a:r>
            <a:endParaRPr lang="en-US" altLang="ja-JP" sz="3600" dirty="0">
              <a:solidFill>
                <a:prstClr val="black"/>
              </a:solidFill>
              <a:latin typeface="EPSON 太丸ゴシック体Ｂ" pitchFamily="49" charset="-128"/>
              <a:ea typeface="EPSON 太丸ゴシック体Ｂ" pitchFamily="49" charset="-128"/>
            </a:endParaRPr>
          </a:p>
        </p:txBody>
      </p:sp>
    </p:spTree>
    <p:extLst>
      <p:ext uri="{BB962C8B-B14F-4D97-AF65-F5344CB8AC3E}">
        <p14:creationId xmlns:p14="http://schemas.microsoft.com/office/powerpoint/2010/main" val="1157816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テキスト ボックス 203"/>
          <p:cNvSpPr txBox="1"/>
          <p:nvPr/>
        </p:nvSpPr>
        <p:spPr>
          <a:xfrm>
            <a:off x="0" y="867633"/>
            <a:ext cx="9144000" cy="5632311"/>
          </a:xfrm>
          <a:prstGeom prst="rect">
            <a:avLst/>
          </a:prstGeom>
          <a:solidFill>
            <a:srgbClr val="F9FEE6"/>
          </a:solidFill>
        </p:spPr>
        <p:txBody>
          <a:bodyPr wrap="square" rtlCol="0" anchor="ctr">
            <a:spAutoFit/>
          </a:bodyPr>
          <a:lstStyle/>
          <a:p>
            <a:pPr marL="1079500" indent="-1079500">
              <a:buAutoNum type="arabicParenBoth"/>
            </a:pPr>
            <a:r>
              <a:rPr lang="ja-JP" altLang="en-US" sz="4000" dirty="0">
                <a:solidFill>
                  <a:prstClr val="black"/>
                </a:solidFill>
                <a:latin typeface="EPSON 丸ゴシック体Ｍ" pitchFamily="49" charset="-128"/>
                <a:ea typeface="EPSON 丸ゴシック体Ｍ" pitchFamily="49" charset="-128"/>
              </a:rPr>
              <a:t>岡山県の児童生徒の情報モラルに関わる実態を知ろう</a:t>
            </a:r>
            <a:endParaRPr lang="en-US" altLang="ja-JP" sz="4000" dirty="0">
              <a:solidFill>
                <a:prstClr val="black"/>
              </a:solidFill>
              <a:latin typeface="EPSON 丸ゴシック体Ｍ" pitchFamily="49" charset="-128"/>
              <a:ea typeface="EPSON 丸ゴシック体Ｍ" pitchFamily="49" charset="-128"/>
            </a:endParaRPr>
          </a:p>
          <a:p>
            <a:pPr marL="1079500" indent="-1079500"/>
            <a:endParaRPr lang="en-US" altLang="ja-JP" sz="4000" dirty="0">
              <a:solidFill>
                <a:prstClr val="black"/>
              </a:solidFill>
              <a:latin typeface="EPSON 丸ゴシック体Ｍ" pitchFamily="49" charset="-128"/>
              <a:ea typeface="EPSON 丸ゴシック体Ｍ" pitchFamily="49" charset="-128"/>
            </a:endParaRPr>
          </a:p>
          <a:p>
            <a:pPr marL="1012825" indent="-1012825"/>
            <a:r>
              <a:rPr lang="en-US" altLang="ja-JP" sz="4000" dirty="0">
                <a:solidFill>
                  <a:schemeClr val="bg1">
                    <a:lumMod val="75000"/>
                  </a:schemeClr>
                </a:solidFill>
                <a:latin typeface="EPSON 丸ゴシック体Ｍ" pitchFamily="49" charset="-128"/>
                <a:ea typeface="EPSON 丸ゴシック体Ｍ" pitchFamily="49" charset="-128"/>
              </a:rPr>
              <a:t>(2)</a:t>
            </a:r>
            <a:r>
              <a:rPr lang="ja-JP" altLang="en-US" sz="4000" dirty="0">
                <a:solidFill>
                  <a:schemeClr val="bg1">
                    <a:lumMod val="75000"/>
                  </a:schemeClr>
                </a:solidFill>
                <a:latin typeface="EPSON 丸ゴシック体Ｍ" pitchFamily="49" charset="-128"/>
                <a:ea typeface="EPSON 丸ゴシック体Ｍ" pitchFamily="49" charset="-128"/>
              </a:rPr>
              <a:t> 情報モラル指導モデルカリキュラム表の内容を確認しよう</a:t>
            </a:r>
            <a:endParaRPr lang="en-US" altLang="ja-JP" sz="4000" dirty="0">
              <a:solidFill>
                <a:schemeClr val="bg1">
                  <a:lumMod val="75000"/>
                </a:schemeClr>
              </a:solidFill>
              <a:latin typeface="EPSON 丸ゴシック体Ｍ" pitchFamily="49" charset="-128"/>
              <a:ea typeface="EPSON 丸ゴシック体Ｍ" pitchFamily="49" charset="-128"/>
            </a:endParaRPr>
          </a:p>
          <a:p>
            <a:pPr marL="1079500" indent="-1079500"/>
            <a:endParaRPr lang="en-US" altLang="ja-JP" sz="4000" dirty="0">
              <a:solidFill>
                <a:schemeClr val="bg1">
                  <a:lumMod val="75000"/>
                </a:schemeClr>
              </a:solidFill>
              <a:latin typeface="EPSON 丸ゴシック体Ｍ" pitchFamily="49" charset="-128"/>
              <a:ea typeface="EPSON 丸ゴシック体Ｍ" pitchFamily="49" charset="-128"/>
            </a:endParaRPr>
          </a:p>
          <a:p>
            <a:pPr marL="995363" indent="-995363"/>
            <a:r>
              <a:rPr lang="en-US" altLang="ja-JP" sz="4000" dirty="0">
                <a:solidFill>
                  <a:schemeClr val="bg1">
                    <a:lumMod val="75000"/>
                  </a:schemeClr>
                </a:solidFill>
                <a:latin typeface="EPSON 丸ゴシック体Ｍ" pitchFamily="49" charset="-128"/>
                <a:ea typeface="EPSON 丸ゴシック体Ｍ" pitchFamily="49" charset="-128"/>
              </a:rPr>
              <a:t>(3) </a:t>
            </a:r>
            <a:r>
              <a:rPr lang="ja-JP" altLang="en-US" sz="4000" dirty="0">
                <a:solidFill>
                  <a:schemeClr val="bg1">
                    <a:lumMod val="75000"/>
                  </a:schemeClr>
                </a:solidFill>
                <a:latin typeface="EPSON 丸ゴシック体Ｍ" pitchFamily="49" charset="-128"/>
                <a:ea typeface="EPSON 丸ゴシック体Ｍ" pitchFamily="49" charset="-128"/>
              </a:rPr>
              <a:t>情報モラルを題材にした資料とモデルカリキュラム表の関連を確認しよう</a:t>
            </a:r>
            <a:endParaRPr lang="en-US" altLang="ja-JP" sz="4000" dirty="0">
              <a:solidFill>
                <a:schemeClr val="bg1">
                  <a:lumMod val="75000"/>
                </a:schemeClr>
              </a:solidFill>
              <a:latin typeface="EPSON 丸ゴシック体Ｍ" pitchFamily="49" charset="-128"/>
              <a:ea typeface="EPSON 丸ゴシック体Ｍ" pitchFamily="49" charset="-128"/>
            </a:endParaRPr>
          </a:p>
        </p:txBody>
      </p:sp>
      <p:cxnSp>
        <p:nvCxnSpPr>
          <p:cNvPr id="205" name="直線コネクタ 204"/>
          <p:cNvCxnSpPr/>
          <p:nvPr/>
        </p:nvCxnSpPr>
        <p:spPr>
          <a:xfrm>
            <a:off x="1250913" y="790691"/>
            <a:ext cx="7137511" cy="0"/>
          </a:xfrm>
          <a:prstGeom prst="line">
            <a:avLst/>
          </a:prstGeom>
          <a:ln w="12700">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1535266" y="163373"/>
            <a:ext cx="2492990" cy="646331"/>
          </a:xfrm>
          <a:prstGeom prst="rect">
            <a:avLst/>
          </a:prstGeom>
          <a:noFill/>
        </p:spPr>
        <p:txBody>
          <a:bodyPr wrap="none" rtlCol="0">
            <a:spAutoFit/>
          </a:bodyPr>
          <a:lstStyle/>
          <a:p>
            <a:r>
              <a:rPr lang="ja-JP" altLang="en-US" sz="3600" dirty="0">
                <a:solidFill>
                  <a:prstClr val="black"/>
                </a:solidFill>
                <a:latin typeface="EPSON 太丸ゴシック体Ｂ" pitchFamily="49" charset="-128"/>
                <a:ea typeface="EPSON 太丸ゴシック体Ｂ" pitchFamily="49" charset="-128"/>
              </a:rPr>
              <a:t>研修の手順</a:t>
            </a:r>
            <a:endParaRPr lang="en-US" altLang="ja-JP" sz="3600" dirty="0">
              <a:solidFill>
                <a:prstClr val="black"/>
              </a:solidFill>
              <a:latin typeface="EPSON 太丸ゴシック体Ｂ" pitchFamily="49" charset="-128"/>
              <a:ea typeface="EPSON 太丸ゴシック体Ｂ" pitchFamily="49" charset="-128"/>
            </a:endParaRPr>
          </a:p>
        </p:txBody>
      </p:sp>
    </p:spTree>
    <p:extLst>
      <p:ext uri="{BB962C8B-B14F-4D97-AF65-F5344CB8AC3E}">
        <p14:creationId xmlns:p14="http://schemas.microsoft.com/office/powerpoint/2010/main" val="3043177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611560" y="4077072"/>
            <a:ext cx="7920880" cy="1872208"/>
          </a:xfrm>
          <a:prstGeom prst="rect">
            <a:avLst/>
          </a:prstGeom>
          <a:solidFill>
            <a:srgbClr val="FFFF99"/>
          </a:solid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角丸四角形 2"/>
          <p:cNvSpPr/>
          <p:nvPr/>
        </p:nvSpPr>
        <p:spPr>
          <a:xfrm>
            <a:off x="323528" y="1603920"/>
            <a:ext cx="8496944" cy="4705400"/>
          </a:xfrm>
          <a:prstGeom prst="roundRect">
            <a:avLst>
              <a:gd name="adj" fmla="val 1096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正方形/長方形 1"/>
          <p:cNvSpPr/>
          <p:nvPr/>
        </p:nvSpPr>
        <p:spPr>
          <a:xfrm>
            <a:off x="467544" y="908720"/>
            <a:ext cx="7416824" cy="576445"/>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1600" b="0" dirty="0"/>
          </a:p>
        </p:txBody>
      </p:sp>
      <p:sp>
        <p:nvSpPr>
          <p:cNvPr id="16388" name="テキスト ボックス 3"/>
          <p:cNvSpPr txBox="1">
            <a:spLocks noChangeArrowheads="1"/>
          </p:cNvSpPr>
          <p:nvPr/>
        </p:nvSpPr>
        <p:spPr bwMode="auto">
          <a:xfrm>
            <a:off x="396552" y="910437"/>
            <a:ext cx="7487816" cy="564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3600" b="1">
                <a:solidFill>
                  <a:schemeClr val="tx1"/>
                </a:solidFill>
                <a:latin typeface="HG丸ｺﾞｼｯｸM-PRO" pitchFamily="50" charset="-128"/>
                <a:ea typeface="HG丸ｺﾞｼｯｸM-PRO" pitchFamily="50" charset="-128"/>
              </a:defRPr>
            </a:lvl1pPr>
            <a:lvl2pPr marL="742950" indent="-285750" eaLnBrk="0" hangingPunct="0">
              <a:defRPr kumimoji="1" sz="3600" b="1">
                <a:solidFill>
                  <a:schemeClr val="tx1"/>
                </a:solidFill>
                <a:latin typeface="HG丸ｺﾞｼｯｸM-PRO" pitchFamily="50" charset="-128"/>
                <a:ea typeface="HG丸ｺﾞｼｯｸM-PRO" pitchFamily="50" charset="-128"/>
              </a:defRPr>
            </a:lvl2pPr>
            <a:lvl3pPr marL="1143000" indent="-228600" eaLnBrk="0" hangingPunct="0">
              <a:defRPr kumimoji="1" sz="3600" b="1">
                <a:solidFill>
                  <a:schemeClr val="tx1"/>
                </a:solidFill>
                <a:latin typeface="HG丸ｺﾞｼｯｸM-PRO" pitchFamily="50" charset="-128"/>
                <a:ea typeface="HG丸ｺﾞｼｯｸM-PRO" pitchFamily="50" charset="-128"/>
              </a:defRPr>
            </a:lvl3pPr>
            <a:lvl4pPr marL="1600200" indent="-228600" eaLnBrk="0" hangingPunct="0">
              <a:defRPr kumimoji="1" sz="3600" b="1">
                <a:solidFill>
                  <a:schemeClr val="tx1"/>
                </a:solidFill>
                <a:latin typeface="HG丸ｺﾞｼｯｸM-PRO" pitchFamily="50" charset="-128"/>
                <a:ea typeface="HG丸ｺﾞｼｯｸM-PRO" pitchFamily="50" charset="-128"/>
              </a:defRPr>
            </a:lvl4pPr>
            <a:lvl5pPr marL="2057400" indent="-228600" eaLnBrk="0" hangingPunct="0">
              <a:defRPr kumimoji="1" sz="3600" b="1">
                <a:solidFill>
                  <a:schemeClr val="tx1"/>
                </a:solidFill>
                <a:latin typeface="HG丸ｺﾞｼｯｸM-PRO" pitchFamily="50" charset="-128"/>
                <a:ea typeface="HG丸ｺﾞｼｯｸM-PRO" pitchFamily="50" charset="-128"/>
              </a:defRPr>
            </a:lvl5pPr>
            <a:lvl6pPr marL="2514600" indent="-228600" algn="ctr" eaLnBrk="0" fontAlgn="base" hangingPunct="0">
              <a:spcBef>
                <a:spcPct val="0"/>
              </a:spcBef>
              <a:spcAft>
                <a:spcPct val="0"/>
              </a:spcAft>
              <a:defRPr kumimoji="1" sz="3600" b="1">
                <a:solidFill>
                  <a:schemeClr val="tx1"/>
                </a:solidFill>
                <a:latin typeface="HG丸ｺﾞｼｯｸM-PRO" pitchFamily="50" charset="-128"/>
                <a:ea typeface="HG丸ｺﾞｼｯｸM-PRO" pitchFamily="50" charset="-128"/>
              </a:defRPr>
            </a:lvl6pPr>
            <a:lvl7pPr marL="2971800" indent="-228600" algn="ctr" eaLnBrk="0" fontAlgn="base" hangingPunct="0">
              <a:spcBef>
                <a:spcPct val="0"/>
              </a:spcBef>
              <a:spcAft>
                <a:spcPct val="0"/>
              </a:spcAft>
              <a:defRPr kumimoji="1" sz="3600" b="1">
                <a:solidFill>
                  <a:schemeClr val="tx1"/>
                </a:solidFill>
                <a:latin typeface="HG丸ｺﾞｼｯｸM-PRO" pitchFamily="50" charset="-128"/>
                <a:ea typeface="HG丸ｺﾞｼｯｸM-PRO" pitchFamily="50" charset="-128"/>
              </a:defRPr>
            </a:lvl7pPr>
            <a:lvl8pPr marL="3429000" indent="-228600" algn="ctr" eaLnBrk="0" fontAlgn="base" hangingPunct="0">
              <a:spcBef>
                <a:spcPct val="0"/>
              </a:spcBef>
              <a:spcAft>
                <a:spcPct val="0"/>
              </a:spcAft>
              <a:defRPr kumimoji="1" sz="3600" b="1">
                <a:solidFill>
                  <a:schemeClr val="tx1"/>
                </a:solidFill>
                <a:latin typeface="HG丸ｺﾞｼｯｸM-PRO" pitchFamily="50" charset="-128"/>
                <a:ea typeface="HG丸ｺﾞｼｯｸM-PRO" pitchFamily="50" charset="-128"/>
              </a:defRPr>
            </a:lvl8pPr>
            <a:lvl9pPr marL="3886200" indent="-228600" algn="ctr" eaLnBrk="0" fontAlgn="base" hangingPunct="0">
              <a:spcBef>
                <a:spcPct val="0"/>
              </a:spcBef>
              <a:spcAft>
                <a:spcPct val="0"/>
              </a:spcAft>
              <a:defRPr kumimoji="1" sz="3600" b="1">
                <a:solidFill>
                  <a:schemeClr val="tx1"/>
                </a:solidFill>
                <a:latin typeface="HG丸ｺﾞｼｯｸM-PRO" pitchFamily="50" charset="-128"/>
                <a:ea typeface="HG丸ｺﾞｼｯｸM-PRO" pitchFamily="50" charset="-128"/>
              </a:defRPr>
            </a:lvl9pPr>
          </a:lstStyle>
          <a:p>
            <a:pPr algn="l" eaLnBrk="1" hangingPunct="1"/>
            <a:r>
              <a:rPr lang="en-US" altLang="ja-JP" sz="3000" b="0" dirty="0">
                <a:latin typeface="EPSON 丸ゴシック体Ｍ" pitchFamily="49" charset="-128"/>
                <a:ea typeface="EPSON 丸ゴシック体Ｍ" pitchFamily="49" charset="-128"/>
                <a:cs typeface="Ebrima" pitchFamily="2" charset="0"/>
              </a:rPr>
              <a:t>【</a:t>
            </a:r>
            <a:r>
              <a:rPr lang="ja-JP" altLang="en-US" sz="3000" b="0" dirty="0">
                <a:latin typeface="EPSON 丸ゴシック体Ｍ" pitchFamily="49" charset="-128"/>
                <a:ea typeface="EPSON 丸ゴシック体Ｍ" pitchFamily="49" charset="-128"/>
                <a:cs typeface="Ebrima" pitchFamily="2" charset="0"/>
              </a:rPr>
              <a:t>期間</a:t>
            </a:r>
            <a:r>
              <a:rPr lang="en-US" altLang="ja-JP" sz="3000" b="0" dirty="0">
                <a:latin typeface="EPSON 丸ゴシック体Ｍ" pitchFamily="49" charset="-128"/>
                <a:ea typeface="EPSON 丸ゴシック体Ｍ" pitchFamily="49" charset="-128"/>
                <a:cs typeface="Ebrima" pitchFamily="2" charset="0"/>
              </a:rPr>
              <a:t>】</a:t>
            </a:r>
            <a:r>
              <a:rPr lang="ja-JP" altLang="en-US" sz="3000" b="0" dirty="0">
                <a:latin typeface="EPSON 丸ゴシック体Ｍ" pitchFamily="49" charset="-128"/>
                <a:ea typeface="EPSON 丸ゴシック体Ｍ" pitchFamily="49" charset="-128"/>
                <a:cs typeface="Ebrima" pitchFamily="2" charset="0"/>
              </a:rPr>
              <a:t>平成２３年１月～平成２４年１月</a:t>
            </a:r>
            <a:endParaRPr lang="en-US" altLang="ja-JP" sz="3000" b="0" dirty="0">
              <a:latin typeface="EPSON 丸ゴシック体Ｍ" pitchFamily="49" charset="-128"/>
              <a:ea typeface="EPSON 丸ゴシック体Ｍ" pitchFamily="49" charset="-128"/>
              <a:cs typeface="Ebrima" pitchFamily="2" charset="0"/>
            </a:endParaRPr>
          </a:p>
        </p:txBody>
      </p:sp>
      <p:sp>
        <p:nvSpPr>
          <p:cNvPr id="4" name="テキスト ボックス 3"/>
          <p:cNvSpPr txBox="1"/>
          <p:nvPr/>
        </p:nvSpPr>
        <p:spPr>
          <a:xfrm>
            <a:off x="611560" y="1704379"/>
            <a:ext cx="8352928" cy="4524315"/>
          </a:xfrm>
          <a:prstGeom prst="rect">
            <a:avLst/>
          </a:prstGeom>
          <a:noFill/>
        </p:spPr>
        <p:txBody>
          <a:bodyPr wrap="square" rtlCol="0">
            <a:spAutoFit/>
          </a:bodyPr>
          <a:lstStyle/>
          <a:p>
            <a:pPr marL="450850" indent="-450850"/>
            <a:r>
              <a:rPr lang="ja-JP" altLang="en-US" sz="4000" dirty="0">
                <a:latin typeface="EPSON 太丸ゴシック体Ｂ" pitchFamily="49" charset="-128"/>
                <a:ea typeface="EPSON 太丸ゴシック体Ｂ" pitchFamily="49" charset="-128"/>
              </a:rPr>
              <a:t>■検知総数：</a:t>
            </a:r>
            <a:r>
              <a:rPr lang="en-US" altLang="ja-JP" sz="4000" b="1" dirty="0">
                <a:latin typeface="EPSON 太丸ゴシック体Ｂ" pitchFamily="49" charset="-128"/>
                <a:ea typeface="EPSON 太丸ゴシック体Ｂ" pitchFamily="49" charset="-128"/>
              </a:rPr>
              <a:t>10,114</a:t>
            </a:r>
            <a:r>
              <a:rPr lang="ja-JP" altLang="en-US" sz="4000" b="1" dirty="0">
                <a:latin typeface="EPSON 太丸ゴシック体Ｂ" pitchFamily="49" charset="-128"/>
                <a:ea typeface="EPSON 太丸ゴシック体Ｂ" pitchFamily="49" charset="-128"/>
              </a:rPr>
              <a:t>件</a:t>
            </a:r>
          </a:p>
          <a:p>
            <a:pPr marL="450850" indent="-450850"/>
            <a:endParaRPr kumimoji="1" lang="en-US" altLang="ja-JP" sz="1600" dirty="0">
              <a:latin typeface="EPSON 太丸ゴシック体Ｂ" pitchFamily="49" charset="-128"/>
              <a:ea typeface="EPSON 太丸ゴシック体Ｂ" pitchFamily="49" charset="-128"/>
            </a:endParaRPr>
          </a:p>
          <a:p>
            <a:pPr marL="450850" indent="-450850"/>
            <a:r>
              <a:rPr kumimoji="1" lang="ja-JP" altLang="en-US" sz="4000" dirty="0">
                <a:latin typeface="EPSON 太丸ゴシック体Ｂ" pitchFamily="49" charset="-128"/>
                <a:ea typeface="EPSON 太丸ゴシック体Ｂ" pitchFamily="49" charset="-128"/>
              </a:rPr>
              <a:t>■検知した投稿の９割近くが</a:t>
            </a:r>
            <a:endParaRPr kumimoji="1" lang="en-US" altLang="ja-JP" sz="4000" dirty="0">
              <a:latin typeface="EPSON 太丸ゴシック体Ｂ" pitchFamily="49" charset="-128"/>
              <a:ea typeface="EPSON 太丸ゴシック体Ｂ" pitchFamily="49" charset="-128"/>
            </a:endParaRPr>
          </a:p>
          <a:p>
            <a:pPr marL="450850" indent="-450850"/>
            <a:r>
              <a:rPr lang="ja-JP" altLang="en-US" sz="4000" b="1" dirty="0">
                <a:solidFill>
                  <a:srgbClr val="0033CC"/>
                </a:solidFill>
                <a:latin typeface="EPSON 太丸ゴシック体Ｂ" pitchFamily="49" charset="-128"/>
                <a:ea typeface="EPSON 太丸ゴシック体Ｂ" pitchFamily="49" charset="-128"/>
              </a:rPr>
              <a:t>　</a:t>
            </a:r>
            <a:r>
              <a:rPr kumimoji="1" lang="ja-JP" altLang="en-US" sz="4000" b="1" dirty="0">
                <a:solidFill>
                  <a:srgbClr val="0033CC"/>
                </a:solidFill>
                <a:latin typeface="EPSON 太丸ゴシック体Ｂ" pitchFamily="49" charset="-128"/>
                <a:ea typeface="EPSON 太丸ゴシック体Ｂ" pitchFamily="49" charset="-128"/>
              </a:rPr>
              <a:t>「個人情報の流布」</a:t>
            </a:r>
            <a:endParaRPr kumimoji="1" lang="en-US" altLang="ja-JP" sz="4000" b="1" dirty="0">
              <a:solidFill>
                <a:srgbClr val="0033CC"/>
              </a:solidFill>
              <a:latin typeface="EPSON 太丸ゴシック体Ｂ" pitchFamily="49" charset="-128"/>
              <a:ea typeface="EPSON 太丸ゴシック体Ｂ" pitchFamily="49" charset="-128"/>
            </a:endParaRPr>
          </a:p>
          <a:p>
            <a:pPr marL="450850" indent="-450850"/>
            <a:endParaRPr kumimoji="1" lang="en-US" altLang="ja-JP" sz="1600" dirty="0">
              <a:latin typeface="EPSON 太丸ゴシック体Ｂ" pitchFamily="49" charset="-128"/>
              <a:ea typeface="EPSON 太丸ゴシック体Ｂ" pitchFamily="49" charset="-128"/>
            </a:endParaRPr>
          </a:p>
          <a:p>
            <a:pPr marL="450850" indent="-450850"/>
            <a:r>
              <a:rPr lang="ja-JP" altLang="en-US" sz="4000" dirty="0">
                <a:latin typeface="EPSON 太丸ゴシック体Ｂ" pitchFamily="49" charset="-128"/>
                <a:ea typeface="EPSON 太丸ゴシック体Ｂ" pitchFamily="49" charset="-128"/>
              </a:rPr>
              <a:t>■</a:t>
            </a:r>
            <a:r>
              <a:rPr lang="ja-JP" altLang="en-US" sz="4000" b="1" dirty="0">
                <a:solidFill>
                  <a:srgbClr val="0033CC"/>
                </a:solidFill>
                <a:latin typeface="EPSON 太丸ゴシック体Ｂ" pitchFamily="49" charset="-128"/>
                <a:ea typeface="EPSON 太丸ゴシック体Ｂ" pitchFamily="49" charset="-128"/>
              </a:rPr>
              <a:t>「いじめ・中傷」「不法行為」</a:t>
            </a:r>
            <a:endParaRPr lang="en-US" altLang="ja-JP" sz="4000" b="1" dirty="0">
              <a:solidFill>
                <a:srgbClr val="0033CC"/>
              </a:solidFill>
              <a:latin typeface="EPSON 太丸ゴシック体Ｂ" pitchFamily="49" charset="-128"/>
              <a:ea typeface="EPSON 太丸ゴシック体Ｂ" pitchFamily="49" charset="-128"/>
            </a:endParaRPr>
          </a:p>
          <a:p>
            <a:pPr marL="450850" indent="-450850"/>
            <a:r>
              <a:rPr lang="ja-JP" altLang="en-US" sz="4000" b="1" dirty="0">
                <a:solidFill>
                  <a:srgbClr val="0033CC"/>
                </a:solidFill>
                <a:latin typeface="EPSON 太丸ゴシック体Ｂ" pitchFamily="49" charset="-128"/>
                <a:ea typeface="EPSON 太丸ゴシック体Ｂ" pitchFamily="49" charset="-128"/>
              </a:rPr>
              <a:t>　「トラブル」</a:t>
            </a:r>
            <a:r>
              <a:rPr lang="ja-JP" altLang="en-US" sz="4000" dirty="0">
                <a:latin typeface="EPSON 太丸ゴシック体Ｂ" pitchFamily="49" charset="-128"/>
                <a:ea typeface="EPSON 太丸ゴシック体Ｂ" pitchFamily="49" charset="-128"/>
              </a:rPr>
              <a:t>は，</a:t>
            </a:r>
            <a:endParaRPr lang="en-US" altLang="ja-JP" sz="4000" dirty="0">
              <a:latin typeface="EPSON 太丸ゴシック体Ｂ" pitchFamily="49" charset="-128"/>
              <a:ea typeface="EPSON 太丸ゴシック体Ｂ" pitchFamily="49" charset="-128"/>
            </a:endParaRPr>
          </a:p>
          <a:p>
            <a:pPr marL="450850" indent="-450850"/>
            <a:r>
              <a:rPr lang="ja-JP" altLang="en-US" sz="4000" dirty="0">
                <a:latin typeface="EPSON 太丸ゴシック体Ｂ" pitchFamily="49" charset="-128"/>
                <a:ea typeface="EPSON 太丸ゴシック体Ｂ" pitchFamily="49" charset="-128"/>
              </a:rPr>
              <a:t>　全体の</a:t>
            </a:r>
            <a:r>
              <a:rPr lang="ja-JP" altLang="en-US" sz="4000" dirty="0">
                <a:solidFill>
                  <a:srgbClr val="FF0000"/>
                </a:solidFill>
                <a:latin typeface="EPSON 太丸ゴシック体Ｂ" pitchFamily="49" charset="-128"/>
                <a:ea typeface="EPSON 太丸ゴシック体Ｂ" pitchFamily="49" charset="-128"/>
              </a:rPr>
              <a:t>約２％（約</a:t>
            </a:r>
            <a:r>
              <a:rPr lang="en-US" altLang="ja-JP" sz="4000" dirty="0">
                <a:solidFill>
                  <a:srgbClr val="FF0000"/>
                </a:solidFill>
                <a:latin typeface="EPSON 太丸ゴシック体Ｂ" pitchFamily="49" charset="-128"/>
                <a:ea typeface="EPSON 太丸ゴシック体Ｂ" pitchFamily="49" charset="-128"/>
              </a:rPr>
              <a:t>200</a:t>
            </a:r>
            <a:r>
              <a:rPr lang="ja-JP" altLang="en-US" sz="4000" dirty="0">
                <a:solidFill>
                  <a:srgbClr val="FF0000"/>
                </a:solidFill>
                <a:latin typeface="EPSON 太丸ゴシック体Ｂ" pitchFamily="49" charset="-128"/>
                <a:ea typeface="EPSON 太丸ゴシック体Ｂ" pitchFamily="49" charset="-128"/>
              </a:rPr>
              <a:t>件）</a:t>
            </a:r>
            <a:endParaRPr lang="en-US" altLang="ja-JP" sz="4000" dirty="0">
              <a:solidFill>
                <a:srgbClr val="FF0000"/>
              </a:solidFill>
              <a:latin typeface="EPSON 太丸ゴシック体Ｂ" pitchFamily="49" charset="-128"/>
              <a:ea typeface="EPSON 太丸ゴシック体Ｂ" pitchFamily="49" charset="-128"/>
            </a:endParaRPr>
          </a:p>
          <a:p>
            <a:pPr marL="450850" indent="-450850"/>
            <a:endParaRPr lang="en-US" altLang="ja-JP" sz="1600" dirty="0">
              <a:latin typeface="EPSON 太丸ゴシック体Ｂ" pitchFamily="49" charset="-128"/>
              <a:ea typeface="EPSON 太丸ゴシック体Ｂ" pitchFamily="49" charset="-128"/>
            </a:endParaRPr>
          </a:p>
        </p:txBody>
      </p:sp>
      <p:sp>
        <p:nvSpPr>
          <p:cNvPr id="12" name="Text Box 5"/>
          <p:cNvSpPr txBox="1">
            <a:spLocks noChangeArrowheads="1"/>
          </p:cNvSpPr>
          <p:nvPr/>
        </p:nvSpPr>
        <p:spPr bwMode="auto">
          <a:xfrm>
            <a:off x="1146174" y="146050"/>
            <a:ext cx="67381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Calibri" pitchFamily="34" charset="0"/>
                <a:ea typeface="ＭＳ Ｐゴシック" charset="-128"/>
              </a:defRPr>
            </a:lvl1pPr>
            <a:lvl2pPr marL="742950" indent="-285750" eaLnBrk="0" hangingPunct="0">
              <a:defRPr kumimoji="1">
                <a:solidFill>
                  <a:schemeClr val="tx1"/>
                </a:solidFill>
                <a:latin typeface="Calibri" pitchFamily="34" charset="0"/>
                <a:ea typeface="ＭＳ Ｐゴシック" charset="-128"/>
              </a:defRPr>
            </a:lvl2pPr>
            <a:lvl3pPr marL="1143000" indent="-228600" eaLnBrk="0" hangingPunct="0">
              <a:defRPr kumimoji="1">
                <a:solidFill>
                  <a:schemeClr val="tx1"/>
                </a:solidFill>
                <a:latin typeface="Calibri" pitchFamily="34" charset="0"/>
                <a:ea typeface="ＭＳ Ｐゴシック" charset="-128"/>
              </a:defRPr>
            </a:lvl3pPr>
            <a:lvl4pPr marL="1600200" indent="-228600" eaLnBrk="0" hangingPunct="0">
              <a:defRPr kumimoji="1">
                <a:solidFill>
                  <a:schemeClr val="tx1"/>
                </a:solidFill>
                <a:latin typeface="Calibri" pitchFamily="34" charset="0"/>
                <a:ea typeface="ＭＳ Ｐゴシック" charset="-128"/>
              </a:defRPr>
            </a:lvl4pPr>
            <a:lvl5pPr marL="2057400" indent="-228600" eaLnBrk="0" hangingPunct="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ctr" eaLnBrk="1" hangingPunct="1"/>
            <a:r>
              <a:rPr lang="ja-JP" altLang="en-US" sz="3200" dirty="0">
                <a:latin typeface="EPSON 太丸ゴシック体Ｂ" pitchFamily="49" charset="-128"/>
                <a:ea typeface="EPSON 太丸ゴシック体Ｂ" pitchFamily="49" charset="-128"/>
              </a:rPr>
              <a:t>　岡山県のネットパトロールの報告</a:t>
            </a:r>
          </a:p>
        </p:txBody>
      </p:sp>
      <p:cxnSp>
        <p:nvCxnSpPr>
          <p:cNvPr id="13" name="直線コネクタ 12"/>
          <p:cNvCxnSpPr/>
          <p:nvPr/>
        </p:nvCxnSpPr>
        <p:spPr>
          <a:xfrm>
            <a:off x="1250950" y="663575"/>
            <a:ext cx="7137400" cy="0"/>
          </a:xfrm>
          <a:prstGeom prst="line">
            <a:avLst/>
          </a:prstGeom>
          <a:ln w="12700">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3366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正方形/長方形 3"/>
          <p:cNvSpPr>
            <a:spLocks noChangeArrowheads="1"/>
          </p:cNvSpPr>
          <p:nvPr/>
        </p:nvSpPr>
        <p:spPr bwMode="auto">
          <a:xfrm>
            <a:off x="-6350" y="603250"/>
            <a:ext cx="9402886"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55600" indent="-355600"/>
            <a:r>
              <a:rPr lang="ja-JP" altLang="en-US" sz="2800" dirty="0">
                <a:latin typeface="EPSON 丸ゴシック体Ｍ" pitchFamily="49" charset="-128"/>
                <a:ea typeface="EPSON 丸ゴシック体Ｍ" pitchFamily="49" charset="-128"/>
              </a:rPr>
              <a:t>問　学校で対応した携帯電話（パソコン）に関わる，</a:t>
            </a:r>
            <a:endParaRPr lang="en-US" altLang="ja-JP" sz="2800" dirty="0">
              <a:latin typeface="EPSON 丸ゴシック体Ｍ" pitchFamily="49" charset="-128"/>
              <a:ea typeface="EPSON 丸ゴシック体Ｍ" pitchFamily="49" charset="-128"/>
            </a:endParaRPr>
          </a:p>
          <a:p>
            <a:pPr marL="355600" indent="-355600"/>
            <a:r>
              <a:rPr lang="ja-JP" altLang="en-US" sz="2800" dirty="0">
                <a:solidFill>
                  <a:srgbClr val="0033CC"/>
                </a:solidFill>
                <a:latin typeface="EPSON 丸ゴシック体Ｍ" pitchFamily="49" charset="-128"/>
                <a:ea typeface="EPSON 丸ゴシック体Ｍ" pitchFamily="49" charset="-128"/>
              </a:rPr>
              <a:t>　トラブルはどのようなものがありますか。</a:t>
            </a:r>
            <a:r>
              <a:rPr lang="en-US" altLang="ja-JP" sz="2800" dirty="0">
                <a:solidFill>
                  <a:srgbClr val="FF0000"/>
                </a:solidFill>
                <a:latin typeface="EPSON 丸ゴシック体Ｍ" pitchFamily="49" charset="-128"/>
                <a:ea typeface="EPSON 丸ゴシック体Ｍ" pitchFamily="49" charset="-128"/>
              </a:rPr>
              <a:t>(</a:t>
            </a:r>
            <a:r>
              <a:rPr lang="ja-JP" altLang="en-US" sz="2800" dirty="0">
                <a:solidFill>
                  <a:srgbClr val="FF0000"/>
                </a:solidFill>
                <a:latin typeface="EPSON 丸ゴシック体Ｍ" pitchFamily="49" charset="-128"/>
                <a:ea typeface="EPSON 丸ゴシック体Ｍ" pitchFamily="49" charset="-128"/>
              </a:rPr>
              <a:t>学校調査）</a:t>
            </a:r>
          </a:p>
        </p:txBody>
      </p:sp>
      <p:sp>
        <p:nvSpPr>
          <p:cNvPr id="5124" name="Text Box 5"/>
          <p:cNvSpPr txBox="1">
            <a:spLocks noChangeArrowheads="1"/>
          </p:cNvSpPr>
          <p:nvPr/>
        </p:nvSpPr>
        <p:spPr bwMode="auto">
          <a:xfrm>
            <a:off x="1146175" y="146050"/>
            <a:ext cx="44338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Calibri" pitchFamily="34" charset="0"/>
                <a:ea typeface="ＭＳ Ｐゴシック" charset="-128"/>
              </a:defRPr>
            </a:lvl1pPr>
            <a:lvl2pPr marL="742950" indent="-285750" eaLnBrk="0" hangingPunct="0">
              <a:defRPr kumimoji="1">
                <a:solidFill>
                  <a:schemeClr val="tx1"/>
                </a:solidFill>
                <a:latin typeface="Calibri" pitchFamily="34" charset="0"/>
                <a:ea typeface="ＭＳ Ｐゴシック" charset="-128"/>
              </a:defRPr>
            </a:lvl2pPr>
            <a:lvl3pPr marL="1143000" indent="-228600" eaLnBrk="0" hangingPunct="0">
              <a:defRPr kumimoji="1">
                <a:solidFill>
                  <a:schemeClr val="tx1"/>
                </a:solidFill>
                <a:latin typeface="Calibri" pitchFamily="34" charset="0"/>
                <a:ea typeface="ＭＳ Ｐゴシック" charset="-128"/>
              </a:defRPr>
            </a:lvl3pPr>
            <a:lvl4pPr marL="1600200" indent="-228600" eaLnBrk="0" hangingPunct="0">
              <a:defRPr kumimoji="1">
                <a:solidFill>
                  <a:schemeClr val="tx1"/>
                </a:solidFill>
                <a:latin typeface="Calibri" pitchFamily="34" charset="0"/>
                <a:ea typeface="ＭＳ Ｐゴシック" charset="-128"/>
              </a:defRPr>
            </a:lvl4pPr>
            <a:lvl5pPr marL="2057400" indent="-228600" eaLnBrk="0" hangingPunct="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ctr" eaLnBrk="1" hangingPunct="1"/>
            <a:r>
              <a:rPr lang="ja-JP" altLang="en-US" sz="3200" dirty="0">
                <a:latin typeface="EPSON 太丸ゴシック体Ｂ" pitchFamily="49" charset="-128"/>
                <a:ea typeface="EPSON 太丸ゴシック体Ｂ" pitchFamily="49" charset="-128"/>
              </a:rPr>
              <a:t>　岡山県の実態調査</a:t>
            </a:r>
          </a:p>
        </p:txBody>
      </p:sp>
      <p:sp>
        <p:nvSpPr>
          <p:cNvPr id="11" name="正方形/長方形 10"/>
          <p:cNvSpPr/>
          <p:nvPr/>
        </p:nvSpPr>
        <p:spPr>
          <a:xfrm>
            <a:off x="73025" y="6300788"/>
            <a:ext cx="9180513" cy="338137"/>
          </a:xfrm>
          <a:prstGeom prst="rect">
            <a:avLst/>
          </a:prstGeom>
        </p:spPr>
        <p:txBody>
          <a:bodyPr>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fontAlgn="auto">
              <a:spcBef>
                <a:spcPts val="0"/>
              </a:spcBef>
              <a:spcAft>
                <a:spcPts val="0"/>
              </a:spcAft>
              <a:defRPr/>
            </a:pPr>
            <a:r>
              <a:rPr lang="ja-JP" altLang="en-US" sz="1600" dirty="0">
                <a:solidFill>
                  <a:schemeClr val="tx1">
                    <a:lumMod val="95000"/>
                    <a:lumOff val="5000"/>
                  </a:schemeClr>
                </a:solidFill>
                <a:latin typeface="EPSON 太丸ゴシック体Ｂ" pitchFamily="49" charset="-128"/>
                <a:ea typeface="EPSON 太丸ゴシック体Ｂ" pitchFamily="49" charset="-128"/>
              </a:rPr>
              <a:t>「携帯電話等の利用に関する実態調査」の結果概要　</a:t>
            </a:r>
            <a:r>
              <a:rPr lang="ja-JP" altLang="en-US" sz="1400" dirty="0">
                <a:solidFill>
                  <a:schemeClr val="tx1">
                    <a:lumMod val="95000"/>
                    <a:lumOff val="5000"/>
                  </a:schemeClr>
                </a:solidFill>
                <a:latin typeface="EPSON 太丸ゴシック体Ｂ" pitchFamily="49" charset="-128"/>
                <a:ea typeface="EPSON 太丸ゴシック体Ｂ" pitchFamily="49" charset="-128"/>
              </a:rPr>
              <a:t>平成</a:t>
            </a:r>
            <a:r>
              <a:rPr lang="en-US" altLang="ja-JP" sz="1400" dirty="0">
                <a:solidFill>
                  <a:schemeClr val="tx1">
                    <a:lumMod val="95000"/>
                    <a:lumOff val="5000"/>
                  </a:schemeClr>
                </a:solidFill>
                <a:latin typeface="EPSON 太丸ゴシック体Ｂ" pitchFamily="49" charset="-128"/>
                <a:ea typeface="EPSON 太丸ゴシック体Ｂ" pitchFamily="49" charset="-128"/>
              </a:rPr>
              <a:t>23</a:t>
            </a:r>
            <a:r>
              <a:rPr lang="ja-JP" altLang="en-US" sz="1400" dirty="0">
                <a:solidFill>
                  <a:schemeClr val="tx1">
                    <a:lumMod val="95000"/>
                    <a:lumOff val="5000"/>
                  </a:schemeClr>
                </a:solidFill>
                <a:latin typeface="EPSON 太丸ゴシック体Ｂ" pitchFamily="49" charset="-128"/>
                <a:ea typeface="EPSON 太丸ゴシック体Ｂ" pitchFamily="49" charset="-128"/>
              </a:rPr>
              <a:t>年</a:t>
            </a:r>
            <a:r>
              <a:rPr lang="en-US" altLang="ja-JP" sz="1400" dirty="0">
                <a:solidFill>
                  <a:schemeClr val="tx1">
                    <a:lumMod val="95000"/>
                    <a:lumOff val="5000"/>
                  </a:schemeClr>
                </a:solidFill>
                <a:latin typeface="EPSON 太丸ゴシック体Ｂ" pitchFamily="49" charset="-128"/>
                <a:ea typeface="EPSON 太丸ゴシック体Ｂ" pitchFamily="49" charset="-128"/>
              </a:rPr>
              <a:t>11</a:t>
            </a:r>
            <a:r>
              <a:rPr lang="ja-JP" altLang="en-US" sz="1400" dirty="0">
                <a:solidFill>
                  <a:schemeClr val="tx1">
                    <a:lumMod val="95000"/>
                    <a:lumOff val="5000"/>
                  </a:schemeClr>
                </a:solidFill>
                <a:latin typeface="EPSON 太丸ゴシック体Ｂ" pitchFamily="49" charset="-128"/>
                <a:ea typeface="EPSON 太丸ゴシック体Ｂ" pitchFamily="49" charset="-128"/>
              </a:rPr>
              <a:t>月　</a:t>
            </a:r>
            <a:r>
              <a:rPr lang="zh-TW" altLang="en-US" sz="1400" dirty="0">
                <a:solidFill>
                  <a:schemeClr val="tx1">
                    <a:lumMod val="95000"/>
                    <a:lumOff val="5000"/>
                  </a:schemeClr>
                </a:solidFill>
                <a:latin typeface="EPSON 太丸ゴシック体Ｂ" pitchFamily="49" charset="-128"/>
                <a:ea typeface="EPSON 太丸ゴシック体Ｂ" pitchFamily="49" charset="-128"/>
              </a:rPr>
              <a:t>岡山県教育庁指導課生徒指導推進室</a:t>
            </a:r>
            <a:endParaRPr lang="ja-JP" altLang="en-US" sz="1400" dirty="0">
              <a:solidFill>
                <a:schemeClr val="tx1">
                  <a:lumMod val="95000"/>
                  <a:lumOff val="5000"/>
                </a:schemeClr>
              </a:solidFill>
              <a:latin typeface="EPSON 太丸ゴシック体Ｂ" pitchFamily="49" charset="-128"/>
              <a:ea typeface="EPSON 太丸ゴシック体Ｂ" pitchFamily="49" charset="-128"/>
            </a:endParaRPr>
          </a:p>
        </p:txBody>
      </p:sp>
      <p:graphicFrame>
        <p:nvGraphicFramePr>
          <p:cNvPr id="5122" name="グラフ 25"/>
          <p:cNvGraphicFramePr>
            <a:graphicFrameLocks/>
          </p:cNvGraphicFramePr>
          <p:nvPr/>
        </p:nvGraphicFramePr>
        <p:xfrm>
          <a:off x="-34925" y="1450975"/>
          <a:ext cx="9229725" cy="2906713"/>
        </p:xfrm>
        <a:graphic>
          <a:graphicData uri="http://schemas.openxmlformats.org/presentationml/2006/ole">
            <mc:AlternateContent xmlns:mc="http://schemas.openxmlformats.org/markup-compatibility/2006">
              <mc:Choice xmlns:v="urn:schemas-microsoft-com:vml" Requires="v">
                <p:oleObj spid="_x0000_s1026" r:id="rId4" imgW="9230144" imgH="2908044" progId="Excel.Chart.8">
                  <p:embed/>
                </p:oleObj>
              </mc:Choice>
              <mc:Fallback>
                <p:oleObj r:id="rId4" imgW="9230144" imgH="2908044" progId="Excel.Char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25" y="1450975"/>
                        <a:ext cx="9229725" cy="2906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 name="正方形/長方形 26"/>
          <p:cNvSpPr>
            <a:spLocks noChangeArrowheads="1"/>
          </p:cNvSpPr>
          <p:nvPr/>
        </p:nvSpPr>
        <p:spPr bwMode="auto">
          <a:xfrm>
            <a:off x="654050" y="4106863"/>
            <a:ext cx="923925"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p>
            <a:r>
              <a:rPr lang="ja-JP" altLang="en-US" sz="2400" dirty="0">
                <a:latin typeface="EPSON 太丸ゴシック体Ｂ" pitchFamily="49" charset="-128"/>
                <a:ea typeface="EPSON 太丸ゴシック体Ｂ" pitchFamily="49" charset="-128"/>
              </a:rPr>
              <a:t>悪口や嫌なことの書き込み</a:t>
            </a:r>
          </a:p>
        </p:txBody>
      </p:sp>
      <p:sp>
        <p:nvSpPr>
          <p:cNvPr id="5127" name="正方形/長方形 27"/>
          <p:cNvSpPr>
            <a:spLocks noChangeArrowheads="1"/>
          </p:cNvSpPr>
          <p:nvPr/>
        </p:nvSpPr>
        <p:spPr bwMode="auto">
          <a:xfrm>
            <a:off x="1608138" y="4106863"/>
            <a:ext cx="554037"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r>
              <a:rPr lang="ja-JP" altLang="en-US" sz="2400" dirty="0">
                <a:latin typeface="EPSON 太丸ゴシック体Ｂ" pitchFamily="49" charset="-128"/>
                <a:ea typeface="EPSON 太丸ゴシック体Ｂ" pitchFamily="49" charset="-128"/>
              </a:rPr>
              <a:t>個人情報の流出</a:t>
            </a:r>
          </a:p>
        </p:txBody>
      </p:sp>
      <p:sp>
        <p:nvSpPr>
          <p:cNvPr id="5128" name="正方形/長方形 28"/>
          <p:cNvSpPr>
            <a:spLocks noChangeArrowheads="1"/>
          </p:cNvSpPr>
          <p:nvPr/>
        </p:nvSpPr>
        <p:spPr bwMode="auto">
          <a:xfrm>
            <a:off x="2363788" y="4106863"/>
            <a:ext cx="554037"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r>
              <a:rPr lang="ja-JP" altLang="en-US" sz="2400" dirty="0">
                <a:latin typeface="EPSON 太丸ゴシック体Ｂ" pitchFamily="49" charset="-128"/>
                <a:ea typeface="EPSON 太丸ゴシック体Ｂ" pitchFamily="49" charset="-128"/>
              </a:rPr>
              <a:t>写真の悪用</a:t>
            </a:r>
          </a:p>
        </p:txBody>
      </p:sp>
      <p:sp>
        <p:nvSpPr>
          <p:cNvPr id="5129" name="正方形/長方形 29"/>
          <p:cNvSpPr>
            <a:spLocks noChangeArrowheads="1"/>
          </p:cNvSpPr>
          <p:nvPr/>
        </p:nvSpPr>
        <p:spPr bwMode="auto">
          <a:xfrm>
            <a:off x="3128963" y="4106863"/>
            <a:ext cx="554037"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r>
              <a:rPr lang="ja-JP" altLang="en-US" sz="2400" dirty="0">
                <a:latin typeface="EPSON 太丸ゴシック体Ｂ" pitchFamily="49" charset="-128"/>
                <a:ea typeface="EPSON 太丸ゴシック体Ｂ" pitchFamily="49" charset="-128"/>
              </a:rPr>
              <a:t>チェーンメール</a:t>
            </a:r>
          </a:p>
        </p:txBody>
      </p:sp>
      <p:sp>
        <p:nvSpPr>
          <p:cNvPr id="5130" name="正方形/長方形 30"/>
          <p:cNvSpPr>
            <a:spLocks noChangeArrowheads="1"/>
          </p:cNvSpPr>
          <p:nvPr/>
        </p:nvSpPr>
        <p:spPr bwMode="auto">
          <a:xfrm>
            <a:off x="3705225" y="4106863"/>
            <a:ext cx="923925"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p>
            <a:r>
              <a:rPr lang="ja-JP" altLang="en-US" sz="2400" dirty="0">
                <a:latin typeface="EPSON 太丸ゴシック体Ｂ" pitchFamily="49" charset="-128"/>
                <a:ea typeface="EPSON 太丸ゴシック体Ｂ" pitchFamily="49" charset="-128"/>
              </a:rPr>
              <a:t>しつこいメール，つきまとい</a:t>
            </a:r>
          </a:p>
        </p:txBody>
      </p:sp>
      <p:sp>
        <p:nvSpPr>
          <p:cNvPr id="5131" name="正方形/長方形 31"/>
          <p:cNvSpPr>
            <a:spLocks noChangeArrowheads="1"/>
          </p:cNvSpPr>
          <p:nvPr/>
        </p:nvSpPr>
        <p:spPr bwMode="auto">
          <a:xfrm>
            <a:off x="4648200" y="4106863"/>
            <a:ext cx="55403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r>
              <a:rPr lang="ja-JP" altLang="en-US" sz="2400" dirty="0">
                <a:latin typeface="EPSON 太丸ゴシック体Ｂ" pitchFamily="49" charset="-128"/>
                <a:ea typeface="EPSON 太丸ゴシック体Ｂ" pitchFamily="49" charset="-128"/>
              </a:rPr>
              <a:t>架空請求</a:t>
            </a:r>
          </a:p>
        </p:txBody>
      </p:sp>
      <p:sp>
        <p:nvSpPr>
          <p:cNvPr id="5132" name="正方形/長方形 32"/>
          <p:cNvSpPr>
            <a:spLocks noChangeArrowheads="1"/>
          </p:cNvSpPr>
          <p:nvPr/>
        </p:nvSpPr>
        <p:spPr bwMode="auto">
          <a:xfrm>
            <a:off x="5437188" y="4106863"/>
            <a:ext cx="5540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r>
              <a:rPr lang="ja-JP" altLang="en-US" sz="2400" dirty="0">
                <a:latin typeface="EPSON 太丸ゴシック体Ｂ" pitchFamily="49" charset="-128"/>
                <a:ea typeface="EPSON 太丸ゴシック体Ｂ" pitchFamily="49" charset="-128"/>
              </a:rPr>
              <a:t>事件</a:t>
            </a:r>
          </a:p>
        </p:txBody>
      </p:sp>
      <p:sp>
        <p:nvSpPr>
          <p:cNvPr id="5133" name="正方形/長方形 33"/>
          <p:cNvSpPr>
            <a:spLocks noChangeArrowheads="1"/>
          </p:cNvSpPr>
          <p:nvPr/>
        </p:nvSpPr>
        <p:spPr bwMode="auto">
          <a:xfrm>
            <a:off x="6026150" y="4106863"/>
            <a:ext cx="922338" cy="213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p>
            <a:r>
              <a:rPr lang="ja-JP" altLang="en-US" sz="2400" dirty="0">
                <a:latin typeface="EPSON 太丸ゴシック体Ｂ" pitchFamily="49" charset="-128"/>
                <a:ea typeface="EPSON 太丸ゴシック体Ｂ" pitchFamily="49" charset="-128"/>
              </a:rPr>
              <a:t>友人間のトラブル</a:t>
            </a:r>
          </a:p>
        </p:txBody>
      </p:sp>
      <p:sp>
        <p:nvSpPr>
          <p:cNvPr id="5134" name="正方形/長方形 34"/>
          <p:cNvSpPr>
            <a:spLocks noChangeArrowheads="1"/>
          </p:cNvSpPr>
          <p:nvPr/>
        </p:nvSpPr>
        <p:spPr bwMode="auto">
          <a:xfrm>
            <a:off x="6977063" y="4106863"/>
            <a:ext cx="554037" cy="131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p>
            <a:r>
              <a:rPr lang="ja-JP" altLang="en-US" sz="2400" dirty="0">
                <a:latin typeface="EPSON 太丸ゴシック体Ｂ" pitchFamily="49" charset="-128"/>
                <a:ea typeface="EPSON 太丸ゴシック体Ｂ" pitchFamily="49" charset="-128"/>
              </a:rPr>
              <a:t>その他</a:t>
            </a:r>
          </a:p>
        </p:txBody>
      </p:sp>
      <p:cxnSp>
        <p:nvCxnSpPr>
          <p:cNvPr id="36" name="直線コネクタ 35"/>
          <p:cNvCxnSpPr/>
          <p:nvPr/>
        </p:nvCxnSpPr>
        <p:spPr>
          <a:xfrm>
            <a:off x="1504950" y="4259263"/>
            <a:ext cx="0" cy="197961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2254250" y="4259263"/>
            <a:ext cx="0" cy="197961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3027363" y="4259263"/>
            <a:ext cx="0" cy="197961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a:off x="3795713" y="4259263"/>
            <a:ext cx="0" cy="197961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a:off x="4572000" y="4259263"/>
            <a:ext cx="0" cy="197961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727075" y="4259263"/>
            <a:ext cx="0" cy="197961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a:off x="6108700" y="4262438"/>
            <a:ext cx="0" cy="19812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a:off x="6862763" y="4262438"/>
            <a:ext cx="0" cy="19812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a:off x="7642225" y="4262438"/>
            <a:ext cx="0" cy="19812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5337175" y="4262438"/>
            <a:ext cx="0" cy="198120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nvGrpSpPr>
          <p:cNvPr id="3" name="グループ化 2"/>
          <p:cNvGrpSpPr>
            <a:grpSpLocks/>
          </p:cNvGrpSpPr>
          <p:nvPr/>
        </p:nvGrpSpPr>
        <p:grpSpPr bwMode="auto">
          <a:xfrm>
            <a:off x="684213" y="1989138"/>
            <a:ext cx="6105525" cy="2108200"/>
            <a:chOff x="683569" y="1824682"/>
            <a:chExt cx="6105603" cy="2402504"/>
          </a:xfrm>
        </p:grpSpPr>
        <p:sp>
          <p:nvSpPr>
            <p:cNvPr id="2" name="円/楕円 1"/>
            <p:cNvSpPr/>
            <p:nvPr/>
          </p:nvSpPr>
          <p:spPr>
            <a:xfrm>
              <a:off x="683569" y="1824682"/>
              <a:ext cx="777885" cy="234642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dirty="0"/>
            </a:p>
          </p:txBody>
        </p:sp>
        <p:sp>
          <p:nvSpPr>
            <p:cNvPr id="46" name="円/楕円 45"/>
            <p:cNvSpPr/>
            <p:nvPr/>
          </p:nvSpPr>
          <p:spPr>
            <a:xfrm>
              <a:off x="1561467" y="3179708"/>
              <a:ext cx="619133" cy="99682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dirty="0"/>
            </a:p>
          </p:txBody>
        </p:sp>
        <p:sp>
          <p:nvSpPr>
            <p:cNvPr id="47" name="円/楕円 46"/>
            <p:cNvSpPr/>
            <p:nvPr/>
          </p:nvSpPr>
          <p:spPr>
            <a:xfrm>
              <a:off x="3002936" y="2852259"/>
              <a:ext cx="776298" cy="131884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dirty="0"/>
            </a:p>
          </p:txBody>
        </p:sp>
        <p:sp>
          <p:nvSpPr>
            <p:cNvPr id="48" name="円/楕円 47"/>
            <p:cNvSpPr/>
            <p:nvPr/>
          </p:nvSpPr>
          <p:spPr>
            <a:xfrm>
              <a:off x="6011287" y="3080207"/>
              <a:ext cx="777885" cy="114697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dirty="0"/>
            </a:p>
          </p:txBody>
        </p:sp>
      </p:grpSp>
      <p:cxnSp>
        <p:nvCxnSpPr>
          <p:cNvPr id="50" name="直線コネクタ 49"/>
          <p:cNvCxnSpPr/>
          <p:nvPr/>
        </p:nvCxnSpPr>
        <p:spPr>
          <a:xfrm>
            <a:off x="1250950" y="663575"/>
            <a:ext cx="7137400" cy="0"/>
          </a:xfrm>
          <a:prstGeom prst="line">
            <a:avLst/>
          </a:prstGeom>
          <a:ln w="12700">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5109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nodeType="afterGroup">
                            <p:stCondLst>
                              <p:cond delay="500"/>
                            </p:stCondLst>
                            <p:childTnLst>
                              <p:par>
                                <p:cTn id="9" presetID="3" presetClass="emph" presetSubtype="2" fill="hold" nodeType="afterEffect">
                                  <p:stCondLst>
                                    <p:cond delay="0"/>
                                  </p:stCondLst>
                                  <p:childTnLst>
                                    <p:animClr clrSpc="rgb" dir="cw">
                                      <p:cBhvr override="childStyle">
                                        <p:cTn id="10" dur="1000" fill="hold"/>
                                        <p:tgtEl>
                                          <p:spTgt spid="27">
                                            <p:txEl>
                                              <p:pRg st="0" end="0"/>
                                            </p:txEl>
                                          </p:spTgt>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テキスト ボックス 203"/>
          <p:cNvSpPr txBox="1"/>
          <p:nvPr/>
        </p:nvSpPr>
        <p:spPr>
          <a:xfrm>
            <a:off x="0" y="867633"/>
            <a:ext cx="9144000" cy="5632311"/>
          </a:xfrm>
          <a:prstGeom prst="rect">
            <a:avLst/>
          </a:prstGeom>
          <a:solidFill>
            <a:srgbClr val="F9FEE6"/>
          </a:solidFill>
        </p:spPr>
        <p:txBody>
          <a:bodyPr wrap="square" rtlCol="0" anchor="ctr">
            <a:spAutoFit/>
          </a:bodyPr>
          <a:lstStyle/>
          <a:p>
            <a:pPr marL="1079500" marR="0" lvl="0" indent="-1079500" algn="l" defTabSz="914400" rtl="0" eaLnBrk="1" fontAlgn="auto" latinLnBrk="0" hangingPunct="1">
              <a:lnSpc>
                <a:spcPct val="100000"/>
              </a:lnSpc>
              <a:spcBef>
                <a:spcPts val="0"/>
              </a:spcBef>
              <a:spcAft>
                <a:spcPts val="0"/>
              </a:spcAft>
              <a:buClrTx/>
              <a:buSzTx/>
              <a:buFontTx/>
              <a:buAutoNum type="arabicParenBoth"/>
              <a:tabLst/>
              <a:defRPr/>
            </a:pPr>
            <a:r>
              <a:rPr kumimoji="1" lang="ja-JP" altLang="en-US" sz="4000" b="0" i="0" u="none" strike="noStrike" kern="1200" cap="none" spc="0" normalizeH="0" baseline="0" noProof="0" dirty="0">
                <a:ln>
                  <a:noFill/>
                </a:ln>
                <a:solidFill>
                  <a:prstClr val="white">
                    <a:lumMod val="75000"/>
                  </a:prstClr>
                </a:solidFill>
                <a:effectLst/>
                <a:uLnTx/>
                <a:uFillTx/>
                <a:latin typeface="EPSON 丸ゴシック体Ｍ" pitchFamily="49" charset="-128"/>
                <a:ea typeface="EPSON 丸ゴシック体Ｍ" pitchFamily="49" charset="-128"/>
                <a:cs typeface="+mn-cs"/>
              </a:rPr>
              <a:t>岡山県の児童生徒の情報モラルに関わる実態を知ろう</a:t>
            </a:r>
            <a:endParaRPr kumimoji="1" lang="en-US" altLang="ja-JP" sz="4000" b="0" i="0" u="none" strike="noStrike" kern="1200" cap="none" spc="0" normalizeH="0" baseline="0" noProof="0" dirty="0">
              <a:ln>
                <a:noFill/>
              </a:ln>
              <a:solidFill>
                <a:prstClr val="white">
                  <a:lumMod val="75000"/>
                </a:prstClr>
              </a:solidFill>
              <a:effectLst/>
              <a:uLnTx/>
              <a:uFillTx/>
              <a:latin typeface="EPSON 丸ゴシック体Ｍ" pitchFamily="49" charset="-128"/>
              <a:ea typeface="EPSON 丸ゴシック体Ｍ" pitchFamily="49" charset="-128"/>
              <a:cs typeface="+mn-cs"/>
            </a:endParaRPr>
          </a:p>
          <a:p>
            <a:pPr marL="1079500" marR="0" lvl="0" indent="-1079500" algn="l" defTabSz="914400" rtl="0" eaLnBrk="1" fontAlgn="auto" latinLnBrk="0" hangingPunct="1">
              <a:lnSpc>
                <a:spcPct val="100000"/>
              </a:lnSpc>
              <a:spcBef>
                <a:spcPts val="0"/>
              </a:spcBef>
              <a:spcAft>
                <a:spcPts val="0"/>
              </a:spcAft>
              <a:buClrTx/>
              <a:buSzTx/>
              <a:buFontTx/>
              <a:buNone/>
              <a:tabLst/>
              <a:defRPr/>
            </a:pPr>
            <a:endParaRPr kumimoji="1" lang="en-US" altLang="ja-JP" sz="4000" b="0" i="0" u="none" strike="noStrike" kern="1200" cap="none" spc="0" normalizeH="0" baseline="0" noProof="0" dirty="0">
              <a:ln>
                <a:noFill/>
              </a:ln>
              <a:solidFill>
                <a:prstClr val="black"/>
              </a:solidFill>
              <a:effectLst/>
              <a:uLnTx/>
              <a:uFillTx/>
              <a:latin typeface="EPSON 丸ゴシック体Ｍ" pitchFamily="49" charset="-128"/>
              <a:ea typeface="EPSON 丸ゴシック体Ｍ" pitchFamily="49" charset="-128"/>
              <a:cs typeface="+mn-cs"/>
            </a:endParaRPr>
          </a:p>
          <a:p>
            <a:pPr marL="1012825" marR="0" lvl="0" indent="-1012825" algn="l" defTabSz="914400" rtl="0" eaLnBrk="1" fontAlgn="auto" latinLnBrk="0" hangingPunct="1">
              <a:lnSpc>
                <a:spcPct val="100000"/>
              </a:lnSpc>
              <a:spcBef>
                <a:spcPts val="0"/>
              </a:spcBef>
              <a:spcAft>
                <a:spcPts val="0"/>
              </a:spcAft>
              <a:buClrTx/>
              <a:buSzTx/>
              <a:buFontTx/>
              <a:buNone/>
              <a:tabLst/>
              <a:defRPr/>
            </a:pPr>
            <a:r>
              <a:rPr kumimoji="1" lang="en-US" altLang="ja-JP" sz="4000" b="0" i="0" u="none" strike="noStrike" kern="1200" cap="none" spc="0" normalizeH="0" baseline="0" noProof="0" dirty="0">
                <a:ln>
                  <a:noFill/>
                </a:ln>
                <a:solidFill>
                  <a:prstClr val="black"/>
                </a:solidFill>
                <a:effectLst/>
                <a:uLnTx/>
                <a:uFillTx/>
                <a:latin typeface="EPSON 丸ゴシック体Ｍ" pitchFamily="49" charset="-128"/>
                <a:ea typeface="EPSON 丸ゴシック体Ｍ" pitchFamily="49" charset="-128"/>
                <a:cs typeface="+mn-cs"/>
              </a:rPr>
              <a:t>(2)</a:t>
            </a:r>
            <a:r>
              <a:rPr kumimoji="1" lang="ja-JP" altLang="en-US" sz="4000" b="0" i="0" u="none" strike="noStrike" kern="1200" cap="none" spc="0" normalizeH="0" baseline="0" noProof="0" dirty="0">
                <a:ln>
                  <a:noFill/>
                </a:ln>
                <a:solidFill>
                  <a:prstClr val="black"/>
                </a:solidFill>
                <a:effectLst/>
                <a:uLnTx/>
                <a:uFillTx/>
                <a:latin typeface="EPSON 丸ゴシック体Ｍ" pitchFamily="49" charset="-128"/>
                <a:ea typeface="EPSON 丸ゴシック体Ｍ" pitchFamily="49" charset="-128"/>
                <a:cs typeface="+mn-cs"/>
              </a:rPr>
              <a:t> </a:t>
            </a:r>
            <a:r>
              <a:rPr kumimoji="1" lang="ja-JP" altLang="en-US" sz="4000" b="0" i="0" u="none" strike="noStrike" kern="1200" cap="none" spc="0" normalizeH="0" baseline="0" noProof="0" dirty="0">
                <a:ln>
                  <a:noFill/>
                </a:ln>
                <a:solidFill>
                  <a:srgbClr val="0033CC"/>
                </a:solidFill>
                <a:effectLst/>
                <a:uLnTx/>
                <a:uFillTx/>
                <a:latin typeface="EPSON 丸ゴシック体Ｍ" pitchFamily="49" charset="-128"/>
                <a:ea typeface="EPSON 丸ゴシック体Ｍ" pitchFamily="49" charset="-128"/>
                <a:cs typeface="+mn-cs"/>
              </a:rPr>
              <a:t>情報モラル指導モデルカリキュラム表</a:t>
            </a:r>
            <a:r>
              <a:rPr kumimoji="1" lang="ja-JP" altLang="en-US" sz="4000" b="0" i="0" u="none" strike="noStrike" kern="1200" cap="none" spc="0" normalizeH="0" baseline="0" noProof="0" dirty="0">
                <a:ln>
                  <a:noFill/>
                </a:ln>
                <a:solidFill>
                  <a:prstClr val="black"/>
                </a:solidFill>
                <a:effectLst/>
                <a:uLnTx/>
                <a:uFillTx/>
                <a:latin typeface="EPSON 丸ゴシック体Ｍ" pitchFamily="49" charset="-128"/>
                <a:ea typeface="EPSON 丸ゴシック体Ｍ" pitchFamily="49" charset="-128"/>
                <a:cs typeface="+mn-cs"/>
              </a:rPr>
              <a:t>の内容を確認しよう</a:t>
            </a:r>
            <a:endParaRPr kumimoji="1" lang="en-US" altLang="ja-JP" sz="4000" b="0" i="0" u="none" strike="noStrike" kern="1200" cap="none" spc="0" normalizeH="0" baseline="0" noProof="0" dirty="0">
              <a:ln>
                <a:noFill/>
              </a:ln>
              <a:solidFill>
                <a:prstClr val="black"/>
              </a:solidFill>
              <a:effectLst/>
              <a:uLnTx/>
              <a:uFillTx/>
              <a:latin typeface="EPSON 丸ゴシック体Ｍ" pitchFamily="49" charset="-128"/>
              <a:ea typeface="EPSON 丸ゴシック体Ｍ" pitchFamily="49" charset="-128"/>
              <a:cs typeface="+mn-cs"/>
            </a:endParaRPr>
          </a:p>
          <a:p>
            <a:pPr marL="1079500" marR="0" lvl="0" indent="-1079500" algn="l" defTabSz="914400" rtl="0" eaLnBrk="1" fontAlgn="auto" latinLnBrk="0" hangingPunct="1">
              <a:lnSpc>
                <a:spcPct val="100000"/>
              </a:lnSpc>
              <a:spcBef>
                <a:spcPts val="0"/>
              </a:spcBef>
              <a:spcAft>
                <a:spcPts val="0"/>
              </a:spcAft>
              <a:buClrTx/>
              <a:buSzTx/>
              <a:buFontTx/>
              <a:buNone/>
              <a:tabLst/>
              <a:defRPr/>
            </a:pPr>
            <a:endParaRPr kumimoji="1" lang="en-US" altLang="ja-JP" sz="4000" b="0" i="0" u="none" strike="noStrike" kern="1200" cap="none" spc="0" normalizeH="0" baseline="0" noProof="0" dirty="0">
              <a:ln>
                <a:noFill/>
              </a:ln>
              <a:solidFill>
                <a:prstClr val="black"/>
              </a:solidFill>
              <a:effectLst/>
              <a:uLnTx/>
              <a:uFillTx/>
              <a:latin typeface="EPSON 丸ゴシック体Ｍ" pitchFamily="49" charset="-128"/>
              <a:ea typeface="EPSON 丸ゴシック体Ｍ" pitchFamily="49" charset="-128"/>
              <a:cs typeface="+mn-cs"/>
            </a:endParaRPr>
          </a:p>
          <a:p>
            <a:pPr marL="995363" marR="0" lvl="0" indent="-995363" algn="l" defTabSz="914400" rtl="0" eaLnBrk="1" fontAlgn="auto" latinLnBrk="0" hangingPunct="1">
              <a:lnSpc>
                <a:spcPct val="100000"/>
              </a:lnSpc>
              <a:spcBef>
                <a:spcPts val="0"/>
              </a:spcBef>
              <a:spcAft>
                <a:spcPts val="0"/>
              </a:spcAft>
              <a:buClrTx/>
              <a:buSzTx/>
              <a:buFontTx/>
              <a:buNone/>
              <a:tabLst/>
              <a:defRPr/>
            </a:pPr>
            <a:r>
              <a:rPr kumimoji="1" lang="en-US" altLang="ja-JP" sz="4000" b="0" i="0" u="none" strike="noStrike" kern="1200" cap="none" spc="0" normalizeH="0" baseline="0" noProof="0" dirty="0">
                <a:ln>
                  <a:noFill/>
                </a:ln>
                <a:solidFill>
                  <a:prstClr val="white">
                    <a:lumMod val="75000"/>
                  </a:prstClr>
                </a:solidFill>
                <a:effectLst/>
                <a:uLnTx/>
                <a:uFillTx/>
                <a:latin typeface="EPSON 丸ゴシック体Ｍ" pitchFamily="49" charset="-128"/>
                <a:ea typeface="EPSON 丸ゴシック体Ｍ" pitchFamily="49" charset="-128"/>
                <a:cs typeface="+mn-cs"/>
              </a:rPr>
              <a:t>(3) </a:t>
            </a:r>
            <a:r>
              <a:rPr kumimoji="1" lang="ja-JP" altLang="en-US" sz="4000" b="0" i="0" u="none" strike="noStrike" kern="1200" cap="none" spc="0" normalizeH="0" baseline="0" noProof="0" dirty="0">
                <a:ln>
                  <a:noFill/>
                </a:ln>
                <a:solidFill>
                  <a:prstClr val="white">
                    <a:lumMod val="75000"/>
                  </a:prstClr>
                </a:solidFill>
                <a:effectLst/>
                <a:uLnTx/>
                <a:uFillTx/>
                <a:latin typeface="EPSON 丸ゴシック体Ｍ" pitchFamily="49" charset="-128"/>
                <a:ea typeface="EPSON 丸ゴシック体Ｍ" pitchFamily="49" charset="-128"/>
                <a:cs typeface="+mn-cs"/>
              </a:rPr>
              <a:t>情報モラルを題材にした資料とモデルカリキュラム表の関連を確認しよう</a:t>
            </a:r>
            <a:endParaRPr kumimoji="1" lang="en-US" altLang="ja-JP" sz="4000" b="0" i="0" u="none" strike="noStrike" kern="1200" cap="none" spc="0" normalizeH="0" baseline="0" noProof="0" dirty="0">
              <a:ln>
                <a:noFill/>
              </a:ln>
              <a:solidFill>
                <a:prstClr val="white">
                  <a:lumMod val="75000"/>
                </a:prstClr>
              </a:solidFill>
              <a:effectLst/>
              <a:uLnTx/>
              <a:uFillTx/>
              <a:latin typeface="EPSON 丸ゴシック体Ｍ" pitchFamily="49" charset="-128"/>
              <a:ea typeface="EPSON 丸ゴシック体Ｍ" pitchFamily="49" charset="-128"/>
              <a:cs typeface="+mn-cs"/>
            </a:endParaRPr>
          </a:p>
        </p:txBody>
      </p:sp>
      <p:cxnSp>
        <p:nvCxnSpPr>
          <p:cNvPr id="205" name="直線コネクタ 204"/>
          <p:cNvCxnSpPr/>
          <p:nvPr/>
        </p:nvCxnSpPr>
        <p:spPr>
          <a:xfrm>
            <a:off x="1250913" y="790691"/>
            <a:ext cx="7137511" cy="0"/>
          </a:xfrm>
          <a:prstGeom prst="line">
            <a:avLst/>
          </a:prstGeom>
          <a:ln w="12700">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1535266" y="163373"/>
            <a:ext cx="2492990"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dirty="0">
                <a:ln>
                  <a:noFill/>
                </a:ln>
                <a:solidFill>
                  <a:prstClr val="black"/>
                </a:solidFill>
                <a:effectLst/>
                <a:uLnTx/>
                <a:uFillTx/>
                <a:latin typeface="EPSON 太丸ゴシック体Ｂ" pitchFamily="49" charset="-128"/>
                <a:ea typeface="EPSON 太丸ゴシック体Ｂ" pitchFamily="49" charset="-128"/>
                <a:cs typeface="+mn-cs"/>
              </a:rPr>
              <a:t>研修の手順</a:t>
            </a:r>
            <a:endParaRPr kumimoji="1" lang="en-US" altLang="ja-JP" sz="3600" b="0" i="0" u="none" strike="noStrike" kern="1200" cap="none" spc="0" normalizeH="0" baseline="0" noProof="0" dirty="0">
              <a:ln>
                <a:noFill/>
              </a:ln>
              <a:solidFill>
                <a:prstClr val="black"/>
              </a:solidFill>
              <a:effectLst/>
              <a:uLnTx/>
              <a:uFillTx/>
              <a:latin typeface="EPSON 太丸ゴシック体Ｂ" pitchFamily="49" charset="-128"/>
              <a:ea typeface="EPSON 太丸ゴシック体Ｂ" pitchFamily="49" charset="-128"/>
              <a:cs typeface="+mn-cs"/>
            </a:endParaRPr>
          </a:p>
        </p:txBody>
      </p:sp>
    </p:spTree>
    <p:extLst>
      <p:ext uri="{BB962C8B-B14F-4D97-AF65-F5344CB8AC3E}">
        <p14:creationId xmlns:p14="http://schemas.microsoft.com/office/powerpoint/2010/main" val="3385985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rot="5400000">
            <a:off x="1839726" y="-922948"/>
            <a:ext cx="5464547" cy="9144003"/>
          </a:xfrm>
          <a:prstGeom prst="rect">
            <a:avLst/>
          </a:prstGeom>
        </p:spPr>
      </p:pic>
      <p:sp>
        <p:nvSpPr>
          <p:cNvPr id="19" name="テキスト ボックス 18"/>
          <p:cNvSpPr txBox="1"/>
          <p:nvPr/>
        </p:nvSpPr>
        <p:spPr>
          <a:xfrm>
            <a:off x="5156912" y="4635201"/>
            <a:ext cx="3906000" cy="1200329"/>
          </a:xfrm>
          <a:prstGeom prst="rect">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EPSON 丸ゴシック体Ｍ" pitchFamily="49" charset="-128"/>
                <a:ea typeface="EPSON 丸ゴシック体Ｍ" pitchFamily="49" charset="-128"/>
                <a:cs typeface="+mn-cs"/>
              </a:rPr>
              <a:t>気付いたこと，考えたことなど，自由に記入してください。</a:t>
            </a:r>
            <a:endParaRPr kumimoji="1" lang="en-US" altLang="ja-JP" sz="2400" b="0" i="0" u="none" strike="noStrike" kern="1200" cap="none" spc="0" normalizeH="0" baseline="0" noProof="0" dirty="0">
              <a:ln>
                <a:noFill/>
              </a:ln>
              <a:solidFill>
                <a:prstClr val="black"/>
              </a:solidFill>
              <a:effectLst/>
              <a:uLnTx/>
              <a:uFillTx/>
              <a:latin typeface="EPSON 丸ゴシック体Ｍ" pitchFamily="49" charset="-128"/>
              <a:ea typeface="EPSON 丸ゴシック体Ｍ" pitchFamily="49" charset="-128"/>
              <a:cs typeface="+mn-cs"/>
            </a:endParaRPr>
          </a:p>
        </p:txBody>
      </p:sp>
      <p:cxnSp>
        <p:nvCxnSpPr>
          <p:cNvPr id="205" name="直線コネクタ 204"/>
          <p:cNvCxnSpPr/>
          <p:nvPr/>
        </p:nvCxnSpPr>
        <p:spPr>
          <a:xfrm>
            <a:off x="1250912" y="790691"/>
            <a:ext cx="7812000" cy="0"/>
          </a:xfrm>
          <a:prstGeom prst="line">
            <a:avLst/>
          </a:prstGeom>
          <a:ln w="12700">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3" name="テキスト ボックス 102"/>
          <p:cNvSpPr txBox="1"/>
          <p:nvPr/>
        </p:nvSpPr>
        <p:spPr>
          <a:xfrm>
            <a:off x="1115616" y="163373"/>
            <a:ext cx="5724644"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dirty="0">
                <a:ln>
                  <a:noFill/>
                </a:ln>
                <a:solidFill>
                  <a:prstClr val="black"/>
                </a:solidFill>
                <a:effectLst/>
                <a:uLnTx/>
                <a:uFillTx/>
                <a:latin typeface="EPSON 太丸ゴシック体Ｂ" pitchFamily="49" charset="-128"/>
                <a:ea typeface="EPSON 太丸ゴシック体Ｂ" pitchFamily="49" charset="-128"/>
                <a:cs typeface="+mn-cs"/>
              </a:rPr>
              <a:t>「モデルカリキュラム表」</a:t>
            </a:r>
            <a:endParaRPr kumimoji="1" lang="en-US" altLang="ja-JP" sz="3600" b="0" i="0" u="none" strike="noStrike" kern="1200" cap="none" spc="0" normalizeH="0" baseline="0" noProof="0" dirty="0">
              <a:ln>
                <a:noFill/>
              </a:ln>
              <a:solidFill>
                <a:prstClr val="black"/>
              </a:solidFill>
              <a:effectLst/>
              <a:uLnTx/>
              <a:uFillTx/>
              <a:latin typeface="EPSON 太丸ゴシック体Ｂ" pitchFamily="49" charset="-128"/>
              <a:ea typeface="EPSON 太丸ゴシック体Ｂ" pitchFamily="49" charset="-128"/>
              <a:cs typeface="+mn-cs"/>
            </a:endParaRPr>
          </a:p>
        </p:txBody>
      </p:sp>
      <p:sp>
        <p:nvSpPr>
          <p:cNvPr id="4" name="テキスト ボックス 3"/>
          <p:cNvSpPr txBox="1"/>
          <p:nvPr/>
        </p:nvSpPr>
        <p:spPr>
          <a:xfrm>
            <a:off x="1043608" y="1484784"/>
            <a:ext cx="3231654" cy="553998"/>
          </a:xfrm>
          <a:prstGeom prst="rect">
            <a:avLst/>
          </a:prstGeom>
          <a:solidFill>
            <a:schemeClr val="accent1">
              <a:lumMod val="20000"/>
              <a:lumOff val="80000"/>
            </a:schemeClr>
          </a:solidFill>
          <a:ln>
            <a:solidFill>
              <a:schemeClr val="accent1">
                <a:lumMod val="50000"/>
              </a:schemeClr>
            </a:solidFill>
          </a:ln>
          <a:effectLst>
            <a:outerShdw blurRad="50800" dist="38100" dir="2700000" algn="tl" rotWithShape="0">
              <a:prstClr val="black">
                <a:alpha val="40000"/>
              </a:prstClr>
            </a:outerShdw>
          </a:effectLst>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600" b="1" i="0" u="none" strike="noStrike" kern="1200" cap="none" spc="0" normalizeH="0" baseline="0" noProof="0" dirty="0">
                <a:ln w="12700">
                  <a:noFill/>
                </a:ln>
                <a:solidFill>
                  <a:srgbClr val="0033CC"/>
                </a:solidFill>
                <a:effectLst/>
                <a:uLnTx/>
                <a:uFillTx/>
                <a:latin typeface="EPSON 太丸ゴシック体Ｂ" pitchFamily="49" charset="-128"/>
                <a:ea typeface="EPSON 太丸ゴシック体Ｂ" pitchFamily="49" charset="-128"/>
                <a:cs typeface="+mn-cs"/>
              </a:rPr>
              <a:t>情報社会の倫理</a:t>
            </a:r>
          </a:p>
        </p:txBody>
      </p:sp>
      <p:sp>
        <p:nvSpPr>
          <p:cNvPr id="96" name="テキスト ボックス 95"/>
          <p:cNvSpPr txBox="1"/>
          <p:nvPr/>
        </p:nvSpPr>
        <p:spPr>
          <a:xfrm>
            <a:off x="1043608" y="2521239"/>
            <a:ext cx="3231654" cy="553998"/>
          </a:xfrm>
          <a:prstGeom prst="rect">
            <a:avLst/>
          </a:prstGeom>
          <a:solidFill>
            <a:schemeClr val="accent3">
              <a:lumMod val="20000"/>
              <a:lumOff val="80000"/>
            </a:schemeClr>
          </a:solidFill>
          <a:ln>
            <a:solidFill>
              <a:schemeClr val="accent3">
                <a:lumMod val="50000"/>
              </a:schemeClr>
            </a:solidFill>
          </a:ln>
          <a:effectLst>
            <a:outerShdw blurRad="50800" dist="38100" dir="2700000" algn="tl" rotWithShape="0">
              <a:prstClr val="black">
                <a:alpha val="40000"/>
              </a:prstClr>
            </a:outerShdw>
          </a:effectLst>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600" b="1" i="0" u="none" strike="noStrike" kern="1200" cap="none" spc="0" normalizeH="0" baseline="0" noProof="0" dirty="0">
                <a:ln w="12700">
                  <a:noFill/>
                </a:ln>
                <a:solidFill>
                  <a:srgbClr val="00B050"/>
                </a:solidFill>
                <a:effectLst/>
                <a:uLnTx/>
                <a:uFillTx/>
                <a:latin typeface="EPSON 太丸ゴシック体Ｂ" pitchFamily="49" charset="-128"/>
                <a:ea typeface="EPSON 太丸ゴシック体Ｂ" pitchFamily="49" charset="-128"/>
                <a:cs typeface="+mn-cs"/>
              </a:rPr>
              <a:t>法の理解と遵守</a:t>
            </a:r>
          </a:p>
        </p:txBody>
      </p:sp>
      <p:grpSp>
        <p:nvGrpSpPr>
          <p:cNvPr id="6" name="グループ化 5"/>
          <p:cNvGrpSpPr/>
          <p:nvPr/>
        </p:nvGrpSpPr>
        <p:grpSpPr>
          <a:xfrm>
            <a:off x="1059085" y="3645024"/>
            <a:ext cx="5745163" cy="2703706"/>
            <a:chOff x="1707157" y="4100447"/>
            <a:chExt cx="5745163" cy="2703706"/>
          </a:xfrm>
        </p:grpSpPr>
        <p:sp>
          <p:nvSpPr>
            <p:cNvPr id="98" name="テキスト ボックス 97"/>
            <p:cNvSpPr txBox="1"/>
            <p:nvPr/>
          </p:nvSpPr>
          <p:spPr>
            <a:xfrm>
              <a:off x="1707157" y="4100447"/>
              <a:ext cx="2769989" cy="553998"/>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600" b="1" i="0" u="none" strike="noStrike" kern="1200" cap="none" spc="0" normalizeH="0" baseline="0" noProof="0" dirty="0">
                  <a:ln w="12700">
                    <a:noFill/>
                  </a:ln>
                  <a:solidFill>
                    <a:srgbClr val="F79646">
                      <a:lumMod val="75000"/>
                    </a:srgbClr>
                  </a:solidFill>
                  <a:effectLst/>
                  <a:uLnTx/>
                  <a:uFillTx/>
                  <a:latin typeface="EPSON 太丸ゴシック体Ｂ" pitchFamily="49" charset="-128"/>
                  <a:ea typeface="EPSON 太丸ゴシック体Ｂ" pitchFamily="49" charset="-128"/>
                  <a:cs typeface="+mn-cs"/>
                </a:rPr>
                <a:t>安全への知恵</a:t>
              </a:r>
            </a:p>
          </p:txBody>
        </p:sp>
        <p:sp>
          <p:nvSpPr>
            <p:cNvPr id="102" name="テキスト ボックス 101"/>
            <p:cNvSpPr txBox="1"/>
            <p:nvPr/>
          </p:nvSpPr>
          <p:spPr>
            <a:xfrm>
              <a:off x="1707157" y="6373266"/>
              <a:ext cx="5745163" cy="430887"/>
            </a:xfrm>
            <a:prstGeom prst="rect">
              <a:avLst/>
            </a:prstGeom>
            <a:solidFill>
              <a:schemeClr val="accent4">
                <a:lumMod val="20000"/>
                <a:lumOff val="80000"/>
              </a:schemeClr>
            </a:solidFill>
            <a:ln>
              <a:solidFill>
                <a:schemeClr val="accent4">
                  <a:lumMod val="50000"/>
                </a:schemeClr>
              </a:solidFill>
            </a:ln>
            <a:effectLst>
              <a:outerShdw blurRad="50800" dist="38100" dir="2700000" algn="tl" rotWithShape="0">
                <a:prstClr val="black">
                  <a:alpha val="40000"/>
                </a:prstClr>
              </a:outerShdw>
            </a:effectLst>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w="12700">
                    <a:noFill/>
                  </a:ln>
                  <a:solidFill>
                    <a:srgbClr val="8064A2">
                      <a:lumMod val="75000"/>
                    </a:srgbClr>
                  </a:solidFill>
                  <a:effectLst/>
                  <a:uLnTx/>
                  <a:uFillTx/>
                  <a:latin typeface="EPSON 太丸ゴシック体Ｂ" pitchFamily="49" charset="-128"/>
                  <a:ea typeface="EPSON 太丸ゴシック体Ｂ" pitchFamily="49" charset="-128"/>
                  <a:cs typeface="+mn-cs"/>
                </a:rPr>
                <a:t>公共的なネットワークの社会の構築</a:t>
              </a:r>
            </a:p>
          </p:txBody>
        </p:sp>
        <p:sp>
          <p:nvSpPr>
            <p:cNvPr id="100" name="テキスト ボックス 99"/>
            <p:cNvSpPr txBox="1"/>
            <p:nvPr/>
          </p:nvSpPr>
          <p:spPr>
            <a:xfrm>
              <a:off x="1707157" y="5520117"/>
              <a:ext cx="3693319" cy="553998"/>
            </a:xfrm>
            <a:prstGeom prst="rect">
              <a:avLst/>
            </a:prstGeom>
            <a:solidFill>
              <a:schemeClr val="accent2">
                <a:lumMod val="20000"/>
                <a:lumOff val="80000"/>
              </a:schemeClr>
            </a:solidFill>
            <a:ln>
              <a:solidFill>
                <a:schemeClr val="accent2">
                  <a:lumMod val="50000"/>
                </a:schemeClr>
              </a:solidFill>
            </a:ln>
            <a:effectLst>
              <a:outerShdw blurRad="50800" dist="38100" dir="2700000" algn="tl" rotWithShape="0">
                <a:prstClr val="black">
                  <a:alpha val="40000"/>
                </a:prstClr>
              </a:outerShdw>
            </a:effectLst>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600" b="1" i="0" u="none" strike="noStrike" kern="1200" cap="none" spc="0" normalizeH="0" baseline="0" noProof="0" dirty="0">
                  <a:ln w="12700">
                    <a:noFill/>
                  </a:ln>
                  <a:solidFill>
                    <a:srgbClr val="C0504D">
                      <a:lumMod val="75000"/>
                    </a:srgbClr>
                  </a:solidFill>
                  <a:effectLst/>
                  <a:uLnTx/>
                  <a:uFillTx/>
                  <a:latin typeface="EPSON 太丸ゴシック体Ｂ" pitchFamily="49" charset="-128"/>
                  <a:ea typeface="EPSON 太丸ゴシック体Ｂ" pitchFamily="49" charset="-128"/>
                  <a:cs typeface="+mn-cs"/>
                </a:rPr>
                <a:t>情報セキュリティ</a:t>
              </a:r>
            </a:p>
          </p:txBody>
        </p:sp>
      </p:grpSp>
      <p:grpSp>
        <p:nvGrpSpPr>
          <p:cNvPr id="13" name="グループ化 12"/>
          <p:cNvGrpSpPr/>
          <p:nvPr/>
        </p:nvGrpSpPr>
        <p:grpSpPr>
          <a:xfrm>
            <a:off x="35496" y="450260"/>
            <a:ext cx="8703162" cy="1169551"/>
            <a:chOff x="117310" y="450260"/>
            <a:chExt cx="8703162" cy="1169551"/>
          </a:xfrm>
        </p:grpSpPr>
        <p:cxnSp>
          <p:nvCxnSpPr>
            <p:cNvPr id="7" name="直線矢印コネクタ 6"/>
            <p:cNvCxnSpPr/>
            <p:nvPr/>
          </p:nvCxnSpPr>
          <p:spPr>
            <a:xfrm>
              <a:off x="179512" y="1053592"/>
              <a:ext cx="7272000" cy="0"/>
            </a:xfrm>
            <a:prstGeom prst="straightConnector1">
              <a:avLst/>
            </a:prstGeom>
            <a:ln w="209550">
              <a:solidFill>
                <a:srgbClr val="FF0000"/>
              </a:solidFill>
              <a:tailEnd type="triangle" w="sm" len="med"/>
            </a:ln>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899592" y="822760"/>
              <a:ext cx="1723549" cy="461665"/>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EPSON 太丸ゴシック体Ｂ" pitchFamily="49" charset="-128"/>
                  <a:ea typeface="EPSON 太丸ゴシック体Ｂ" pitchFamily="49" charset="-128"/>
                  <a:cs typeface="+mn-cs"/>
                </a:rPr>
                <a:t>小学校・低</a:t>
              </a:r>
            </a:p>
          </p:txBody>
        </p:sp>
        <p:sp>
          <p:nvSpPr>
            <p:cNvPr id="104" name="テキスト ボックス 103"/>
            <p:cNvSpPr txBox="1"/>
            <p:nvPr/>
          </p:nvSpPr>
          <p:spPr>
            <a:xfrm>
              <a:off x="2657839" y="822760"/>
              <a:ext cx="1107996" cy="461665"/>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EPSON 太丸ゴシック体Ｂ" pitchFamily="49" charset="-128"/>
                  <a:ea typeface="EPSON 太丸ゴシック体Ｂ" pitchFamily="49" charset="-128"/>
                  <a:cs typeface="+mn-cs"/>
                </a:rPr>
                <a:t>中学年</a:t>
              </a:r>
            </a:p>
          </p:txBody>
        </p:sp>
        <p:sp>
          <p:nvSpPr>
            <p:cNvPr id="105" name="テキスト ボックス 104"/>
            <p:cNvSpPr txBox="1"/>
            <p:nvPr/>
          </p:nvSpPr>
          <p:spPr>
            <a:xfrm>
              <a:off x="3811839" y="822760"/>
              <a:ext cx="1107996" cy="461665"/>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EPSON 太丸ゴシック体Ｂ" pitchFamily="49" charset="-128"/>
                  <a:ea typeface="EPSON 太丸ゴシック体Ｂ" pitchFamily="49" charset="-128"/>
                  <a:cs typeface="+mn-cs"/>
                </a:rPr>
                <a:t>高学年</a:t>
              </a:r>
            </a:p>
          </p:txBody>
        </p:sp>
        <p:sp>
          <p:nvSpPr>
            <p:cNvPr id="106" name="テキスト ボックス 105"/>
            <p:cNvSpPr txBox="1"/>
            <p:nvPr/>
          </p:nvSpPr>
          <p:spPr>
            <a:xfrm>
              <a:off x="5580112" y="822760"/>
              <a:ext cx="1107996" cy="461665"/>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EPSON 太丸ゴシック体Ｂ" pitchFamily="49" charset="-128"/>
                  <a:ea typeface="EPSON 太丸ゴシック体Ｂ" pitchFamily="49" charset="-128"/>
                  <a:cs typeface="+mn-cs"/>
                </a:rPr>
                <a:t>中学校</a:t>
              </a:r>
            </a:p>
          </p:txBody>
        </p:sp>
        <p:sp>
          <p:nvSpPr>
            <p:cNvPr id="107" name="テキスト ボックス 106"/>
            <p:cNvSpPr txBox="1"/>
            <p:nvPr/>
          </p:nvSpPr>
          <p:spPr>
            <a:xfrm>
              <a:off x="7404700" y="822760"/>
              <a:ext cx="1415772" cy="461665"/>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EPSON 太丸ゴシック体Ｂ" pitchFamily="49" charset="-128"/>
                  <a:ea typeface="EPSON 太丸ゴシック体Ｂ" pitchFamily="49" charset="-128"/>
                  <a:cs typeface="+mn-cs"/>
                </a:rPr>
                <a:t>高等学校</a:t>
              </a:r>
            </a:p>
          </p:txBody>
        </p:sp>
        <p:sp>
          <p:nvSpPr>
            <p:cNvPr id="117" name="テキスト ボックス 116"/>
            <p:cNvSpPr txBox="1"/>
            <p:nvPr/>
          </p:nvSpPr>
          <p:spPr>
            <a:xfrm>
              <a:off x="117310" y="450260"/>
              <a:ext cx="615553" cy="1169551"/>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vert="eaVert"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EPSON 太丸ゴシック体Ｂ" pitchFamily="49" charset="-128"/>
                  <a:ea typeface="EPSON 太丸ゴシック体Ｂ" pitchFamily="49" charset="-128"/>
                  <a:cs typeface="+mn-cs"/>
                </a:rPr>
                <a:t>系統性</a:t>
              </a:r>
            </a:p>
          </p:txBody>
        </p:sp>
      </p:grpSp>
      <p:sp>
        <p:nvSpPr>
          <p:cNvPr id="3" name="正方形/長方形 2"/>
          <p:cNvSpPr/>
          <p:nvPr/>
        </p:nvSpPr>
        <p:spPr>
          <a:xfrm>
            <a:off x="-2" y="6306461"/>
            <a:ext cx="9396538"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http://www.mext.go.jp/component/a_menu/education/detail/__icsFiles/afieldfile/2010/09/07/1296869.pdf</a:t>
            </a:r>
            <a:endParaRPr kumimoji="1" lang="ja-JP" altLang="en-US" sz="16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863864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mph" presetSubtype="0" nodeType="clickEffect">
                                  <p:stCondLst>
                                    <p:cond delay="0"/>
                                  </p:stCondLst>
                                  <p:childTnLst>
                                    <p:set>
                                      <p:cBhvr rctx="PPT">
                                        <p:cTn id="11" dur="indefinite"/>
                                        <p:tgtEl>
                                          <p:spTgt spid="2"/>
                                        </p:tgtEl>
                                        <p:attrNameLst>
                                          <p:attrName>style.opacity</p:attrName>
                                        </p:attrNameLst>
                                      </p:cBhvr>
                                      <p:to>
                                        <p:strVal val="0.5"/>
                                      </p:to>
                                    </p:set>
                                    <p:animEffect filter="image" prLst="opacity: 0.5">
                                      <p:cBhvr rctx="IE">
                                        <p:cTn id="12" dur="indefinite"/>
                                        <p:tgtEl>
                                          <p:spTgt spid="2"/>
                                        </p:tgtEl>
                                      </p:cBhvr>
                                    </p:animEffect>
                                  </p:childTnLst>
                                </p:cTn>
                              </p:par>
                            </p:childTnLst>
                          </p:cTn>
                        </p:par>
                        <p:par>
                          <p:cTn id="13" fill="hold">
                            <p:stCondLst>
                              <p:cond delay="0"/>
                            </p:stCondLst>
                            <p:childTnLst>
                              <p:par>
                                <p:cTn id="14" presetID="2" presetClass="entr" presetSubtype="8"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1000" fill="hold"/>
                                        <p:tgtEl>
                                          <p:spTgt spid="13"/>
                                        </p:tgtEl>
                                        <p:attrNameLst>
                                          <p:attrName>ppt_x</p:attrName>
                                        </p:attrNameLst>
                                      </p:cBhvr>
                                      <p:tavLst>
                                        <p:tav tm="0">
                                          <p:val>
                                            <p:strVal val="0-#ppt_w/2"/>
                                          </p:val>
                                        </p:tav>
                                        <p:tav tm="100000">
                                          <p:val>
                                            <p:strVal val="#ppt_x"/>
                                          </p:val>
                                        </p:tav>
                                      </p:tavLst>
                                    </p:anim>
                                    <p:anim calcmode="lin" valueType="num">
                                      <p:cBhvr additive="base">
                                        <p:cTn id="17" dur="10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96"/>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4" grpId="0" animBg="1"/>
      <p:bldP spid="96" grpId="0" animBg="1"/>
    </p:bldLst>
  </p:timing>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63300"/>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1444</Words>
  <Application>Microsoft Office PowerPoint</Application>
  <PresentationFormat>画面に合わせる (4:3)</PresentationFormat>
  <Paragraphs>139</Paragraphs>
  <Slides>9</Slides>
  <Notes>9</Notes>
  <HiddenSlides>0</HiddenSlides>
  <MMClips>0</MMClips>
  <ScaleCrop>false</ScaleCrop>
  <HeadingPairs>
    <vt:vector size="8" baseType="variant">
      <vt:variant>
        <vt:lpstr>使用されているフォント</vt:lpstr>
      </vt:variant>
      <vt:variant>
        <vt:i4>9</vt:i4>
      </vt:variant>
      <vt:variant>
        <vt:lpstr>テーマ</vt:lpstr>
      </vt:variant>
      <vt:variant>
        <vt:i4>2</vt:i4>
      </vt:variant>
      <vt:variant>
        <vt:lpstr>埋め込まれた OLE サーバー</vt:lpstr>
      </vt:variant>
      <vt:variant>
        <vt:i4>1</vt:i4>
      </vt:variant>
      <vt:variant>
        <vt:lpstr>スライド タイトル</vt:lpstr>
      </vt:variant>
      <vt:variant>
        <vt:i4>9</vt:i4>
      </vt:variant>
    </vt:vector>
  </HeadingPairs>
  <TitlesOfParts>
    <vt:vector size="21" baseType="lpstr">
      <vt:lpstr>EPSON 丸ゴシック体Ｍ</vt:lpstr>
      <vt:lpstr>EPSON 太丸ゴシック体Ｂ</vt:lpstr>
      <vt:lpstr>HGP創英角ｺﾞｼｯｸUB</vt:lpstr>
      <vt:lpstr>ＭＳ Ｐゴシック</vt:lpstr>
      <vt:lpstr>新細明體</vt:lpstr>
      <vt:lpstr>Arial</vt:lpstr>
      <vt:lpstr>Brush Script MT</vt:lpstr>
      <vt:lpstr>Calibri</vt:lpstr>
      <vt:lpstr>Ebrima</vt:lpstr>
      <vt:lpstr>デザインの設定</vt:lpstr>
      <vt:lpstr>2_Office テーマ</vt:lpstr>
      <vt:lpstr>Microsoft Excel グラフ</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2022-09-26T02:18:18Z</dcterms:created>
  <dcterms:modified xsi:type="dcterms:W3CDTF">2022-09-26T02:18:29Z</dcterms:modified>
</cp:coreProperties>
</file>