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62" r:id="rId1"/>
  </p:sldMasterIdLst>
  <p:notesMasterIdLst>
    <p:notesMasterId r:id="rId23"/>
  </p:notesMasterIdLst>
  <p:handoutMasterIdLst>
    <p:handoutMasterId r:id="rId24"/>
  </p:handoutMasterIdLst>
  <p:sldIdLst>
    <p:sldId id="905" r:id="rId2"/>
    <p:sldId id="1036" r:id="rId3"/>
    <p:sldId id="1115" r:id="rId4"/>
    <p:sldId id="1020" r:id="rId5"/>
    <p:sldId id="1027" r:id="rId6"/>
    <p:sldId id="1059" r:id="rId7"/>
    <p:sldId id="1173" r:id="rId8"/>
    <p:sldId id="1082" r:id="rId9"/>
    <p:sldId id="1023" r:id="rId10"/>
    <p:sldId id="1083" r:id="rId11"/>
    <p:sldId id="1025" r:id="rId12"/>
    <p:sldId id="1026" r:id="rId13"/>
    <p:sldId id="1084" r:id="rId14"/>
    <p:sldId id="1174" r:id="rId15"/>
    <p:sldId id="1172" r:id="rId16"/>
    <p:sldId id="1175" r:id="rId17"/>
    <p:sldId id="1171" r:id="rId18"/>
    <p:sldId id="1176" r:id="rId19"/>
    <p:sldId id="1029" r:id="rId20"/>
    <p:sldId id="1148" r:id="rId21"/>
    <p:sldId id="1093" r:id="rId22"/>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25">
          <p15:clr>
            <a:srgbClr val="A4A3A4"/>
          </p15:clr>
        </p15:guide>
        <p15:guide id="2" pos="1932">
          <p15:clr>
            <a:srgbClr val="A4A3A4"/>
          </p15:clr>
        </p15:guide>
        <p15:guide id="3" orient="horz" pos="2505">
          <p15:clr>
            <a:srgbClr val="A4A3A4"/>
          </p15:clr>
        </p15:guide>
        <p15:guide id="4" orient="horz" pos="3957">
          <p15:clr>
            <a:srgbClr val="A4A3A4"/>
          </p15:clr>
        </p15:guide>
        <p15:guide id="5" orient="horz" pos="2493">
          <p15:clr>
            <a:srgbClr val="A4A3A4"/>
          </p15:clr>
        </p15:guide>
        <p15:guide id="6" orient="horz" pos="3602">
          <p15:clr>
            <a:srgbClr val="A4A3A4"/>
          </p15:clr>
        </p15:guide>
        <p15:guide id="7" pos="2888">
          <p15:clr>
            <a:srgbClr val="A4A3A4"/>
          </p15:clr>
        </p15:guide>
      </p15:sldGuideLst>
    </p:ext>
    <p:ext uri="{2D200454-40CA-4A62-9FC3-DE9A4176ACB9}">
      <p15:notesGuideLst xmlns:p15="http://schemas.microsoft.com/office/powerpoint/2012/main">
        <p15:guide id="1" orient="horz" pos="3130">
          <p15:clr>
            <a:srgbClr val="A4A3A4"/>
          </p15:clr>
        </p15:guide>
        <p15:guide id="2" pos="214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CC"/>
    <a:srgbClr val="FFFFFF"/>
    <a:srgbClr val="0099CC"/>
    <a:srgbClr val="FF99CC"/>
    <a:srgbClr val="FF3300"/>
    <a:srgbClr val="FFFF99"/>
    <a:srgbClr val="3333FF"/>
    <a:srgbClr val="CCECFF"/>
    <a:srgbClr val="99FFCC"/>
    <a:srgbClr val="00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485" autoAdjust="0"/>
    <p:restoredTop sz="76439" autoAdjust="0"/>
  </p:normalViewPr>
  <p:slideViewPr>
    <p:cSldViewPr snapToGrid="0" showGuides="1">
      <p:cViewPr varScale="1">
        <p:scale>
          <a:sx n="56" d="100"/>
          <a:sy n="56" d="100"/>
        </p:scale>
        <p:origin x="1848" y="60"/>
      </p:cViewPr>
      <p:guideLst>
        <p:guide orient="horz" pos="825"/>
        <p:guide pos="1932"/>
        <p:guide orient="horz" pos="2505"/>
        <p:guide orient="horz" pos="3957"/>
        <p:guide orient="horz" pos="2493"/>
        <p:guide orient="horz" pos="3602"/>
        <p:guide pos="2888"/>
      </p:guideLst>
    </p:cSldViewPr>
  </p:slideViewPr>
  <p:notesTextViewPr>
    <p:cViewPr>
      <p:scale>
        <a:sx n="125" d="100"/>
        <a:sy n="125" d="100"/>
      </p:scale>
      <p:origin x="0" y="0"/>
    </p:cViewPr>
  </p:notesTextViewPr>
  <p:sorterViewPr>
    <p:cViewPr varScale="1">
      <p:scale>
        <a:sx n="1" d="1"/>
        <a:sy n="1" d="1"/>
      </p:scale>
      <p:origin x="0" y="0"/>
    </p:cViewPr>
  </p:sorterViewPr>
  <p:notesViewPr>
    <p:cSldViewPr snapToGrid="0" showGuides="1">
      <p:cViewPr varScale="1">
        <p:scale>
          <a:sx n="48" d="100"/>
          <a:sy n="48" d="100"/>
        </p:scale>
        <p:origin x="-2988" y="-102"/>
      </p:cViewPr>
      <p:guideLst>
        <p:guide orient="horz" pos="3130"/>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0"/>
            <a:ext cx="2949575" cy="496888"/>
          </a:xfrm>
          <a:prstGeom prst="rect">
            <a:avLst/>
          </a:prstGeom>
        </p:spPr>
        <p:txBody>
          <a:bodyPr vert="horz" lIns="91428" tIns="45712" rIns="91428" bIns="45712"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6040" y="0"/>
            <a:ext cx="2949575" cy="496888"/>
          </a:xfrm>
          <a:prstGeom prst="rect">
            <a:avLst/>
          </a:prstGeom>
        </p:spPr>
        <p:txBody>
          <a:bodyPr vert="horz" lIns="91428" tIns="45712" rIns="91428" bIns="45712" rtlCol="0"/>
          <a:lstStyle>
            <a:lvl1pPr algn="r">
              <a:defRPr sz="1200"/>
            </a:lvl1pPr>
          </a:lstStyle>
          <a:p>
            <a:fld id="{3AB88C29-7B39-471E-97D2-B91B0EC89A2D}" type="datetimeFigureOut">
              <a:rPr kumimoji="1" lang="ja-JP" altLang="en-US" smtClean="0"/>
              <a:t>2022/9/26</a:t>
            </a:fld>
            <a:endParaRPr kumimoji="1" lang="ja-JP" altLang="en-US"/>
          </a:p>
        </p:txBody>
      </p:sp>
      <p:sp>
        <p:nvSpPr>
          <p:cNvPr id="4" name="フッター プレースホルダー 3"/>
          <p:cNvSpPr>
            <a:spLocks noGrp="1"/>
          </p:cNvSpPr>
          <p:nvPr>
            <p:ph type="ftr" sz="quarter" idx="2"/>
          </p:nvPr>
        </p:nvSpPr>
        <p:spPr>
          <a:xfrm>
            <a:off x="2" y="9440865"/>
            <a:ext cx="2949575" cy="496887"/>
          </a:xfrm>
          <a:prstGeom prst="rect">
            <a:avLst/>
          </a:prstGeom>
        </p:spPr>
        <p:txBody>
          <a:bodyPr vert="horz" lIns="91428" tIns="45712" rIns="91428" bIns="45712"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6040" y="9440865"/>
            <a:ext cx="2949575" cy="496887"/>
          </a:xfrm>
          <a:prstGeom prst="rect">
            <a:avLst/>
          </a:prstGeom>
        </p:spPr>
        <p:txBody>
          <a:bodyPr vert="horz" lIns="91428" tIns="45712" rIns="91428" bIns="45712" rtlCol="0" anchor="b"/>
          <a:lstStyle>
            <a:lvl1pPr algn="r">
              <a:defRPr sz="1200"/>
            </a:lvl1pPr>
          </a:lstStyle>
          <a:p>
            <a:fld id="{A38D17A4-5CF6-43E2-AEE4-4A1F5011C0D6}" type="slidenum">
              <a:rPr kumimoji="1" lang="ja-JP" altLang="en-US" smtClean="0"/>
              <a:t>‹#›</a:t>
            </a:fld>
            <a:endParaRPr kumimoji="1" lang="ja-JP" altLang="en-US"/>
          </a:p>
        </p:txBody>
      </p:sp>
    </p:spTree>
    <p:extLst>
      <p:ext uri="{BB962C8B-B14F-4D97-AF65-F5344CB8AC3E}">
        <p14:creationId xmlns:p14="http://schemas.microsoft.com/office/powerpoint/2010/main" val="9335350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3" y="1"/>
            <a:ext cx="2949787" cy="496966"/>
          </a:xfrm>
          <a:prstGeom prst="rect">
            <a:avLst/>
          </a:prstGeom>
        </p:spPr>
        <p:txBody>
          <a:bodyPr vert="horz" lIns="91422" tIns="45708" rIns="91422" bIns="45708"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41" y="1"/>
            <a:ext cx="2949787" cy="496966"/>
          </a:xfrm>
          <a:prstGeom prst="rect">
            <a:avLst/>
          </a:prstGeom>
        </p:spPr>
        <p:txBody>
          <a:bodyPr vert="horz" lIns="91422" tIns="45708" rIns="91422" bIns="45708" rtlCol="0"/>
          <a:lstStyle>
            <a:lvl1pPr algn="r">
              <a:defRPr sz="1200"/>
            </a:lvl1pPr>
          </a:lstStyle>
          <a:p>
            <a:fld id="{B044E6AB-D650-4895-A0B4-DB97EF3232BA}" type="datetimeFigureOut">
              <a:rPr kumimoji="1" lang="ja-JP" altLang="en-US" smtClean="0"/>
              <a:t>2022/9/26</a:t>
            </a:fld>
            <a:endParaRPr kumimoji="1" lang="ja-JP" altLang="en-US"/>
          </a:p>
        </p:txBody>
      </p:sp>
      <p:sp>
        <p:nvSpPr>
          <p:cNvPr id="4" name="スライド イメージ プレースホルダー 3"/>
          <p:cNvSpPr>
            <a:spLocks noGrp="1" noRot="1" noChangeAspect="1"/>
          </p:cNvSpPr>
          <p:nvPr>
            <p:ph type="sldImg" idx="2"/>
          </p:nvPr>
        </p:nvSpPr>
        <p:spPr>
          <a:xfrm>
            <a:off x="919163" y="746125"/>
            <a:ext cx="4968875" cy="3725863"/>
          </a:xfrm>
          <a:prstGeom prst="rect">
            <a:avLst/>
          </a:prstGeom>
          <a:noFill/>
          <a:ln w="12700">
            <a:solidFill>
              <a:prstClr val="black"/>
            </a:solidFill>
          </a:ln>
        </p:spPr>
        <p:txBody>
          <a:bodyPr vert="horz" lIns="91422" tIns="45708" rIns="91422" bIns="45708" rtlCol="0" anchor="ctr"/>
          <a:lstStyle/>
          <a:p>
            <a:endParaRPr lang="ja-JP" altLang="en-US"/>
          </a:p>
        </p:txBody>
      </p:sp>
      <p:sp>
        <p:nvSpPr>
          <p:cNvPr id="5" name="ノート プレースホルダー 4"/>
          <p:cNvSpPr>
            <a:spLocks noGrp="1"/>
          </p:cNvSpPr>
          <p:nvPr>
            <p:ph type="body" sz="quarter" idx="3"/>
          </p:nvPr>
        </p:nvSpPr>
        <p:spPr>
          <a:xfrm>
            <a:off x="680721" y="4721188"/>
            <a:ext cx="5445760" cy="4472703"/>
          </a:xfrm>
          <a:prstGeom prst="rect">
            <a:avLst/>
          </a:prstGeom>
        </p:spPr>
        <p:txBody>
          <a:bodyPr vert="horz" lIns="91422" tIns="45708" rIns="91422" bIns="45708"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3" y="9440647"/>
            <a:ext cx="2949787" cy="496966"/>
          </a:xfrm>
          <a:prstGeom prst="rect">
            <a:avLst/>
          </a:prstGeom>
        </p:spPr>
        <p:txBody>
          <a:bodyPr vert="horz" lIns="91422" tIns="45708" rIns="91422" bIns="45708"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41" y="9440647"/>
            <a:ext cx="2949787" cy="496966"/>
          </a:xfrm>
          <a:prstGeom prst="rect">
            <a:avLst/>
          </a:prstGeom>
        </p:spPr>
        <p:txBody>
          <a:bodyPr vert="horz" lIns="91422" tIns="45708" rIns="91422" bIns="45708" rtlCol="0" anchor="b"/>
          <a:lstStyle>
            <a:lvl1pPr algn="r">
              <a:defRPr sz="1200"/>
            </a:lvl1pPr>
          </a:lstStyle>
          <a:p>
            <a:fld id="{4D3E3A65-14AE-4051-8A5D-6820BE27C2A6}" type="slidenum">
              <a:rPr kumimoji="1" lang="ja-JP" altLang="en-US" smtClean="0"/>
              <a:t>‹#›</a:t>
            </a:fld>
            <a:endParaRPr kumimoji="1" lang="ja-JP" altLang="en-US"/>
          </a:p>
        </p:txBody>
      </p:sp>
    </p:spTree>
    <p:extLst>
      <p:ext uri="{BB962C8B-B14F-4D97-AF65-F5344CB8AC3E}">
        <p14:creationId xmlns:p14="http://schemas.microsoft.com/office/powerpoint/2010/main" val="171170451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latin typeface="+mn-ea"/>
                <a:ea typeface="+mn-ea"/>
              </a:rPr>
              <a:t>これから、「子どもの学びを支えるヒント集２」を活用した校内研修を始めます。</a:t>
            </a:r>
            <a:endParaRPr kumimoji="1" lang="ja-JP" altLang="en-US" dirty="0">
              <a:latin typeface="+mn-ea"/>
              <a:ea typeface="+mn-ea"/>
            </a:endParaRPr>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1</a:t>
            </a:fld>
            <a:endParaRPr kumimoji="1" lang="ja-JP" altLang="en-US"/>
          </a:p>
        </p:txBody>
      </p:sp>
    </p:spTree>
    <p:extLst>
      <p:ext uri="{BB962C8B-B14F-4D97-AF65-F5344CB8AC3E}">
        <p14:creationId xmlns:p14="http://schemas.microsoft.com/office/powerpoint/2010/main" val="37676380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グループで交流した内容は、ワークシートの赤枠部分に記入してください。</a:t>
            </a:r>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10</a:t>
            </a:fld>
            <a:endParaRPr kumimoji="1" lang="ja-JP" altLang="en-US"/>
          </a:p>
        </p:txBody>
      </p:sp>
    </p:spTree>
    <p:extLst>
      <p:ext uri="{BB962C8B-B14F-4D97-AF65-F5344CB8AC3E}">
        <p14:creationId xmlns:p14="http://schemas.microsoft.com/office/powerpoint/2010/main" val="17595224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それでは、現在の取り組みの改善・充実をしたり、新たな取り組みを考えたりする材料として、「ヒント集２」の第２章の</a:t>
            </a:r>
            <a:r>
              <a:rPr kumimoji="1" lang="en-US" altLang="ja-JP" dirty="0" smtClean="0"/>
              <a:t>10</a:t>
            </a:r>
            <a:r>
              <a:rPr kumimoji="1" lang="ja-JP" altLang="en-US" dirty="0" smtClean="0"/>
              <a:t>のアイディアをご覧ください。第２章の全部を読むのは大変ですので、アイディアと書かれた見出しや、その下の概要から、取り上げられそうな内容について読んでください。その際、取り上げられそうなアイディアについて、付せん</a:t>
            </a:r>
            <a:r>
              <a:rPr kumimoji="1" lang="ja-JP" altLang="en-US" dirty="0" err="1" smtClean="0"/>
              <a:t>を</a:t>
            </a:r>
            <a:r>
              <a:rPr kumimoji="1" lang="ja-JP" altLang="en-US" dirty="0" smtClean="0"/>
              <a:t>貼ったり、コメントを入れたりしてご覧ください。</a:t>
            </a:r>
            <a:r>
              <a:rPr kumimoji="1" lang="en-US" altLang="ja-JP" dirty="0" smtClean="0"/>
              <a:t>※</a:t>
            </a:r>
            <a:r>
              <a:rPr kumimoji="1" lang="ja-JP" altLang="en-US" dirty="0" smtClean="0"/>
              <a:t>研修担当者はこの活動を、事前に教職員にさせておくと、研修時間の短縮になる。</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（次のスライドでワークシートを示す）</a:t>
            </a:r>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11</a:t>
            </a:fld>
            <a:endParaRPr kumimoji="1" lang="ja-JP" altLang="en-US"/>
          </a:p>
        </p:txBody>
      </p:sp>
    </p:spTree>
    <p:extLst>
      <p:ext uri="{BB962C8B-B14F-4D97-AF65-F5344CB8AC3E}">
        <p14:creationId xmlns:p14="http://schemas.microsoft.com/office/powerpoint/2010/main" val="21356610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それでは、個人で、学校全体で取り組んでみたいことを考えてください。</a:t>
            </a:r>
            <a:endParaRPr kumimoji="1" lang="en-US" altLang="ja-JP" dirty="0" smtClean="0"/>
          </a:p>
          <a:p>
            <a:r>
              <a:rPr kumimoji="1" lang="ja-JP" altLang="en-US" dirty="0" smtClean="0"/>
              <a:t>（次のスライドでワークシートを示す）</a:t>
            </a:r>
          </a:p>
          <a:p>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12</a:t>
            </a:fld>
            <a:endParaRPr kumimoji="1" lang="ja-JP" altLang="en-US"/>
          </a:p>
        </p:txBody>
      </p:sp>
    </p:spTree>
    <p:extLst>
      <p:ext uri="{BB962C8B-B14F-4D97-AF65-F5344CB8AC3E}">
        <p14:creationId xmlns:p14="http://schemas.microsoft.com/office/powerpoint/2010/main" val="21356610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ワークシートの赤枠部分に記入してください。</a:t>
            </a:r>
          </a:p>
          <a:p>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13</a:t>
            </a:fld>
            <a:endParaRPr kumimoji="1" lang="ja-JP" altLang="en-US"/>
          </a:p>
        </p:txBody>
      </p:sp>
    </p:spTree>
    <p:extLst>
      <p:ext uri="{BB962C8B-B14F-4D97-AF65-F5344CB8AC3E}">
        <p14:creationId xmlns:p14="http://schemas.microsoft.com/office/powerpoint/2010/main" val="19337023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それでは、個人で考えたことをグループで交流してください。</a:t>
            </a:r>
            <a:endParaRPr kumimoji="1" lang="en-US" altLang="ja-JP" dirty="0" smtClean="0"/>
          </a:p>
          <a:p>
            <a:r>
              <a:rPr kumimoji="1" lang="ja-JP" altLang="en-US" dirty="0" smtClean="0"/>
              <a:t>（次のスライドでワークシートを示す）</a:t>
            </a:r>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14</a:t>
            </a:fld>
            <a:endParaRPr kumimoji="1" lang="ja-JP" altLang="en-US"/>
          </a:p>
        </p:txBody>
      </p:sp>
    </p:spTree>
    <p:extLst>
      <p:ext uri="{BB962C8B-B14F-4D97-AF65-F5344CB8AC3E}">
        <p14:creationId xmlns:p14="http://schemas.microsoft.com/office/powerpoint/2010/main" val="37539495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交流した内容は、ワークシートの赤枠部分に記入してください。</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15</a:t>
            </a:fld>
            <a:endParaRPr kumimoji="1" lang="ja-JP" altLang="en-US"/>
          </a:p>
        </p:txBody>
      </p:sp>
    </p:spTree>
    <p:extLst>
      <p:ext uri="{BB962C8B-B14F-4D97-AF65-F5344CB8AC3E}">
        <p14:creationId xmlns:p14="http://schemas.microsoft.com/office/powerpoint/2010/main" val="10537122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それでは、グループの意見を黒板等で整理し、学校の取り組みの方向について共通できることを検討していきます。</a:t>
            </a:r>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16</a:t>
            </a:fld>
            <a:endParaRPr kumimoji="1" lang="ja-JP" altLang="en-US"/>
          </a:p>
        </p:txBody>
      </p:sp>
    </p:spTree>
    <p:extLst>
      <p:ext uri="{BB962C8B-B14F-4D97-AF65-F5344CB8AC3E}">
        <p14:creationId xmlns:p14="http://schemas.microsoft.com/office/powerpoint/2010/main" val="37539495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このようなイメージでグループごとに書いていただき、その後補足説明してください。最後に、共通している取り組みを、「今後の本校の具体的取り組み」として、共有していきたいと思います。</a:t>
            </a:r>
            <a:endParaRPr kumimoji="1" lang="en-US" altLang="ja-JP" dirty="0" smtClean="0"/>
          </a:p>
          <a:p>
            <a:r>
              <a:rPr kumimoji="1" lang="ja-JP" altLang="en-US" dirty="0" smtClean="0"/>
              <a:t>（グループごとに書く）</a:t>
            </a:r>
            <a:endParaRPr kumimoji="1" lang="en-US" altLang="ja-JP" dirty="0" smtClean="0"/>
          </a:p>
          <a:p>
            <a:r>
              <a:rPr kumimoji="1" lang="ja-JP" altLang="en-US" dirty="0" smtClean="0"/>
              <a:t>それでは、グループごとに補足説明を簡単にしてください。</a:t>
            </a:r>
            <a:endParaRPr kumimoji="1" lang="en-US" altLang="ja-JP" dirty="0" smtClean="0"/>
          </a:p>
          <a:p>
            <a:r>
              <a:rPr kumimoji="1" lang="ja-JP" altLang="en-US" dirty="0" smtClean="0"/>
              <a:t>（補足説明後）</a:t>
            </a:r>
            <a:endParaRPr kumimoji="1" lang="en-US" altLang="ja-JP" dirty="0" smtClean="0"/>
          </a:p>
          <a:p>
            <a:r>
              <a:rPr kumimoji="1" lang="ja-JP" altLang="en-US" dirty="0" smtClean="0"/>
              <a:t>それでは、全体での協議を通して、「今後の本校の具体的取り組み」を考えていきたいと思います。実現の可能性を考えて、最終的には、１つか、２つ程度に絞りたいと思います。</a:t>
            </a:r>
            <a:endParaRPr kumimoji="1" lang="en-US" altLang="ja-JP" dirty="0" smtClean="0"/>
          </a:p>
          <a:p>
            <a:r>
              <a:rPr kumimoji="1" lang="ja-JP" altLang="en-US" dirty="0" smtClean="0"/>
              <a:t>（研修担当者は司会をしながら、協議を通して考えをまとめる）</a:t>
            </a:r>
            <a:endParaRPr kumimoji="1" lang="en-US" altLang="ja-JP" dirty="0" smtClean="0"/>
          </a:p>
          <a:p>
            <a:r>
              <a:rPr kumimoji="1" lang="ja-JP" altLang="en-US" dirty="0" smtClean="0"/>
              <a:t>「今後の取り組みの方向」として共通理解されたことをワークシートに書いてください。</a:t>
            </a:r>
            <a:endParaRPr kumimoji="1" lang="en-US" altLang="ja-JP" dirty="0" smtClean="0"/>
          </a:p>
          <a:p>
            <a:r>
              <a:rPr kumimoji="1" lang="ja-JP" altLang="en-US" dirty="0" smtClean="0"/>
              <a:t>（次のスライドでワークシートを示す）</a:t>
            </a:r>
          </a:p>
          <a:p>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17</a:t>
            </a:fld>
            <a:endParaRPr kumimoji="1" lang="ja-JP" altLang="en-US"/>
          </a:p>
        </p:txBody>
      </p:sp>
    </p:spTree>
    <p:extLst>
      <p:ext uri="{BB962C8B-B14F-4D97-AF65-F5344CB8AC3E}">
        <p14:creationId xmlns:p14="http://schemas.microsoft.com/office/powerpoint/2010/main" val="32245767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交流した内容は、ワークシートの赤枠部分に記入してください。</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18</a:t>
            </a:fld>
            <a:endParaRPr kumimoji="1" lang="ja-JP" altLang="en-US"/>
          </a:p>
        </p:txBody>
      </p:sp>
    </p:spTree>
    <p:extLst>
      <p:ext uri="{BB962C8B-B14F-4D97-AF65-F5344CB8AC3E}">
        <p14:creationId xmlns:p14="http://schemas.microsoft.com/office/powerpoint/2010/main" val="10537122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それでは、学校全体の取り組み以外で個人で取り組んでみたいことを考えてみてください。</a:t>
            </a:r>
            <a:endParaRPr kumimoji="1" lang="en-US" altLang="ja-JP" dirty="0" smtClean="0"/>
          </a:p>
          <a:p>
            <a:r>
              <a:rPr kumimoji="1" lang="ja-JP" altLang="en-US" dirty="0" smtClean="0"/>
              <a:t>（次のスライドでワークシートを示す）</a:t>
            </a:r>
          </a:p>
          <a:p>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19</a:t>
            </a:fld>
            <a:endParaRPr kumimoji="1" lang="ja-JP" altLang="en-US"/>
          </a:p>
        </p:txBody>
      </p:sp>
    </p:spTree>
    <p:extLst>
      <p:ext uri="{BB962C8B-B14F-4D97-AF65-F5344CB8AC3E}">
        <p14:creationId xmlns:p14="http://schemas.microsoft.com/office/powerpoint/2010/main" val="21356610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「子どもの学びを支えるヒント集２」を徹底活用する校内研修パッケージ概要はこのようになっています。</a:t>
            </a:r>
            <a:endParaRPr kumimoji="1" lang="en-US" altLang="ja-JP" dirty="0" smtClean="0"/>
          </a:p>
          <a:p>
            <a:r>
              <a:rPr kumimoji="1" lang="en-US" altLang="ja-JP" dirty="0" smtClean="0"/>
              <a:t>※</a:t>
            </a:r>
            <a:r>
              <a:rPr kumimoji="1" lang="ja-JP" altLang="en-US" dirty="0" smtClean="0"/>
              <a:t>研修担当者はスライドを読み上げる。</a:t>
            </a:r>
            <a:endParaRPr kumimoji="1"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2</a:t>
            </a:fld>
            <a:endParaRPr kumimoji="1" lang="ja-JP" altLang="en-US"/>
          </a:p>
        </p:txBody>
      </p:sp>
    </p:spTree>
    <p:extLst>
      <p:ext uri="{BB962C8B-B14F-4D97-AF65-F5344CB8AC3E}">
        <p14:creationId xmlns:p14="http://schemas.microsoft.com/office/powerpoint/2010/main" val="11282925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mtClean="0"/>
              <a:t>個人で考えた内容</a:t>
            </a:r>
            <a:r>
              <a:rPr kumimoji="1" lang="ja-JP" altLang="en-US" dirty="0" smtClean="0"/>
              <a:t>は、ワークシートの赤枠部分に記入してください。</a:t>
            </a:r>
          </a:p>
          <a:p>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20</a:t>
            </a:fld>
            <a:endParaRPr kumimoji="1" lang="ja-JP" altLang="en-US"/>
          </a:p>
        </p:txBody>
      </p:sp>
    </p:spTree>
    <p:extLst>
      <p:ext uri="{BB962C8B-B14F-4D97-AF65-F5344CB8AC3E}">
        <p14:creationId xmlns:p14="http://schemas.microsoft.com/office/powerpoint/2010/main" val="25234607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mtClean="0"/>
              <a:t>子供たち</a:t>
            </a:r>
            <a:r>
              <a:rPr kumimoji="1" lang="ja-JP" altLang="en-US" dirty="0" smtClean="0"/>
              <a:t>の思考力・判断力・表現力等を育むためには、学校全体で共通した取り組みをする必要があります。本日、学校の具体的な取り組みとして共通理解したことについては、学校全体で取り組みができるように研修担当者（研究推進委員会）で更に具体的な方向を示していきます。また、思考力・判断力・表現力等を育む取り組みは本日取り扱った内容以外にも多くありますし、学校・学級の実態に即した効果的な取り組みに常時ブラッシュアップしていく必要もあります。今後も全員協力してがんばりましょう。以上で、研修は終わりです。お疲れ様でした。</a:t>
            </a:r>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21</a:t>
            </a:fld>
            <a:endParaRPr kumimoji="1" lang="ja-JP" altLang="en-US"/>
          </a:p>
        </p:txBody>
      </p:sp>
    </p:spTree>
    <p:extLst>
      <p:ext uri="{BB962C8B-B14F-4D97-AF65-F5344CB8AC3E}">
        <p14:creationId xmlns:p14="http://schemas.microsoft.com/office/powerpoint/2010/main" val="21356610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「子どもの学びを支えるヒント集２」を徹底活用する校内研修パッケージの概要はこのようになっています。</a:t>
            </a:r>
            <a:endParaRPr kumimoji="1" lang="en-US" altLang="ja-JP" dirty="0" smtClean="0"/>
          </a:p>
          <a:p>
            <a:r>
              <a:rPr kumimoji="1" lang="en-US" altLang="ja-JP" dirty="0" smtClean="0"/>
              <a:t>※</a:t>
            </a:r>
            <a:r>
              <a:rPr kumimoji="1" lang="ja-JP" altLang="en-US" dirty="0" smtClean="0"/>
              <a:t>研修担当者はスライドを読み上げる。</a:t>
            </a:r>
          </a:p>
          <a:p>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3</a:t>
            </a:fld>
            <a:endParaRPr kumimoji="1" lang="ja-JP" altLang="en-US"/>
          </a:p>
        </p:txBody>
      </p:sp>
    </p:spTree>
    <p:extLst>
      <p:ext uri="{BB962C8B-B14F-4D97-AF65-F5344CB8AC3E}">
        <p14:creationId xmlns:p14="http://schemas.microsoft.com/office/powerpoint/2010/main" val="30130624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（研修担当者は該当ページ「ヒント集２」の</a:t>
            </a:r>
            <a:r>
              <a:rPr kumimoji="1" lang="en-US" altLang="ja-JP" dirty="0" smtClean="0"/>
              <a:t>P22</a:t>
            </a:r>
            <a:r>
              <a:rPr kumimoji="1" lang="ja-JP" altLang="en-US" dirty="0" smtClean="0"/>
              <a:t>～</a:t>
            </a:r>
            <a:r>
              <a:rPr kumimoji="1" lang="en-US" altLang="ja-JP" dirty="0" smtClean="0"/>
              <a:t>39</a:t>
            </a:r>
            <a:r>
              <a:rPr kumimoji="1" lang="ja-JP" altLang="en-US" dirty="0" smtClean="0"/>
              <a:t>をプリントアウトして配付しておく。また、事前に配付して読んでおいてもらうと研修時間の短縮ができる）　「</a:t>
            </a:r>
            <a:r>
              <a:rPr kumimoji="1" lang="en-US" altLang="ja-JP" dirty="0" smtClean="0"/>
              <a:t>Ⅵ</a:t>
            </a:r>
            <a:r>
              <a:rPr kumimoji="1" lang="ja-JP" altLang="en-US" dirty="0" smtClean="0"/>
              <a:t>　学校・学級の取り組みブラッシュアップ研修」の</a:t>
            </a:r>
            <a:r>
              <a:rPr kumimoji="1" lang="en-US" altLang="ja-JP" dirty="0" smtClean="0"/>
              <a:t>【</a:t>
            </a:r>
            <a:r>
              <a:rPr kumimoji="1" lang="ja-JP" altLang="en-US" dirty="0" smtClean="0"/>
              <a:t>目的</a:t>
            </a:r>
            <a:r>
              <a:rPr kumimoji="1" lang="en-US" altLang="ja-JP" dirty="0" smtClean="0"/>
              <a:t>】</a:t>
            </a:r>
            <a:r>
              <a:rPr kumimoji="1" lang="ja-JP" altLang="en-US" dirty="0" smtClean="0"/>
              <a:t>は「学力向上に向け、現在の取り組みを見直すとともに、他校の実践を参考することを通して、より実効的な学校の取り組みを構想することができる」ことです。お手元には、「ヒント集２」の第２章をご準備ください。</a:t>
            </a:r>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4</a:t>
            </a:fld>
            <a:endParaRPr kumimoji="1" lang="ja-JP" altLang="en-US"/>
          </a:p>
        </p:txBody>
      </p:sp>
    </p:spTree>
    <p:extLst>
      <p:ext uri="{BB962C8B-B14F-4D97-AF65-F5344CB8AC3E}">
        <p14:creationId xmlns:p14="http://schemas.microsoft.com/office/powerpoint/2010/main" val="21356610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それでは、本日はこのような流れで研修を進めていきます。研修時間は、約</a:t>
            </a:r>
            <a:r>
              <a:rPr kumimoji="1" lang="en-US" altLang="ja-JP" dirty="0" smtClean="0"/>
              <a:t>60</a:t>
            </a:r>
            <a:r>
              <a:rPr kumimoji="1" lang="ja-JP" altLang="en-US" dirty="0" smtClean="0"/>
              <a:t>分です。</a:t>
            </a:r>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5</a:t>
            </a:fld>
            <a:endParaRPr kumimoji="1" lang="ja-JP" altLang="en-US"/>
          </a:p>
        </p:txBody>
      </p:sp>
    </p:spTree>
    <p:extLst>
      <p:ext uri="{BB962C8B-B14F-4D97-AF65-F5344CB8AC3E}">
        <p14:creationId xmlns:p14="http://schemas.microsoft.com/office/powerpoint/2010/main" val="21356610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準備物は、このようになっています。</a:t>
            </a:r>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6</a:t>
            </a:fld>
            <a:endParaRPr kumimoji="1" lang="ja-JP" altLang="en-US"/>
          </a:p>
        </p:txBody>
      </p:sp>
    </p:spTree>
    <p:extLst>
      <p:ext uri="{BB962C8B-B14F-4D97-AF65-F5344CB8AC3E}">
        <p14:creationId xmlns:p14="http://schemas.microsoft.com/office/powerpoint/2010/main" val="24799090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それでは、現在、学校や学級において、思考力・判断力・表現力等の育成のためにどのような取り組みを行っていますか。</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（次のスライドでワークシートを示す）</a:t>
            </a:r>
          </a:p>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7</a:t>
            </a:fld>
            <a:endParaRPr kumimoji="1" lang="ja-JP" altLang="en-US"/>
          </a:p>
        </p:txBody>
      </p:sp>
    </p:spTree>
    <p:extLst>
      <p:ext uri="{BB962C8B-B14F-4D97-AF65-F5344CB8AC3E}">
        <p14:creationId xmlns:p14="http://schemas.microsoft.com/office/powerpoint/2010/main" val="21356610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個人で、ワークシートの赤枠部分を記入してください。</a:t>
            </a:r>
          </a:p>
          <a:p>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8</a:t>
            </a:fld>
            <a:endParaRPr kumimoji="1" lang="ja-JP" altLang="en-US"/>
          </a:p>
        </p:txBody>
      </p:sp>
    </p:spTree>
    <p:extLst>
      <p:ext uri="{BB962C8B-B14F-4D97-AF65-F5344CB8AC3E}">
        <p14:creationId xmlns:p14="http://schemas.microsoft.com/office/powerpoint/2010/main" val="21942690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それでは、個人で振り返ったことをグループで情報交換してください。</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（次のスライドでワークシートを示す）</a:t>
            </a:r>
          </a:p>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9</a:t>
            </a:fld>
            <a:endParaRPr kumimoji="1" lang="ja-JP" altLang="en-US"/>
          </a:p>
        </p:txBody>
      </p:sp>
    </p:spTree>
    <p:extLst>
      <p:ext uri="{BB962C8B-B14F-4D97-AF65-F5344CB8AC3E}">
        <p14:creationId xmlns:p14="http://schemas.microsoft.com/office/powerpoint/2010/main" val="21356610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bg>
      <p:bgRef idx="1003">
        <a:schemeClr val="bg1"/>
      </p:bgRef>
    </p:bg>
    <p:spTree>
      <p:nvGrpSpPr>
        <p:cNvPr id="1" name=""/>
        <p:cNvGrpSpPr/>
        <p:nvPr/>
      </p:nvGrpSpPr>
      <p:grpSpPr>
        <a:xfrm>
          <a:off x="0" y="0"/>
          <a:ext cx="0" cy="0"/>
          <a:chOff x="0" y="0"/>
          <a:chExt cx="0" cy="0"/>
        </a:xfrm>
      </p:grpSpPr>
      <p:sp>
        <p:nvSpPr>
          <p:cNvPr id="12" name="正方形/長方形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0" lang="en-US">
              <a:solidFill>
                <a:prstClr val="white"/>
              </a:solidFill>
            </a:endParaRPr>
          </a:p>
        </p:txBody>
      </p:sp>
      <p:sp>
        <p:nvSpPr>
          <p:cNvPr id="9" name="サブタイトル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ja-JP" altLang="en-US" smtClean="0"/>
              <a:t>マスター サブタイトルの書式設定</a:t>
            </a:r>
            <a:endParaRPr kumimoji="0" lang="en-US"/>
          </a:p>
        </p:txBody>
      </p:sp>
      <p:sp>
        <p:nvSpPr>
          <p:cNvPr id="29" name="スライド番号プレースホルダー 28"/>
          <p:cNvSpPr>
            <a:spLocks noGrp="1"/>
          </p:cNvSpPr>
          <p:nvPr>
            <p:ph type="sldNum" sz="quarter" idx="12"/>
          </p:nvPr>
        </p:nvSpPr>
        <p:spPr/>
        <p:txBody>
          <a:bodyPr lIns="0" tIns="0" rIns="0" bIns="0">
            <a:noAutofit/>
          </a:bodyPr>
          <a:lstStyle>
            <a:lvl1pPr>
              <a:defRPr sz="1400">
                <a:solidFill>
                  <a:srgbClr val="FFFFFF"/>
                </a:solidFill>
              </a:defRPr>
            </a:lvl1pPr>
          </a:lstStyle>
          <a:p>
            <a:fld id="{52246B95-DB36-4572-A8FC-7EAA6E343D2B}" type="slidenum">
              <a:rPr kumimoji="1" lang="ja-JP" altLang="en-US" smtClean="0"/>
              <a:pPr/>
              <a:t>‹#›</a:t>
            </a:fld>
            <a:endParaRPr kumimoji="1" lang="ja-JP" altLang="en-US"/>
          </a:p>
        </p:txBody>
      </p:sp>
      <p:sp>
        <p:nvSpPr>
          <p:cNvPr id="7" name="正方形/長方形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10" name="正方形/長方形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11" name="正方形/長方形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8" name="タイトル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ja-JP" altLang="en-US" smtClean="0"/>
              <a:t>マスター タイトルの書式設定</a:t>
            </a:r>
            <a:endParaRPr kumimoji="0" lang="en-US"/>
          </a:p>
        </p:txBody>
      </p:sp>
    </p:spTree>
    <p:extLst>
      <p:ext uri="{BB962C8B-B14F-4D97-AF65-F5344CB8AC3E}">
        <p14:creationId xmlns:p14="http://schemas.microsoft.com/office/powerpoint/2010/main" val="293856498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3" name="縦書きテキスト プレースホルダー 2"/>
          <p:cNvSpPr>
            <a:spLocks noGrp="1"/>
          </p:cNvSpPr>
          <p:nvPr>
            <p:ph type="body" orient="vert" idx="1"/>
          </p:nvPr>
        </p:nvSpPr>
        <p:spPr/>
        <p:txBody>
          <a:bodyPr vert="eaVer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ー 3"/>
          <p:cNvSpPr>
            <a:spLocks noGrp="1"/>
          </p:cNvSpPr>
          <p:nvPr>
            <p:ph type="dt" sz="half" idx="10"/>
          </p:nvPr>
        </p:nvSpPr>
        <p:spPr/>
        <p:txBody>
          <a:bodyPr/>
          <a:lstStyle/>
          <a:p>
            <a:fld id="{FF2BBAB4-7043-45E8-B706-353556E07C37}" type="datetimeFigureOut">
              <a:rPr kumimoji="1" lang="ja-JP" altLang="en-US" smtClean="0">
                <a:solidFill>
                  <a:srgbClr val="696464"/>
                </a:solidFill>
              </a:rPr>
              <a:pPr/>
              <a:t>2022/9/26</a:t>
            </a:fld>
            <a:endParaRPr kumimoji="1" lang="ja-JP" altLang="en-US">
              <a:solidFill>
                <a:srgbClr val="696464"/>
              </a:solidFill>
            </a:endParaRPr>
          </a:p>
        </p:txBody>
      </p:sp>
      <p:sp>
        <p:nvSpPr>
          <p:cNvPr id="5" name="フッター プレースホルダー 4"/>
          <p:cNvSpPr>
            <a:spLocks noGrp="1"/>
          </p:cNvSpPr>
          <p:nvPr>
            <p:ph type="ftr" sz="quarter" idx="11"/>
          </p:nvPr>
        </p:nvSpPr>
        <p:spPr/>
        <p:txBody>
          <a:bodyPr/>
          <a:lstStyle/>
          <a:p>
            <a:endParaRPr kumimoji="1" lang="ja-JP" altLang="en-US">
              <a:solidFill>
                <a:srgbClr val="696464"/>
              </a:solidFill>
            </a:endParaRPr>
          </a:p>
        </p:txBody>
      </p:sp>
      <p:sp>
        <p:nvSpPr>
          <p:cNvPr id="6" name="スライド番号プレースホルダー 5"/>
          <p:cNvSpPr>
            <a:spLocks noGrp="1"/>
          </p:cNvSpPr>
          <p:nvPr>
            <p:ph type="sldNum" sz="quarter" idx="12"/>
          </p:nvPr>
        </p:nvSpPr>
        <p:spPr/>
        <p:txBody>
          <a:bodyPr/>
          <a:lstStyle/>
          <a:p>
            <a:fld id="{52246B95-DB36-4572-A8FC-7EAA6E343D2B}" type="slidenum">
              <a:rPr kumimoji="1" lang="ja-JP" altLang="en-US" smtClean="0"/>
              <a:pPr/>
              <a:t>‹#›</a:t>
            </a:fld>
            <a:endParaRPr kumimoji="1" lang="ja-JP" altLang="en-US"/>
          </a:p>
        </p:txBody>
      </p:sp>
    </p:spTree>
    <p:extLst>
      <p:ext uri="{BB962C8B-B14F-4D97-AF65-F5344CB8AC3E}">
        <p14:creationId xmlns:p14="http://schemas.microsoft.com/office/powerpoint/2010/main" val="13195896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41"/>
            <a:ext cx="2011680" cy="5851525"/>
          </a:xfrm>
        </p:spPr>
        <p:txBody>
          <a:bodyPr vert="eaVert"/>
          <a:lstStyle/>
          <a:p>
            <a:r>
              <a:rPr kumimoji="0" lang="ja-JP" altLang="en-US" smtClean="0"/>
              <a:t>マスター タイトルの書式設定</a:t>
            </a:r>
            <a:endParaRPr kumimoji="0" lang="en-US"/>
          </a:p>
        </p:txBody>
      </p:sp>
      <p:sp>
        <p:nvSpPr>
          <p:cNvPr id="3" name="縦書きテキスト プレースホルダー 2"/>
          <p:cNvSpPr>
            <a:spLocks noGrp="1"/>
          </p:cNvSpPr>
          <p:nvPr>
            <p:ph type="body" orient="vert" idx="1"/>
          </p:nvPr>
        </p:nvSpPr>
        <p:spPr>
          <a:xfrm>
            <a:off x="914400" y="274640"/>
            <a:ext cx="5562600" cy="5851525"/>
          </a:xfrm>
        </p:spPr>
        <p:txBody>
          <a:bodyPr vert="eaVer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ー 3"/>
          <p:cNvSpPr>
            <a:spLocks noGrp="1"/>
          </p:cNvSpPr>
          <p:nvPr>
            <p:ph type="dt" sz="half" idx="10"/>
          </p:nvPr>
        </p:nvSpPr>
        <p:spPr/>
        <p:txBody>
          <a:bodyPr/>
          <a:lstStyle/>
          <a:p>
            <a:fld id="{FF2BBAB4-7043-45E8-B706-353556E07C37}" type="datetimeFigureOut">
              <a:rPr kumimoji="1" lang="ja-JP" altLang="en-US" smtClean="0">
                <a:solidFill>
                  <a:srgbClr val="696464"/>
                </a:solidFill>
              </a:rPr>
              <a:pPr/>
              <a:t>2022/9/26</a:t>
            </a:fld>
            <a:endParaRPr kumimoji="1" lang="ja-JP" altLang="en-US">
              <a:solidFill>
                <a:srgbClr val="696464"/>
              </a:solidFill>
            </a:endParaRPr>
          </a:p>
        </p:txBody>
      </p:sp>
      <p:sp>
        <p:nvSpPr>
          <p:cNvPr id="5" name="フッター プレースホルダー 4"/>
          <p:cNvSpPr>
            <a:spLocks noGrp="1"/>
          </p:cNvSpPr>
          <p:nvPr>
            <p:ph type="ftr" sz="quarter" idx="11"/>
          </p:nvPr>
        </p:nvSpPr>
        <p:spPr/>
        <p:txBody>
          <a:bodyPr/>
          <a:lstStyle/>
          <a:p>
            <a:endParaRPr kumimoji="1" lang="ja-JP" altLang="en-US">
              <a:solidFill>
                <a:srgbClr val="696464"/>
              </a:solidFill>
            </a:endParaRPr>
          </a:p>
        </p:txBody>
      </p:sp>
      <p:sp>
        <p:nvSpPr>
          <p:cNvPr id="6" name="スライド番号プレースホルダー 5"/>
          <p:cNvSpPr>
            <a:spLocks noGrp="1"/>
          </p:cNvSpPr>
          <p:nvPr>
            <p:ph type="sldNum" sz="quarter" idx="12"/>
          </p:nvPr>
        </p:nvSpPr>
        <p:spPr/>
        <p:txBody>
          <a:bodyPr/>
          <a:lstStyle/>
          <a:p>
            <a:fld id="{52246B95-DB36-4572-A8FC-7EAA6E343D2B}" type="slidenum">
              <a:rPr kumimoji="1" lang="ja-JP" altLang="en-US" smtClean="0"/>
              <a:pPr/>
              <a:t>‹#›</a:t>
            </a:fld>
            <a:endParaRPr kumimoji="1" lang="ja-JP" altLang="en-US"/>
          </a:p>
        </p:txBody>
      </p:sp>
    </p:spTree>
    <p:extLst>
      <p:ext uri="{BB962C8B-B14F-4D97-AF65-F5344CB8AC3E}">
        <p14:creationId xmlns:p14="http://schemas.microsoft.com/office/powerpoint/2010/main" val="32903153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4" name="日付プレースホルダー 3"/>
          <p:cNvSpPr>
            <a:spLocks noGrp="1"/>
          </p:cNvSpPr>
          <p:nvPr>
            <p:ph type="dt" sz="half" idx="10"/>
          </p:nvPr>
        </p:nvSpPr>
        <p:spPr/>
        <p:txBody>
          <a:bodyPr/>
          <a:lstStyle/>
          <a:p>
            <a:fld id="{FF2BBAB4-7043-45E8-B706-353556E07C37}" type="datetimeFigureOut">
              <a:rPr kumimoji="1" lang="ja-JP" altLang="en-US" smtClean="0">
                <a:solidFill>
                  <a:srgbClr val="696464"/>
                </a:solidFill>
              </a:rPr>
              <a:pPr/>
              <a:t>2022/9/26</a:t>
            </a:fld>
            <a:endParaRPr kumimoji="1" lang="ja-JP" altLang="en-US">
              <a:solidFill>
                <a:srgbClr val="696464"/>
              </a:solidFill>
            </a:endParaRPr>
          </a:p>
        </p:txBody>
      </p:sp>
      <p:sp>
        <p:nvSpPr>
          <p:cNvPr id="5" name="フッター プレースホルダー 4"/>
          <p:cNvSpPr>
            <a:spLocks noGrp="1"/>
          </p:cNvSpPr>
          <p:nvPr>
            <p:ph type="ftr" sz="quarter" idx="11"/>
          </p:nvPr>
        </p:nvSpPr>
        <p:spPr/>
        <p:txBody>
          <a:bodyPr/>
          <a:lstStyle/>
          <a:p>
            <a:endParaRPr kumimoji="1" lang="ja-JP" altLang="en-US">
              <a:solidFill>
                <a:srgbClr val="696464"/>
              </a:solidFill>
            </a:endParaRPr>
          </a:p>
        </p:txBody>
      </p:sp>
      <p:sp>
        <p:nvSpPr>
          <p:cNvPr id="6" name="スライド番号プレースホルダー 5"/>
          <p:cNvSpPr>
            <a:spLocks noGrp="1"/>
          </p:cNvSpPr>
          <p:nvPr>
            <p:ph type="sldNum" sz="quarter" idx="12"/>
          </p:nvPr>
        </p:nvSpPr>
        <p:spPr/>
        <p:txBody>
          <a:bodyPr/>
          <a:lstStyle/>
          <a:p>
            <a:fld id="{52246B95-DB36-4572-A8FC-7EAA6E343D2B}" type="slidenum">
              <a:rPr kumimoji="1" lang="ja-JP" altLang="en-US" smtClean="0"/>
              <a:pPr/>
              <a:t>‹#›</a:t>
            </a:fld>
            <a:endParaRPr kumimoji="1" lang="ja-JP" altLang="en-US"/>
          </a:p>
        </p:txBody>
      </p:sp>
      <p:sp>
        <p:nvSpPr>
          <p:cNvPr id="8" name="コンテンツ プレースホルダー 7"/>
          <p:cNvSpPr>
            <a:spLocks noGrp="1"/>
          </p:cNvSpPr>
          <p:nvPr>
            <p:ph sz="quarter" idx="1"/>
          </p:nvPr>
        </p:nvSpPr>
        <p:spPr>
          <a:xfrm>
            <a:off x="914400" y="1447800"/>
            <a:ext cx="7772400" cy="4572000"/>
          </a:xfrm>
        </p:spPr>
        <p:txBody>
          <a:bodyPr vert="horz"/>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Tree>
    <p:extLst>
      <p:ext uri="{BB962C8B-B14F-4D97-AF65-F5344CB8AC3E}">
        <p14:creationId xmlns:p14="http://schemas.microsoft.com/office/powerpoint/2010/main" val="23641856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Ref idx="1003">
        <a:schemeClr val="bg1"/>
      </p:bgRef>
    </p:bg>
    <p:spTree>
      <p:nvGrpSpPr>
        <p:cNvPr id="1" name=""/>
        <p:cNvGrpSpPr/>
        <p:nvPr/>
      </p:nvGrpSpPr>
      <p:grpSpPr>
        <a:xfrm>
          <a:off x="0" y="0"/>
          <a:ext cx="0" cy="0"/>
          <a:chOff x="0" y="0"/>
          <a:chExt cx="0" cy="0"/>
        </a:xfrm>
      </p:grpSpPr>
      <p:sp>
        <p:nvSpPr>
          <p:cNvPr id="11" name="正方形/長方形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0" lang="en-US">
              <a:solidFill>
                <a:prstClr val="white"/>
              </a:solidFill>
            </a:endParaRPr>
          </a:p>
        </p:txBody>
      </p:sp>
      <p:sp>
        <p:nvSpPr>
          <p:cNvPr id="2" name="タイトル 1"/>
          <p:cNvSpPr>
            <a:spLocks noGrp="1"/>
          </p:cNvSpPr>
          <p:nvPr>
            <p:ph type="title"/>
          </p:nvPr>
        </p:nvSpPr>
        <p:spPr>
          <a:xfrm>
            <a:off x="722313" y="952500"/>
            <a:ext cx="7772400" cy="1362075"/>
          </a:xfrm>
        </p:spPr>
        <p:txBody>
          <a:bodyPr anchor="b" anchorCtr="0"/>
          <a:lstStyle>
            <a:lvl1pPr algn="l">
              <a:buNone/>
              <a:defRPr sz="4000" b="0" cap="none"/>
            </a:lvl1pPr>
          </a:lstStyle>
          <a:p>
            <a:r>
              <a:rPr kumimoji="0" lang="ja-JP" altLang="en-US" smtClean="0"/>
              <a:t>マスター タイトルの書式設定</a:t>
            </a:r>
            <a:endParaRPr kumimoji="0" lang="en-US"/>
          </a:p>
        </p:txBody>
      </p:sp>
      <p:sp>
        <p:nvSpPr>
          <p:cNvPr id="3" name="テキスト プレースホルダー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ja-JP" altLang="en-US" smtClean="0"/>
              <a:t>マスター テキストの書式設定</a:t>
            </a:r>
          </a:p>
        </p:txBody>
      </p:sp>
      <p:sp>
        <p:nvSpPr>
          <p:cNvPr id="4" name="日付プレースホルダー 3"/>
          <p:cNvSpPr>
            <a:spLocks noGrp="1"/>
          </p:cNvSpPr>
          <p:nvPr>
            <p:ph type="dt" sz="half" idx="10"/>
          </p:nvPr>
        </p:nvSpPr>
        <p:spPr/>
        <p:txBody>
          <a:bodyPr/>
          <a:lstStyle/>
          <a:p>
            <a:fld id="{FF2BBAB4-7043-45E8-B706-353556E07C37}" type="datetimeFigureOut">
              <a:rPr kumimoji="1" lang="ja-JP" altLang="en-US" smtClean="0">
                <a:solidFill>
                  <a:srgbClr val="696464"/>
                </a:solidFill>
              </a:rPr>
              <a:pPr/>
              <a:t>2022/9/26</a:t>
            </a:fld>
            <a:endParaRPr kumimoji="1" lang="ja-JP" altLang="en-US">
              <a:solidFill>
                <a:srgbClr val="696464"/>
              </a:solidFill>
            </a:endParaRPr>
          </a:p>
        </p:txBody>
      </p:sp>
      <p:sp>
        <p:nvSpPr>
          <p:cNvPr id="5" name="フッター プレースホルダー 4"/>
          <p:cNvSpPr>
            <a:spLocks noGrp="1"/>
          </p:cNvSpPr>
          <p:nvPr>
            <p:ph type="ftr" sz="quarter" idx="11"/>
          </p:nvPr>
        </p:nvSpPr>
        <p:spPr>
          <a:xfrm>
            <a:off x="800100" y="6172200"/>
            <a:ext cx="4000500" cy="457200"/>
          </a:xfrm>
        </p:spPr>
        <p:txBody>
          <a:bodyPr/>
          <a:lstStyle/>
          <a:p>
            <a:endParaRPr kumimoji="1" lang="ja-JP" altLang="en-US">
              <a:solidFill>
                <a:srgbClr val="696464"/>
              </a:solidFill>
            </a:endParaRPr>
          </a:p>
        </p:txBody>
      </p:sp>
      <p:sp>
        <p:nvSpPr>
          <p:cNvPr id="7" name="正方形/長方形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8" name="正方形/長方形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9" name="正方形/長方形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6" name="スライド番号プレースホルダー 5"/>
          <p:cNvSpPr>
            <a:spLocks noGrp="1"/>
          </p:cNvSpPr>
          <p:nvPr>
            <p:ph type="sldNum" sz="quarter" idx="12"/>
          </p:nvPr>
        </p:nvSpPr>
        <p:spPr>
          <a:xfrm>
            <a:off x="146304" y="6208776"/>
            <a:ext cx="457200" cy="457200"/>
          </a:xfrm>
        </p:spPr>
        <p:txBody>
          <a:bodyPr/>
          <a:lstStyle/>
          <a:p>
            <a:fld id="{52246B95-DB36-4572-A8FC-7EAA6E343D2B}" type="slidenum">
              <a:rPr kumimoji="1" lang="ja-JP" altLang="en-US" smtClean="0"/>
              <a:pPr/>
              <a:t>‹#›</a:t>
            </a:fld>
            <a:endParaRPr kumimoji="1" lang="ja-JP" altLang="en-US"/>
          </a:p>
        </p:txBody>
      </p:sp>
    </p:spTree>
    <p:extLst>
      <p:ext uri="{BB962C8B-B14F-4D97-AF65-F5344CB8AC3E}">
        <p14:creationId xmlns:p14="http://schemas.microsoft.com/office/powerpoint/2010/main" val="1573363627"/>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5" name="日付プレースホルダー 4"/>
          <p:cNvSpPr>
            <a:spLocks noGrp="1"/>
          </p:cNvSpPr>
          <p:nvPr>
            <p:ph type="dt" sz="half" idx="10"/>
          </p:nvPr>
        </p:nvSpPr>
        <p:spPr/>
        <p:txBody>
          <a:bodyPr/>
          <a:lstStyle/>
          <a:p>
            <a:fld id="{FF2BBAB4-7043-45E8-B706-353556E07C37}" type="datetimeFigureOut">
              <a:rPr kumimoji="1" lang="ja-JP" altLang="en-US" smtClean="0">
                <a:solidFill>
                  <a:srgbClr val="696464"/>
                </a:solidFill>
              </a:rPr>
              <a:pPr/>
              <a:t>2022/9/26</a:t>
            </a:fld>
            <a:endParaRPr kumimoji="1" lang="ja-JP" altLang="en-US">
              <a:solidFill>
                <a:srgbClr val="696464"/>
              </a:solidFill>
            </a:endParaRPr>
          </a:p>
        </p:txBody>
      </p:sp>
      <p:sp>
        <p:nvSpPr>
          <p:cNvPr id="6" name="フッター プレースホルダー 5"/>
          <p:cNvSpPr>
            <a:spLocks noGrp="1"/>
          </p:cNvSpPr>
          <p:nvPr>
            <p:ph type="ftr" sz="quarter" idx="11"/>
          </p:nvPr>
        </p:nvSpPr>
        <p:spPr/>
        <p:txBody>
          <a:bodyPr/>
          <a:lstStyle/>
          <a:p>
            <a:endParaRPr kumimoji="1" lang="ja-JP" altLang="en-US">
              <a:solidFill>
                <a:srgbClr val="696464"/>
              </a:solidFill>
            </a:endParaRPr>
          </a:p>
        </p:txBody>
      </p:sp>
      <p:sp>
        <p:nvSpPr>
          <p:cNvPr id="7" name="スライド番号プレースホルダー 6"/>
          <p:cNvSpPr>
            <a:spLocks noGrp="1"/>
          </p:cNvSpPr>
          <p:nvPr>
            <p:ph type="sldNum" sz="quarter" idx="12"/>
          </p:nvPr>
        </p:nvSpPr>
        <p:spPr/>
        <p:txBody>
          <a:bodyPr/>
          <a:lstStyle/>
          <a:p>
            <a:fld id="{52246B95-DB36-4572-A8FC-7EAA6E343D2B}" type="slidenum">
              <a:rPr kumimoji="1" lang="ja-JP" altLang="en-US" smtClean="0"/>
              <a:pPr/>
              <a:t>‹#›</a:t>
            </a:fld>
            <a:endParaRPr kumimoji="1" lang="ja-JP" altLang="en-US"/>
          </a:p>
        </p:txBody>
      </p:sp>
      <p:sp>
        <p:nvSpPr>
          <p:cNvPr id="9" name="コンテンツ プレースホルダー 8"/>
          <p:cNvSpPr>
            <a:spLocks noGrp="1"/>
          </p:cNvSpPr>
          <p:nvPr>
            <p:ph sz="quarter" idx="1"/>
          </p:nvPr>
        </p:nvSpPr>
        <p:spPr>
          <a:xfrm>
            <a:off x="914400" y="1447800"/>
            <a:ext cx="3749040" cy="4572000"/>
          </a:xfrm>
        </p:spPr>
        <p:txBody>
          <a:bodyPr vert="horz"/>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11" name="コンテンツ プレースホルダー 10"/>
          <p:cNvSpPr>
            <a:spLocks noGrp="1"/>
          </p:cNvSpPr>
          <p:nvPr>
            <p:ph sz="quarter" idx="2"/>
          </p:nvPr>
        </p:nvSpPr>
        <p:spPr>
          <a:xfrm>
            <a:off x="4933950" y="1447800"/>
            <a:ext cx="3749040" cy="4572000"/>
          </a:xfrm>
        </p:spPr>
        <p:txBody>
          <a:bodyPr vert="horz"/>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Tree>
    <p:extLst>
      <p:ext uri="{BB962C8B-B14F-4D97-AF65-F5344CB8AC3E}">
        <p14:creationId xmlns:p14="http://schemas.microsoft.com/office/powerpoint/2010/main" val="36127605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914400" y="273050"/>
            <a:ext cx="7772400" cy="1143000"/>
          </a:xfrm>
        </p:spPr>
        <p:txBody>
          <a:bodyPr anchor="b" anchorCtr="0"/>
          <a:lstStyle>
            <a:lvl1pPr>
              <a:defRPr/>
            </a:lvl1pPr>
          </a:lstStyle>
          <a:p>
            <a:r>
              <a:rPr kumimoji="0" lang="ja-JP" altLang="en-US" smtClean="0"/>
              <a:t>マスター タイトルの書式設定</a:t>
            </a:r>
            <a:endParaRPr kumimoji="0" lang="en-US"/>
          </a:p>
        </p:txBody>
      </p:sp>
      <p:sp>
        <p:nvSpPr>
          <p:cNvPr id="3" name="テキスト プレースホルダー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smtClean="0"/>
              <a:t>マスター テキストの書式設定</a:t>
            </a:r>
          </a:p>
        </p:txBody>
      </p:sp>
      <p:sp>
        <p:nvSpPr>
          <p:cNvPr id="4" name="テキスト プレースホルダー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smtClean="0"/>
              <a:t>マスター テキストの書式設定</a:t>
            </a:r>
          </a:p>
        </p:txBody>
      </p:sp>
      <p:sp>
        <p:nvSpPr>
          <p:cNvPr id="7" name="日付プレースホルダー 6"/>
          <p:cNvSpPr>
            <a:spLocks noGrp="1"/>
          </p:cNvSpPr>
          <p:nvPr>
            <p:ph type="dt" sz="half" idx="10"/>
          </p:nvPr>
        </p:nvSpPr>
        <p:spPr/>
        <p:txBody>
          <a:bodyPr/>
          <a:lstStyle/>
          <a:p>
            <a:fld id="{FF2BBAB4-7043-45E8-B706-353556E07C37}" type="datetimeFigureOut">
              <a:rPr kumimoji="1" lang="ja-JP" altLang="en-US" smtClean="0">
                <a:solidFill>
                  <a:srgbClr val="696464"/>
                </a:solidFill>
              </a:rPr>
              <a:pPr/>
              <a:t>2022/9/26</a:t>
            </a:fld>
            <a:endParaRPr kumimoji="1" lang="ja-JP" altLang="en-US">
              <a:solidFill>
                <a:srgbClr val="696464"/>
              </a:solidFill>
            </a:endParaRPr>
          </a:p>
        </p:txBody>
      </p:sp>
      <p:sp>
        <p:nvSpPr>
          <p:cNvPr id="8" name="フッター プレースホルダー 7"/>
          <p:cNvSpPr>
            <a:spLocks noGrp="1"/>
          </p:cNvSpPr>
          <p:nvPr>
            <p:ph type="ftr" sz="quarter" idx="11"/>
          </p:nvPr>
        </p:nvSpPr>
        <p:spPr/>
        <p:txBody>
          <a:bodyPr/>
          <a:lstStyle/>
          <a:p>
            <a:endParaRPr kumimoji="1" lang="ja-JP" altLang="en-US">
              <a:solidFill>
                <a:srgbClr val="696464"/>
              </a:solidFill>
            </a:endParaRPr>
          </a:p>
        </p:txBody>
      </p:sp>
      <p:sp>
        <p:nvSpPr>
          <p:cNvPr id="9" name="スライド番号プレースホルダー 8"/>
          <p:cNvSpPr>
            <a:spLocks noGrp="1"/>
          </p:cNvSpPr>
          <p:nvPr>
            <p:ph type="sldNum" sz="quarter" idx="12"/>
          </p:nvPr>
        </p:nvSpPr>
        <p:spPr/>
        <p:txBody>
          <a:bodyPr/>
          <a:lstStyle/>
          <a:p>
            <a:fld id="{52246B95-DB36-4572-A8FC-7EAA6E343D2B}" type="slidenum">
              <a:rPr kumimoji="1" lang="ja-JP" altLang="en-US" smtClean="0"/>
              <a:pPr/>
              <a:t>‹#›</a:t>
            </a:fld>
            <a:endParaRPr kumimoji="1" lang="ja-JP" altLang="en-US"/>
          </a:p>
        </p:txBody>
      </p:sp>
      <p:sp>
        <p:nvSpPr>
          <p:cNvPr id="11" name="コンテンツ プレースホルダー 10"/>
          <p:cNvSpPr>
            <a:spLocks noGrp="1"/>
          </p:cNvSpPr>
          <p:nvPr>
            <p:ph sz="half" idx="2"/>
          </p:nvPr>
        </p:nvSpPr>
        <p:spPr>
          <a:xfrm>
            <a:off x="914400" y="2247900"/>
            <a:ext cx="3733800" cy="3886200"/>
          </a:xfrm>
        </p:spPr>
        <p:txBody>
          <a:bodyPr vert="horz"/>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13" name="コンテンツ プレースホルダー 12"/>
          <p:cNvSpPr>
            <a:spLocks noGrp="1"/>
          </p:cNvSpPr>
          <p:nvPr>
            <p:ph sz="half" idx="4"/>
          </p:nvPr>
        </p:nvSpPr>
        <p:spPr>
          <a:xfrm>
            <a:off x="4953000" y="2247900"/>
            <a:ext cx="3733800" cy="3886200"/>
          </a:xfrm>
        </p:spPr>
        <p:txBody>
          <a:bodyPr vert="horz"/>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Tree>
    <p:extLst>
      <p:ext uri="{BB962C8B-B14F-4D97-AF65-F5344CB8AC3E}">
        <p14:creationId xmlns:p14="http://schemas.microsoft.com/office/powerpoint/2010/main" val="39513713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3" name="日付プレースホルダー 2"/>
          <p:cNvSpPr>
            <a:spLocks noGrp="1"/>
          </p:cNvSpPr>
          <p:nvPr>
            <p:ph type="dt" sz="half" idx="10"/>
          </p:nvPr>
        </p:nvSpPr>
        <p:spPr/>
        <p:txBody>
          <a:bodyPr/>
          <a:lstStyle/>
          <a:p>
            <a:fld id="{FF2BBAB4-7043-45E8-B706-353556E07C37}" type="datetimeFigureOut">
              <a:rPr kumimoji="1" lang="ja-JP" altLang="en-US" smtClean="0">
                <a:solidFill>
                  <a:srgbClr val="696464"/>
                </a:solidFill>
              </a:rPr>
              <a:pPr/>
              <a:t>2022/9/26</a:t>
            </a:fld>
            <a:endParaRPr kumimoji="1" lang="ja-JP" altLang="en-US">
              <a:solidFill>
                <a:srgbClr val="696464"/>
              </a:solidFill>
            </a:endParaRPr>
          </a:p>
        </p:txBody>
      </p:sp>
      <p:sp>
        <p:nvSpPr>
          <p:cNvPr id="4" name="フッター プレースホルダー 3"/>
          <p:cNvSpPr>
            <a:spLocks noGrp="1"/>
          </p:cNvSpPr>
          <p:nvPr>
            <p:ph type="ftr" sz="quarter" idx="11"/>
          </p:nvPr>
        </p:nvSpPr>
        <p:spPr/>
        <p:txBody>
          <a:bodyPr/>
          <a:lstStyle/>
          <a:p>
            <a:endParaRPr kumimoji="1" lang="ja-JP" altLang="en-US">
              <a:solidFill>
                <a:srgbClr val="696464"/>
              </a:solidFill>
            </a:endParaRPr>
          </a:p>
        </p:txBody>
      </p:sp>
      <p:sp>
        <p:nvSpPr>
          <p:cNvPr id="5" name="スライド番号プレースホルダー 4"/>
          <p:cNvSpPr>
            <a:spLocks noGrp="1"/>
          </p:cNvSpPr>
          <p:nvPr>
            <p:ph type="sldNum" sz="quarter" idx="12"/>
          </p:nvPr>
        </p:nvSpPr>
        <p:spPr/>
        <p:txBody>
          <a:bodyPr/>
          <a:lstStyle/>
          <a:p>
            <a:fld id="{52246B95-DB36-4572-A8FC-7EAA6E343D2B}" type="slidenum">
              <a:rPr kumimoji="1" lang="ja-JP" altLang="en-US" smtClean="0"/>
              <a:pPr/>
              <a:t>‹#›</a:t>
            </a:fld>
            <a:endParaRPr kumimoji="1" lang="ja-JP" altLang="en-US"/>
          </a:p>
        </p:txBody>
      </p:sp>
    </p:spTree>
    <p:extLst>
      <p:ext uri="{BB962C8B-B14F-4D97-AF65-F5344CB8AC3E}">
        <p14:creationId xmlns:p14="http://schemas.microsoft.com/office/powerpoint/2010/main" val="38527104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52246B95-DB36-4572-A8FC-7EAA6E343D2B}" type="slidenum">
              <a:rPr kumimoji="1" lang="ja-JP" altLang="en-US" smtClean="0"/>
              <a:pPr/>
              <a:t>‹#›</a:t>
            </a:fld>
            <a:endParaRPr kumimoji="1" lang="ja-JP" altLang="en-US"/>
          </a:p>
        </p:txBody>
      </p:sp>
      <p:grpSp>
        <p:nvGrpSpPr>
          <p:cNvPr id="9" name="グループ化 8"/>
          <p:cNvGrpSpPr/>
          <p:nvPr userDrawn="1"/>
        </p:nvGrpSpPr>
        <p:grpSpPr>
          <a:xfrm>
            <a:off x="323528" y="340160"/>
            <a:ext cx="8496944" cy="856592"/>
            <a:chOff x="323528" y="340160"/>
            <a:chExt cx="8496944" cy="856592"/>
          </a:xfrm>
        </p:grpSpPr>
        <p:cxnSp>
          <p:nvCxnSpPr>
            <p:cNvPr id="6" name="直線コネクタ 5"/>
            <p:cNvCxnSpPr/>
            <p:nvPr userDrawn="1"/>
          </p:nvCxnSpPr>
          <p:spPr>
            <a:xfrm>
              <a:off x="323528" y="1196752"/>
              <a:ext cx="8496944" cy="0"/>
            </a:xfrm>
            <a:prstGeom prst="line">
              <a:avLst/>
            </a:prstGeom>
          </p:spPr>
          <p:style>
            <a:lnRef idx="1">
              <a:schemeClr val="accent1"/>
            </a:lnRef>
            <a:fillRef idx="0">
              <a:schemeClr val="accent1"/>
            </a:fillRef>
            <a:effectRef idx="0">
              <a:schemeClr val="accent1"/>
            </a:effectRef>
            <a:fontRef idx="minor">
              <a:schemeClr val="tx1"/>
            </a:fontRef>
          </p:style>
        </p:cxnSp>
        <p:sp>
          <p:nvSpPr>
            <p:cNvPr id="8" name="テキスト ボックス 7"/>
            <p:cNvSpPr txBox="1"/>
            <p:nvPr userDrawn="1"/>
          </p:nvSpPr>
          <p:spPr>
            <a:xfrm>
              <a:off x="323528" y="340160"/>
              <a:ext cx="8496944" cy="646331"/>
            </a:xfrm>
            <a:prstGeom prst="rect">
              <a:avLst/>
            </a:prstGeom>
            <a:noFill/>
          </p:spPr>
          <p:txBody>
            <a:bodyPr wrap="square" rtlCol="0">
              <a:spAutoFit/>
            </a:bodyPr>
            <a:lstStyle/>
            <a:p>
              <a:endParaRPr lang="ja-JP" altLang="en-US" sz="3600" dirty="0">
                <a:solidFill>
                  <a:prstClr val="black"/>
                </a:solidFill>
                <a:latin typeface="HG丸ｺﾞｼｯｸM-PRO" panose="020F0600000000000000" pitchFamily="50" charset="-128"/>
              </a:endParaRPr>
            </a:p>
          </p:txBody>
        </p:sp>
      </p:grpSp>
    </p:spTree>
    <p:extLst>
      <p:ext uri="{BB962C8B-B14F-4D97-AF65-F5344CB8AC3E}">
        <p14:creationId xmlns:p14="http://schemas.microsoft.com/office/powerpoint/2010/main" val="110874658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8" name="正方形/長方形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2" name="タイトル 1"/>
          <p:cNvSpPr>
            <a:spLocks noGrp="1"/>
          </p:cNvSpPr>
          <p:nvPr>
            <p:ph type="title"/>
          </p:nvPr>
        </p:nvSpPr>
        <p:spPr>
          <a:xfrm>
            <a:off x="914400" y="273050"/>
            <a:ext cx="7772400" cy="1143000"/>
          </a:xfrm>
        </p:spPr>
        <p:txBody>
          <a:bodyPr anchor="b" anchorCtr="0"/>
          <a:lstStyle>
            <a:lvl1pPr algn="l">
              <a:buNone/>
              <a:defRPr sz="4000" b="0"/>
            </a:lvl1pPr>
          </a:lstStyle>
          <a:p>
            <a:r>
              <a:rPr kumimoji="0" lang="ja-JP" altLang="en-US" smtClean="0"/>
              <a:t>マスター タイトルの書式設定</a:t>
            </a:r>
            <a:endParaRPr kumimoji="0" lang="en-US"/>
          </a:p>
        </p:txBody>
      </p:sp>
      <p:sp>
        <p:nvSpPr>
          <p:cNvPr id="3" name="テキスト プレースホルダー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ja-JP" altLang="en-US" smtClean="0"/>
              <a:t>マスター テキストの書式設定</a:t>
            </a:r>
          </a:p>
        </p:txBody>
      </p:sp>
      <p:sp>
        <p:nvSpPr>
          <p:cNvPr id="5" name="日付プレースホルダー 4"/>
          <p:cNvSpPr>
            <a:spLocks noGrp="1"/>
          </p:cNvSpPr>
          <p:nvPr>
            <p:ph type="dt" sz="half" idx="10"/>
          </p:nvPr>
        </p:nvSpPr>
        <p:spPr/>
        <p:txBody>
          <a:bodyPr/>
          <a:lstStyle/>
          <a:p>
            <a:fld id="{FF2BBAB4-7043-45E8-B706-353556E07C37}" type="datetimeFigureOut">
              <a:rPr kumimoji="1" lang="ja-JP" altLang="en-US" smtClean="0">
                <a:solidFill>
                  <a:srgbClr val="696464"/>
                </a:solidFill>
              </a:rPr>
              <a:pPr/>
              <a:t>2022/9/26</a:t>
            </a:fld>
            <a:endParaRPr kumimoji="1" lang="ja-JP" altLang="en-US">
              <a:solidFill>
                <a:srgbClr val="696464"/>
              </a:solidFill>
            </a:endParaRPr>
          </a:p>
        </p:txBody>
      </p:sp>
      <p:sp>
        <p:nvSpPr>
          <p:cNvPr id="6" name="フッター プレースホルダー 5"/>
          <p:cNvSpPr>
            <a:spLocks noGrp="1"/>
          </p:cNvSpPr>
          <p:nvPr>
            <p:ph type="ftr" sz="quarter" idx="11"/>
          </p:nvPr>
        </p:nvSpPr>
        <p:spPr/>
        <p:txBody>
          <a:bodyPr/>
          <a:lstStyle/>
          <a:p>
            <a:endParaRPr kumimoji="1" lang="ja-JP" altLang="en-US">
              <a:solidFill>
                <a:srgbClr val="696464"/>
              </a:solidFill>
            </a:endParaRPr>
          </a:p>
        </p:txBody>
      </p:sp>
      <p:sp>
        <p:nvSpPr>
          <p:cNvPr id="7" name="スライド番号プレースホルダー 6"/>
          <p:cNvSpPr>
            <a:spLocks noGrp="1"/>
          </p:cNvSpPr>
          <p:nvPr>
            <p:ph type="sldNum" sz="quarter" idx="12"/>
          </p:nvPr>
        </p:nvSpPr>
        <p:spPr/>
        <p:txBody>
          <a:bodyPr/>
          <a:lstStyle/>
          <a:p>
            <a:fld id="{52246B95-DB36-4572-A8FC-7EAA6E343D2B}" type="slidenum">
              <a:rPr kumimoji="1" lang="ja-JP" altLang="en-US" smtClean="0"/>
              <a:pPr/>
              <a:t>‹#›</a:t>
            </a:fld>
            <a:endParaRPr kumimoji="1" lang="ja-JP" altLang="en-US"/>
          </a:p>
        </p:txBody>
      </p:sp>
      <p:sp>
        <p:nvSpPr>
          <p:cNvPr id="11" name="コンテンツ プレースホルダー 10"/>
          <p:cNvSpPr>
            <a:spLocks noGrp="1"/>
          </p:cNvSpPr>
          <p:nvPr>
            <p:ph sz="quarter" idx="1"/>
          </p:nvPr>
        </p:nvSpPr>
        <p:spPr>
          <a:xfrm>
            <a:off x="2971800" y="1600200"/>
            <a:ext cx="5715000" cy="4495800"/>
          </a:xfrm>
        </p:spPr>
        <p:txBody>
          <a:bodyPr vert="horz"/>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Tree>
    <p:extLst>
      <p:ext uri="{BB962C8B-B14F-4D97-AF65-F5344CB8AC3E}">
        <p14:creationId xmlns:p14="http://schemas.microsoft.com/office/powerpoint/2010/main" val="12285856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ja-JP" altLang="en-US" smtClean="0"/>
              <a:t>マスター タイトルの書式設定</a:t>
            </a:r>
            <a:endParaRPr kumimoji="0" lang="en-US"/>
          </a:p>
        </p:txBody>
      </p:sp>
      <p:sp>
        <p:nvSpPr>
          <p:cNvPr id="4" name="テキスト プレースホルダー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ja-JP" altLang="en-US" smtClean="0"/>
              <a:t>マスター テキストの書式設定</a:t>
            </a:r>
          </a:p>
        </p:txBody>
      </p:sp>
      <p:sp>
        <p:nvSpPr>
          <p:cNvPr id="5" name="日付プレースホルダー 4"/>
          <p:cNvSpPr>
            <a:spLocks noGrp="1"/>
          </p:cNvSpPr>
          <p:nvPr>
            <p:ph type="dt" sz="half" idx="10"/>
          </p:nvPr>
        </p:nvSpPr>
        <p:spPr/>
        <p:txBody>
          <a:bodyPr/>
          <a:lstStyle/>
          <a:p>
            <a:fld id="{FF2BBAB4-7043-45E8-B706-353556E07C37}" type="datetimeFigureOut">
              <a:rPr kumimoji="1" lang="ja-JP" altLang="en-US" smtClean="0">
                <a:solidFill>
                  <a:srgbClr val="696464"/>
                </a:solidFill>
              </a:rPr>
              <a:pPr/>
              <a:t>2022/9/26</a:t>
            </a:fld>
            <a:endParaRPr kumimoji="1" lang="ja-JP" altLang="en-US">
              <a:solidFill>
                <a:srgbClr val="696464"/>
              </a:solidFill>
            </a:endParaRPr>
          </a:p>
        </p:txBody>
      </p:sp>
      <p:sp>
        <p:nvSpPr>
          <p:cNvPr id="6" name="フッター プレースホルダー 5"/>
          <p:cNvSpPr>
            <a:spLocks noGrp="1"/>
          </p:cNvSpPr>
          <p:nvPr>
            <p:ph type="ftr" sz="quarter" idx="11"/>
          </p:nvPr>
        </p:nvSpPr>
        <p:spPr>
          <a:xfrm>
            <a:off x="914400" y="6172200"/>
            <a:ext cx="3886200" cy="457200"/>
          </a:xfrm>
        </p:spPr>
        <p:txBody>
          <a:bodyPr/>
          <a:lstStyle/>
          <a:p>
            <a:endParaRPr kumimoji="1" lang="ja-JP" altLang="en-US">
              <a:solidFill>
                <a:srgbClr val="696464"/>
              </a:solidFill>
            </a:endParaRPr>
          </a:p>
        </p:txBody>
      </p:sp>
      <p:sp>
        <p:nvSpPr>
          <p:cNvPr id="7" name="スライド番号プレースホルダー 6"/>
          <p:cNvSpPr>
            <a:spLocks noGrp="1"/>
          </p:cNvSpPr>
          <p:nvPr>
            <p:ph type="sldNum" sz="quarter" idx="12"/>
          </p:nvPr>
        </p:nvSpPr>
        <p:spPr>
          <a:xfrm>
            <a:off x="146304" y="6208776"/>
            <a:ext cx="457200" cy="457200"/>
          </a:xfrm>
        </p:spPr>
        <p:txBody>
          <a:bodyPr/>
          <a:lstStyle/>
          <a:p>
            <a:fld id="{52246B95-DB36-4572-A8FC-7EAA6E343D2B}" type="slidenum">
              <a:rPr kumimoji="1" lang="ja-JP" altLang="en-US" smtClean="0"/>
              <a:pPr/>
              <a:t>‹#›</a:t>
            </a:fld>
            <a:endParaRPr kumimoji="1" lang="ja-JP" altLang="en-US"/>
          </a:p>
        </p:txBody>
      </p:sp>
      <p:sp>
        <p:nvSpPr>
          <p:cNvPr id="11" name="正方形/長方形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12" name="正方形/長方形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13" name="正方形/長方形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3" name="図プレースホルダー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ja-JP" altLang="en-US" smtClean="0"/>
              <a:t>アイコンをクリックして図を追加</a:t>
            </a:r>
            <a:endParaRPr kumimoji="0" lang="en-US" dirty="0"/>
          </a:p>
        </p:txBody>
      </p:sp>
    </p:spTree>
    <p:extLst>
      <p:ext uri="{BB962C8B-B14F-4D97-AF65-F5344CB8AC3E}">
        <p14:creationId xmlns:p14="http://schemas.microsoft.com/office/powerpoint/2010/main" val="152943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正方形/長方形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0" lang="en-US">
              <a:solidFill>
                <a:prstClr val="white"/>
              </a:solidFill>
            </a:endParaRPr>
          </a:p>
        </p:txBody>
      </p:sp>
      <p:sp>
        <p:nvSpPr>
          <p:cNvPr id="22" name="タイトル プレースホルダー 21"/>
          <p:cNvSpPr>
            <a:spLocks noGrp="1"/>
          </p:cNvSpPr>
          <p:nvPr>
            <p:ph type="title"/>
          </p:nvPr>
        </p:nvSpPr>
        <p:spPr>
          <a:xfrm>
            <a:off x="914400" y="274638"/>
            <a:ext cx="7772400" cy="1143000"/>
          </a:xfrm>
          <a:prstGeom prst="rect">
            <a:avLst/>
          </a:prstGeom>
        </p:spPr>
        <p:txBody>
          <a:bodyPr bIns="91440" anchor="b" anchorCtr="0">
            <a:normAutofit/>
          </a:bodyPr>
          <a:lstStyle/>
          <a:p>
            <a:r>
              <a:rPr kumimoji="0" lang="ja-JP" altLang="en-US" smtClean="0"/>
              <a:t>マスター タイトルの書式設定</a:t>
            </a:r>
            <a:endParaRPr kumimoji="0" lang="en-US"/>
          </a:p>
        </p:txBody>
      </p:sp>
      <p:sp>
        <p:nvSpPr>
          <p:cNvPr id="13" name="テキスト プレースホルダー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ja-JP" altLang="en-US" smtClean="0"/>
              <a:t>マスター テキストの書式設定</a:t>
            </a:r>
          </a:p>
          <a:p>
            <a:pPr lvl="1" eaLnBrk="1" latinLnBrk="0" hangingPunct="1"/>
            <a:r>
              <a:rPr kumimoji="0" lang="ja-JP" altLang="en-US" smtClean="0"/>
              <a:t>第 </a:t>
            </a:r>
            <a:r>
              <a:rPr kumimoji="0" lang="en-US" altLang="ja-JP" smtClean="0"/>
              <a:t>2 </a:t>
            </a:r>
            <a:r>
              <a:rPr kumimoji="0" lang="ja-JP" altLang="en-US" smtClean="0"/>
              <a:t>レベル</a:t>
            </a:r>
          </a:p>
          <a:p>
            <a:pPr lvl="2" eaLnBrk="1" latinLnBrk="0" hangingPunct="1"/>
            <a:r>
              <a:rPr kumimoji="0" lang="ja-JP" altLang="en-US" smtClean="0"/>
              <a:t>第 </a:t>
            </a:r>
            <a:r>
              <a:rPr kumimoji="0" lang="en-US" altLang="ja-JP" smtClean="0"/>
              <a:t>3 </a:t>
            </a:r>
            <a:r>
              <a:rPr kumimoji="0" lang="ja-JP" altLang="en-US" smtClean="0"/>
              <a:t>レベル</a:t>
            </a:r>
          </a:p>
          <a:p>
            <a:pPr lvl="3" eaLnBrk="1" latinLnBrk="0" hangingPunct="1"/>
            <a:r>
              <a:rPr kumimoji="0" lang="ja-JP" altLang="en-US" smtClean="0"/>
              <a:t>第 </a:t>
            </a:r>
            <a:r>
              <a:rPr kumimoji="0" lang="en-US" altLang="ja-JP" smtClean="0"/>
              <a:t>4 </a:t>
            </a:r>
            <a:r>
              <a:rPr kumimoji="0" lang="ja-JP" altLang="en-US" smtClean="0"/>
              <a:t>レベル</a:t>
            </a:r>
          </a:p>
          <a:p>
            <a:pPr lvl="4" eaLnBrk="1" latinLnBrk="0" hangingPunct="1"/>
            <a:r>
              <a:rPr kumimoji="0" lang="ja-JP" altLang="en-US" smtClean="0"/>
              <a:t>第 </a:t>
            </a:r>
            <a:r>
              <a:rPr kumimoji="0" lang="en-US" altLang="ja-JP" smtClean="0"/>
              <a:t>5 </a:t>
            </a:r>
            <a:r>
              <a:rPr kumimoji="0" lang="ja-JP" altLang="en-US" smtClean="0"/>
              <a:t>レベル</a:t>
            </a:r>
            <a:endParaRPr kumimoji="0" lang="en-US"/>
          </a:p>
        </p:txBody>
      </p:sp>
      <p:sp>
        <p:nvSpPr>
          <p:cNvPr id="14" name="日付プレースホルダー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FF2BBAB4-7043-45E8-B706-353556E07C37}" type="datetimeFigureOut">
              <a:rPr kumimoji="1" lang="ja-JP" altLang="en-US" smtClean="0">
                <a:solidFill>
                  <a:srgbClr val="696464"/>
                </a:solidFill>
              </a:rPr>
              <a:pPr/>
              <a:t>2022/9/26</a:t>
            </a:fld>
            <a:endParaRPr kumimoji="1" lang="ja-JP" altLang="en-US">
              <a:solidFill>
                <a:srgbClr val="696464"/>
              </a:solidFill>
            </a:endParaRPr>
          </a:p>
        </p:txBody>
      </p:sp>
      <p:sp>
        <p:nvSpPr>
          <p:cNvPr id="3" name="フッター プレースホルダー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kumimoji="1" lang="ja-JP" altLang="en-US">
              <a:solidFill>
                <a:srgbClr val="696464"/>
              </a:solidFill>
            </a:endParaRPr>
          </a:p>
        </p:txBody>
      </p:sp>
      <p:sp>
        <p:nvSpPr>
          <p:cNvPr id="23" name="スライド番号プレースホルダー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52246B95-DB36-4572-A8FC-7EAA6E343D2B}" type="slidenum">
              <a:rPr kumimoji="1" lang="ja-JP" altLang="en-US" smtClean="0"/>
              <a:pPr/>
              <a:t>‹#›</a:t>
            </a:fld>
            <a:endParaRPr kumimoji="1" lang="ja-JP" altLang="en-US"/>
          </a:p>
        </p:txBody>
      </p:sp>
    </p:spTree>
    <p:extLst>
      <p:ext uri="{BB962C8B-B14F-4D97-AF65-F5344CB8AC3E}">
        <p14:creationId xmlns:p14="http://schemas.microsoft.com/office/powerpoint/2010/main" val="3516393443"/>
      </p:ext>
    </p:extLst>
  </p:cSld>
  <p:clrMap bg1="lt1" tx1="dk1" bg2="lt2" tx2="dk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 id="2147483769" r:id="rId7"/>
    <p:sldLayoutId id="2147483770" r:id="rId8"/>
    <p:sldLayoutId id="2147483771" r:id="rId9"/>
    <p:sldLayoutId id="2147483772" r:id="rId10"/>
    <p:sldLayoutId id="2147483773" r:id="rId11"/>
  </p:sldLayoutIdLst>
  <p:timing>
    <p:tnLst>
      <p:par>
        <p:cTn id="1" dur="indefinite" restart="never" nodeType="tmRoot"/>
      </p:par>
    </p:tnLst>
  </p:timing>
  <p:txStyles>
    <p:titleStyle>
      <a:lvl1pPr algn="l" rtl="0" eaLnBrk="1" latinLnBrk="0" hangingPunct="1">
        <a:spcBef>
          <a:spcPct val="0"/>
        </a:spcBef>
        <a:buNone/>
        <a:defRPr kumimoji="1"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1"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1"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1"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1"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1"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1"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1"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1"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1" sz="1800" kern="1200">
          <a:solidFill>
            <a:schemeClr val="tx1"/>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角丸四角形 2"/>
          <p:cNvSpPr/>
          <p:nvPr/>
        </p:nvSpPr>
        <p:spPr>
          <a:xfrm>
            <a:off x="209550" y="857249"/>
            <a:ext cx="8705850" cy="5162551"/>
          </a:xfrm>
          <a:prstGeom prst="roundRect">
            <a:avLst>
              <a:gd name="adj" fmla="val 6617"/>
            </a:avLst>
          </a:prstGeom>
          <a:noFill/>
          <a:ln w="762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 name="テキスト ボックス 124"/>
          <p:cNvSpPr txBox="1"/>
          <p:nvPr/>
        </p:nvSpPr>
        <p:spPr>
          <a:xfrm>
            <a:off x="1028700" y="3976985"/>
            <a:ext cx="7175997" cy="1938992"/>
          </a:xfrm>
          <a:prstGeom prst="rect">
            <a:avLst/>
          </a:prstGeom>
          <a:noFill/>
        </p:spPr>
        <p:txBody>
          <a:bodyPr wrap="square" rtlCol="0">
            <a:spAutoFit/>
          </a:bodyPr>
          <a:lstStyle/>
          <a:p>
            <a:r>
              <a:rPr kumimoji="1" lang="ja-JP" altLang="en-US" sz="6000" b="1" dirty="0" smtClean="0"/>
              <a:t>徹底活用するための校内研修パッケージ</a:t>
            </a:r>
            <a:endParaRPr kumimoji="1" lang="ja-JP" altLang="en-US" sz="6000" b="1"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1500" y="991271"/>
            <a:ext cx="8140157" cy="3161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904357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Z:\事務文書\教科教育\教科部共同研究\H27共同研修\校内研修パッケージ\第２案\ワークシート\画像\学校・学級の取り組みブラッシュアップ研修.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46162" y="1330037"/>
            <a:ext cx="3877076" cy="548639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 name="タイトル 1"/>
          <p:cNvSpPr>
            <a:spLocks noGrp="1"/>
          </p:cNvSpPr>
          <p:nvPr>
            <p:ph type="title"/>
          </p:nvPr>
        </p:nvSpPr>
        <p:spPr/>
        <p:txBody>
          <a:bodyPr/>
          <a:lstStyle/>
          <a:p>
            <a:endParaRPr kumimoji="1" lang="ja-JP" altLang="en-US" dirty="0"/>
          </a:p>
        </p:txBody>
      </p:sp>
      <p:sp>
        <p:nvSpPr>
          <p:cNvPr id="6" name="角丸四角形 5"/>
          <p:cNvSpPr/>
          <p:nvPr/>
        </p:nvSpPr>
        <p:spPr>
          <a:xfrm>
            <a:off x="4210049" y="2286001"/>
            <a:ext cx="1933575" cy="149629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356711" y="1733550"/>
            <a:ext cx="2072164" cy="923330"/>
          </a:xfrm>
          <a:prstGeom prst="rect">
            <a:avLst/>
          </a:prstGeom>
          <a:noFill/>
        </p:spPr>
        <p:txBody>
          <a:bodyPr vert="horz" wrap="square" rtlCol="0">
            <a:spAutoFit/>
          </a:bodyPr>
          <a:lstStyle/>
          <a:p>
            <a:r>
              <a:rPr kumimoji="1" lang="en-US" altLang="ja-JP" dirty="0" smtClean="0"/>
              <a:t>※</a:t>
            </a:r>
            <a:r>
              <a:rPr kumimoji="1" lang="ja-JP" altLang="en-US" dirty="0" smtClean="0"/>
              <a:t>ワークシートの赤</a:t>
            </a:r>
            <a:r>
              <a:rPr lang="ja-JP" altLang="en-US" dirty="0" smtClean="0"/>
              <a:t>枠部分に記入してください。</a:t>
            </a:r>
            <a:endParaRPr kumimoji="1" lang="ja-JP" altLang="en-US" dirty="0"/>
          </a:p>
        </p:txBody>
      </p:sp>
      <p:sp>
        <p:nvSpPr>
          <p:cNvPr id="9" name="正方形/長方形 8"/>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3200" b="1" dirty="0" smtClean="0">
                <a:latin typeface="+mn-ea"/>
              </a:rPr>
              <a:t>　　　　</a:t>
            </a:r>
            <a:r>
              <a:rPr lang="en-US" altLang="ja-JP" sz="3200" b="1" dirty="0" smtClean="0">
                <a:latin typeface="+mn-ea"/>
              </a:rPr>
              <a:t>Ⅵ</a:t>
            </a:r>
            <a:r>
              <a:rPr lang="ja-JP" altLang="en-US" sz="3200" b="1" dirty="0" smtClean="0">
                <a:latin typeface="+mn-ea"/>
              </a:rPr>
              <a:t>　学校</a:t>
            </a:r>
            <a:r>
              <a:rPr lang="ja-JP" altLang="en-US" sz="3200" b="1" dirty="0">
                <a:latin typeface="+mn-ea"/>
              </a:rPr>
              <a:t>・学級の</a:t>
            </a:r>
            <a:r>
              <a:rPr lang="ja-JP" altLang="en-US" sz="3200" b="1" dirty="0" smtClean="0">
                <a:latin typeface="+mn-ea"/>
              </a:rPr>
              <a:t>取り組み</a:t>
            </a:r>
            <a:endParaRPr lang="en-US" altLang="ja-JP" sz="3200" b="1" dirty="0" smtClean="0">
              <a:latin typeface="+mn-ea"/>
            </a:endParaRPr>
          </a:p>
          <a:p>
            <a:pPr algn="ctr"/>
            <a:r>
              <a:rPr lang="ja-JP" altLang="en-US" sz="3200" b="1" dirty="0" smtClean="0">
                <a:latin typeface="+mn-ea"/>
              </a:rPr>
              <a:t>ブラッシュアップ研修</a:t>
            </a:r>
            <a:endParaRPr lang="ja-JP" altLang="en-US" sz="3200" b="1" dirty="0">
              <a:latin typeface="+mn-ea"/>
            </a:endParaRPr>
          </a:p>
        </p:txBody>
      </p:sp>
    </p:spTree>
    <p:extLst>
      <p:ext uri="{BB962C8B-B14F-4D97-AF65-F5344CB8AC3E}">
        <p14:creationId xmlns:p14="http://schemas.microsoft.com/office/powerpoint/2010/main" val="2985304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正方形/長方形 8"/>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3200" b="1" dirty="0" smtClean="0">
                <a:latin typeface="+mn-ea"/>
              </a:rPr>
              <a:t>　　　　</a:t>
            </a:r>
            <a:r>
              <a:rPr lang="en-US" altLang="ja-JP" sz="3200" b="1" dirty="0" smtClean="0">
                <a:latin typeface="+mn-ea"/>
              </a:rPr>
              <a:t>Ⅵ</a:t>
            </a:r>
            <a:r>
              <a:rPr lang="ja-JP" altLang="en-US" sz="3200" b="1" dirty="0" smtClean="0">
                <a:latin typeface="+mn-ea"/>
              </a:rPr>
              <a:t>　学校</a:t>
            </a:r>
            <a:r>
              <a:rPr lang="ja-JP" altLang="en-US" sz="3200" b="1" dirty="0">
                <a:latin typeface="+mn-ea"/>
              </a:rPr>
              <a:t>・学級の</a:t>
            </a:r>
            <a:r>
              <a:rPr lang="ja-JP" altLang="en-US" sz="3200" b="1" dirty="0" smtClean="0">
                <a:latin typeface="+mn-ea"/>
              </a:rPr>
              <a:t>取り組み</a:t>
            </a:r>
            <a:endParaRPr lang="en-US" altLang="ja-JP" sz="3200" b="1" dirty="0" smtClean="0">
              <a:latin typeface="+mn-ea"/>
            </a:endParaRPr>
          </a:p>
          <a:p>
            <a:pPr algn="ctr"/>
            <a:r>
              <a:rPr lang="ja-JP" altLang="en-US" sz="3200" b="1" dirty="0" smtClean="0">
                <a:latin typeface="+mn-ea"/>
              </a:rPr>
              <a:t>ブラッシュアップ研修</a:t>
            </a:r>
            <a:endParaRPr lang="ja-JP" altLang="en-US" sz="3200" b="1" dirty="0">
              <a:latin typeface="+mn-ea"/>
            </a:endParaRPr>
          </a:p>
        </p:txBody>
      </p:sp>
      <p:sp>
        <p:nvSpPr>
          <p:cNvPr id="10" name="テキスト ボックス 9"/>
          <p:cNvSpPr txBox="1"/>
          <p:nvPr/>
        </p:nvSpPr>
        <p:spPr>
          <a:xfrm>
            <a:off x="145471" y="1859976"/>
            <a:ext cx="8853055" cy="4401205"/>
          </a:xfrm>
          <a:prstGeom prst="rect">
            <a:avLst/>
          </a:prstGeom>
          <a:noFill/>
        </p:spPr>
        <p:txBody>
          <a:bodyPr wrap="square" rtlCol="0">
            <a:spAutoFit/>
          </a:bodyPr>
          <a:lstStyle/>
          <a:p>
            <a:r>
              <a:rPr lang="ja-JP" altLang="en-US" sz="2000" dirty="0" smtClean="0">
                <a:solidFill>
                  <a:schemeClr val="bg1">
                    <a:lumMod val="85000"/>
                  </a:schemeClr>
                </a:solidFill>
              </a:rPr>
              <a:t>○現在までの取り組みを振り返る。</a:t>
            </a:r>
            <a:endParaRPr lang="en-US" altLang="ja-JP" sz="2000" dirty="0" smtClean="0">
              <a:solidFill>
                <a:schemeClr val="bg1">
                  <a:lumMod val="85000"/>
                </a:schemeClr>
              </a:solidFill>
            </a:endParaRPr>
          </a:p>
          <a:p>
            <a:r>
              <a:rPr lang="ja-JP" altLang="en-US" sz="2000" dirty="0" smtClean="0">
                <a:solidFill>
                  <a:schemeClr val="bg1">
                    <a:lumMod val="85000"/>
                  </a:schemeClr>
                </a:solidFill>
              </a:rPr>
              <a:t>　（個人）</a:t>
            </a:r>
            <a:endParaRPr lang="en-US" altLang="ja-JP" sz="2000" dirty="0" smtClean="0">
              <a:solidFill>
                <a:schemeClr val="bg1">
                  <a:lumMod val="85000"/>
                </a:schemeClr>
              </a:solidFill>
            </a:endParaRPr>
          </a:p>
          <a:p>
            <a:r>
              <a:rPr lang="ja-JP" altLang="en-US" sz="2000" dirty="0" smtClean="0">
                <a:solidFill>
                  <a:schemeClr val="bg1">
                    <a:lumMod val="85000"/>
                  </a:schemeClr>
                </a:solidFill>
              </a:rPr>
              <a:t>○情報交換をする。</a:t>
            </a:r>
            <a:endParaRPr lang="en-US" altLang="ja-JP" sz="2000" dirty="0" smtClean="0">
              <a:solidFill>
                <a:schemeClr val="bg1">
                  <a:lumMod val="85000"/>
                </a:schemeClr>
              </a:solidFill>
              <a:latin typeface="+mj-ea"/>
              <a:ea typeface="+mj-ea"/>
            </a:endParaRPr>
          </a:p>
          <a:p>
            <a:r>
              <a:rPr lang="ja-JP" altLang="en-US" sz="2000" dirty="0">
                <a:solidFill>
                  <a:schemeClr val="bg1">
                    <a:lumMod val="85000"/>
                  </a:schemeClr>
                </a:solidFill>
                <a:latin typeface="+mj-ea"/>
                <a:ea typeface="+mj-ea"/>
              </a:rPr>
              <a:t>　</a:t>
            </a:r>
            <a:r>
              <a:rPr lang="ja-JP" altLang="en-US" sz="2000" dirty="0" smtClean="0">
                <a:solidFill>
                  <a:schemeClr val="bg1">
                    <a:lumMod val="85000"/>
                  </a:schemeClr>
                </a:solidFill>
                <a:latin typeface="+mj-ea"/>
                <a:ea typeface="+mj-ea"/>
              </a:rPr>
              <a:t>（グループ）</a:t>
            </a:r>
            <a:endParaRPr lang="en-US" altLang="ja-JP" sz="2000" dirty="0">
              <a:solidFill>
                <a:schemeClr val="bg1">
                  <a:lumMod val="85000"/>
                </a:schemeClr>
              </a:solidFill>
              <a:latin typeface="+mj-ea"/>
              <a:ea typeface="+mj-ea"/>
            </a:endParaRPr>
          </a:p>
          <a:p>
            <a:r>
              <a:rPr lang="ja-JP" altLang="en-US" sz="2000" dirty="0" smtClean="0">
                <a:latin typeface="+mj-ea"/>
                <a:ea typeface="+mj-ea"/>
              </a:rPr>
              <a:t>○「ヒント集２」第２章から取り組むことができそうなアイディアを読む。　　　　　　　　　　　</a:t>
            </a:r>
            <a:endParaRPr lang="en-US" altLang="ja-JP" sz="2000" dirty="0" smtClean="0">
              <a:latin typeface="+mj-ea"/>
              <a:ea typeface="+mj-ea"/>
            </a:endParaRPr>
          </a:p>
          <a:p>
            <a:r>
              <a:rPr lang="ja-JP" altLang="en-US" sz="2000" dirty="0">
                <a:latin typeface="+mj-ea"/>
                <a:ea typeface="+mj-ea"/>
              </a:rPr>
              <a:t>　</a:t>
            </a:r>
            <a:r>
              <a:rPr lang="ja-JP" altLang="en-US" sz="2000" dirty="0" smtClean="0">
                <a:latin typeface="+mj-ea"/>
                <a:ea typeface="+mj-ea"/>
              </a:rPr>
              <a:t>　　　　　　　　　　　　　　　　　　　　　　　　　　　</a:t>
            </a:r>
            <a:endParaRPr lang="en-US" altLang="ja-JP" sz="2000" dirty="0" smtClean="0">
              <a:latin typeface="+mj-ea"/>
              <a:ea typeface="+mj-ea"/>
            </a:endParaRPr>
          </a:p>
          <a:p>
            <a:r>
              <a:rPr lang="ja-JP" altLang="en-US" sz="2000" dirty="0" smtClean="0">
                <a:solidFill>
                  <a:schemeClr val="bg1">
                    <a:lumMod val="85000"/>
                  </a:schemeClr>
                </a:solidFill>
                <a:latin typeface="+mj-ea"/>
                <a:ea typeface="+mj-ea"/>
              </a:rPr>
              <a:t>○学校全体で取り組んでみたいことを考える。</a:t>
            </a:r>
            <a:endParaRPr lang="en-US" altLang="ja-JP" sz="2000" dirty="0" smtClean="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　（個人）</a:t>
            </a:r>
            <a:endParaRPr lang="en-US" altLang="ja-JP" sz="2000" dirty="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○考えたことを交流する。</a:t>
            </a:r>
            <a:endParaRPr lang="en-US" altLang="ja-JP" sz="2000" dirty="0" smtClean="0">
              <a:solidFill>
                <a:schemeClr val="bg1">
                  <a:lumMod val="85000"/>
                </a:schemeClr>
              </a:solidFill>
              <a:latin typeface="+mj-ea"/>
              <a:ea typeface="+mj-ea"/>
            </a:endParaRPr>
          </a:p>
          <a:p>
            <a:r>
              <a:rPr lang="ja-JP" altLang="en-US" sz="2000" dirty="0">
                <a:solidFill>
                  <a:schemeClr val="bg1">
                    <a:lumMod val="85000"/>
                  </a:schemeClr>
                </a:solidFill>
                <a:latin typeface="+mj-ea"/>
                <a:ea typeface="+mj-ea"/>
              </a:rPr>
              <a:t>　</a:t>
            </a:r>
            <a:r>
              <a:rPr lang="ja-JP" altLang="en-US" sz="2000" dirty="0" smtClean="0">
                <a:solidFill>
                  <a:schemeClr val="bg1">
                    <a:lumMod val="85000"/>
                  </a:schemeClr>
                </a:solidFill>
                <a:latin typeface="+mj-ea"/>
                <a:ea typeface="+mj-ea"/>
              </a:rPr>
              <a:t>（グループ）</a:t>
            </a:r>
            <a:endParaRPr lang="en-US" altLang="ja-JP" sz="2000" dirty="0" smtClean="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○グループの意見を黒板等で整理し、学校の具体的取り組みついて考える。</a:t>
            </a:r>
            <a:endParaRPr lang="en-US" altLang="ja-JP" sz="2000" dirty="0" smtClean="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　（全体）　　　　　　　　　　　　　　　　　　　　　　　　</a:t>
            </a:r>
            <a:endParaRPr lang="en-US" altLang="ja-JP" sz="2000" dirty="0" smtClean="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○個人での取り組みについて考える。</a:t>
            </a:r>
            <a:endParaRPr lang="en-US" altLang="ja-JP" sz="2000" dirty="0" smtClean="0">
              <a:solidFill>
                <a:schemeClr val="bg1">
                  <a:lumMod val="85000"/>
                </a:schemeClr>
              </a:solidFill>
              <a:latin typeface="+mj-ea"/>
              <a:ea typeface="+mj-ea"/>
            </a:endParaRPr>
          </a:p>
          <a:p>
            <a:r>
              <a:rPr lang="ja-JP" altLang="en-US" sz="2000" dirty="0">
                <a:solidFill>
                  <a:schemeClr val="bg1">
                    <a:lumMod val="85000"/>
                  </a:schemeClr>
                </a:solidFill>
                <a:latin typeface="+mj-ea"/>
                <a:ea typeface="+mj-ea"/>
              </a:rPr>
              <a:t>　</a:t>
            </a:r>
            <a:r>
              <a:rPr lang="ja-JP" altLang="en-US" sz="2000" dirty="0" smtClean="0">
                <a:solidFill>
                  <a:schemeClr val="bg1">
                    <a:lumMod val="85000"/>
                  </a:schemeClr>
                </a:solidFill>
                <a:latin typeface="+mj-ea"/>
                <a:ea typeface="+mj-ea"/>
              </a:rPr>
              <a:t>（個人）</a:t>
            </a:r>
            <a:endParaRPr lang="en-US" altLang="ja-JP" sz="2000" dirty="0" smtClean="0">
              <a:solidFill>
                <a:schemeClr val="bg1">
                  <a:lumMod val="85000"/>
                </a:schemeClr>
              </a:solidFill>
              <a:latin typeface="+mj-ea"/>
              <a:ea typeface="+mj-ea"/>
            </a:endParaRPr>
          </a:p>
        </p:txBody>
      </p:sp>
      <p:sp>
        <p:nvSpPr>
          <p:cNvPr id="11" name="下矢印 10"/>
          <p:cNvSpPr/>
          <p:nvPr/>
        </p:nvSpPr>
        <p:spPr>
          <a:xfrm>
            <a:off x="3028950" y="2310248"/>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下矢印 11"/>
          <p:cNvSpPr/>
          <p:nvPr/>
        </p:nvSpPr>
        <p:spPr>
          <a:xfrm>
            <a:off x="3028950" y="2892136"/>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下矢印 12"/>
          <p:cNvSpPr/>
          <p:nvPr/>
        </p:nvSpPr>
        <p:spPr>
          <a:xfrm>
            <a:off x="3028950" y="3478352"/>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下矢印 13"/>
          <p:cNvSpPr/>
          <p:nvPr/>
        </p:nvSpPr>
        <p:spPr>
          <a:xfrm>
            <a:off x="3028950" y="4118255"/>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下矢印 20"/>
          <p:cNvSpPr/>
          <p:nvPr/>
        </p:nvSpPr>
        <p:spPr>
          <a:xfrm>
            <a:off x="3028950" y="465858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下矢印 21"/>
          <p:cNvSpPr/>
          <p:nvPr/>
        </p:nvSpPr>
        <p:spPr>
          <a:xfrm>
            <a:off x="3028950" y="5288966"/>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3763455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正方形/長方形 8"/>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3200" b="1" dirty="0" smtClean="0">
                <a:latin typeface="+mn-ea"/>
              </a:rPr>
              <a:t>　　　　</a:t>
            </a:r>
            <a:r>
              <a:rPr lang="en-US" altLang="ja-JP" sz="3200" b="1" dirty="0" smtClean="0">
                <a:latin typeface="+mn-ea"/>
              </a:rPr>
              <a:t>Ⅵ</a:t>
            </a:r>
            <a:r>
              <a:rPr lang="ja-JP" altLang="en-US" sz="3200" b="1" dirty="0" smtClean="0">
                <a:latin typeface="+mn-ea"/>
              </a:rPr>
              <a:t>　学校</a:t>
            </a:r>
            <a:r>
              <a:rPr lang="ja-JP" altLang="en-US" sz="3200" b="1" dirty="0">
                <a:latin typeface="+mn-ea"/>
              </a:rPr>
              <a:t>・学級の</a:t>
            </a:r>
            <a:r>
              <a:rPr lang="ja-JP" altLang="en-US" sz="3200" b="1" dirty="0" smtClean="0">
                <a:latin typeface="+mn-ea"/>
              </a:rPr>
              <a:t>取り組み</a:t>
            </a:r>
            <a:endParaRPr lang="en-US" altLang="ja-JP" sz="3200" b="1" dirty="0" smtClean="0">
              <a:latin typeface="+mn-ea"/>
            </a:endParaRPr>
          </a:p>
          <a:p>
            <a:pPr algn="ctr"/>
            <a:r>
              <a:rPr lang="ja-JP" altLang="en-US" sz="3200" b="1" dirty="0" smtClean="0">
                <a:latin typeface="+mn-ea"/>
              </a:rPr>
              <a:t>ブラッシュアップ研修</a:t>
            </a:r>
            <a:endParaRPr lang="ja-JP" altLang="en-US" sz="3200" b="1" dirty="0">
              <a:latin typeface="+mn-ea"/>
            </a:endParaRPr>
          </a:p>
        </p:txBody>
      </p:sp>
      <p:sp>
        <p:nvSpPr>
          <p:cNvPr id="10" name="テキスト ボックス 9"/>
          <p:cNvSpPr txBox="1"/>
          <p:nvPr/>
        </p:nvSpPr>
        <p:spPr>
          <a:xfrm>
            <a:off x="145471" y="1859976"/>
            <a:ext cx="8853055" cy="4401205"/>
          </a:xfrm>
          <a:prstGeom prst="rect">
            <a:avLst/>
          </a:prstGeom>
          <a:noFill/>
        </p:spPr>
        <p:txBody>
          <a:bodyPr wrap="square" rtlCol="0">
            <a:spAutoFit/>
          </a:bodyPr>
          <a:lstStyle/>
          <a:p>
            <a:r>
              <a:rPr lang="ja-JP" altLang="en-US" sz="2000" dirty="0" smtClean="0">
                <a:solidFill>
                  <a:schemeClr val="bg1">
                    <a:lumMod val="85000"/>
                  </a:schemeClr>
                </a:solidFill>
              </a:rPr>
              <a:t>○現在までの取り組みを振り返る。</a:t>
            </a:r>
            <a:endParaRPr lang="en-US" altLang="ja-JP" sz="2000" dirty="0" smtClean="0">
              <a:solidFill>
                <a:schemeClr val="bg1">
                  <a:lumMod val="85000"/>
                </a:schemeClr>
              </a:solidFill>
            </a:endParaRPr>
          </a:p>
          <a:p>
            <a:r>
              <a:rPr lang="ja-JP" altLang="en-US" sz="2000" dirty="0" smtClean="0">
                <a:solidFill>
                  <a:schemeClr val="bg1">
                    <a:lumMod val="85000"/>
                  </a:schemeClr>
                </a:solidFill>
              </a:rPr>
              <a:t>　（個人）</a:t>
            </a:r>
            <a:endParaRPr lang="en-US" altLang="ja-JP" sz="2000" dirty="0" smtClean="0">
              <a:solidFill>
                <a:schemeClr val="bg1">
                  <a:lumMod val="85000"/>
                </a:schemeClr>
              </a:solidFill>
            </a:endParaRPr>
          </a:p>
          <a:p>
            <a:r>
              <a:rPr lang="ja-JP" altLang="en-US" sz="2000" dirty="0" smtClean="0">
                <a:solidFill>
                  <a:schemeClr val="bg1">
                    <a:lumMod val="85000"/>
                  </a:schemeClr>
                </a:solidFill>
              </a:rPr>
              <a:t>○情報交換をする。</a:t>
            </a:r>
            <a:endParaRPr lang="en-US" altLang="ja-JP" sz="2000" dirty="0" smtClean="0">
              <a:solidFill>
                <a:schemeClr val="bg1">
                  <a:lumMod val="85000"/>
                </a:schemeClr>
              </a:solidFill>
              <a:latin typeface="+mj-ea"/>
              <a:ea typeface="+mj-ea"/>
            </a:endParaRPr>
          </a:p>
          <a:p>
            <a:r>
              <a:rPr lang="ja-JP" altLang="en-US" sz="2000" dirty="0">
                <a:solidFill>
                  <a:schemeClr val="bg1">
                    <a:lumMod val="85000"/>
                  </a:schemeClr>
                </a:solidFill>
                <a:latin typeface="+mj-ea"/>
                <a:ea typeface="+mj-ea"/>
              </a:rPr>
              <a:t>　</a:t>
            </a:r>
            <a:r>
              <a:rPr lang="ja-JP" altLang="en-US" sz="2000" dirty="0" smtClean="0">
                <a:solidFill>
                  <a:schemeClr val="bg1">
                    <a:lumMod val="85000"/>
                  </a:schemeClr>
                </a:solidFill>
                <a:latin typeface="+mj-ea"/>
                <a:ea typeface="+mj-ea"/>
              </a:rPr>
              <a:t>（グループ）</a:t>
            </a:r>
            <a:endParaRPr lang="en-US" altLang="ja-JP" sz="2000" dirty="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○「ヒント集２」第２章から取り組むことができそうなアイディアを読む。　　　　　　　　　　　</a:t>
            </a:r>
            <a:endParaRPr lang="en-US" altLang="ja-JP" sz="2000" dirty="0" smtClean="0">
              <a:solidFill>
                <a:schemeClr val="bg1">
                  <a:lumMod val="85000"/>
                </a:schemeClr>
              </a:solidFill>
              <a:latin typeface="+mj-ea"/>
              <a:ea typeface="+mj-ea"/>
            </a:endParaRPr>
          </a:p>
          <a:p>
            <a:r>
              <a:rPr lang="ja-JP" altLang="en-US" sz="2000" dirty="0">
                <a:solidFill>
                  <a:schemeClr val="bg1">
                    <a:lumMod val="85000"/>
                  </a:schemeClr>
                </a:solidFill>
                <a:latin typeface="+mj-ea"/>
                <a:ea typeface="+mj-ea"/>
              </a:rPr>
              <a:t>　</a:t>
            </a:r>
            <a:r>
              <a:rPr lang="ja-JP" altLang="en-US" sz="2000" dirty="0" smtClean="0">
                <a:solidFill>
                  <a:schemeClr val="bg1">
                    <a:lumMod val="85000"/>
                  </a:schemeClr>
                </a:solidFill>
                <a:latin typeface="+mj-ea"/>
                <a:ea typeface="+mj-ea"/>
              </a:rPr>
              <a:t>　　　　　　　　　　　　　　　　　　　　　　　　　　　</a:t>
            </a:r>
            <a:endParaRPr lang="en-US" altLang="ja-JP" sz="2000" dirty="0" smtClean="0">
              <a:solidFill>
                <a:schemeClr val="bg1">
                  <a:lumMod val="85000"/>
                </a:schemeClr>
              </a:solidFill>
              <a:latin typeface="+mj-ea"/>
              <a:ea typeface="+mj-ea"/>
            </a:endParaRPr>
          </a:p>
          <a:p>
            <a:r>
              <a:rPr lang="ja-JP" altLang="en-US" sz="2000" dirty="0" smtClean="0">
                <a:latin typeface="+mj-ea"/>
                <a:ea typeface="+mj-ea"/>
              </a:rPr>
              <a:t>○学校全体で取り組んでみたいことを考える。</a:t>
            </a:r>
            <a:endParaRPr lang="en-US" altLang="ja-JP" sz="2000" dirty="0" smtClean="0">
              <a:latin typeface="+mj-ea"/>
              <a:ea typeface="+mj-ea"/>
            </a:endParaRPr>
          </a:p>
          <a:p>
            <a:r>
              <a:rPr lang="ja-JP" altLang="en-US" sz="2000" dirty="0" smtClean="0">
                <a:latin typeface="+mj-ea"/>
                <a:ea typeface="+mj-ea"/>
              </a:rPr>
              <a:t>　（個人）</a:t>
            </a:r>
            <a:endParaRPr lang="en-US" altLang="ja-JP" sz="2000" dirty="0">
              <a:latin typeface="+mj-ea"/>
              <a:ea typeface="+mj-ea"/>
            </a:endParaRPr>
          </a:p>
          <a:p>
            <a:r>
              <a:rPr lang="ja-JP" altLang="en-US" sz="2000" dirty="0" smtClean="0">
                <a:solidFill>
                  <a:schemeClr val="bg1">
                    <a:lumMod val="85000"/>
                  </a:schemeClr>
                </a:solidFill>
                <a:latin typeface="+mj-ea"/>
                <a:ea typeface="+mj-ea"/>
              </a:rPr>
              <a:t>○考えたことを交流する。</a:t>
            </a:r>
            <a:endParaRPr lang="en-US" altLang="ja-JP" sz="2000" dirty="0" smtClean="0">
              <a:solidFill>
                <a:schemeClr val="bg1">
                  <a:lumMod val="85000"/>
                </a:schemeClr>
              </a:solidFill>
              <a:latin typeface="+mj-ea"/>
              <a:ea typeface="+mj-ea"/>
            </a:endParaRPr>
          </a:p>
          <a:p>
            <a:r>
              <a:rPr lang="ja-JP" altLang="en-US" sz="2000" dirty="0">
                <a:solidFill>
                  <a:schemeClr val="bg1">
                    <a:lumMod val="85000"/>
                  </a:schemeClr>
                </a:solidFill>
                <a:latin typeface="+mj-ea"/>
                <a:ea typeface="+mj-ea"/>
              </a:rPr>
              <a:t>　</a:t>
            </a:r>
            <a:r>
              <a:rPr lang="ja-JP" altLang="en-US" sz="2000" dirty="0" smtClean="0">
                <a:solidFill>
                  <a:schemeClr val="bg1">
                    <a:lumMod val="85000"/>
                  </a:schemeClr>
                </a:solidFill>
                <a:latin typeface="+mj-ea"/>
                <a:ea typeface="+mj-ea"/>
              </a:rPr>
              <a:t>（グループ）</a:t>
            </a:r>
            <a:endParaRPr lang="en-US" altLang="ja-JP" sz="2000" dirty="0" smtClean="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○グループの意見を黒板等で整理し、学校の具体的取り組みについて考える。</a:t>
            </a:r>
            <a:endParaRPr lang="en-US" altLang="ja-JP" sz="2000" dirty="0" smtClean="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　（全体）　　　　　　　　　　　　　　　　　　　　　　　　</a:t>
            </a:r>
            <a:endParaRPr lang="en-US" altLang="ja-JP" sz="2000" dirty="0" smtClean="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○個人での取り組みについて考える。</a:t>
            </a:r>
            <a:endParaRPr lang="en-US" altLang="ja-JP" sz="2000" dirty="0" smtClean="0">
              <a:solidFill>
                <a:schemeClr val="bg1">
                  <a:lumMod val="85000"/>
                </a:schemeClr>
              </a:solidFill>
              <a:latin typeface="+mj-ea"/>
              <a:ea typeface="+mj-ea"/>
            </a:endParaRPr>
          </a:p>
          <a:p>
            <a:r>
              <a:rPr lang="ja-JP" altLang="en-US" sz="2000" dirty="0">
                <a:solidFill>
                  <a:schemeClr val="bg1">
                    <a:lumMod val="85000"/>
                  </a:schemeClr>
                </a:solidFill>
                <a:latin typeface="+mj-ea"/>
                <a:ea typeface="+mj-ea"/>
              </a:rPr>
              <a:t>　</a:t>
            </a:r>
            <a:r>
              <a:rPr lang="ja-JP" altLang="en-US" sz="2000" dirty="0" smtClean="0">
                <a:solidFill>
                  <a:schemeClr val="bg1">
                    <a:lumMod val="85000"/>
                  </a:schemeClr>
                </a:solidFill>
                <a:latin typeface="+mj-ea"/>
                <a:ea typeface="+mj-ea"/>
              </a:rPr>
              <a:t>（個人）</a:t>
            </a:r>
            <a:endParaRPr lang="en-US" altLang="ja-JP" sz="2000" dirty="0" smtClean="0">
              <a:solidFill>
                <a:schemeClr val="bg1">
                  <a:lumMod val="85000"/>
                </a:schemeClr>
              </a:solidFill>
              <a:latin typeface="+mj-ea"/>
              <a:ea typeface="+mj-ea"/>
            </a:endParaRPr>
          </a:p>
        </p:txBody>
      </p:sp>
      <p:sp>
        <p:nvSpPr>
          <p:cNvPr id="11" name="下矢印 10"/>
          <p:cNvSpPr/>
          <p:nvPr/>
        </p:nvSpPr>
        <p:spPr>
          <a:xfrm>
            <a:off x="3028950" y="2310248"/>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下矢印 11"/>
          <p:cNvSpPr/>
          <p:nvPr/>
        </p:nvSpPr>
        <p:spPr>
          <a:xfrm>
            <a:off x="3028950" y="2892136"/>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下矢印 12"/>
          <p:cNvSpPr/>
          <p:nvPr/>
        </p:nvSpPr>
        <p:spPr>
          <a:xfrm>
            <a:off x="3028950" y="3478352"/>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下矢印 13"/>
          <p:cNvSpPr/>
          <p:nvPr/>
        </p:nvSpPr>
        <p:spPr>
          <a:xfrm>
            <a:off x="3028950" y="4118255"/>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下矢印 20"/>
          <p:cNvSpPr/>
          <p:nvPr/>
        </p:nvSpPr>
        <p:spPr>
          <a:xfrm>
            <a:off x="3028950" y="465858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下矢印 21"/>
          <p:cNvSpPr/>
          <p:nvPr/>
        </p:nvSpPr>
        <p:spPr>
          <a:xfrm>
            <a:off x="3028950" y="5288966"/>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62412283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Z:\事務文書\教科教育\教科部共同研究\H27共同研修\校内研修パッケージ\第２案\ワークシート\画像\学校・学級の取り組みブラッシュアップ研修.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46162" y="1330037"/>
            <a:ext cx="3877076" cy="548639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 name="タイトル 1"/>
          <p:cNvSpPr>
            <a:spLocks noGrp="1"/>
          </p:cNvSpPr>
          <p:nvPr>
            <p:ph type="title"/>
          </p:nvPr>
        </p:nvSpPr>
        <p:spPr/>
        <p:txBody>
          <a:bodyPr/>
          <a:lstStyle/>
          <a:p>
            <a:endParaRPr kumimoji="1" lang="ja-JP" altLang="en-US"/>
          </a:p>
        </p:txBody>
      </p:sp>
      <p:sp>
        <p:nvSpPr>
          <p:cNvPr id="6" name="角丸四角形 5"/>
          <p:cNvSpPr/>
          <p:nvPr/>
        </p:nvSpPr>
        <p:spPr>
          <a:xfrm>
            <a:off x="2847109" y="3771901"/>
            <a:ext cx="1558636" cy="1319643"/>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356711" y="1733550"/>
            <a:ext cx="2072164" cy="923330"/>
          </a:xfrm>
          <a:prstGeom prst="rect">
            <a:avLst/>
          </a:prstGeom>
          <a:noFill/>
        </p:spPr>
        <p:txBody>
          <a:bodyPr vert="horz" wrap="square" rtlCol="0">
            <a:spAutoFit/>
          </a:bodyPr>
          <a:lstStyle/>
          <a:p>
            <a:r>
              <a:rPr kumimoji="1" lang="en-US" altLang="ja-JP" dirty="0" smtClean="0"/>
              <a:t>※</a:t>
            </a:r>
            <a:r>
              <a:rPr kumimoji="1" lang="ja-JP" altLang="en-US" dirty="0" smtClean="0"/>
              <a:t>ワークシートの赤</a:t>
            </a:r>
            <a:r>
              <a:rPr lang="ja-JP" altLang="en-US" dirty="0" smtClean="0"/>
              <a:t>枠部分に記入してください。</a:t>
            </a:r>
            <a:endParaRPr kumimoji="1" lang="ja-JP" altLang="en-US" dirty="0"/>
          </a:p>
        </p:txBody>
      </p:sp>
      <p:sp>
        <p:nvSpPr>
          <p:cNvPr id="10" name="正方形/長方形 9"/>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3200" b="1" dirty="0" smtClean="0">
                <a:latin typeface="+mn-ea"/>
              </a:rPr>
              <a:t>　　　　</a:t>
            </a:r>
            <a:r>
              <a:rPr lang="en-US" altLang="ja-JP" sz="3200" b="1" dirty="0" smtClean="0">
                <a:latin typeface="+mn-ea"/>
              </a:rPr>
              <a:t>Ⅵ</a:t>
            </a:r>
            <a:r>
              <a:rPr lang="ja-JP" altLang="en-US" sz="3200" b="1" dirty="0" smtClean="0">
                <a:latin typeface="+mn-ea"/>
              </a:rPr>
              <a:t>　学校</a:t>
            </a:r>
            <a:r>
              <a:rPr lang="ja-JP" altLang="en-US" sz="3200" b="1" dirty="0">
                <a:latin typeface="+mn-ea"/>
              </a:rPr>
              <a:t>・学級の</a:t>
            </a:r>
            <a:r>
              <a:rPr lang="ja-JP" altLang="en-US" sz="3200" b="1" dirty="0" smtClean="0">
                <a:latin typeface="+mn-ea"/>
              </a:rPr>
              <a:t>取り組み</a:t>
            </a:r>
            <a:endParaRPr lang="en-US" altLang="ja-JP" sz="3200" b="1" dirty="0" smtClean="0">
              <a:latin typeface="+mn-ea"/>
            </a:endParaRPr>
          </a:p>
          <a:p>
            <a:pPr algn="ctr"/>
            <a:r>
              <a:rPr lang="ja-JP" altLang="en-US" sz="3200" b="1" dirty="0" smtClean="0">
                <a:latin typeface="+mn-ea"/>
              </a:rPr>
              <a:t>ブラッシュアップ研修</a:t>
            </a:r>
            <a:endParaRPr lang="ja-JP" altLang="en-US" sz="3200" b="1" dirty="0">
              <a:latin typeface="+mn-ea"/>
            </a:endParaRPr>
          </a:p>
        </p:txBody>
      </p:sp>
    </p:spTree>
    <p:extLst>
      <p:ext uri="{BB962C8B-B14F-4D97-AF65-F5344CB8AC3E}">
        <p14:creationId xmlns:p14="http://schemas.microsoft.com/office/powerpoint/2010/main" val="2985304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3" name="テキスト ボックス 2"/>
          <p:cNvSpPr txBox="1"/>
          <p:nvPr/>
        </p:nvSpPr>
        <p:spPr>
          <a:xfrm>
            <a:off x="145471" y="1859976"/>
            <a:ext cx="8853055" cy="4401205"/>
          </a:xfrm>
          <a:prstGeom prst="rect">
            <a:avLst/>
          </a:prstGeom>
          <a:noFill/>
        </p:spPr>
        <p:txBody>
          <a:bodyPr wrap="square" rtlCol="0">
            <a:spAutoFit/>
          </a:bodyPr>
          <a:lstStyle/>
          <a:p>
            <a:r>
              <a:rPr lang="ja-JP" altLang="en-US" sz="2000" dirty="0" smtClean="0">
                <a:solidFill>
                  <a:schemeClr val="bg1">
                    <a:lumMod val="85000"/>
                  </a:schemeClr>
                </a:solidFill>
              </a:rPr>
              <a:t>○現在までの取り組みを振り返る。</a:t>
            </a:r>
            <a:endParaRPr lang="en-US" altLang="ja-JP" sz="2000" dirty="0" smtClean="0">
              <a:solidFill>
                <a:schemeClr val="bg1">
                  <a:lumMod val="85000"/>
                </a:schemeClr>
              </a:solidFill>
            </a:endParaRPr>
          </a:p>
          <a:p>
            <a:r>
              <a:rPr lang="ja-JP" altLang="en-US" sz="2000" dirty="0" smtClean="0">
                <a:solidFill>
                  <a:schemeClr val="bg1">
                    <a:lumMod val="85000"/>
                  </a:schemeClr>
                </a:solidFill>
              </a:rPr>
              <a:t>　（個人）</a:t>
            </a:r>
            <a:endParaRPr lang="en-US" altLang="ja-JP" sz="2000" dirty="0" smtClean="0">
              <a:solidFill>
                <a:schemeClr val="bg1">
                  <a:lumMod val="85000"/>
                </a:schemeClr>
              </a:solidFill>
            </a:endParaRPr>
          </a:p>
          <a:p>
            <a:r>
              <a:rPr lang="ja-JP" altLang="en-US" sz="2000" dirty="0" smtClean="0">
                <a:solidFill>
                  <a:schemeClr val="bg1">
                    <a:lumMod val="85000"/>
                  </a:schemeClr>
                </a:solidFill>
              </a:rPr>
              <a:t>○情報交換をする。</a:t>
            </a:r>
            <a:endParaRPr lang="en-US" altLang="ja-JP" sz="2000" dirty="0" smtClean="0">
              <a:solidFill>
                <a:schemeClr val="bg1">
                  <a:lumMod val="85000"/>
                </a:schemeClr>
              </a:solidFill>
              <a:latin typeface="+mj-ea"/>
              <a:ea typeface="+mj-ea"/>
            </a:endParaRPr>
          </a:p>
          <a:p>
            <a:r>
              <a:rPr lang="ja-JP" altLang="en-US" sz="2000" dirty="0">
                <a:solidFill>
                  <a:schemeClr val="bg1">
                    <a:lumMod val="85000"/>
                  </a:schemeClr>
                </a:solidFill>
                <a:latin typeface="+mj-ea"/>
                <a:ea typeface="+mj-ea"/>
              </a:rPr>
              <a:t>　</a:t>
            </a:r>
            <a:r>
              <a:rPr lang="ja-JP" altLang="en-US" sz="2000" dirty="0" smtClean="0">
                <a:solidFill>
                  <a:schemeClr val="bg1">
                    <a:lumMod val="85000"/>
                  </a:schemeClr>
                </a:solidFill>
                <a:latin typeface="+mj-ea"/>
                <a:ea typeface="+mj-ea"/>
              </a:rPr>
              <a:t>（グループ）</a:t>
            </a:r>
            <a:endParaRPr lang="en-US" altLang="ja-JP" sz="2000" dirty="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○「ヒント集２」第２章から取り組むことができそうなアイディアを読む。　　　　　　　　　　　</a:t>
            </a:r>
            <a:endParaRPr lang="en-US" altLang="ja-JP" sz="2000" dirty="0" smtClean="0">
              <a:solidFill>
                <a:schemeClr val="bg1">
                  <a:lumMod val="85000"/>
                </a:schemeClr>
              </a:solidFill>
              <a:latin typeface="+mj-ea"/>
              <a:ea typeface="+mj-ea"/>
            </a:endParaRPr>
          </a:p>
          <a:p>
            <a:r>
              <a:rPr lang="ja-JP" altLang="en-US" sz="2000" dirty="0">
                <a:solidFill>
                  <a:schemeClr val="bg1">
                    <a:lumMod val="85000"/>
                  </a:schemeClr>
                </a:solidFill>
                <a:latin typeface="+mj-ea"/>
                <a:ea typeface="+mj-ea"/>
              </a:rPr>
              <a:t>　</a:t>
            </a:r>
            <a:r>
              <a:rPr lang="ja-JP" altLang="en-US" sz="2000" dirty="0" smtClean="0">
                <a:solidFill>
                  <a:schemeClr val="bg1">
                    <a:lumMod val="85000"/>
                  </a:schemeClr>
                </a:solidFill>
                <a:latin typeface="+mj-ea"/>
                <a:ea typeface="+mj-ea"/>
              </a:rPr>
              <a:t>　　　　　　　　　　　　　　　　　　　　　　　　　　　</a:t>
            </a:r>
            <a:endParaRPr lang="en-US" altLang="ja-JP" sz="2000" dirty="0" smtClean="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○学校全体で取り組んでみたいことを考える。</a:t>
            </a:r>
            <a:endParaRPr lang="en-US" altLang="ja-JP" sz="2000" dirty="0" smtClean="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　（個人）</a:t>
            </a:r>
            <a:endParaRPr lang="en-US" altLang="ja-JP" sz="2000" dirty="0">
              <a:solidFill>
                <a:schemeClr val="bg1">
                  <a:lumMod val="85000"/>
                </a:schemeClr>
              </a:solidFill>
              <a:latin typeface="+mj-ea"/>
              <a:ea typeface="+mj-ea"/>
            </a:endParaRPr>
          </a:p>
          <a:p>
            <a:r>
              <a:rPr lang="ja-JP" altLang="en-US" sz="2000" dirty="0" smtClean="0">
                <a:latin typeface="+mj-ea"/>
                <a:ea typeface="+mj-ea"/>
              </a:rPr>
              <a:t>○考えたことを交流する。</a:t>
            </a:r>
            <a:endParaRPr lang="en-US" altLang="ja-JP" sz="2000" dirty="0" smtClean="0">
              <a:latin typeface="+mj-ea"/>
              <a:ea typeface="+mj-ea"/>
            </a:endParaRPr>
          </a:p>
          <a:p>
            <a:r>
              <a:rPr lang="ja-JP" altLang="en-US" sz="2000" dirty="0">
                <a:latin typeface="+mj-ea"/>
                <a:ea typeface="+mj-ea"/>
              </a:rPr>
              <a:t>　</a:t>
            </a:r>
            <a:r>
              <a:rPr lang="ja-JP" altLang="en-US" sz="2000" dirty="0" smtClean="0">
                <a:latin typeface="+mj-ea"/>
                <a:ea typeface="+mj-ea"/>
              </a:rPr>
              <a:t>（グループ）</a:t>
            </a:r>
            <a:endParaRPr lang="en-US" altLang="ja-JP" sz="2000" dirty="0" smtClean="0">
              <a:latin typeface="+mj-ea"/>
              <a:ea typeface="+mj-ea"/>
            </a:endParaRPr>
          </a:p>
          <a:p>
            <a:r>
              <a:rPr lang="ja-JP" altLang="en-US" sz="2000" dirty="0" smtClean="0">
                <a:solidFill>
                  <a:schemeClr val="bg1">
                    <a:lumMod val="85000"/>
                  </a:schemeClr>
                </a:solidFill>
                <a:latin typeface="+mj-ea"/>
                <a:ea typeface="+mj-ea"/>
              </a:rPr>
              <a:t>○グループの意見を黒板等で整理し、学校の具体的取り組みついて考える。</a:t>
            </a:r>
            <a:endParaRPr lang="en-US" altLang="ja-JP" sz="2000" dirty="0" smtClean="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　（全体）　　　　　　　　　　　　　　　　　　　　　　　　</a:t>
            </a:r>
            <a:endParaRPr lang="en-US" altLang="ja-JP" sz="2000" dirty="0" smtClean="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○個人での取り組みについて考える。</a:t>
            </a:r>
            <a:endParaRPr lang="en-US" altLang="ja-JP" sz="2000" dirty="0" smtClean="0">
              <a:solidFill>
                <a:schemeClr val="bg1">
                  <a:lumMod val="85000"/>
                </a:schemeClr>
              </a:solidFill>
              <a:latin typeface="+mj-ea"/>
              <a:ea typeface="+mj-ea"/>
            </a:endParaRPr>
          </a:p>
          <a:p>
            <a:r>
              <a:rPr lang="ja-JP" altLang="en-US" sz="2000" dirty="0">
                <a:solidFill>
                  <a:schemeClr val="bg1">
                    <a:lumMod val="85000"/>
                  </a:schemeClr>
                </a:solidFill>
                <a:latin typeface="+mj-ea"/>
                <a:ea typeface="+mj-ea"/>
              </a:rPr>
              <a:t>　</a:t>
            </a:r>
            <a:r>
              <a:rPr lang="ja-JP" altLang="en-US" sz="2000" dirty="0" smtClean="0">
                <a:solidFill>
                  <a:schemeClr val="bg1">
                    <a:lumMod val="85000"/>
                  </a:schemeClr>
                </a:solidFill>
                <a:latin typeface="+mj-ea"/>
                <a:ea typeface="+mj-ea"/>
              </a:rPr>
              <a:t>（個人）</a:t>
            </a:r>
            <a:endParaRPr lang="en-US" altLang="ja-JP" sz="2000" dirty="0" smtClean="0">
              <a:solidFill>
                <a:schemeClr val="bg1">
                  <a:lumMod val="85000"/>
                </a:schemeClr>
              </a:solidFill>
              <a:latin typeface="+mj-ea"/>
              <a:ea typeface="+mj-ea"/>
            </a:endParaRPr>
          </a:p>
        </p:txBody>
      </p:sp>
      <p:sp>
        <p:nvSpPr>
          <p:cNvPr id="4" name="下矢印 3"/>
          <p:cNvSpPr/>
          <p:nvPr/>
        </p:nvSpPr>
        <p:spPr>
          <a:xfrm>
            <a:off x="3028950" y="2310248"/>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下矢印 4"/>
          <p:cNvSpPr/>
          <p:nvPr/>
        </p:nvSpPr>
        <p:spPr>
          <a:xfrm>
            <a:off x="3028950" y="2892136"/>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下矢印 5"/>
          <p:cNvSpPr/>
          <p:nvPr/>
        </p:nvSpPr>
        <p:spPr>
          <a:xfrm>
            <a:off x="3028950" y="3478352"/>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下矢印 6"/>
          <p:cNvSpPr/>
          <p:nvPr/>
        </p:nvSpPr>
        <p:spPr>
          <a:xfrm>
            <a:off x="3028950" y="4118255"/>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下矢印 7"/>
          <p:cNvSpPr/>
          <p:nvPr/>
        </p:nvSpPr>
        <p:spPr>
          <a:xfrm>
            <a:off x="3028950" y="465858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下矢印 8"/>
          <p:cNvSpPr/>
          <p:nvPr/>
        </p:nvSpPr>
        <p:spPr>
          <a:xfrm>
            <a:off x="3028950" y="5288966"/>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3200" b="1" dirty="0" smtClean="0">
                <a:latin typeface="+mn-ea"/>
              </a:rPr>
              <a:t>　　　　</a:t>
            </a:r>
            <a:r>
              <a:rPr lang="en-US" altLang="ja-JP" sz="3200" b="1" dirty="0" smtClean="0">
                <a:latin typeface="+mn-ea"/>
              </a:rPr>
              <a:t>Ⅵ</a:t>
            </a:r>
            <a:r>
              <a:rPr lang="ja-JP" altLang="en-US" sz="3200" b="1" dirty="0" smtClean="0">
                <a:latin typeface="+mn-ea"/>
              </a:rPr>
              <a:t>　学校</a:t>
            </a:r>
            <a:r>
              <a:rPr lang="ja-JP" altLang="en-US" sz="3200" b="1" dirty="0">
                <a:latin typeface="+mn-ea"/>
              </a:rPr>
              <a:t>・学級の</a:t>
            </a:r>
            <a:r>
              <a:rPr lang="ja-JP" altLang="en-US" sz="3200" b="1" dirty="0" smtClean="0">
                <a:latin typeface="+mn-ea"/>
              </a:rPr>
              <a:t>取り組み</a:t>
            </a:r>
            <a:endParaRPr lang="en-US" altLang="ja-JP" sz="3200" b="1" dirty="0" smtClean="0">
              <a:latin typeface="+mn-ea"/>
            </a:endParaRPr>
          </a:p>
          <a:p>
            <a:pPr algn="ctr"/>
            <a:r>
              <a:rPr lang="ja-JP" altLang="en-US" sz="3200" b="1" dirty="0" smtClean="0">
                <a:latin typeface="+mn-ea"/>
              </a:rPr>
              <a:t>ブラッシュアップ研修</a:t>
            </a:r>
            <a:endParaRPr lang="ja-JP" altLang="en-US" sz="3200" b="1" dirty="0">
              <a:latin typeface="+mn-ea"/>
            </a:endParaRPr>
          </a:p>
        </p:txBody>
      </p:sp>
    </p:spTree>
    <p:extLst>
      <p:ext uri="{BB962C8B-B14F-4D97-AF65-F5344CB8AC3E}">
        <p14:creationId xmlns:p14="http://schemas.microsoft.com/office/powerpoint/2010/main" val="14890573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descr="Z:\事務文書\教科教育\教科部共同研究\H27共同研修\校内研修パッケージ\第２案\ワークシート\画像\学校・学級の取り組みブラッシュアップ研修.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46162" y="1330037"/>
            <a:ext cx="3877076" cy="548639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5" name="角丸四角形 14"/>
          <p:cNvSpPr/>
          <p:nvPr/>
        </p:nvSpPr>
        <p:spPr>
          <a:xfrm>
            <a:off x="4156375" y="3771901"/>
            <a:ext cx="2078170" cy="1319643"/>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356711" y="1733550"/>
            <a:ext cx="2072164" cy="923330"/>
          </a:xfrm>
          <a:prstGeom prst="rect">
            <a:avLst/>
          </a:prstGeom>
          <a:noFill/>
        </p:spPr>
        <p:txBody>
          <a:bodyPr vert="horz" wrap="square" rtlCol="0">
            <a:spAutoFit/>
          </a:bodyPr>
          <a:lstStyle/>
          <a:p>
            <a:r>
              <a:rPr kumimoji="1" lang="en-US" altLang="ja-JP" dirty="0" smtClean="0"/>
              <a:t>※</a:t>
            </a:r>
            <a:r>
              <a:rPr kumimoji="1" lang="ja-JP" altLang="en-US" dirty="0" smtClean="0"/>
              <a:t>ワークシートの赤</a:t>
            </a:r>
            <a:r>
              <a:rPr lang="ja-JP" altLang="en-US" dirty="0" smtClean="0"/>
              <a:t>枠部分に記入してください。</a:t>
            </a:r>
            <a:endParaRPr kumimoji="1" lang="ja-JP" altLang="en-US" dirty="0"/>
          </a:p>
        </p:txBody>
      </p:sp>
      <p:sp>
        <p:nvSpPr>
          <p:cNvPr id="6" name="正方形/長方形 5"/>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3200" b="1" dirty="0" smtClean="0">
                <a:latin typeface="+mn-ea"/>
              </a:rPr>
              <a:t>　　　　</a:t>
            </a:r>
            <a:r>
              <a:rPr lang="en-US" altLang="ja-JP" sz="3200" b="1" dirty="0" smtClean="0">
                <a:latin typeface="+mn-ea"/>
              </a:rPr>
              <a:t>Ⅵ</a:t>
            </a:r>
            <a:r>
              <a:rPr lang="ja-JP" altLang="en-US" sz="3200" b="1" dirty="0" smtClean="0">
                <a:latin typeface="+mn-ea"/>
              </a:rPr>
              <a:t>　学校</a:t>
            </a:r>
            <a:r>
              <a:rPr lang="ja-JP" altLang="en-US" sz="3200" b="1" dirty="0">
                <a:latin typeface="+mn-ea"/>
              </a:rPr>
              <a:t>・学級の</a:t>
            </a:r>
            <a:r>
              <a:rPr lang="ja-JP" altLang="en-US" sz="3200" b="1" dirty="0" smtClean="0">
                <a:latin typeface="+mn-ea"/>
              </a:rPr>
              <a:t>取り組み</a:t>
            </a:r>
            <a:endParaRPr lang="en-US" altLang="ja-JP" sz="3200" b="1" dirty="0" smtClean="0">
              <a:latin typeface="+mn-ea"/>
            </a:endParaRPr>
          </a:p>
          <a:p>
            <a:pPr algn="ctr"/>
            <a:r>
              <a:rPr lang="ja-JP" altLang="en-US" sz="3200" b="1" dirty="0" smtClean="0">
                <a:latin typeface="+mn-ea"/>
              </a:rPr>
              <a:t>ブラッシュアップ研修</a:t>
            </a:r>
            <a:endParaRPr lang="ja-JP" altLang="en-US" sz="3200" b="1" dirty="0">
              <a:latin typeface="+mn-ea"/>
            </a:endParaRPr>
          </a:p>
        </p:txBody>
      </p:sp>
    </p:spTree>
    <p:extLst>
      <p:ext uri="{BB962C8B-B14F-4D97-AF65-F5344CB8AC3E}">
        <p14:creationId xmlns:p14="http://schemas.microsoft.com/office/powerpoint/2010/main" val="368402876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3" name="テキスト ボックス 2"/>
          <p:cNvSpPr txBox="1"/>
          <p:nvPr/>
        </p:nvSpPr>
        <p:spPr>
          <a:xfrm>
            <a:off x="145471" y="1859976"/>
            <a:ext cx="8853055" cy="4401205"/>
          </a:xfrm>
          <a:prstGeom prst="rect">
            <a:avLst/>
          </a:prstGeom>
          <a:noFill/>
        </p:spPr>
        <p:txBody>
          <a:bodyPr wrap="square" rtlCol="0">
            <a:spAutoFit/>
          </a:bodyPr>
          <a:lstStyle/>
          <a:p>
            <a:r>
              <a:rPr lang="ja-JP" altLang="en-US" sz="2000" dirty="0" smtClean="0">
                <a:solidFill>
                  <a:schemeClr val="bg1">
                    <a:lumMod val="85000"/>
                  </a:schemeClr>
                </a:solidFill>
              </a:rPr>
              <a:t>○現在までの取り組みを振り返る。</a:t>
            </a:r>
            <a:endParaRPr lang="en-US" altLang="ja-JP" sz="2000" dirty="0" smtClean="0">
              <a:solidFill>
                <a:schemeClr val="bg1">
                  <a:lumMod val="85000"/>
                </a:schemeClr>
              </a:solidFill>
            </a:endParaRPr>
          </a:p>
          <a:p>
            <a:r>
              <a:rPr lang="ja-JP" altLang="en-US" sz="2000" dirty="0" smtClean="0">
                <a:solidFill>
                  <a:schemeClr val="bg1">
                    <a:lumMod val="85000"/>
                  </a:schemeClr>
                </a:solidFill>
              </a:rPr>
              <a:t>　（個人）</a:t>
            </a:r>
            <a:endParaRPr lang="en-US" altLang="ja-JP" sz="2000" dirty="0" smtClean="0">
              <a:solidFill>
                <a:schemeClr val="bg1">
                  <a:lumMod val="85000"/>
                </a:schemeClr>
              </a:solidFill>
            </a:endParaRPr>
          </a:p>
          <a:p>
            <a:r>
              <a:rPr lang="ja-JP" altLang="en-US" sz="2000" dirty="0" smtClean="0">
                <a:solidFill>
                  <a:schemeClr val="bg1">
                    <a:lumMod val="85000"/>
                  </a:schemeClr>
                </a:solidFill>
              </a:rPr>
              <a:t>○情報交換をする。</a:t>
            </a:r>
            <a:endParaRPr lang="en-US" altLang="ja-JP" sz="2000" dirty="0" smtClean="0">
              <a:solidFill>
                <a:schemeClr val="bg1">
                  <a:lumMod val="85000"/>
                </a:schemeClr>
              </a:solidFill>
              <a:latin typeface="+mj-ea"/>
              <a:ea typeface="+mj-ea"/>
            </a:endParaRPr>
          </a:p>
          <a:p>
            <a:r>
              <a:rPr lang="ja-JP" altLang="en-US" sz="2000" dirty="0">
                <a:solidFill>
                  <a:schemeClr val="bg1">
                    <a:lumMod val="85000"/>
                  </a:schemeClr>
                </a:solidFill>
                <a:latin typeface="+mj-ea"/>
                <a:ea typeface="+mj-ea"/>
              </a:rPr>
              <a:t>　</a:t>
            </a:r>
            <a:r>
              <a:rPr lang="ja-JP" altLang="en-US" sz="2000" dirty="0" smtClean="0">
                <a:solidFill>
                  <a:schemeClr val="bg1">
                    <a:lumMod val="85000"/>
                  </a:schemeClr>
                </a:solidFill>
                <a:latin typeface="+mj-ea"/>
                <a:ea typeface="+mj-ea"/>
              </a:rPr>
              <a:t>（グループ）</a:t>
            </a:r>
            <a:endParaRPr lang="en-US" altLang="ja-JP" sz="2000" dirty="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○「ヒント集２」第２章から取り組むことができそうなアイディアを読む。　　　　　　　　　　　</a:t>
            </a:r>
            <a:endParaRPr lang="en-US" altLang="ja-JP" sz="2000" dirty="0" smtClean="0">
              <a:solidFill>
                <a:schemeClr val="bg1">
                  <a:lumMod val="85000"/>
                </a:schemeClr>
              </a:solidFill>
              <a:latin typeface="+mj-ea"/>
              <a:ea typeface="+mj-ea"/>
            </a:endParaRPr>
          </a:p>
          <a:p>
            <a:r>
              <a:rPr lang="ja-JP" altLang="en-US" sz="2000" dirty="0">
                <a:solidFill>
                  <a:schemeClr val="bg1">
                    <a:lumMod val="85000"/>
                  </a:schemeClr>
                </a:solidFill>
                <a:latin typeface="+mj-ea"/>
                <a:ea typeface="+mj-ea"/>
              </a:rPr>
              <a:t>　</a:t>
            </a:r>
            <a:r>
              <a:rPr lang="ja-JP" altLang="en-US" sz="2000" dirty="0" smtClean="0">
                <a:solidFill>
                  <a:schemeClr val="bg1">
                    <a:lumMod val="85000"/>
                  </a:schemeClr>
                </a:solidFill>
                <a:latin typeface="+mj-ea"/>
                <a:ea typeface="+mj-ea"/>
              </a:rPr>
              <a:t>　　　　　　　　　　　　　　　　　　　　　　　　　　　</a:t>
            </a:r>
            <a:endParaRPr lang="en-US" altLang="ja-JP" sz="2000" dirty="0" smtClean="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○学校全体で取り組んでみたいことを考える。</a:t>
            </a:r>
            <a:endParaRPr lang="en-US" altLang="ja-JP" sz="2000" dirty="0" smtClean="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　（個人）</a:t>
            </a:r>
            <a:endParaRPr lang="en-US" altLang="ja-JP" sz="2000" dirty="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○考えたことを交流する。</a:t>
            </a:r>
            <a:endParaRPr lang="en-US" altLang="ja-JP" sz="2000" dirty="0" smtClean="0">
              <a:solidFill>
                <a:schemeClr val="bg1">
                  <a:lumMod val="85000"/>
                </a:schemeClr>
              </a:solidFill>
              <a:latin typeface="+mj-ea"/>
              <a:ea typeface="+mj-ea"/>
            </a:endParaRPr>
          </a:p>
          <a:p>
            <a:r>
              <a:rPr lang="ja-JP" altLang="en-US" sz="2000" dirty="0">
                <a:solidFill>
                  <a:schemeClr val="bg1">
                    <a:lumMod val="85000"/>
                  </a:schemeClr>
                </a:solidFill>
                <a:latin typeface="+mj-ea"/>
                <a:ea typeface="+mj-ea"/>
              </a:rPr>
              <a:t>　</a:t>
            </a:r>
            <a:r>
              <a:rPr lang="ja-JP" altLang="en-US" sz="2000" dirty="0" smtClean="0">
                <a:solidFill>
                  <a:schemeClr val="bg1">
                    <a:lumMod val="85000"/>
                  </a:schemeClr>
                </a:solidFill>
                <a:latin typeface="+mj-ea"/>
                <a:ea typeface="+mj-ea"/>
              </a:rPr>
              <a:t>（グループ）</a:t>
            </a:r>
            <a:endParaRPr lang="en-US" altLang="ja-JP" sz="2000" dirty="0" smtClean="0">
              <a:solidFill>
                <a:schemeClr val="bg1">
                  <a:lumMod val="85000"/>
                </a:schemeClr>
              </a:solidFill>
              <a:latin typeface="+mj-ea"/>
              <a:ea typeface="+mj-ea"/>
            </a:endParaRPr>
          </a:p>
          <a:p>
            <a:r>
              <a:rPr lang="ja-JP" altLang="en-US" sz="2000" dirty="0" smtClean="0">
                <a:latin typeface="+mj-ea"/>
                <a:ea typeface="+mj-ea"/>
              </a:rPr>
              <a:t>○グループの意見を黒板等で整理し、学校の具体的取り組みについて考える。</a:t>
            </a:r>
            <a:endParaRPr lang="en-US" altLang="ja-JP" sz="2000" dirty="0" smtClean="0">
              <a:latin typeface="+mj-ea"/>
              <a:ea typeface="+mj-ea"/>
            </a:endParaRPr>
          </a:p>
          <a:p>
            <a:r>
              <a:rPr lang="ja-JP" altLang="en-US" sz="2000" dirty="0" smtClean="0">
                <a:latin typeface="+mj-ea"/>
                <a:ea typeface="+mj-ea"/>
              </a:rPr>
              <a:t>　（全体）　　　</a:t>
            </a:r>
            <a:r>
              <a:rPr lang="ja-JP" altLang="en-US" sz="2000" dirty="0" smtClean="0">
                <a:solidFill>
                  <a:schemeClr val="bg1">
                    <a:lumMod val="85000"/>
                  </a:schemeClr>
                </a:solidFill>
                <a:latin typeface="+mj-ea"/>
                <a:ea typeface="+mj-ea"/>
              </a:rPr>
              <a:t>　　　　　　　　　　　　　　　　　　　　　</a:t>
            </a:r>
            <a:endParaRPr lang="en-US" altLang="ja-JP" sz="2000" dirty="0" smtClean="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○個人での取り組みについて考える。</a:t>
            </a:r>
            <a:endParaRPr lang="en-US" altLang="ja-JP" sz="2000" dirty="0" smtClean="0">
              <a:solidFill>
                <a:schemeClr val="bg1">
                  <a:lumMod val="85000"/>
                </a:schemeClr>
              </a:solidFill>
              <a:latin typeface="+mj-ea"/>
              <a:ea typeface="+mj-ea"/>
            </a:endParaRPr>
          </a:p>
          <a:p>
            <a:r>
              <a:rPr lang="ja-JP" altLang="en-US" sz="2000" dirty="0">
                <a:solidFill>
                  <a:schemeClr val="bg1">
                    <a:lumMod val="85000"/>
                  </a:schemeClr>
                </a:solidFill>
                <a:latin typeface="+mj-ea"/>
                <a:ea typeface="+mj-ea"/>
              </a:rPr>
              <a:t>　</a:t>
            </a:r>
            <a:r>
              <a:rPr lang="ja-JP" altLang="en-US" sz="2000" dirty="0" smtClean="0">
                <a:solidFill>
                  <a:schemeClr val="bg1">
                    <a:lumMod val="85000"/>
                  </a:schemeClr>
                </a:solidFill>
                <a:latin typeface="+mj-ea"/>
                <a:ea typeface="+mj-ea"/>
              </a:rPr>
              <a:t>（個人）</a:t>
            </a:r>
            <a:endParaRPr lang="en-US" altLang="ja-JP" sz="2000" dirty="0" smtClean="0">
              <a:solidFill>
                <a:schemeClr val="bg1">
                  <a:lumMod val="85000"/>
                </a:schemeClr>
              </a:solidFill>
              <a:latin typeface="+mj-ea"/>
              <a:ea typeface="+mj-ea"/>
            </a:endParaRPr>
          </a:p>
        </p:txBody>
      </p:sp>
      <p:sp>
        <p:nvSpPr>
          <p:cNvPr id="4" name="下矢印 3"/>
          <p:cNvSpPr/>
          <p:nvPr/>
        </p:nvSpPr>
        <p:spPr>
          <a:xfrm>
            <a:off x="3028950" y="2310248"/>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下矢印 4"/>
          <p:cNvSpPr/>
          <p:nvPr/>
        </p:nvSpPr>
        <p:spPr>
          <a:xfrm>
            <a:off x="3028950" y="2892136"/>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下矢印 5"/>
          <p:cNvSpPr/>
          <p:nvPr/>
        </p:nvSpPr>
        <p:spPr>
          <a:xfrm>
            <a:off x="3028950" y="3478352"/>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下矢印 6"/>
          <p:cNvSpPr/>
          <p:nvPr/>
        </p:nvSpPr>
        <p:spPr>
          <a:xfrm>
            <a:off x="3028950" y="4118255"/>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下矢印 7"/>
          <p:cNvSpPr/>
          <p:nvPr/>
        </p:nvSpPr>
        <p:spPr>
          <a:xfrm>
            <a:off x="3028950" y="465858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下矢印 8"/>
          <p:cNvSpPr/>
          <p:nvPr/>
        </p:nvSpPr>
        <p:spPr>
          <a:xfrm>
            <a:off x="3028950" y="5288966"/>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3200" b="1" dirty="0" smtClean="0">
                <a:latin typeface="+mn-ea"/>
              </a:rPr>
              <a:t>　　　　</a:t>
            </a:r>
            <a:r>
              <a:rPr lang="en-US" altLang="ja-JP" sz="3200" b="1" dirty="0" smtClean="0">
                <a:latin typeface="+mn-ea"/>
              </a:rPr>
              <a:t>Ⅵ</a:t>
            </a:r>
            <a:r>
              <a:rPr lang="ja-JP" altLang="en-US" sz="3200" b="1" dirty="0" smtClean="0">
                <a:latin typeface="+mn-ea"/>
              </a:rPr>
              <a:t>　学校</a:t>
            </a:r>
            <a:r>
              <a:rPr lang="ja-JP" altLang="en-US" sz="3200" b="1" dirty="0">
                <a:latin typeface="+mn-ea"/>
              </a:rPr>
              <a:t>・学級の</a:t>
            </a:r>
            <a:r>
              <a:rPr lang="ja-JP" altLang="en-US" sz="3200" b="1" dirty="0" smtClean="0">
                <a:latin typeface="+mn-ea"/>
              </a:rPr>
              <a:t>取り組み</a:t>
            </a:r>
            <a:endParaRPr lang="en-US" altLang="ja-JP" sz="3200" b="1" dirty="0" smtClean="0">
              <a:latin typeface="+mn-ea"/>
            </a:endParaRPr>
          </a:p>
          <a:p>
            <a:pPr algn="ctr"/>
            <a:r>
              <a:rPr lang="ja-JP" altLang="en-US" sz="3200" b="1" dirty="0" smtClean="0">
                <a:latin typeface="+mn-ea"/>
              </a:rPr>
              <a:t>ブラッシュアップ研修</a:t>
            </a:r>
            <a:endParaRPr lang="ja-JP" altLang="en-US" sz="3200" b="1" dirty="0">
              <a:latin typeface="+mn-ea"/>
            </a:endParaRPr>
          </a:p>
        </p:txBody>
      </p:sp>
    </p:spTree>
    <p:extLst>
      <p:ext uri="{BB962C8B-B14F-4D97-AF65-F5344CB8AC3E}">
        <p14:creationId xmlns:p14="http://schemas.microsoft.com/office/powerpoint/2010/main" val="23895841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dirty="0"/>
          </a:p>
        </p:txBody>
      </p:sp>
      <p:sp>
        <p:nvSpPr>
          <p:cNvPr id="4" name="正方形/長方形 3"/>
          <p:cNvSpPr/>
          <p:nvPr/>
        </p:nvSpPr>
        <p:spPr>
          <a:xfrm>
            <a:off x="245097" y="1951348"/>
            <a:ext cx="8578392" cy="4590854"/>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dirty="0"/>
          </a:p>
        </p:txBody>
      </p:sp>
      <p:sp>
        <p:nvSpPr>
          <p:cNvPr id="5" name="角丸四角形 4"/>
          <p:cNvSpPr/>
          <p:nvPr/>
        </p:nvSpPr>
        <p:spPr>
          <a:xfrm>
            <a:off x="3313522" y="3440783"/>
            <a:ext cx="2441542" cy="1310326"/>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dirty="0" smtClean="0">
                <a:solidFill>
                  <a:schemeClr val="tx1"/>
                </a:solidFill>
              </a:rPr>
              <a:t>今後の本校の具体的取り組み◎・・・・・・・</a:t>
            </a:r>
            <a:endParaRPr kumimoji="1" lang="en-US" altLang="ja-JP" dirty="0" smtClean="0">
              <a:solidFill>
                <a:schemeClr val="tx1"/>
              </a:solidFill>
            </a:endParaRPr>
          </a:p>
          <a:p>
            <a:r>
              <a:rPr kumimoji="1" lang="ja-JP" altLang="en-US" dirty="0" smtClean="0">
                <a:solidFill>
                  <a:schemeClr val="tx1"/>
                </a:solidFill>
              </a:rPr>
              <a:t>◎・・・・・・・</a:t>
            </a:r>
            <a:endParaRPr kumimoji="1" lang="ja-JP" altLang="en-US" dirty="0">
              <a:solidFill>
                <a:schemeClr val="tx1"/>
              </a:solidFill>
            </a:endParaRPr>
          </a:p>
        </p:txBody>
      </p:sp>
      <p:sp>
        <p:nvSpPr>
          <p:cNvPr id="7" name="角丸四角形 6"/>
          <p:cNvSpPr/>
          <p:nvPr/>
        </p:nvSpPr>
        <p:spPr>
          <a:xfrm>
            <a:off x="527901" y="2205348"/>
            <a:ext cx="2648932" cy="1489435"/>
          </a:xfrm>
          <a:prstGeom prst="roundRect">
            <a:avLst>
              <a:gd name="adj" fmla="val 50000"/>
            </a:avLst>
          </a:prstGeom>
          <a:noFill/>
          <a:ln w="22225" cmpd="sng">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kumimoji="1" lang="ja-JP" altLang="en-US" dirty="0">
              <a:solidFill>
                <a:schemeClr val="tx1"/>
              </a:solidFill>
            </a:endParaRPr>
          </a:p>
        </p:txBody>
      </p:sp>
      <p:sp>
        <p:nvSpPr>
          <p:cNvPr id="8" name="正方形/長方形 7"/>
          <p:cNvSpPr/>
          <p:nvPr/>
        </p:nvSpPr>
        <p:spPr>
          <a:xfrm>
            <a:off x="914400" y="2252851"/>
            <a:ext cx="1719263" cy="646331"/>
          </a:xfrm>
          <a:prstGeom prst="rect">
            <a:avLst/>
          </a:prstGeom>
        </p:spPr>
        <p:txBody>
          <a:bodyPr wrap="square">
            <a:spAutoFit/>
          </a:bodyPr>
          <a:lstStyle/>
          <a:p>
            <a:r>
              <a:rPr lang="en-US" altLang="ja-JP" dirty="0">
                <a:latin typeface="+mj-ea"/>
                <a:ea typeface="+mj-ea"/>
              </a:rPr>
              <a:t>A</a:t>
            </a:r>
            <a:r>
              <a:rPr lang="ja-JP" altLang="en-US" dirty="0" smtClean="0">
                <a:latin typeface="+mj-ea"/>
                <a:ea typeface="+mj-ea"/>
              </a:rPr>
              <a:t>グループ</a:t>
            </a:r>
            <a:endParaRPr lang="en-US" altLang="ja-JP" dirty="0" smtClean="0">
              <a:latin typeface="+mj-ea"/>
              <a:ea typeface="+mj-ea"/>
            </a:endParaRPr>
          </a:p>
          <a:p>
            <a:r>
              <a:rPr lang="ja-JP" altLang="en-US" dirty="0" smtClean="0"/>
              <a:t>から出た意見</a:t>
            </a:r>
            <a:endParaRPr lang="en-US" altLang="ja-JP" dirty="0" smtClean="0"/>
          </a:p>
        </p:txBody>
      </p:sp>
      <p:sp>
        <p:nvSpPr>
          <p:cNvPr id="9" name="テキスト ボックス 8"/>
          <p:cNvSpPr txBox="1"/>
          <p:nvPr/>
        </p:nvSpPr>
        <p:spPr>
          <a:xfrm>
            <a:off x="914400" y="2899182"/>
            <a:ext cx="2026763" cy="369332"/>
          </a:xfrm>
          <a:prstGeom prst="rect">
            <a:avLst/>
          </a:prstGeom>
          <a:noFill/>
        </p:spPr>
        <p:txBody>
          <a:bodyPr wrap="square" rtlCol="0">
            <a:spAutoFit/>
          </a:bodyPr>
          <a:lstStyle/>
          <a:p>
            <a:r>
              <a:rPr kumimoji="1" lang="ja-JP" altLang="en-US" dirty="0" smtClean="0"/>
              <a:t>○・・・・・</a:t>
            </a:r>
            <a:endParaRPr kumimoji="1" lang="ja-JP" altLang="en-US" dirty="0"/>
          </a:p>
        </p:txBody>
      </p:sp>
      <p:sp>
        <p:nvSpPr>
          <p:cNvPr id="11" name="角丸四角形 10"/>
          <p:cNvSpPr/>
          <p:nvPr/>
        </p:nvSpPr>
        <p:spPr>
          <a:xfrm>
            <a:off x="6014301" y="2230748"/>
            <a:ext cx="2648932" cy="1489435"/>
          </a:xfrm>
          <a:prstGeom prst="roundRect">
            <a:avLst>
              <a:gd name="adj" fmla="val 50000"/>
            </a:avLst>
          </a:prstGeom>
          <a:noFill/>
          <a:ln w="22225" cmpd="sng">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kumimoji="1" lang="ja-JP" altLang="en-US" dirty="0">
              <a:solidFill>
                <a:schemeClr val="tx1"/>
              </a:solidFill>
            </a:endParaRPr>
          </a:p>
        </p:txBody>
      </p:sp>
      <p:sp>
        <p:nvSpPr>
          <p:cNvPr id="12" name="正方形/長方形 11"/>
          <p:cNvSpPr/>
          <p:nvPr/>
        </p:nvSpPr>
        <p:spPr>
          <a:xfrm>
            <a:off x="6400800" y="2278251"/>
            <a:ext cx="1719263" cy="646331"/>
          </a:xfrm>
          <a:prstGeom prst="rect">
            <a:avLst/>
          </a:prstGeom>
        </p:spPr>
        <p:txBody>
          <a:bodyPr wrap="square">
            <a:spAutoFit/>
          </a:bodyPr>
          <a:lstStyle/>
          <a:p>
            <a:r>
              <a:rPr lang="en-US" altLang="ja-JP" dirty="0" smtClean="0">
                <a:latin typeface="+mn-ea"/>
              </a:rPr>
              <a:t>B</a:t>
            </a:r>
            <a:r>
              <a:rPr lang="ja-JP" altLang="en-US" dirty="0" smtClean="0"/>
              <a:t>グループ</a:t>
            </a:r>
            <a:endParaRPr lang="en-US" altLang="ja-JP" dirty="0" smtClean="0"/>
          </a:p>
          <a:p>
            <a:r>
              <a:rPr lang="ja-JP" altLang="en-US" dirty="0" smtClean="0"/>
              <a:t>から出た意見</a:t>
            </a:r>
            <a:endParaRPr lang="en-US" altLang="ja-JP" dirty="0" smtClean="0"/>
          </a:p>
        </p:txBody>
      </p:sp>
      <p:sp>
        <p:nvSpPr>
          <p:cNvPr id="13" name="テキスト ボックス 12"/>
          <p:cNvSpPr txBox="1"/>
          <p:nvPr/>
        </p:nvSpPr>
        <p:spPr>
          <a:xfrm>
            <a:off x="6400800" y="2924582"/>
            <a:ext cx="2026763" cy="646331"/>
          </a:xfrm>
          <a:prstGeom prst="rect">
            <a:avLst/>
          </a:prstGeom>
          <a:noFill/>
        </p:spPr>
        <p:txBody>
          <a:bodyPr wrap="square" rtlCol="0">
            <a:spAutoFit/>
          </a:bodyPr>
          <a:lstStyle/>
          <a:p>
            <a:r>
              <a:rPr kumimoji="1" lang="ja-JP" altLang="en-US" dirty="0" smtClean="0"/>
              <a:t>○・・・・・</a:t>
            </a:r>
            <a:endParaRPr kumimoji="1" lang="en-US" altLang="ja-JP" dirty="0" smtClean="0"/>
          </a:p>
          <a:p>
            <a:r>
              <a:rPr kumimoji="1" lang="ja-JP" altLang="en-US" dirty="0" smtClean="0"/>
              <a:t>○・・・・・</a:t>
            </a:r>
            <a:endParaRPr kumimoji="1" lang="ja-JP" altLang="en-US" dirty="0"/>
          </a:p>
        </p:txBody>
      </p:sp>
      <p:sp>
        <p:nvSpPr>
          <p:cNvPr id="14" name="角丸四角形 13"/>
          <p:cNvSpPr/>
          <p:nvPr/>
        </p:nvSpPr>
        <p:spPr>
          <a:xfrm>
            <a:off x="553301" y="4643748"/>
            <a:ext cx="2648932" cy="1489435"/>
          </a:xfrm>
          <a:prstGeom prst="roundRect">
            <a:avLst>
              <a:gd name="adj" fmla="val 50000"/>
            </a:avLst>
          </a:prstGeom>
          <a:noFill/>
          <a:ln w="22225" cmpd="sng">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kumimoji="1" lang="ja-JP" altLang="en-US" dirty="0">
              <a:solidFill>
                <a:schemeClr val="tx1"/>
              </a:solidFill>
            </a:endParaRPr>
          </a:p>
        </p:txBody>
      </p:sp>
      <p:sp>
        <p:nvSpPr>
          <p:cNvPr id="15" name="正方形/長方形 14"/>
          <p:cNvSpPr/>
          <p:nvPr/>
        </p:nvSpPr>
        <p:spPr>
          <a:xfrm>
            <a:off x="939800" y="4691251"/>
            <a:ext cx="1719263" cy="646331"/>
          </a:xfrm>
          <a:prstGeom prst="rect">
            <a:avLst/>
          </a:prstGeom>
        </p:spPr>
        <p:txBody>
          <a:bodyPr wrap="square">
            <a:spAutoFit/>
          </a:bodyPr>
          <a:lstStyle/>
          <a:p>
            <a:r>
              <a:rPr lang="en-US" altLang="ja-JP" dirty="0" smtClean="0">
                <a:latin typeface="+mj-ea"/>
                <a:ea typeface="+mj-ea"/>
              </a:rPr>
              <a:t>C</a:t>
            </a:r>
            <a:r>
              <a:rPr lang="ja-JP" altLang="en-US" dirty="0" smtClean="0"/>
              <a:t>グループ</a:t>
            </a:r>
            <a:endParaRPr lang="en-US" altLang="ja-JP" dirty="0" smtClean="0"/>
          </a:p>
          <a:p>
            <a:r>
              <a:rPr lang="ja-JP" altLang="en-US" dirty="0" smtClean="0"/>
              <a:t>から出た意見</a:t>
            </a:r>
            <a:endParaRPr lang="en-US" altLang="ja-JP" dirty="0" smtClean="0"/>
          </a:p>
        </p:txBody>
      </p:sp>
      <p:sp>
        <p:nvSpPr>
          <p:cNvPr id="16" name="テキスト ボックス 15"/>
          <p:cNvSpPr txBox="1"/>
          <p:nvPr/>
        </p:nvSpPr>
        <p:spPr>
          <a:xfrm>
            <a:off x="939800" y="5337582"/>
            <a:ext cx="2026763" cy="646331"/>
          </a:xfrm>
          <a:prstGeom prst="rect">
            <a:avLst/>
          </a:prstGeom>
          <a:noFill/>
        </p:spPr>
        <p:txBody>
          <a:bodyPr wrap="square" rtlCol="0">
            <a:spAutoFit/>
          </a:bodyPr>
          <a:lstStyle/>
          <a:p>
            <a:r>
              <a:rPr kumimoji="1" lang="ja-JP" altLang="en-US" dirty="0" smtClean="0"/>
              <a:t>○・・・・・</a:t>
            </a:r>
            <a:endParaRPr kumimoji="1" lang="en-US" altLang="ja-JP" dirty="0" smtClean="0"/>
          </a:p>
          <a:p>
            <a:r>
              <a:rPr kumimoji="1" lang="ja-JP" altLang="en-US" dirty="0" smtClean="0"/>
              <a:t>○・・・・・</a:t>
            </a:r>
            <a:endParaRPr kumimoji="1" lang="ja-JP" altLang="en-US" dirty="0"/>
          </a:p>
        </p:txBody>
      </p:sp>
      <p:sp>
        <p:nvSpPr>
          <p:cNvPr id="17" name="角丸四角形 16"/>
          <p:cNvSpPr/>
          <p:nvPr/>
        </p:nvSpPr>
        <p:spPr>
          <a:xfrm>
            <a:off x="6014301" y="4643748"/>
            <a:ext cx="2648932" cy="1489435"/>
          </a:xfrm>
          <a:prstGeom prst="roundRect">
            <a:avLst>
              <a:gd name="adj" fmla="val 50000"/>
            </a:avLst>
          </a:prstGeom>
          <a:noFill/>
          <a:ln w="22225" cmpd="sng">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kumimoji="1" lang="ja-JP" altLang="en-US" dirty="0">
              <a:solidFill>
                <a:schemeClr val="tx1"/>
              </a:solidFill>
            </a:endParaRPr>
          </a:p>
        </p:txBody>
      </p:sp>
      <p:sp>
        <p:nvSpPr>
          <p:cNvPr id="18" name="正方形/長方形 17"/>
          <p:cNvSpPr/>
          <p:nvPr/>
        </p:nvSpPr>
        <p:spPr>
          <a:xfrm>
            <a:off x="6400800" y="4691251"/>
            <a:ext cx="1719263" cy="646331"/>
          </a:xfrm>
          <a:prstGeom prst="rect">
            <a:avLst/>
          </a:prstGeom>
        </p:spPr>
        <p:txBody>
          <a:bodyPr wrap="square">
            <a:spAutoFit/>
          </a:bodyPr>
          <a:lstStyle/>
          <a:p>
            <a:r>
              <a:rPr lang="en-US" altLang="ja-JP" dirty="0" smtClean="0">
                <a:latin typeface="+mj-ea"/>
                <a:ea typeface="+mj-ea"/>
              </a:rPr>
              <a:t>D</a:t>
            </a:r>
            <a:r>
              <a:rPr lang="ja-JP" altLang="en-US" dirty="0" smtClean="0"/>
              <a:t>グループ</a:t>
            </a:r>
            <a:endParaRPr lang="en-US" altLang="ja-JP" dirty="0" smtClean="0"/>
          </a:p>
          <a:p>
            <a:r>
              <a:rPr lang="ja-JP" altLang="en-US" dirty="0" smtClean="0"/>
              <a:t>から出た意見</a:t>
            </a:r>
            <a:endParaRPr lang="en-US" altLang="ja-JP" dirty="0" smtClean="0"/>
          </a:p>
        </p:txBody>
      </p:sp>
      <p:sp>
        <p:nvSpPr>
          <p:cNvPr id="19" name="テキスト ボックス 18"/>
          <p:cNvSpPr txBox="1"/>
          <p:nvPr/>
        </p:nvSpPr>
        <p:spPr>
          <a:xfrm>
            <a:off x="6400800" y="5337582"/>
            <a:ext cx="2026763" cy="369332"/>
          </a:xfrm>
          <a:prstGeom prst="rect">
            <a:avLst/>
          </a:prstGeom>
          <a:noFill/>
        </p:spPr>
        <p:txBody>
          <a:bodyPr wrap="square" rtlCol="0">
            <a:spAutoFit/>
          </a:bodyPr>
          <a:lstStyle/>
          <a:p>
            <a:r>
              <a:rPr kumimoji="1" lang="ja-JP" altLang="en-US" dirty="0" smtClean="0"/>
              <a:t>○・・・・・</a:t>
            </a:r>
            <a:endParaRPr kumimoji="1" lang="ja-JP" altLang="en-US" dirty="0"/>
          </a:p>
        </p:txBody>
      </p:sp>
      <p:sp>
        <p:nvSpPr>
          <p:cNvPr id="20" name="テキスト ボックス 19"/>
          <p:cNvSpPr txBox="1"/>
          <p:nvPr/>
        </p:nvSpPr>
        <p:spPr>
          <a:xfrm>
            <a:off x="245096" y="1310326"/>
            <a:ext cx="6815579" cy="523220"/>
          </a:xfrm>
          <a:prstGeom prst="rect">
            <a:avLst/>
          </a:prstGeom>
          <a:noFill/>
        </p:spPr>
        <p:txBody>
          <a:bodyPr wrap="square" rtlCol="0">
            <a:spAutoFit/>
          </a:bodyPr>
          <a:lstStyle/>
          <a:p>
            <a:r>
              <a:rPr kumimoji="1" lang="ja-JP" altLang="en-US" sz="2800" dirty="0" smtClean="0"/>
              <a:t>黒板（ホワイトボード）等のイメージ</a:t>
            </a:r>
            <a:endParaRPr kumimoji="1" lang="ja-JP" altLang="en-US" sz="2800" dirty="0"/>
          </a:p>
        </p:txBody>
      </p:sp>
      <p:sp>
        <p:nvSpPr>
          <p:cNvPr id="22" name="正方形/長方形 21"/>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3200" b="1" dirty="0" smtClean="0">
                <a:latin typeface="+mn-ea"/>
              </a:rPr>
              <a:t>　　　　</a:t>
            </a:r>
            <a:r>
              <a:rPr lang="en-US" altLang="ja-JP" sz="3200" b="1" dirty="0" smtClean="0">
                <a:latin typeface="+mn-ea"/>
              </a:rPr>
              <a:t>Ⅵ</a:t>
            </a:r>
            <a:r>
              <a:rPr lang="ja-JP" altLang="en-US" sz="3200" b="1" dirty="0" smtClean="0">
                <a:latin typeface="+mn-ea"/>
              </a:rPr>
              <a:t>　学校</a:t>
            </a:r>
            <a:r>
              <a:rPr lang="ja-JP" altLang="en-US" sz="3200" b="1" dirty="0">
                <a:latin typeface="+mn-ea"/>
              </a:rPr>
              <a:t>・学級の</a:t>
            </a:r>
            <a:r>
              <a:rPr lang="ja-JP" altLang="en-US" sz="3200" b="1" dirty="0" smtClean="0">
                <a:latin typeface="+mn-ea"/>
              </a:rPr>
              <a:t>取り組み</a:t>
            </a:r>
            <a:endParaRPr lang="en-US" altLang="ja-JP" sz="3200" b="1" dirty="0" smtClean="0">
              <a:latin typeface="+mn-ea"/>
            </a:endParaRPr>
          </a:p>
          <a:p>
            <a:pPr algn="ctr"/>
            <a:r>
              <a:rPr lang="ja-JP" altLang="en-US" sz="3200" b="1" dirty="0" smtClean="0">
                <a:latin typeface="+mn-ea"/>
              </a:rPr>
              <a:t>ブラッシュアップ研修</a:t>
            </a:r>
            <a:endParaRPr lang="ja-JP" altLang="en-US" sz="3200" b="1" dirty="0">
              <a:latin typeface="+mn-ea"/>
            </a:endParaRPr>
          </a:p>
        </p:txBody>
      </p:sp>
    </p:spTree>
    <p:extLst>
      <p:ext uri="{BB962C8B-B14F-4D97-AF65-F5344CB8AC3E}">
        <p14:creationId xmlns:p14="http://schemas.microsoft.com/office/powerpoint/2010/main" val="7179559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descr="Z:\事務文書\教科教育\教科部共同研究\H27共同研修\校内研修パッケージ\第２案\ワークシート\画像\学校・学級の取り組みブラッシュアップ研修.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46162" y="1330037"/>
            <a:ext cx="3877076" cy="548639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5" name="角丸四角形 14"/>
          <p:cNvSpPr/>
          <p:nvPr/>
        </p:nvSpPr>
        <p:spPr>
          <a:xfrm>
            <a:off x="2885680" y="4833256"/>
            <a:ext cx="3398039" cy="902381"/>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356711" y="1733550"/>
            <a:ext cx="2072164" cy="923330"/>
          </a:xfrm>
          <a:prstGeom prst="rect">
            <a:avLst/>
          </a:prstGeom>
          <a:noFill/>
        </p:spPr>
        <p:txBody>
          <a:bodyPr vert="horz" wrap="square" rtlCol="0">
            <a:spAutoFit/>
          </a:bodyPr>
          <a:lstStyle/>
          <a:p>
            <a:r>
              <a:rPr kumimoji="1" lang="en-US" altLang="ja-JP" dirty="0" smtClean="0"/>
              <a:t>※</a:t>
            </a:r>
            <a:r>
              <a:rPr kumimoji="1" lang="ja-JP" altLang="en-US" dirty="0" smtClean="0"/>
              <a:t>ワークシートの赤</a:t>
            </a:r>
            <a:r>
              <a:rPr lang="ja-JP" altLang="en-US" dirty="0" smtClean="0"/>
              <a:t>枠部分に記入してください。</a:t>
            </a:r>
            <a:endParaRPr kumimoji="1" lang="ja-JP" altLang="en-US" dirty="0"/>
          </a:p>
        </p:txBody>
      </p:sp>
      <p:sp>
        <p:nvSpPr>
          <p:cNvPr id="6" name="正方形/長方形 5"/>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3200" b="1" dirty="0" smtClean="0">
                <a:latin typeface="+mn-ea"/>
              </a:rPr>
              <a:t>　　　　</a:t>
            </a:r>
            <a:r>
              <a:rPr lang="en-US" altLang="ja-JP" sz="3200" b="1" dirty="0" smtClean="0">
                <a:latin typeface="+mn-ea"/>
              </a:rPr>
              <a:t>Ⅵ</a:t>
            </a:r>
            <a:r>
              <a:rPr lang="ja-JP" altLang="en-US" sz="3200" b="1" dirty="0" smtClean="0">
                <a:latin typeface="+mn-ea"/>
              </a:rPr>
              <a:t>　学校</a:t>
            </a:r>
            <a:r>
              <a:rPr lang="ja-JP" altLang="en-US" sz="3200" b="1" dirty="0">
                <a:latin typeface="+mn-ea"/>
              </a:rPr>
              <a:t>・学級の</a:t>
            </a:r>
            <a:r>
              <a:rPr lang="ja-JP" altLang="en-US" sz="3200" b="1" dirty="0" smtClean="0">
                <a:latin typeface="+mn-ea"/>
              </a:rPr>
              <a:t>取り組み</a:t>
            </a:r>
            <a:endParaRPr lang="en-US" altLang="ja-JP" sz="3200" b="1" dirty="0" smtClean="0">
              <a:latin typeface="+mn-ea"/>
            </a:endParaRPr>
          </a:p>
          <a:p>
            <a:pPr algn="ctr"/>
            <a:r>
              <a:rPr lang="ja-JP" altLang="en-US" sz="3200" b="1" dirty="0" smtClean="0">
                <a:latin typeface="+mn-ea"/>
              </a:rPr>
              <a:t>ブラッシュアップ研修</a:t>
            </a:r>
            <a:endParaRPr lang="ja-JP" altLang="en-US" sz="3200" b="1" dirty="0">
              <a:latin typeface="+mn-ea"/>
            </a:endParaRPr>
          </a:p>
        </p:txBody>
      </p:sp>
    </p:spTree>
    <p:extLst>
      <p:ext uri="{BB962C8B-B14F-4D97-AF65-F5344CB8AC3E}">
        <p14:creationId xmlns:p14="http://schemas.microsoft.com/office/powerpoint/2010/main" val="39187937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正方形/長方形 8"/>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3200" b="1" dirty="0" smtClean="0">
                <a:latin typeface="+mn-ea"/>
              </a:rPr>
              <a:t>　　　　</a:t>
            </a:r>
            <a:r>
              <a:rPr lang="en-US" altLang="ja-JP" sz="3200" b="1" dirty="0" smtClean="0">
                <a:latin typeface="+mn-ea"/>
              </a:rPr>
              <a:t>Ⅵ</a:t>
            </a:r>
            <a:r>
              <a:rPr lang="ja-JP" altLang="en-US" sz="3200" b="1" dirty="0" smtClean="0">
                <a:latin typeface="+mn-ea"/>
              </a:rPr>
              <a:t>　学校</a:t>
            </a:r>
            <a:r>
              <a:rPr lang="ja-JP" altLang="en-US" sz="3200" b="1" dirty="0">
                <a:latin typeface="+mn-ea"/>
              </a:rPr>
              <a:t>・学級の</a:t>
            </a:r>
            <a:r>
              <a:rPr lang="ja-JP" altLang="en-US" sz="3200" b="1" dirty="0" smtClean="0">
                <a:latin typeface="+mn-ea"/>
              </a:rPr>
              <a:t>取り組み</a:t>
            </a:r>
            <a:endParaRPr lang="en-US" altLang="ja-JP" sz="3200" b="1" dirty="0" smtClean="0">
              <a:latin typeface="+mn-ea"/>
            </a:endParaRPr>
          </a:p>
          <a:p>
            <a:pPr algn="ctr"/>
            <a:r>
              <a:rPr lang="ja-JP" altLang="en-US" sz="3200" b="1" dirty="0" smtClean="0">
                <a:latin typeface="+mn-ea"/>
              </a:rPr>
              <a:t>ブラッシュアップ研修</a:t>
            </a:r>
            <a:endParaRPr lang="ja-JP" altLang="en-US" sz="3200" b="1" dirty="0">
              <a:latin typeface="+mn-ea"/>
            </a:endParaRPr>
          </a:p>
        </p:txBody>
      </p:sp>
      <p:sp>
        <p:nvSpPr>
          <p:cNvPr id="23" name="テキスト ボックス 22"/>
          <p:cNvSpPr txBox="1"/>
          <p:nvPr/>
        </p:nvSpPr>
        <p:spPr>
          <a:xfrm>
            <a:off x="145471" y="1859976"/>
            <a:ext cx="8853055" cy="4401205"/>
          </a:xfrm>
          <a:prstGeom prst="rect">
            <a:avLst/>
          </a:prstGeom>
          <a:noFill/>
        </p:spPr>
        <p:txBody>
          <a:bodyPr wrap="square" rtlCol="0">
            <a:spAutoFit/>
          </a:bodyPr>
          <a:lstStyle/>
          <a:p>
            <a:r>
              <a:rPr lang="ja-JP" altLang="en-US" sz="2000" dirty="0" smtClean="0">
                <a:solidFill>
                  <a:schemeClr val="bg1">
                    <a:lumMod val="85000"/>
                  </a:schemeClr>
                </a:solidFill>
              </a:rPr>
              <a:t>○現在までの取り組みを振り返る。</a:t>
            </a:r>
            <a:endParaRPr lang="en-US" altLang="ja-JP" sz="2000" dirty="0" smtClean="0">
              <a:solidFill>
                <a:schemeClr val="bg1">
                  <a:lumMod val="85000"/>
                </a:schemeClr>
              </a:solidFill>
            </a:endParaRPr>
          </a:p>
          <a:p>
            <a:r>
              <a:rPr lang="ja-JP" altLang="en-US" sz="2000" dirty="0" smtClean="0">
                <a:solidFill>
                  <a:schemeClr val="bg1">
                    <a:lumMod val="85000"/>
                  </a:schemeClr>
                </a:solidFill>
              </a:rPr>
              <a:t>　（個人）</a:t>
            </a:r>
            <a:endParaRPr lang="en-US" altLang="ja-JP" sz="2000" dirty="0" smtClean="0">
              <a:solidFill>
                <a:schemeClr val="bg1">
                  <a:lumMod val="85000"/>
                </a:schemeClr>
              </a:solidFill>
            </a:endParaRPr>
          </a:p>
          <a:p>
            <a:r>
              <a:rPr lang="ja-JP" altLang="en-US" sz="2000" dirty="0" smtClean="0">
                <a:solidFill>
                  <a:schemeClr val="bg1">
                    <a:lumMod val="85000"/>
                  </a:schemeClr>
                </a:solidFill>
              </a:rPr>
              <a:t>○情報交換をする。</a:t>
            </a:r>
            <a:endParaRPr lang="en-US" altLang="ja-JP" sz="2000" dirty="0" smtClean="0">
              <a:solidFill>
                <a:schemeClr val="bg1">
                  <a:lumMod val="85000"/>
                </a:schemeClr>
              </a:solidFill>
              <a:latin typeface="+mj-ea"/>
              <a:ea typeface="+mj-ea"/>
            </a:endParaRPr>
          </a:p>
          <a:p>
            <a:r>
              <a:rPr lang="ja-JP" altLang="en-US" sz="2000" dirty="0">
                <a:solidFill>
                  <a:schemeClr val="bg1">
                    <a:lumMod val="85000"/>
                  </a:schemeClr>
                </a:solidFill>
                <a:latin typeface="+mj-ea"/>
                <a:ea typeface="+mj-ea"/>
              </a:rPr>
              <a:t>　</a:t>
            </a:r>
            <a:r>
              <a:rPr lang="ja-JP" altLang="en-US" sz="2000" dirty="0" smtClean="0">
                <a:solidFill>
                  <a:schemeClr val="bg1">
                    <a:lumMod val="85000"/>
                  </a:schemeClr>
                </a:solidFill>
                <a:latin typeface="+mj-ea"/>
                <a:ea typeface="+mj-ea"/>
              </a:rPr>
              <a:t>（グループ）</a:t>
            </a:r>
            <a:endParaRPr lang="en-US" altLang="ja-JP" sz="2000" dirty="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○「ヒント集２」第２章から取り組むことができそうなアイディアを読む。　　　　　　　　　　　</a:t>
            </a:r>
            <a:endParaRPr lang="en-US" altLang="ja-JP" sz="2000" dirty="0" smtClean="0">
              <a:solidFill>
                <a:schemeClr val="bg1">
                  <a:lumMod val="85000"/>
                </a:schemeClr>
              </a:solidFill>
              <a:latin typeface="+mj-ea"/>
              <a:ea typeface="+mj-ea"/>
            </a:endParaRPr>
          </a:p>
          <a:p>
            <a:r>
              <a:rPr lang="ja-JP" altLang="en-US" sz="2000" dirty="0">
                <a:solidFill>
                  <a:schemeClr val="bg1">
                    <a:lumMod val="85000"/>
                  </a:schemeClr>
                </a:solidFill>
                <a:latin typeface="+mj-ea"/>
                <a:ea typeface="+mj-ea"/>
              </a:rPr>
              <a:t>　</a:t>
            </a:r>
            <a:r>
              <a:rPr lang="ja-JP" altLang="en-US" sz="2000" dirty="0" smtClean="0">
                <a:solidFill>
                  <a:schemeClr val="bg1">
                    <a:lumMod val="85000"/>
                  </a:schemeClr>
                </a:solidFill>
                <a:latin typeface="+mj-ea"/>
                <a:ea typeface="+mj-ea"/>
              </a:rPr>
              <a:t>　　　　　　　　　　　　　　　　　　　　　　　　　　　</a:t>
            </a:r>
            <a:endParaRPr lang="en-US" altLang="ja-JP" sz="2000" dirty="0" smtClean="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○学校全体で取り組んでみたいことを考える。</a:t>
            </a:r>
            <a:endParaRPr lang="en-US" altLang="ja-JP" sz="2000" dirty="0" smtClean="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　（個人）</a:t>
            </a:r>
            <a:endParaRPr lang="en-US" altLang="ja-JP" sz="2000" dirty="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○考えたことを交流する。</a:t>
            </a:r>
            <a:endParaRPr lang="en-US" altLang="ja-JP" sz="2000" dirty="0" smtClean="0">
              <a:solidFill>
                <a:schemeClr val="bg1">
                  <a:lumMod val="85000"/>
                </a:schemeClr>
              </a:solidFill>
              <a:latin typeface="+mj-ea"/>
              <a:ea typeface="+mj-ea"/>
            </a:endParaRPr>
          </a:p>
          <a:p>
            <a:r>
              <a:rPr lang="ja-JP" altLang="en-US" sz="2000" dirty="0">
                <a:solidFill>
                  <a:schemeClr val="bg1">
                    <a:lumMod val="85000"/>
                  </a:schemeClr>
                </a:solidFill>
                <a:latin typeface="+mj-ea"/>
                <a:ea typeface="+mj-ea"/>
              </a:rPr>
              <a:t>　</a:t>
            </a:r>
            <a:r>
              <a:rPr lang="ja-JP" altLang="en-US" sz="2000" dirty="0" smtClean="0">
                <a:solidFill>
                  <a:schemeClr val="bg1">
                    <a:lumMod val="85000"/>
                  </a:schemeClr>
                </a:solidFill>
                <a:latin typeface="+mj-ea"/>
                <a:ea typeface="+mj-ea"/>
              </a:rPr>
              <a:t>（グループ）</a:t>
            </a:r>
            <a:endParaRPr lang="en-US" altLang="ja-JP" sz="2000" dirty="0" smtClean="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○グループの意見を黒板等で整理し、学校の具体的取り組みについて考える。</a:t>
            </a:r>
            <a:endParaRPr lang="en-US" altLang="ja-JP" sz="2000" dirty="0" smtClean="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　（全体）</a:t>
            </a:r>
            <a:r>
              <a:rPr lang="ja-JP" altLang="en-US" sz="2000" dirty="0" smtClean="0">
                <a:latin typeface="+mj-ea"/>
                <a:ea typeface="+mj-ea"/>
              </a:rPr>
              <a:t>　　　</a:t>
            </a:r>
            <a:r>
              <a:rPr lang="ja-JP" altLang="en-US" sz="2000" dirty="0" smtClean="0">
                <a:solidFill>
                  <a:schemeClr val="bg1">
                    <a:lumMod val="85000"/>
                  </a:schemeClr>
                </a:solidFill>
                <a:latin typeface="+mj-ea"/>
                <a:ea typeface="+mj-ea"/>
              </a:rPr>
              <a:t>　　　　　　　　　　　　　　　　　　　　　</a:t>
            </a:r>
            <a:endParaRPr lang="en-US" altLang="ja-JP" sz="2000" dirty="0" smtClean="0">
              <a:solidFill>
                <a:schemeClr val="bg1">
                  <a:lumMod val="85000"/>
                </a:schemeClr>
              </a:solidFill>
              <a:latin typeface="+mj-ea"/>
              <a:ea typeface="+mj-ea"/>
            </a:endParaRPr>
          </a:p>
          <a:p>
            <a:r>
              <a:rPr lang="ja-JP" altLang="en-US" sz="2000" dirty="0" smtClean="0">
                <a:latin typeface="+mj-ea"/>
                <a:ea typeface="+mj-ea"/>
              </a:rPr>
              <a:t>○個人での取り組みについて考える。</a:t>
            </a:r>
            <a:endParaRPr lang="en-US" altLang="ja-JP" sz="2000" dirty="0" smtClean="0">
              <a:latin typeface="+mj-ea"/>
              <a:ea typeface="+mj-ea"/>
            </a:endParaRPr>
          </a:p>
          <a:p>
            <a:r>
              <a:rPr lang="ja-JP" altLang="en-US" sz="2000" dirty="0">
                <a:latin typeface="+mj-ea"/>
                <a:ea typeface="+mj-ea"/>
              </a:rPr>
              <a:t>　</a:t>
            </a:r>
            <a:r>
              <a:rPr lang="ja-JP" altLang="en-US" sz="2000" dirty="0" smtClean="0">
                <a:latin typeface="+mj-ea"/>
                <a:ea typeface="+mj-ea"/>
              </a:rPr>
              <a:t>（個人）</a:t>
            </a:r>
            <a:endParaRPr lang="en-US" altLang="ja-JP" sz="2000" dirty="0" smtClean="0">
              <a:latin typeface="+mj-ea"/>
              <a:ea typeface="+mj-ea"/>
            </a:endParaRPr>
          </a:p>
        </p:txBody>
      </p:sp>
      <p:sp>
        <p:nvSpPr>
          <p:cNvPr id="24" name="下矢印 23"/>
          <p:cNvSpPr/>
          <p:nvPr/>
        </p:nvSpPr>
        <p:spPr>
          <a:xfrm>
            <a:off x="3028950" y="2310248"/>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下矢印 24"/>
          <p:cNvSpPr/>
          <p:nvPr/>
        </p:nvSpPr>
        <p:spPr>
          <a:xfrm>
            <a:off x="3028950" y="2892136"/>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下矢印 25"/>
          <p:cNvSpPr/>
          <p:nvPr/>
        </p:nvSpPr>
        <p:spPr>
          <a:xfrm>
            <a:off x="3028950" y="3478352"/>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下矢印 26"/>
          <p:cNvSpPr/>
          <p:nvPr/>
        </p:nvSpPr>
        <p:spPr>
          <a:xfrm>
            <a:off x="3028950" y="4118255"/>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下矢印 27"/>
          <p:cNvSpPr/>
          <p:nvPr/>
        </p:nvSpPr>
        <p:spPr>
          <a:xfrm>
            <a:off x="3028950" y="465858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下矢印 28"/>
          <p:cNvSpPr/>
          <p:nvPr/>
        </p:nvSpPr>
        <p:spPr>
          <a:xfrm>
            <a:off x="3028950" y="5288966"/>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091674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0" y="-27384"/>
            <a:ext cx="9144000" cy="7924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b="1" dirty="0" smtClean="0">
                <a:latin typeface="HG丸ｺﾞｼｯｸM-PRO" panose="020F0600000000000000" pitchFamily="50" charset="-128"/>
                <a:ea typeface="HG丸ｺﾞｼｯｸM-PRO" panose="020F0600000000000000" pitchFamily="50" charset="-128"/>
              </a:rPr>
              <a:t>６つの研修の概要</a:t>
            </a:r>
            <a:endParaRPr lang="en-US" altLang="ja-JP" sz="3600" b="1" dirty="0" smtClean="0">
              <a:latin typeface="HG丸ｺﾞｼｯｸM-PRO" panose="020F0600000000000000" pitchFamily="50" charset="-128"/>
              <a:ea typeface="HG丸ｺﾞｼｯｸM-PRO" panose="020F0600000000000000" pitchFamily="50" charset="-128"/>
            </a:endParaRPr>
          </a:p>
        </p:txBody>
      </p:sp>
      <p:sp>
        <p:nvSpPr>
          <p:cNvPr id="7" name="角丸四角形 6"/>
          <p:cNvSpPr/>
          <p:nvPr/>
        </p:nvSpPr>
        <p:spPr>
          <a:xfrm>
            <a:off x="114300" y="76200"/>
            <a:ext cx="1638300" cy="40005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sz="2400" dirty="0" smtClean="0">
                <a:latin typeface="+mj-ea"/>
                <a:ea typeface="+mj-ea"/>
              </a:rPr>
              <a:t>はじめに</a:t>
            </a:r>
            <a:endParaRPr kumimoji="1" lang="ja-JP" altLang="en-US" sz="2400" dirty="0">
              <a:latin typeface="+mj-ea"/>
              <a:ea typeface="+mj-ea"/>
            </a:endParaRPr>
          </a:p>
        </p:txBody>
      </p:sp>
      <p:graphicFrame>
        <p:nvGraphicFramePr>
          <p:cNvPr id="8" name="表 7"/>
          <p:cNvGraphicFramePr>
            <a:graphicFrameLocks noGrp="1"/>
          </p:cNvGraphicFramePr>
          <p:nvPr>
            <p:extLst>
              <p:ext uri="{D42A27DB-BD31-4B8C-83A1-F6EECF244321}">
                <p14:modId xmlns:p14="http://schemas.microsoft.com/office/powerpoint/2010/main" val="1822141858"/>
              </p:ext>
            </p:extLst>
          </p:nvPr>
        </p:nvGraphicFramePr>
        <p:xfrm>
          <a:off x="247648" y="2187352"/>
          <a:ext cx="8648705" cy="4297680"/>
        </p:xfrm>
        <a:graphic>
          <a:graphicData uri="http://schemas.openxmlformats.org/drawingml/2006/table">
            <a:tbl>
              <a:tblPr firstRow="1" bandRow="1">
                <a:tableStyleId>{10A1B5D5-9B99-4C35-A422-299274C87663}</a:tableStyleId>
              </a:tblPr>
              <a:tblGrid>
                <a:gridCol w="383948">
                  <a:extLst>
                    <a:ext uri="{9D8B030D-6E8A-4147-A177-3AD203B41FA5}">
                      <a16:colId xmlns:a16="http://schemas.microsoft.com/office/drawing/2014/main" val="20000"/>
                    </a:ext>
                  </a:extLst>
                </a:gridCol>
                <a:gridCol w="2846895">
                  <a:extLst>
                    <a:ext uri="{9D8B030D-6E8A-4147-A177-3AD203B41FA5}">
                      <a16:colId xmlns:a16="http://schemas.microsoft.com/office/drawing/2014/main" val="20001"/>
                    </a:ext>
                  </a:extLst>
                </a:gridCol>
                <a:gridCol w="1234911">
                  <a:extLst>
                    <a:ext uri="{9D8B030D-6E8A-4147-A177-3AD203B41FA5}">
                      <a16:colId xmlns:a16="http://schemas.microsoft.com/office/drawing/2014/main" val="20002"/>
                    </a:ext>
                  </a:extLst>
                </a:gridCol>
                <a:gridCol w="3148553">
                  <a:extLst>
                    <a:ext uri="{9D8B030D-6E8A-4147-A177-3AD203B41FA5}">
                      <a16:colId xmlns:a16="http://schemas.microsoft.com/office/drawing/2014/main" val="20003"/>
                    </a:ext>
                  </a:extLst>
                </a:gridCol>
                <a:gridCol w="1034398">
                  <a:extLst>
                    <a:ext uri="{9D8B030D-6E8A-4147-A177-3AD203B41FA5}">
                      <a16:colId xmlns:a16="http://schemas.microsoft.com/office/drawing/2014/main" val="20004"/>
                    </a:ext>
                  </a:extLst>
                </a:gridCol>
              </a:tblGrid>
              <a:tr h="370840">
                <a:tc>
                  <a:txBody>
                    <a:bodyPr/>
                    <a:lstStyle/>
                    <a:p>
                      <a:pPr algn="ctr"/>
                      <a:endParaRPr kumimoji="1" lang="ja-JP" altLang="en-US" sz="1800" dirty="0">
                        <a:latin typeface="HG丸ｺﾞｼｯｸM-PRO" panose="020F0600000000000000" pitchFamily="50" charset="-128"/>
                        <a:ea typeface="HG丸ｺﾞｼｯｸM-PRO" panose="020F06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333CC"/>
                    </a:solid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研修の名称</a:t>
                      </a:r>
                      <a:endParaRPr kumimoji="1" lang="ja-JP" altLang="en-US" sz="16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333CC"/>
                    </a:solid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おすすめ</a:t>
                      </a:r>
                      <a:endParaRPr kumimoji="1" lang="en-US" altLang="ja-JP" sz="1600" dirty="0" smtClean="0">
                        <a:latin typeface="HG丸ｺﾞｼｯｸM-PRO" panose="020F0600000000000000" pitchFamily="50" charset="-128"/>
                        <a:ea typeface="HG丸ｺﾞｼｯｸM-PRO" panose="020F0600000000000000" pitchFamily="50" charset="-128"/>
                      </a:endParaRPr>
                    </a:p>
                    <a:p>
                      <a:pPr algn="ctr"/>
                      <a:r>
                        <a:rPr kumimoji="1" lang="ja-JP" altLang="en-US" sz="1600" dirty="0" smtClean="0">
                          <a:latin typeface="HG丸ｺﾞｼｯｸM-PRO" panose="020F0600000000000000" pitchFamily="50" charset="-128"/>
                          <a:ea typeface="HG丸ｺﾞｼｯｸM-PRO" panose="020F0600000000000000" pitchFamily="50" charset="-128"/>
                        </a:rPr>
                        <a:t>時期</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333CC"/>
                    </a:solid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「ヒント集２」の対応箇所</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333CC"/>
                    </a:solid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研修時間</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333CC"/>
                    </a:solidFill>
                  </a:tcPr>
                </a:tc>
                <a:extLst>
                  <a:ext uri="{0D108BD9-81ED-4DB2-BD59-A6C34878D82A}">
                    <a16:rowId xmlns:a16="http://schemas.microsoft.com/office/drawing/2014/main" val="10000"/>
                  </a:ext>
                </a:extLst>
              </a:tr>
              <a:tr h="370840">
                <a:tc>
                  <a:txBody>
                    <a:bodyPr/>
                    <a:lstStyle/>
                    <a:p>
                      <a:pPr algn="ctr"/>
                      <a:r>
                        <a:rPr kumimoji="1" lang="en-US" altLang="ja-JP" sz="1600" dirty="0" smtClean="0">
                          <a:latin typeface="HG丸ｺﾞｼｯｸM-PRO" panose="020F0600000000000000" pitchFamily="50" charset="-128"/>
                          <a:ea typeface="HG丸ｺﾞｼｯｸM-PRO" panose="020F0600000000000000" pitchFamily="50" charset="-128"/>
                        </a:rPr>
                        <a:t>Ⅰ</a:t>
                      </a:r>
                      <a:endParaRPr kumimoji="1" lang="ja-JP" altLang="en-US" sz="16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kumimoji="1" lang="ja-JP" altLang="en-US" sz="1800" dirty="0" smtClean="0">
                          <a:latin typeface="HG丸ｺﾞｼｯｸM-PRO" panose="020F0600000000000000" pitchFamily="50" charset="-128"/>
                          <a:ea typeface="HG丸ｺﾞｼｯｸM-PRO" panose="020F0600000000000000" pitchFamily="50" charset="-128"/>
                        </a:rPr>
                        <a:t>授業づくり共通理解研修</a:t>
                      </a:r>
                      <a:endParaRPr kumimoji="1" lang="ja-JP" altLang="en-US" sz="18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kumimoji="1" lang="ja-JP" altLang="en-US" sz="1600" dirty="0" smtClean="0"/>
                        <a:t>４～５月</a:t>
                      </a:r>
                      <a:endParaRPr kumimoji="1" lang="ja-JP" alt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r>
                        <a:rPr kumimoji="1" lang="en-US" altLang="ja-JP" sz="1600" dirty="0" smtClean="0">
                          <a:latin typeface="HG丸ｺﾞｼｯｸM-PRO" panose="020F0600000000000000" pitchFamily="50" charset="-128"/>
                          <a:ea typeface="HG丸ｺﾞｼｯｸM-PRO" panose="020F0600000000000000" pitchFamily="50" charset="-128"/>
                        </a:rPr>
                        <a:t>P</a:t>
                      </a:r>
                      <a:r>
                        <a:rPr kumimoji="1" lang="ja-JP" altLang="en-US" sz="1600" dirty="0" smtClean="0">
                          <a:latin typeface="HG丸ｺﾞｼｯｸM-PRO" panose="020F0600000000000000" pitchFamily="50" charset="-128"/>
                          <a:ea typeface="HG丸ｺﾞｼｯｸM-PRO" panose="020F0600000000000000" pitchFamily="50" charset="-128"/>
                        </a:rPr>
                        <a:t>４・５「課題解決のための４つのプロセス」</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約</a:t>
                      </a:r>
                      <a:r>
                        <a:rPr kumimoji="1" lang="en-US" altLang="ja-JP" sz="1600" dirty="0" smtClean="0">
                          <a:latin typeface="HG丸ｺﾞｼｯｸM-PRO" panose="020F0600000000000000" pitchFamily="50" charset="-128"/>
                          <a:ea typeface="HG丸ｺﾞｼｯｸM-PRO" panose="020F0600000000000000" pitchFamily="50" charset="-128"/>
                        </a:rPr>
                        <a:t>30</a:t>
                      </a:r>
                      <a:r>
                        <a:rPr kumimoji="1" lang="ja-JP" altLang="en-US" sz="1600" dirty="0" smtClean="0">
                          <a:latin typeface="HG丸ｺﾞｼｯｸM-PRO" panose="020F0600000000000000" pitchFamily="50" charset="-128"/>
                          <a:ea typeface="HG丸ｺﾞｼｯｸM-PRO" panose="020F0600000000000000" pitchFamily="50" charset="-128"/>
                        </a:rPr>
                        <a:t>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01"/>
                  </a:ext>
                </a:extLst>
              </a:tr>
              <a:tr h="370840">
                <a:tc>
                  <a:txBody>
                    <a:bodyPr/>
                    <a:lstStyle/>
                    <a:p>
                      <a:pPr algn="ctr"/>
                      <a:r>
                        <a:rPr kumimoji="1" lang="en-US" altLang="ja-JP" sz="1600" dirty="0" smtClean="0">
                          <a:latin typeface="HG丸ｺﾞｼｯｸM-PRO" panose="020F0600000000000000" pitchFamily="50" charset="-128"/>
                          <a:ea typeface="HG丸ｺﾞｼｯｸM-PRO" panose="020F0600000000000000" pitchFamily="50" charset="-128"/>
                        </a:rPr>
                        <a:t>Ⅱ</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800" dirty="0" smtClean="0">
                          <a:latin typeface="HG丸ｺﾞｼｯｸM-PRO" panose="020F0600000000000000" pitchFamily="50" charset="-128"/>
                          <a:ea typeface="HG丸ｺﾞｼｯｸM-PRO" panose="020F0600000000000000" pitchFamily="50" charset="-128"/>
                        </a:rPr>
                        <a:t>自校採点後研修</a:t>
                      </a:r>
                      <a:endParaRPr kumimoji="1" lang="en-US" altLang="ja-JP" sz="18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600" dirty="0" smtClean="0"/>
                        <a:t>４～５月</a:t>
                      </a:r>
                      <a:endParaRPr kumimoji="1" lang="ja-JP" alt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600" dirty="0" smtClean="0">
                          <a:latin typeface="HG丸ｺﾞｼｯｸM-PRO" panose="020F0600000000000000" pitchFamily="50" charset="-128"/>
                          <a:ea typeface="HG丸ｺﾞｼｯｸM-PRO" panose="020F0600000000000000" pitchFamily="50" charset="-128"/>
                        </a:rPr>
                        <a:t>P</a:t>
                      </a:r>
                      <a:r>
                        <a:rPr kumimoji="1" lang="ja-JP" altLang="en-US" sz="1600" dirty="0" smtClean="0">
                          <a:latin typeface="HG丸ｺﾞｼｯｸM-PRO" panose="020F0600000000000000" pitchFamily="50" charset="-128"/>
                          <a:ea typeface="HG丸ｺﾞｼｯｸM-PRO" panose="020F0600000000000000" pitchFamily="50" charset="-128"/>
                        </a:rPr>
                        <a:t>４「プロセス１・２」</a:t>
                      </a:r>
                      <a:endParaRPr kumimoji="1" lang="en-US" altLang="ja-JP" sz="1600" dirty="0" smtClean="0">
                        <a:latin typeface="HG丸ｺﾞｼｯｸM-PRO" panose="020F0600000000000000" pitchFamily="50" charset="-128"/>
                        <a:ea typeface="HG丸ｺﾞｼｯｸM-PRO" panose="020F0600000000000000" pitchFamily="50" charset="-128"/>
                      </a:endParaRPr>
                    </a:p>
                    <a:p>
                      <a:r>
                        <a:rPr kumimoji="1" lang="ja-JP" altLang="en-US" sz="1600" dirty="0" smtClean="0">
                          <a:latin typeface="HG丸ｺﾞｼｯｸM-PRO" panose="020F0600000000000000" pitchFamily="50" charset="-128"/>
                          <a:ea typeface="HG丸ｺﾞｼｯｸM-PRO" panose="020F0600000000000000" pitchFamily="50" charset="-128"/>
                        </a:rPr>
                        <a:t>実践事例のプロセス１・２</a:t>
                      </a:r>
                      <a:endParaRPr kumimoji="1" lang="en-US" altLang="ja-JP" sz="1600" dirty="0" smtClean="0">
                        <a:latin typeface="HG丸ｺﾞｼｯｸM-PRO" panose="020F0600000000000000" pitchFamily="50" charset="-128"/>
                        <a:ea typeface="HG丸ｺﾞｼｯｸM-PRO" panose="020F06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約</a:t>
                      </a:r>
                      <a:r>
                        <a:rPr kumimoji="1" lang="en-US" altLang="ja-JP" sz="1600" dirty="0" smtClean="0">
                          <a:latin typeface="HG丸ｺﾞｼｯｸM-PRO" panose="020F0600000000000000" pitchFamily="50" charset="-128"/>
                          <a:ea typeface="HG丸ｺﾞｼｯｸM-PRO" panose="020F0600000000000000" pitchFamily="50" charset="-128"/>
                        </a:rPr>
                        <a:t>60</a:t>
                      </a:r>
                      <a:r>
                        <a:rPr kumimoji="1" lang="ja-JP" altLang="en-US" sz="1600" dirty="0" smtClean="0">
                          <a:latin typeface="HG丸ｺﾞｼｯｸM-PRO" panose="020F0600000000000000" pitchFamily="50" charset="-128"/>
                          <a:ea typeface="HG丸ｺﾞｼｯｸM-PRO" panose="020F0600000000000000" pitchFamily="50" charset="-128"/>
                        </a:rPr>
                        <a:t>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370840">
                <a:tc>
                  <a:txBody>
                    <a:bodyPr/>
                    <a:lstStyle/>
                    <a:p>
                      <a:pPr algn="ctr"/>
                      <a:r>
                        <a:rPr kumimoji="1" lang="en-US" altLang="ja-JP" sz="1600" dirty="0" smtClean="0">
                          <a:latin typeface="HG丸ｺﾞｼｯｸM-PRO" panose="020F0600000000000000" pitchFamily="50" charset="-128"/>
                          <a:ea typeface="HG丸ｺﾞｼｯｸM-PRO" panose="020F0600000000000000" pitchFamily="50" charset="-128"/>
                        </a:rPr>
                        <a:t>Ⅲ</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kumimoji="1" lang="ja-JP" altLang="en-US" sz="1800" dirty="0" smtClean="0">
                          <a:latin typeface="HG丸ｺﾞｼｯｸM-PRO" panose="020F0600000000000000" pitchFamily="50" charset="-128"/>
                          <a:ea typeface="HG丸ｺﾞｼｯｸM-PRO" panose="020F0600000000000000" pitchFamily="50" charset="-128"/>
                        </a:rPr>
                        <a:t>結果公表後研修</a:t>
                      </a:r>
                      <a:endParaRPr kumimoji="1" lang="en-US" altLang="ja-JP" sz="18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kumimoji="1" lang="ja-JP" altLang="en-US" sz="1600" dirty="0" smtClean="0"/>
                        <a:t>８～９月</a:t>
                      </a:r>
                      <a:endParaRPr kumimoji="1" lang="ja-JP" alt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r>
                        <a:rPr kumimoji="1" lang="en-US" altLang="ja-JP" sz="1600" dirty="0" smtClean="0">
                          <a:latin typeface="HG丸ｺﾞｼｯｸM-PRO" panose="020F0600000000000000" pitchFamily="50" charset="-128"/>
                          <a:ea typeface="+mn-ea"/>
                        </a:rPr>
                        <a:t>P</a:t>
                      </a:r>
                      <a:r>
                        <a:rPr kumimoji="1" lang="ja-JP" altLang="en-US" sz="1600" dirty="0" smtClean="0">
                          <a:latin typeface="HG丸ｺﾞｼｯｸM-PRO" panose="020F0600000000000000" pitchFamily="50" charset="-128"/>
                          <a:ea typeface="+mn-ea"/>
                        </a:rPr>
                        <a:t>４「プロセス１・２」</a:t>
                      </a:r>
                      <a:endParaRPr kumimoji="1" lang="en-US" altLang="ja-JP" sz="1600" dirty="0" smtClean="0">
                        <a:latin typeface="HG丸ｺﾞｼｯｸM-PRO" panose="020F0600000000000000" pitchFamily="50" charset="-128"/>
                        <a:ea typeface="+mn-ea"/>
                      </a:endParaRPr>
                    </a:p>
                    <a:p>
                      <a:r>
                        <a:rPr kumimoji="1" lang="ja-JP" altLang="en-US" sz="1600" dirty="0" smtClean="0">
                          <a:latin typeface="HG丸ｺﾞｼｯｸM-PRO" panose="020F0600000000000000" pitchFamily="50" charset="-128"/>
                          <a:ea typeface="+mn-ea"/>
                        </a:rPr>
                        <a:t>実践事例のプロセス１・２</a:t>
                      </a:r>
                      <a:endParaRPr kumimoji="1" lang="en-US" altLang="ja-JP" sz="1600" dirty="0" smtClean="0">
                        <a:latin typeface="HG丸ｺﾞｼｯｸM-PRO" panose="020F0600000000000000" pitchFamily="50" charset="-128"/>
                        <a:ea typeface="+mn-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約</a:t>
                      </a:r>
                      <a:r>
                        <a:rPr kumimoji="1" lang="en-US" altLang="ja-JP" sz="1600" dirty="0" smtClean="0">
                          <a:latin typeface="HG丸ｺﾞｼｯｸM-PRO" panose="020F0600000000000000" pitchFamily="50" charset="-128"/>
                          <a:ea typeface="HG丸ｺﾞｼｯｸM-PRO" panose="020F0600000000000000" pitchFamily="50" charset="-128"/>
                        </a:rPr>
                        <a:t>65</a:t>
                      </a:r>
                      <a:r>
                        <a:rPr kumimoji="1" lang="ja-JP" altLang="en-US" sz="1600" dirty="0" smtClean="0">
                          <a:latin typeface="HG丸ｺﾞｼｯｸM-PRO" panose="020F0600000000000000" pitchFamily="50" charset="-128"/>
                          <a:ea typeface="HG丸ｺﾞｼｯｸM-PRO" panose="020F0600000000000000" pitchFamily="50" charset="-128"/>
                        </a:rPr>
                        <a:t>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03"/>
                  </a:ext>
                </a:extLst>
              </a:tr>
              <a:tr h="370840">
                <a:tc>
                  <a:txBody>
                    <a:bodyPr/>
                    <a:lstStyle/>
                    <a:p>
                      <a:pPr algn="ctr"/>
                      <a:r>
                        <a:rPr kumimoji="1" lang="en-US" altLang="ja-JP" sz="1600" dirty="0" smtClean="0">
                          <a:latin typeface="HG丸ｺﾞｼｯｸM-PRO" panose="020F0600000000000000" pitchFamily="50" charset="-128"/>
                          <a:ea typeface="HG丸ｺﾞｼｯｸM-PRO" panose="020F0600000000000000" pitchFamily="50" charset="-128"/>
                        </a:rPr>
                        <a:t>Ⅳ</a:t>
                      </a:r>
                      <a:endParaRPr kumimoji="1" lang="ja-JP" altLang="en-US" sz="16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800" dirty="0" smtClean="0">
                          <a:latin typeface="HG丸ｺﾞｼｯｸM-PRO" panose="020F0600000000000000" pitchFamily="50" charset="-128"/>
                          <a:ea typeface="HG丸ｺﾞｼｯｸM-PRO" panose="020F0600000000000000" pitchFamily="50" charset="-128"/>
                        </a:rPr>
                        <a:t>単元計画研修</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600" dirty="0" smtClean="0"/>
                        <a:t>通年</a:t>
                      </a:r>
                      <a:endParaRPr kumimoji="1" lang="ja-JP" alt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600" dirty="0" smtClean="0">
                          <a:latin typeface="HG丸ｺﾞｼｯｸM-PRO" panose="020F0600000000000000" pitchFamily="50" charset="-128"/>
                          <a:ea typeface="HG丸ｺﾞｼｯｸM-PRO" panose="020F0600000000000000" pitchFamily="50" charset="-128"/>
                        </a:rPr>
                        <a:t>P</a:t>
                      </a:r>
                      <a:r>
                        <a:rPr kumimoji="1" lang="ja-JP" altLang="en-US" sz="1600" dirty="0" smtClean="0">
                          <a:latin typeface="HG丸ｺﾞｼｯｸM-PRO" panose="020F0600000000000000" pitchFamily="50" charset="-128"/>
                          <a:ea typeface="HG丸ｺﾞｼｯｸM-PRO" panose="020F0600000000000000" pitchFamily="50" charset="-128"/>
                        </a:rPr>
                        <a:t>５「プロセス３」</a:t>
                      </a:r>
                      <a:endParaRPr kumimoji="1" lang="en-US" altLang="ja-JP" sz="1600" dirty="0" smtClean="0">
                        <a:latin typeface="HG丸ｺﾞｼｯｸM-PRO" panose="020F0600000000000000" pitchFamily="50" charset="-128"/>
                        <a:ea typeface="HG丸ｺﾞｼｯｸM-PRO" panose="020F0600000000000000" pitchFamily="50" charset="-128"/>
                      </a:endParaRPr>
                    </a:p>
                    <a:p>
                      <a:r>
                        <a:rPr kumimoji="1" lang="ja-JP" altLang="en-US" sz="1600" dirty="0" smtClean="0">
                          <a:latin typeface="HG丸ｺﾞｼｯｸM-PRO" panose="020F0600000000000000" pitchFamily="50" charset="-128"/>
                          <a:ea typeface="HG丸ｺﾞｼｯｸM-PRO" panose="020F0600000000000000" pitchFamily="50" charset="-128"/>
                        </a:rPr>
                        <a:t>実践事例のプロセス３</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約</a:t>
                      </a:r>
                      <a:r>
                        <a:rPr kumimoji="1" lang="en-US" altLang="ja-JP" sz="1600" dirty="0" smtClean="0">
                          <a:latin typeface="HG丸ｺﾞｼｯｸM-PRO" panose="020F0600000000000000" pitchFamily="50" charset="-128"/>
                          <a:ea typeface="HG丸ｺﾞｼｯｸM-PRO" panose="020F0600000000000000" pitchFamily="50" charset="-128"/>
                        </a:rPr>
                        <a:t>60</a:t>
                      </a:r>
                      <a:r>
                        <a:rPr kumimoji="1" lang="ja-JP" altLang="en-US" sz="1600" dirty="0" smtClean="0">
                          <a:latin typeface="HG丸ｺﾞｼｯｸM-PRO" panose="020F0600000000000000" pitchFamily="50" charset="-128"/>
                          <a:ea typeface="HG丸ｺﾞｼｯｸM-PRO" panose="020F0600000000000000" pitchFamily="50" charset="-128"/>
                        </a:rPr>
                        <a:t>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370840">
                <a:tc>
                  <a:txBody>
                    <a:bodyPr/>
                    <a:lstStyle/>
                    <a:p>
                      <a:pPr algn="ctr"/>
                      <a:r>
                        <a:rPr kumimoji="1" lang="en-US" altLang="ja-JP" sz="1600" dirty="0" smtClean="0">
                          <a:latin typeface="HG丸ｺﾞｼｯｸM-PRO" panose="020F0600000000000000" pitchFamily="50" charset="-128"/>
                          <a:ea typeface="HG丸ｺﾞｼｯｸM-PRO" panose="020F0600000000000000" pitchFamily="50" charset="-128"/>
                        </a:rPr>
                        <a:t>Ⅴ</a:t>
                      </a:r>
                      <a:endParaRPr kumimoji="1" lang="ja-JP" altLang="en-US" sz="16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kumimoji="1" lang="ja-JP" altLang="en-US" sz="1800" dirty="0" smtClean="0">
                          <a:latin typeface="HG丸ｺﾞｼｯｸM-PRO" panose="020F0600000000000000" pitchFamily="50" charset="-128"/>
                          <a:ea typeface="HG丸ｺﾞｼｯｸM-PRO" panose="020F0600000000000000" pitchFamily="50" charset="-128"/>
                        </a:rPr>
                        <a:t>本時計画研修</a:t>
                      </a:r>
                      <a:endParaRPr kumimoji="1" lang="en-US" altLang="ja-JP" sz="18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kumimoji="1" lang="ja-JP" altLang="en-US" sz="1600" dirty="0" smtClean="0"/>
                        <a:t>通年</a:t>
                      </a:r>
                      <a:endParaRPr kumimoji="1" lang="ja-JP" alt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r>
                        <a:rPr kumimoji="1" lang="en-US" altLang="ja-JP" sz="1600" dirty="0" smtClean="0">
                          <a:latin typeface="HG丸ｺﾞｼｯｸM-PRO" panose="020F0600000000000000" pitchFamily="50" charset="-128"/>
                          <a:ea typeface="+mn-ea"/>
                        </a:rPr>
                        <a:t>P</a:t>
                      </a:r>
                      <a:r>
                        <a:rPr kumimoji="1" lang="ja-JP" altLang="en-US" sz="1600" dirty="0" smtClean="0">
                          <a:latin typeface="HG丸ｺﾞｼｯｸM-PRO" panose="020F0600000000000000" pitchFamily="50" charset="-128"/>
                          <a:ea typeface="+mn-ea"/>
                        </a:rPr>
                        <a:t>５「プロセス４」</a:t>
                      </a:r>
                    </a:p>
                    <a:p>
                      <a:r>
                        <a:rPr kumimoji="1" lang="ja-JP" altLang="en-US" sz="1600" dirty="0" smtClean="0">
                          <a:latin typeface="HG丸ｺﾞｼｯｸM-PRO" panose="020F0600000000000000" pitchFamily="50" charset="-128"/>
                          <a:ea typeface="+mn-ea"/>
                        </a:rPr>
                        <a:t>実践事例のプロセス４</a:t>
                      </a:r>
                      <a:endParaRPr kumimoji="1" lang="ja-JP" altLang="en-US" sz="1600" dirty="0" smtClean="0">
                        <a:latin typeface="HG丸ｺﾞｼｯｸM-PRO" panose="020F0600000000000000" pitchFamily="50" charset="-128"/>
                        <a:ea typeface="HG丸ｺﾞｼｯｸM-PRO" panose="020F06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約</a:t>
                      </a:r>
                      <a:r>
                        <a:rPr kumimoji="1" lang="en-US" altLang="ja-JP" sz="1600" dirty="0" smtClean="0">
                          <a:latin typeface="HG丸ｺﾞｼｯｸM-PRO" panose="020F0600000000000000" pitchFamily="50" charset="-128"/>
                          <a:ea typeface="HG丸ｺﾞｼｯｸM-PRO" panose="020F0600000000000000" pitchFamily="50" charset="-128"/>
                        </a:rPr>
                        <a:t>55</a:t>
                      </a:r>
                      <a:r>
                        <a:rPr kumimoji="1" lang="ja-JP" altLang="en-US" sz="1600" dirty="0" smtClean="0">
                          <a:latin typeface="HG丸ｺﾞｼｯｸM-PRO" panose="020F0600000000000000" pitchFamily="50" charset="-128"/>
                          <a:ea typeface="HG丸ｺﾞｼｯｸM-PRO" panose="020F0600000000000000" pitchFamily="50" charset="-128"/>
                        </a:rPr>
                        <a:t>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05"/>
                  </a:ext>
                </a:extLst>
              </a:tr>
              <a:tr h="370840">
                <a:tc>
                  <a:txBody>
                    <a:bodyPr/>
                    <a:lstStyle/>
                    <a:p>
                      <a:pPr algn="ctr"/>
                      <a:r>
                        <a:rPr kumimoji="1" lang="en-US" altLang="ja-JP" sz="1600" dirty="0" smtClean="0">
                          <a:latin typeface="HG丸ｺﾞｼｯｸM-PRO" panose="020F0600000000000000" pitchFamily="50" charset="-128"/>
                          <a:ea typeface="HG丸ｺﾞｼｯｸM-PRO" panose="020F0600000000000000" pitchFamily="50" charset="-128"/>
                        </a:rPr>
                        <a:t>Ⅵ</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800" dirty="0" smtClean="0">
                          <a:latin typeface="HG丸ｺﾞｼｯｸM-PRO" panose="020F0600000000000000" pitchFamily="50" charset="-128"/>
                          <a:ea typeface="HG丸ｺﾞｼｯｸM-PRO" panose="020F0600000000000000" pitchFamily="50" charset="-128"/>
                        </a:rPr>
                        <a:t>学校・学級の取り組み</a:t>
                      </a:r>
                      <a:endParaRPr kumimoji="1" lang="en-US" altLang="ja-JP" sz="1800" dirty="0" smtClean="0">
                        <a:latin typeface="HG丸ｺﾞｼｯｸM-PRO" panose="020F0600000000000000" pitchFamily="50" charset="-128"/>
                        <a:ea typeface="HG丸ｺﾞｼｯｸM-PRO" panose="020F0600000000000000" pitchFamily="50" charset="-128"/>
                      </a:endParaRPr>
                    </a:p>
                    <a:p>
                      <a:pPr algn="ctr"/>
                      <a:r>
                        <a:rPr kumimoji="1" lang="ja-JP" altLang="en-US" sz="1800" dirty="0" smtClean="0">
                          <a:latin typeface="HG丸ｺﾞｼｯｸM-PRO" panose="020F0600000000000000" pitchFamily="50" charset="-128"/>
                          <a:ea typeface="HG丸ｺﾞｼｯｸM-PRO" panose="020F0600000000000000" pitchFamily="50" charset="-128"/>
                        </a:rPr>
                        <a:t>ブラッシュアップ研修</a:t>
                      </a:r>
                      <a:endParaRPr kumimoji="1" lang="en-US" altLang="ja-JP" sz="18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学期当初</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1600" dirty="0" smtClean="0">
                          <a:latin typeface="HG丸ｺﾞｼｯｸM-PRO" panose="020F0600000000000000" pitchFamily="50" charset="-128"/>
                          <a:ea typeface="HG丸ｺﾞｼｯｸM-PRO" panose="020F0600000000000000" pitchFamily="50" charset="-128"/>
                        </a:rPr>
                        <a:t>P22</a:t>
                      </a:r>
                      <a:r>
                        <a:rPr kumimoji="1" lang="ja-JP" altLang="en-US" sz="1600" dirty="0" smtClean="0">
                          <a:latin typeface="HG丸ｺﾞｼｯｸM-PRO" panose="020F0600000000000000" pitchFamily="50" charset="-128"/>
                          <a:ea typeface="HG丸ｺﾞｼｯｸM-PRO" panose="020F0600000000000000" pitchFamily="50" charset="-128"/>
                        </a:rPr>
                        <a:t>～</a:t>
                      </a:r>
                      <a:r>
                        <a:rPr kumimoji="1" lang="en-US" altLang="ja-JP" sz="1600" dirty="0" smtClean="0">
                          <a:latin typeface="HG丸ｺﾞｼｯｸM-PRO" panose="020F0600000000000000" pitchFamily="50" charset="-128"/>
                          <a:ea typeface="HG丸ｺﾞｼｯｸM-PRO" panose="020F0600000000000000" pitchFamily="50" charset="-128"/>
                        </a:rPr>
                        <a:t>38</a:t>
                      </a:r>
                      <a:r>
                        <a:rPr kumimoji="1" lang="ja-JP" altLang="en-US" sz="1600" dirty="0" smtClean="0">
                          <a:latin typeface="HG丸ｺﾞｼｯｸM-PRO" panose="020F0600000000000000" pitchFamily="50" charset="-128"/>
                          <a:ea typeface="HG丸ｺﾞｼｯｸM-PRO" panose="020F0600000000000000" pitchFamily="50" charset="-128"/>
                        </a:rPr>
                        <a:t>「思考力・判断力・表現力等を育むための素地となる学校・学級の取り組み」</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約</a:t>
                      </a:r>
                      <a:r>
                        <a:rPr kumimoji="1" lang="en-US" altLang="ja-JP" sz="1600" dirty="0" smtClean="0">
                          <a:latin typeface="HG丸ｺﾞｼｯｸM-PRO" panose="020F0600000000000000" pitchFamily="50" charset="-128"/>
                          <a:ea typeface="HG丸ｺﾞｼｯｸM-PRO" panose="020F0600000000000000" pitchFamily="50" charset="-128"/>
                        </a:rPr>
                        <a:t>50</a:t>
                      </a:r>
                      <a:r>
                        <a:rPr kumimoji="1" lang="ja-JP" altLang="en-US" sz="1600" dirty="0" smtClean="0">
                          <a:latin typeface="HG丸ｺﾞｼｯｸM-PRO" panose="020F0600000000000000" pitchFamily="50" charset="-128"/>
                          <a:ea typeface="HG丸ｺﾞｼｯｸM-PRO" panose="020F0600000000000000" pitchFamily="50" charset="-128"/>
                        </a:rPr>
                        <a:t>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bl>
          </a:graphicData>
        </a:graphic>
      </p:graphicFrame>
      <p:sp>
        <p:nvSpPr>
          <p:cNvPr id="5" name="角丸四角形 4"/>
          <p:cNvSpPr/>
          <p:nvPr/>
        </p:nvSpPr>
        <p:spPr>
          <a:xfrm>
            <a:off x="247648" y="922734"/>
            <a:ext cx="8648704" cy="105100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b="1" dirty="0" smtClean="0">
                <a:solidFill>
                  <a:schemeClr val="tx1"/>
                </a:solidFill>
                <a:latin typeface="+mj-ea"/>
                <a:ea typeface="+mj-ea"/>
              </a:rPr>
              <a:t>研修の取り扱い　</a:t>
            </a:r>
            <a:endParaRPr kumimoji="1" lang="en-US" altLang="ja-JP" b="1" dirty="0" smtClean="0">
              <a:solidFill>
                <a:schemeClr val="tx1"/>
              </a:solidFill>
              <a:latin typeface="+mj-ea"/>
              <a:ea typeface="+mj-ea"/>
            </a:endParaRPr>
          </a:p>
          <a:p>
            <a:r>
              <a:rPr kumimoji="1" lang="ja-JP" altLang="en-US" b="1" dirty="0" smtClean="0">
                <a:solidFill>
                  <a:schemeClr val="tx1"/>
                </a:solidFill>
                <a:latin typeface="+mj-ea"/>
                <a:ea typeface="+mj-ea"/>
              </a:rPr>
              <a:t>①研修はそれぞれで完結しているため、シリーズでも単独でも扱うことができる。</a:t>
            </a:r>
            <a:endParaRPr kumimoji="1" lang="en-US" altLang="ja-JP" b="1" dirty="0" smtClean="0">
              <a:solidFill>
                <a:schemeClr val="tx1"/>
              </a:solidFill>
              <a:latin typeface="+mj-ea"/>
              <a:ea typeface="+mj-ea"/>
            </a:endParaRPr>
          </a:p>
          <a:p>
            <a:r>
              <a:rPr kumimoji="1" lang="ja-JP" altLang="en-US" b="1" dirty="0" smtClean="0">
                <a:solidFill>
                  <a:schemeClr val="tx1"/>
                </a:solidFill>
                <a:latin typeface="+mj-ea"/>
                <a:ea typeface="+mj-ea"/>
              </a:rPr>
              <a:t>②同日の研修で、２つ以上の研修を組み合わせることもできる。</a:t>
            </a:r>
            <a:endParaRPr kumimoji="1" lang="en-US" altLang="ja-JP" b="1" dirty="0" smtClean="0">
              <a:solidFill>
                <a:schemeClr val="tx1"/>
              </a:solidFill>
              <a:latin typeface="+mj-ea"/>
              <a:ea typeface="+mj-ea"/>
            </a:endParaRPr>
          </a:p>
        </p:txBody>
      </p:sp>
    </p:spTree>
    <p:extLst>
      <p:ext uri="{BB962C8B-B14F-4D97-AF65-F5344CB8AC3E}">
        <p14:creationId xmlns:p14="http://schemas.microsoft.com/office/powerpoint/2010/main" val="37184252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Z:\事務文書\教科教育\教科部共同研究\H27共同研修\校内研修パッケージ\第２案\ワークシート\画像\学校・学級の取り組みブラッシュアップ研修.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46162" y="1330037"/>
            <a:ext cx="3877076" cy="548639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 name="タイトル 1"/>
          <p:cNvSpPr>
            <a:spLocks noGrp="1"/>
          </p:cNvSpPr>
          <p:nvPr>
            <p:ph type="title"/>
          </p:nvPr>
        </p:nvSpPr>
        <p:spPr/>
        <p:txBody>
          <a:bodyPr/>
          <a:lstStyle/>
          <a:p>
            <a:endParaRPr kumimoji="1" lang="ja-JP" altLang="en-US"/>
          </a:p>
        </p:txBody>
      </p:sp>
      <p:sp>
        <p:nvSpPr>
          <p:cNvPr id="6" name="角丸四角形 5"/>
          <p:cNvSpPr/>
          <p:nvPr/>
        </p:nvSpPr>
        <p:spPr>
          <a:xfrm>
            <a:off x="2911150" y="5691666"/>
            <a:ext cx="3433666" cy="734007"/>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356711" y="1733550"/>
            <a:ext cx="2072164" cy="923330"/>
          </a:xfrm>
          <a:prstGeom prst="rect">
            <a:avLst/>
          </a:prstGeom>
          <a:noFill/>
        </p:spPr>
        <p:txBody>
          <a:bodyPr vert="horz" wrap="square" rtlCol="0">
            <a:spAutoFit/>
          </a:bodyPr>
          <a:lstStyle/>
          <a:p>
            <a:r>
              <a:rPr kumimoji="1" lang="en-US" altLang="ja-JP" dirty="0" smtClean="0"/>
              <a:t>※</a:t>
            </a:r>
            <a:r>
              <a:rPr kumimoji="1" lang="ja-JP" altLang="en-US" dirty="0" smtClean="0"/>
              <a:t>ワークシートの赤</a:t>
            </a:r>
            <a:r>
              <a:rPr lang="ja-JP" altLang="en-US" dirty="0" smtClean="0"/>
              <a:t>枠部分に記入してください。</a:t>
            </a:r>
            <a:endParaRPr kumimoji="1" lang="ja-JP" altLang="en-US" dirty="0"/>
          </a:p>
        </p:txBody>
      </p:sp>
      <p:sp>
        <p:nvSpPr>
          <p:cNvPr id="10" name="正方形/長方形 9"/>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3200" b="1" dirty="0" smtClean="0">
                <a:latin typeface="+mn-ea"/>
              </a:rPr>
              <a:t>　　　　</a:t>
            </a:r>
            <a:r>
              <a:rPr lang="en-US" altLang="ja-JP" sz="3200" b="1" dirty="0" smtClean="0">
                <a:latin typeface="+mn-ea"/>
              </a:rPr>
              <a:t>Ⅵ</a:t>
            </a:r>
            <a:r>
              <a:rPr lang="ja-JP" altLang="en-US" sz="3200" b="1" dirty="0" smtClean="0">
                <a:latin typeface="+mn-ea"/>
              </a:rPr>
              <a:t>　学校</a:t>
            </a:r>
            <a:r>
              <a:rPr lang="ja-JP" altLang="en-US" sz="3200" b="1" dirty="0">
                <a:latin typeface="+mn-ea"/>
              </a:rPr>
              <a:t>・学級の</a:t>
            </a:r>
            <a:r>
              <a:rPr lang="ja-JP" altLang="en-US" sz="3200" b="1" dirty="0" smtClean="0">
                <a:latin typeface="+mn-ea"/>
              </a:rPr>
              <a:t>取り組み</a:t>
            </a:r>
            <a:endParaRPr lang="en-US" altLang="ja-JP" sz="3200" b="1" dirty="0" smtClean="0">
              <a:latin typeface="+mn-ea"/>
            </a:endParaRPr>
          </a:p>
          <a:p>
            <a:pPr algn="ctr"/>
            <a:r>
              <a:rPr lang="ja-JP" altLang="en-US" sz="3200" b="1" dirty="0" smtClean="0">
                <a:latin typeface="+mn-ea"/>
              </a:rPr>
              <a:t>ブラッシュアップ研修</a:t>
            </a:r>
            <a:endParaRPr lang="ja-JP" altLang="en-US" sz="3200" b="1" dirty="0">
              <a:latin typeface="+mn-ea"/>
            </a:endParaRPr>
          </a:p>
        </p:txBody>
      </p:sp>
    </p:spTree>
    <p:extLst>
      <p:ext uri="{BB962C8B-B14F-4D97-AF65-F5344CB8AC3E}">
        <p14:creationId xmlns:p14="http://schemas.microsoft.com/office/powerpoint/2010/main" val="75795806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ボックス 10"/>
          <p:cNvSpPr txBox="1"/>
          <p:nvPr/>
        </p:nvSpPr>
        <p:spPr>
          <a:xfrm>
            <a:off x="288925" y="2407028"/>
            <a:ext cx="8591550" cy="2062103"/>
          </a:xfrm>
          <a:prstGeom prst="rect">
            <a:avLst/>
          </a:prstGeom>
          <a:noFill/>
        </p:spPr>
        <p:txBody>
          <a:bodyPr wrap="square" rtlCol="0">
            <a:spAutoFit/>
          </a:bodyPr>
          <a:lstStyle/>
          <a:p>
            <a:r>
              <a:rPr kumimoji="1" lang="en-US" altLang="ja-JP" sz="3200" dirty="0" smtClean="0">
                <a:latin typeface="+mj-ea"/>
                <a:ea typeface="+mj-ea"/>
              </a:rPr>
              <a:t>【</a:t>
            </a:r>
            <a:r>
              <a:rPr kumimoji="1" lang="ja-JP" altLang="en-US" sz="3200" dirty="0" smtClean="0">
                <a:latin typeface="+mj-ea"/>
                <a:ea typeface="+mj-ea"/>
              </a:rPr>
              <a:t>まとめ</a:t>
            </a:r>
            <a:r>
              <a:rPr kumimoji="1" lang="en-US" altLang="ja-JP" sz="3200" dirty="0" smtClean="0">
                <a:latin typeface="+mj-ea"/>
                <a:ea typeface="+mj-ea"/>
              </a:rPr>
              <a:t>】</a:t>
            </a:r>
          </a:p>
          <a:p>
            <a:r>
              <a:rPr lang="ja-JP" altLang="en-US" sz="3200" dirty="0" smtClean="0">
                <a:latin typeface="+mj-ea"/>
                <a:ea typeface="+mj-ea"/>
              </a:rPr>
              <a:t>・思考力・判断力・表現力等を育むためには、　</a:t>
            </a:r>
            <a:endParaRPr lang="en-US" altLang="ja-JP" sz="3200" dirty="0" smtClean="0">
              <a:latin typeface="+mj-ea"/>
              <a:ea typeface="+mj-ea"/>
            </a:endParaRPr>
          </a:p>
          <a:p>
            <a:r>
              <a:rPr lang="ja-JP" altLang="en-US" sz="3200" dirty="0">
                <a:latin typeface="+mj-ea"/>
                <a:ea typeface="+mj-ea"/>
              </a:rPr>
              <a:t>　</a:t>
            </a:r>
            <a:r>
              <a:rPr lang="ja-JP" altLang="en-US" sz="3200" dirty="0" smtClean="0">
                <a:latin typeface="+mj-ea"/>
                <a:ea typeface="+mj-ea"/>
              </a:rPr>
              <a:t>学校全体での共通した取り組みが必要。</a:t>
            </a:r>
            <a:endParaRPr lang="en-US" altLang="ja-JP" sz="3200" dirty="0" smtClean="0">
              <a:latin typeface="+mj-ea"/>
              <a:ea typeface="+mj-ea"/>
            </a:endParaRPr>
          </a:p>
          <a:p>
            <a:r>
              <a:rPr lang="ja-JP" altLang="en-US" sz="3200" dirty="0" smtClean="0">
                <a:latin typeface="+mj-ea"/>
                <a:ea typeface="+mj-ea"/>
              </a:rPr>
              <a:t>・常時効果的な取り組みにブラッシュアップ。</a:t>
            </a:r>
            <a:endParaRPr lang="ja-JP" altLang="en-US" sz="3200" dirty="0">
              <a:latin typeface="+mj-ea"/>
              <a:ea typeface="+mj-ea"/>
            </a:endParaRPr>
          </a:p>
        </p:txBody>
      </p:sp>
      <p:sp>
        <p:nvSpPr>
          <p:cNvPr id="6" name="角丸四角形 5"/>
          <p:cNvSpPr/>
          <p:nvPr/>
        </p:nvSpPr>
        <p:spPr>
          <a:xfrm>
            <a:off x="285750" y="5176838"/>
            <a:ext cx="8515350" cy="110490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solidFill>
                  <a:schemeClr val="tx1"/>
                </a:solidFill>
              </a:rPr>
              <a:t>以上で研修は終わりです。お疲れ様でした。</a:t>
            </a:r>
            <a:endParaRPr kumimoji="1" lang="ja-JP" altLang="en-US" sz="3200" dirty="0">
              <a:solidFill>
                <a:schemeClr val="tx1"/>
              </a:solidFill>
            </a:endParaRPr>
          </a:p>
        </p:txBody>
      </p:sp>
      <p:sp>
        <p:nvSpPr>
          <p:cNvPr id="5" name="正方形/長方形 4"/>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3200" b="1" dirty="0" smtClean="0">
                <a:latin typeface="+mn-ea"/>
              </a:rPr>
              <a:t>　　　　</a:t>
            </a:r>
            <a:r>
              <a:rPr lang="en-US" altLang="ja-JP" sz="3200" b="1" dirty="0" smtClean="0">
                <a:latin typeface="+mn-ea"/>
              </a:rPr>
              <a:t>Ⅵ</a:t>
            </a:r>
            <a:r>
              <a:rPr lang="ja-JP" altLang="en-US" sz="3200" b="1" dirty="0" smtClean="0">
                <a:latin typeface="+mn-ea"/>
              </a:rPr>
              <a:t>　学校</a:t>
            </a:r>
            <a:r>
              <a:rPr lang="ja-JP" altLang="en-US" sz="3200" b="1" dirty="0">
                <a:latin typeface="+mn-ea"/>
              </a:rPr>
              <a:t>・学級の</a:t>
            </a:r>
            <a:r>
              <a:rPr lang="ja-JP" altLang="en-US" sz="3200" b="1" dirty="0" smtClean="0">
                <a:latin typeface="+mn-ea"/>
              </a:rPr>
              <a:t>取り組み</a:t>
            </a:r>
            <a:endParaRPr lang="en-US" altLang="ja-JP" sz="3200" b="1" dirty="0" smtClean="0">
              <a:latin typeface="+mn-ea"/>
            </a:endParaRPr>
          </a:p>
          <a:p>
            <a:pPr algn="ctr"/>
            <a:r>
              <a:rPr lang="ja-JP" altLang="en-US" sz="3200" b="1" dirty="0" smtClean="0">
                <a:latin typeface="+mn-ea"/>
              </a:rPr>
              <a:t>ブラッシュアップ研修</a:t>
            </a:r>
            <a:endParaRPr lang="ja-JP" altLang="en-US" sz="3200" b="1" dirty="0">
              <a:latin typeface="+mn-ea"/>
            </a:endParaRPr>
          </a:p>
        </p:txBody>
      </p:sp>
    </p:spTree>
    <p:extLst>
      <p:ext uri="{BB962C8B-B14F-4D97-AF65-F5344CB8AC3E}">
        <p14:creationId xmlns:p14="http://schemas.microsoft.com/office/powerpoint/2010/main" val="26089065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0" y="-27384"/>
            <a:ext cx="9144000" cy="8031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b="1" dirty="0" smtClean="0">
                <a:latin typeface="HG丸ｺﾞｼｯｸM-PRO" panose="020F0600000000000000" pitchFamily="50" charset="-128"/>
                <a:ea typeface="HG丸ｺﾞｼｯｸM-PRO" panose="020F0600000000000000" pitchFamily="50" charset="-128"/>
              </a:rPr>
              <a:t>６つの研修の概要</a:t>
            </a:r>
            <a:endParaRPr lang="en-US" altLang="ja-JP" sz="3600" b="1" dirty="0" smtClean="0">
              <a:latin typeface="HG丸ｺﾞｼｯｸM-PRO" panose="020F0600000000000000" pitchFamily="50" charset="-128"/>
              <a:ea typeface="HG丸ｺﾞｼｯｸM-PRO" panose="020F0600000000000000" pitchFamily="50" charset="-128"/>
            </a:endParaRPr>
          </a:p>
        </p:txBody>
      </p:sp>
      <p:sp>
        <p:nvSpPr>
          <p:cNvPr id="7" name="角丸四角形 6"/>
          <p:cNvSpPr/>
          <p:nvPr/>
        </p:nvSpPr>
        <p:spPr>
          <a:xfrm>
            <a:off x="114300" y="76200"/>
            <a:ext cx="1638300" cy="40005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sz="2400" dirty="0" smtClean="0">
                <a:latin typeface="+mj-ea"/>
                <a:ea typeface="+mj-ea"/>
              </a:rPr>
              <a:t>はじめに</a:t>
            </a:r>
            <a:endParaRPr kumimoji="1" lang="ja-JP" altLang="en-US" sz="2400" dirty="0">
              <a:latin typeface="+mj-ea"/>
              <a:ea typeface="+mj-ea"/>
            </a:endParaRPr>
          </a:p>
        </p:txBody>
      </p:sp>
      <p:graphicFrame>
        <p:nvGraphicFramePr>
          <p:cNvPr id="8" name="表 7"/>
          <p:cNvGraphicFramePr>
            <a:graphicFrameLocks noGrp="1"/>
          </p:cNvGraphicFramePr>
          <p:nvPr>
            <p:extLst>
              <p:ext uri="{D42A27DB-BD31-4B8C-83A1-F6EECF244321}">
                <p14:modId xmlns:p14="http://schemas.microsoft.com/office/powerpoint/2010/main" val="3359298700"/>
              </p:ext>
            </p:extLst>
          </p:nvPr>
        </p:nvGraphicFramePr>
        <p:xfrm>
          <a:off x="247647" y="841152"/>
          <a:ext cx="8745523" cy="5831563"/>
        </p:xfrm>
        <a:graphic>
          <a:graphicData uri="http://schemas.openxmlformats.org/drawingml/2006/table">
            <a:tbl>
              <a:tblPr firstRow="1" bandRow="1">
                <a:tableStyleId>{10A1B5D5-9B99-4C35-A422-299274C87663}</a:tableStyleId>
              </a:tblPr>
              <a:tblGrid>
                <a:gridCol w="412229">
                  <a:extLst>
                    <a:ext uri="{9D8B030D-6E8A-4147-A177-3AD203B41FA5}">
                      <a16:colId xmlns:a16="http://schemas.microsoft.com/office/drawing/2014/main" val="20000"/>
                    </a:ext>
                  </a:extLst>
                </a:gridCol>
                <a:gridCol w="2422689">
                  <a:extLst>
                    <a:ext uri="{9D8B030D-6E8A-4147-A177-3AD203B41FA5}">
                      <a16:colId xmlns:a16="http://schemas.microsoft.com/office/drawing/2014/main" val="20001"/>
                    </a:ext>
                  </a:extLst>
                </a:gridCol>
                <a:gridCol w="5910605">
                  <a:extLst>
                    <a:ext uri="{9D8B030D-6E8A-4147-A177-3AD203B41FA5}">
                      <a16:colId xmlns:a16="http://schemas.microsoft.com/office/drawing/2014/main" val="20002"/>
                    </a:ext>
                  </a:extLst>
                </a:gridCol>
              </a:tblGrid>
              <a:tr h="377160">
                <a:tc>
                  <a:txBody>
                    <a:bodyPr/>
                    <a:lstStyle/>
                    <a:p>
                      <a:pPr algn="ctr"/>
                      <a:endParaRPr kumimoji="1" lang="ja-JP" altLang="en-US" sz="1800" dirty="0">
                        <a:latin typeface="HG丸ｺﾞｼｯｸM-PRO" panose="020F0600000000000000" pitchFamily="50" charset="-128"/>
                        <a:ea typeface="HG丸ｺﾞｼｯｸM-PRO" panose="020F06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333CC"/>
                    </a:solid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研修の名称</a:t>
                      </a:r>
                      <a:endParaRPr kumimoji="1" lang="ja-JP" altLang="en-US" sz="1600" dirty="0">
                        <a:latin typeface="HG丸ｺﾞｼｯｸM-PRO" panose="020F0600000000000000" pitchFamily="50" charset="-128"/>
                        <a:ea typeface="HG丸ｺﾞｼｯｸM-PRO" panose="020F06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333CC"/>
                    </a:solid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研修の目的</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333CC"/>
                    </a:solidFill>
                  </a:tcPr>
                </a:tc>
                <a:extLst>
                  <a:ext uri="{0D108BD9-81ED-4DB2-BD59-A6C34878D82A}">
                    <a16:rowId xmlns:a16="http://schemas.microsoft.com/office/drawing/2014/main" val="10000"/>
                  </a:ext>
                </a:extLst>
              </a:tr>
              <a:tr h="1054479">
                <a:tc>
                  <a:txBody>
                    <a:bodyPr/>
                    <a:lstStyle/>
                    <a:p>
                      <a:pPr algn="ctr"/>
                      <a:r>
                        <a:rPr kumimoji="1" lang="en-US" altLang="ja-JP" sz="1400" dirty="0" smtClean="0">
                          <a:latin typeface="HG丸ｺﾞｼｯｸM-PRO" panose="020F0600000000000000" pitchFamily="50" charset="-128"/>
                          <a:ea typeface="HG丸ｺﾞｼｯｸM-PRO" panose="020F0600000000000000" pitchFamily="50" charset="-128"/>
                        </a:rPr>
                        <a:t>Ⅰ</a:t>
                      </a:r>
                      <a:endParaRPr kumimoji="1" lang="ja-JP" altLang="en-US" sz="14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r>
                        <a:rPr kumimoji="1" lang="ja-JP" altLang="en-US" sz="1600" dirty="0" smtClean="0">
                          <a:latin typeface="HG丸ｺﾞｼｯｸM-PRO" panose="020F0600000000000000" pitchFamily="50" charset="-128"/>
                          <a:ea typeface="HG丸ｺﾞｼｯｸM-PRO" panose="020F0600000000000000" pitchFamily="50" charset="-128"/>
                        </a:rPr>
                        <a:t>授業づくり共通理解研修</a:t>
                      </a:r>
                      <a:endParaRPr kumimoji="1" lang="en-US" altLang="ja-JP" sz="16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r>
                        <a:rPr kumimoji="1" lang="ja-JP" altLang="en-US" sz="1600" dirty="0" smtClean="0"/>
                        <a:t>全国学力・学習状況調査を活用した課題解決のための授業づくりについて知り、今後の授業づくりのヒントにすることができる。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01"/>
                  </a:ext>
                </a:extLst>
              </a:tr>
              <a:tr h="849971">
                <a:tc>
                  <a:txBody>
                    <a:bodyPr/>
                    <a:lstStyle/>
                    <a:p>
                      <a:pPr algn="ctr"/>
                      <a:r>
                        <a:rPr kumimoji="1" lang="en-US" altLang="ja-JP" sz="1400" dirty="0" smtClean="0">
                          <a:latin typeface="HG丸ｺﾞｼｯｸM-PRO" panose="020F0600000000000000" pitchFamily="50" charset="-128"/>
                          <a:ea typeface="HG丸ｺﾞｼｯｸM-PRO" panose="020F0600000000000000" pitchFamily="50" charset="-128"/>
                        </a:rPr>
                        <a:t>Ⅱ</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自校採点後研修</a:t>
                      </a:r>
                      <a:endParaRPr kumimoji="1" lang="en-US" altLang="ja-JP" sz="16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600" dirty="0" smtClean="0"/>
                        <a:t>自校の採点結果から、課題を捉え、今後の指導の改善・充実の方向を共有することができる。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707366">
                <a:tc>
                  <a:txBody>
                    <a:bodyPr/>
                    <a:lstStyle/>
                    <a:p>
                      <a:pPr algn="ctr"/>
                      <a:r>
                        <a:rPr kumimoji="1" lang="en-US" altLang="ja-JP" sz="1400" dirty="0" smtClean="0">
                          <a:latin typeface="HG丸ｺﾞｼｯｸM-PRO" panose="020F0600000000000000" pitchFamily="50" charset="-128"/>
                          <a:ea typeface="HG丸ｺﾞｼｯｸM-PRO" panose="020F0600000000000000" pitchFamily="50" charset="-128"/>
                        </a:rPr>
                        <a:t>Ⅲ</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結果公表後研修</a:t>
                      </a:r>
                      <a:endParaRPr kumimoji="1" lang="en-US" altLang="ja-JP" sz="16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r>
                        <a:rPr kumimoji="1" lang="ja-JP" altLang="en-US" sz="1600" dirty="0" smtClean="0"/>
                        <a:t>全国平均正答率との差から自校の課題を捉え、今後の指導の改善・充実の方向を共有することができる。</a:t>
                      </a:r>
                    </a:p>
                    <a:p>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03"/>
                  </a:ext>
                </a:extLst>
              </a:tr>
              <a:tr h="781553">
                <a:tc>
                  <a:txBody>
                    <a:bodyPr/>
                    <a:lstStyle/>
                    <a:p>
                      <a:pPr algn="ctr"/>
                      <a:r>
                        <a:rPr kumimoji="1" lang="en-US" altLang="ja-JP" sz="1400" dirty="0" smtClean="0">
                          <a:latin typeface="HG丸ｺﾞｼｯｸM-PRO" panose="020F0600000000000000" pitchFamily="50" charset="-128"/>
                          <a:ea typeface="HG丸ｺﾞｼｯｸM-PRO" panose="020F0600000000000000" pitchFamily="50" charset="-128"/>
                        </a:rPr>
                        <a:t>Ⅳ</a:t>
                      </a:r>
                      <a:endParaRPr kumimoji="1" lang="ja-JP" altLang="en-US" sz="14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単元計画研修</a:t>
                      </a:r>
                      <a:endParaRPr kumimoji="1" lang="ja-JP" altLang="en-US" sz="16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600" dirty="0" smtClean="0"/>
                        <a:t>小学校国語を題材に、</a:t>
                      </a:r>
                      <a:r>
                        <a:rPr kumimoji="1" lang="en-US" altLang="ja-JP" sz="1600" dirty="0" smtClean="0"/>
                        <a:t>B</a:t>
                      </a:r>
                      <a:r>
                        <a:rPr kumimoji="1" lang="ja-JP" altLang="en-US" sz="1600" dirty="0" smtClean="0"/>
                        <a:t>問題を単元として捉えることで、単元を計画する力を高めることができる。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845389">
                <a:tc>
                  <a:txBody>
                    <a:bodyPr/>
                    <a:lstStyle/>
                    <a:p>
                      <a:pPr algn="ctr"/>
                      <a:r>
                        <a:rPr kumimoji="1" lang="en-US" altLang="ja-JP" sz="1400" dirty="0" smtClean="0">
                          <a:latin typeface="HG丸ｺﾞｼｯｸM-PRO" panose="020F0600000000000000" pitchFamily="50" charset="-128"/>
                          <a:ea typeface="HG丸ｺﾞｼｯｸM-PRO" panose="020F0600000000000000" pitchFamily="50" charset="-128"/>
                        </a:rPr>
                        <a:t>Ⅴ</a:t>
                      </a:r>
                      <a:endParaRPr kumimoji="1" lang="ja-JP" altLang="en-US" sz="14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本時計画研修</a:t>
                      </a:r>
                      <a:endParaRPr kumimoji="1" lang="ja-JP" altLang="en-US" sz="16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r>
                        <a:rPr kumimoji="1" lang="ja-JP" altLang="en-US" sz="1600" dirty="0" smtClean="0"/>
                        <a:t>小学校算数を題材にして、「授業５」を意識することで、本時を計画する力を高めることができる。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05"/>
                  </a:ext>
                </a:extLst>
              </a:tr>
              <a:tr h="1100051">
                <a:tc>
                  <a:txBody>
                    <a:bodyPr/>
                    <a:lstStyle/>
                    <a:p>
                      <a:pPr algn="ctr"/>
                      <a:r>
                        <a:rPr kumimoji="1" lang="en-US" altLang="ja-JP" sz="1400" dirty="0" smtClean="0">
                          <a:latin typeface="HG丸ｺﾞｼｯｸM-PRO" panose="020F0600000000000000" pitchFamily="50" charset="-128"/>
                          <a:ea typeface="HG丸ｺﾞｼｯｸM-PRO" panose="020F0600000000000000" pitchFamily="50" charset="-128"/>
                        </a:rPr>
                        <a:t>Ⅵ</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学校・学級の取り組み</a:t>
                      </a:r>
                      <a:endParaRPr kumimoji="1" lang="en-US" altLang="ja-JP" sz="1600" dirty="0" smtClean="0">
                        <a:latin typeface="HG丸ｺﾞｼｯｸM-PRO" panose="020F0600000000000000" pitchFamily="50" charset="-128"/>
                        <a:ea typeface="HG丸ｺﾞｼｯｸM-PRO" panose="020F0600000000000000" pitchFamily="50" charset="-128"/>
                      </a:endParaRPr>
                    </a:p>
                    <a:p>
                      <a:pPr algn="ctr"/>
                      <a:r>
                        <a:rPr kumimoji="1" lang="ja-JP" altLang="en-US" sz="1600" dirty="0" smtClean="0">
                          <a:latin typeface="HG丸ｺﾞｼｯｸM-PRO" panose="020F0600000000000000" pitchFamily="50" charset="-128"/>
                          <a:ea typeface="HG丸ｺﾞｼｯｸM-PRO" panose="020F0600000000000000" pitchFamily="50" charset="-128"/>
                        </a:rPr>
                        <a:t>ブラッシュアップ研修</a:t>
                      </a:r>
                      <a:endParaRPr kumimoji="1" lang="ja-JP" altLang="en-US" sz="16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600" dirty="0" smtClean="0">
                          <a:latin typeface="HG丸ｺﾞｼｯｸM-PRO" panose="020F0600000000000000" pitchFamily="50" charset="-128"/>
                          <a:ea typeface="HG丸ｺﾞｼｯｸM-PRO" panose="020F0600000000000000" pitchFamily="50" charset="-128"/>
                        </a:rPr>
                        <a:t>学力向上に向け、現在の学校・学級の取り組みを振り返るとともに、他校の実践事例を参考にすることを通して、より実効的な学校の取り組みを構想することができる。</a:t>
                      </a:r>
                      <a:endParaRPr kumimoji="1" lang="en-US" altLang="ja-JP" sz="1600" dirty="0" smtClean="0">
                        <a:latin typeface="HG丸ｺﾞｼｯｸM-PRO" panose="020F0600000000000000" pitchFamily="50" charset="-128"/>
                        <a:ea typeface="HG丸ｺﾞｼｯｸM-PRO" panose="020F0600000000000000" pitchFamily="50" charset="-128"/>
                      </a:endParaRPr>
                    </a:p>
                    <a:p>
                      <a:endParaRPr kumimoji="1" lang="ja-JP" altLang="en-US" sz="1600" dirty="0" smtClean="0">
                        <a:latin typeface="HG丸ｺﾞｼｯｸM-PRO" panose="020F0600000000000000" pitchFamily="50" charset="-128"/>
                        <a:ea typeface="HG丸ｺﾞｼｯｸM-PRO" panose="020F06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bl>
          </a:graphicData>
        </a:graphic>
      </p:graphicFrame>
      <p:sp>
        <p:nvSpPr>
          <p:cNvPr id="3" name="角丸四角形 2"/>
          <p:cNvSpPr/>
          <p:nvPr/>
        </p:nvSpPr>
        <p:spPr>
          <a:xfrm>
            <a:off x="4813539" y="1826125"/>
            <a:ext cx="4165910" cy="382237"/>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solidFill>
                  <a:schemeClr val="tx1"/>
                </a:solidFill>
              </a:rPr>
              <a:t>課題解決のための４つのプロセスとは？</a:t>
            </a:r>
            <a:endParaRPr kumimoji="1" lang="en-US" altLang="ja-JP" sz="1600" dirty="0" smtClean="0">
              <a:solidFill>
                <a:schemeClr val="tx1"/>
              </a:solidFill>
            </a:endParaRPr>
          </a:p>
        </p:txBody>
      </p:sp>
      <p:sp>
        <p:nvSpPr>
          <p:cNvPr id="9" name="角丸四角形 8"/>
          <p:cNvSpPr/>
          <p:nvPr/>
        </p:nvSpPr>
        <p:spPr>
          <a:xfrm>
            <a:off x="5916758" y="2741444"/>
            <a:ext cx="3079944" cy="307911"/>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solidFill>
                  <a:schemeClr val="tx1"/>
                </a:solidFill>
              </a:rPr>
              <a:t>正答率の低い問題を課題に！</a:t>
            </a:r>
            <a:endParaRPr kumimoji="1" lang="en-US" altLang="ja-JP" sz="1600" dirty="0" smtClean="0">
              <a:solidFill>
                <a:schemeClr val="tx1"/>
              </a:solidFill>
            </a:endParaRPr>
          </a:p>
        </p:txBody>
      </p:sp>
      <p:sp>
        <p:nvSpPr>
          <p:cNvPr id="10" name="角丸四角形 9"/>
          <p:cNvSpPr/>
          <p:nvPr/>
        </p:nvSpPr>
        <p:spPr>
          <a:xfrm>
            <a:off x="5455172" y="3636854"/>
            <a:ext cx="3541530" cy="309404"/>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solidFill>
                  <a:schemeClr val="tx1"/>
                </a:solidFill>
              </a:rPr>
              <a:t>全国との差の大きい問題を課題に！</a:t>
            </a:r>
            <a:endParaRPr kumimoji="1" lang="en-US" altLang="ja-JP" sz="1600" dirty="0" smtClean="0">
              <a:solidFill>
                <a:schemeClr val="tx1"/>
              </a:solidFill>
            </a:endParaRPr>
          </a:p>
        </p:txBody>
      </p:sp>
      <p:sp>
        <p:nvSpPr>
          <p:cNvPr id="12" name="角丸四角形 11"/>
          <p:cNvSpPr/>
          <p:nvPr/>
        </p:nvSpPr>
        <p:spPr>
          <a:xfrm>
            <a:off x="6668282" y="4335003"/>
            <a:ext cx="2328420" cy="278323"/>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solidFill>
                  <a:schemeClr val="tx1"/>
                </a:solidFill>
              </a:rPr>
              <a:t>調査問題を単元に！</a:t>
            </a:r>
            <a:endParaRPr kumimoji="1" lang="en-US" altLang="ja-JP" sz="1600" dirty="0" smtClean="0">
              <a:solidFill>
                <a:schemeClr val="tx1"/>
              </a:solidFill>
            </a:endParaRPr>
          </a:p>
        </p:txBody>
      </p:sp>
      <p:sp>
        <p:nvSpPr>
          <p:cNvPr id="13" name="角丸四角形 12"/>
          <p:cNvSpPr/>
          <p:nvPr/>
        </p:nvSpPr>
        <p:spPr>
          <a:xfrm>
            <a:off x="6547081" y="5259405"/>
            <a:ext cx="2466874" cy="307238"/>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solidFill>
                  <a:schemeClr val="tx1"/>
                </a:solidFill>
              </a:rPr>
              <a:t>「授業５」を意識して！</a:t>
            </a:r>
            <a:endParaRPr kumimoji="1" lang="en-US" altLang="ja-JP" sz="1600" dirty="0" smtClean="0">
              <a:solidFill>
                <a:schemeClr val="tx1"/>
              </a:solidFill>
            </a:endParaRPr>
          </a:p>
        </p:txBody>
      </p:sp>
      <p:sp>
        <p:nvSpPr>
          <p:cNvPr id="14" name="角丸四角形 13"/>
          <p:cNvSpPr/>
          <p:nvPr/>
        </p:nvSpPr>
        <p:spPr>
          <a:xfrm>
            <a:off x="6090248" y="6392072"/>
            <a:ext cx="2906453" cy="296514"/>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smtClean="0">
                <a:solidFill>
                  <a:schemeClr val="tx1"/>
                </a:solidFill>
                <a:latin typeface="+mj-ea"/>
                <a:ea typeface="+mj-ea"/>
              </a:rPr>
              <a:t>10</a:t>
            </a:r>
            <a:r>
              <a:rPr kumimoji="1" lang="ja-JP" altLang="en-US" sz="1600" dirty="0" smtClean="0">
                <a:solidFill>
                  <a:schemeClr val="tx1"/>
                </a:solidFill>
              </a:rPr>
              <a:t>のアイディアを参考に！</a:t>
            </a:r>
            <a:endParaRPr kumimoji="1" lang="en-US" altLang="ja-JP" sz="1600" dirty="0" smtClean="0">
              <a:solidFill>
                <a:schemeClr val="tx1"/>
              </a:solidFill>
            </a:endParaRPr>
          </a:p>
        </p:txBody>
      </p:sp>
    </p:spTree>
    <p:extLst>
      <p:ext uri="{BB962C8B-B14F-4D97-AF65-F5344CB8AC3E}">
        <p14:creationId xmlns:p14="http://schemas.microsoft.com/office/powerpoint/2010/main" val="2479018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3200" b="1" dirty="0" smtClean="0">
                <a:latin typeface="+mn-ea"/>
              </a:rPr>
              <a:t>　　　　</a:t>
            </a:r>
            <a:r>
              <a:rPr lang="en-US" altLang="ja-JP" sz="3200" b="1" dirty="0" smtClean="0">
                <a:latin typeface="+mn-ea"/>
              </a:rPr>
              <a:t>Ⅵ</a:t>
            </a:r>
            <a:r>
              <a:rPr lang="ja-JP" altLang="en-US" sz="3200" b="1" dirty="0" smtClean="0">
                <a:latin typeface="+mn-ea"/>
              </a:rPr>
              <a:t>　学校</a:t>
            </a:r>
            <a:r>
              <a:rPr lang="ja-JP" altLang="en-US" sz="3200" b="1" dirty="0">
                <a:latin typeface="+mn-ea"/>
              </a:rPr>
              <a:t>・学級の</a:t>
            </a:r>
            <a:r>
              <a:rPr lang="ja-JP" altLang="en-US" sz="3200" b="1" dirty="0" smtClean="0">
                <a:latin typeface="+mn-ea"/>
              </a:rPr>
              <a:t>取り組み</a:t>
            </a:r>
            <a:endParaRPr lang="en-US" altLang="ja-JP" sz="3200" b="1" dirty="0" smtClean="0">
              <a:latin typeface="+mn-ea"/>
            </a:endParaRPr>
          </a:p>
          <a:p>
            <a:pPr algn="ctr"/>
            <a:r>
              <a:rPr lang="ja-JP" altLang="en-US" sz="3200" b="1" dirty="0" smtClean="0">
                <a:latin typeface="+mn-ea"/>
              </a:rPr>
              <a:t>ブラッシュアップ研修</a:t>
            </a:r>
            <a:endParaRPr lang="ja-JP" altLang="en-US" sz="3200" b="1" dirty="0">
              <a:latin typeface="+mn-ea"/>
            </a:endParaRPr>
          </a:p>
        </p:txBody>
      </p:sp>
      <p:sp>
        <p:nvSpPr>
          <p:cNvPr id="11" name="テキスト ボックス 10"/>
          <p:cNvSpPr txBox="1"/>
          <p:nvPr/>
        </p:nvSpPr>
        <p:spPr>
          <a:xfrm>
            <a:off x="266700" y="2300288"/>
            <a:ext cx="8591550" cy="2554545"/>
          </a:xfrm>
          <a:prstGeom prst="rect">
            <a:avLst/>
          </a:prstGeom>
          <a:noFill/>
        </p:spPr>
        <p:txBody>
          <a:bodyPr wrap="square" rtlCol="0">
            <a:spAutoFit/>
          </a:bodyPr>
          <a:lstStyle/>
          <a:p>
            <a:r>
              <a:rPr kumimoji="1" lang="en-US" altLang="ja-JP" sz="3200" dirty="0" smtClean="0">
                <a:latin typeface="+mj-ea"/>
                <a:ea typeface="+mj-ea"/>
              </a:rPr>
              <a:t>【</a:t>
            </a:r>
            <a:r>
              <a:rPr kumimoji="1" lang="ja-JP" altLang="en-US" sz="3200" dirty="0" smtClean="0">
                <a:latin typeface="+mj-ea"/>
                <a:ea typeface="+mj-ea"/>
              </a:rPr>
              <a:t>目的</a:t>
            </a:r>
            <a:r>
              <a:rPr kumimoji="1" lang="en-US" altLang="ja-JP" sz="3200" dirty="0" smtClean="0">
                <a:latin typeface="+mj-ea"/>
                <a:ea typeface="+mj-ea"/>
              </a:rPr>
              <a:t>】</a:t>
            </a:r>
          </a:p>
          <a:p>
            <a:r>
              <a:rPr lang="ja-JP" altLang="en-US" sz="3200" dirty="0">
                <a:latin typeface="+mj-ea"/>
                <a:ea typeface="+mj-ea"/>
              </a:rPr>
              <a:t>　</a:t>
            </a:r>
            <a:r>
              <a:rPr lang="ja-JP" altLang="en-US" sz="3200" dirty="0" smtClean="0">
                <a:latin typeface="+mj-ea"/>
                <a:ea typeface="+mj-ea"/>
              </a:rPr>
              <a:t>学力向上に向け、現在の学校・学級の取り組みを振り返るとともに、他校の実践事例を参考にすることを通して、より実効的な学校の取り組みを構想することができる。</a:t>
            </a:r>
            <a:endParaRPr lang="en-US" altLang="ja-JP" sz="3200" dirty="0" smtClean="0">
              <a:latin typeface="+mj-ea"/>
              <a:ea typeface="+mj-ea"/>
            </a:endParaRPr>
          </a:p>
        </p:txBody>
      </p:sp>
    </p:spTree>
    <p:extLst>
      <p:ext uri="{BB962C8B-B14F-4D97-AF65-F5344CB8AC3E}">
        <p14:creationId xmlns:p14="http://schemas.microsoft.com/office/powerpoint/2010/main" val="35016691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45471" y="1859976"/>
            <a:ext cx="8853055" cy="4401205"/>
          </a:xfrm>
          <a:prstGeom prst="rect">
            <a:avLst/>
          </a:prstGeom>
          <a:noFill/>
        </p:spPr>
        <p:txBody>
          <a:bodyPr wrap="square" rtlCol="0">
            <a:spAutoFit/>
          </a:bodyPr>
          <a:lstStyle/>
          <a:p>
            <a:r>
              <a:rPr lang="ja-JP" altLang="en-US" sz="2000" dirty="0" smtClean="0"/>
              <a:t>○現在までの取り組みを振り返る。（５分）</a:t>
            </a:r>
            <a:endParaRPr lang="en-US" altLang="ja-JP" sz="2000" dirty="0" smtClean="0"/>
          </a:p>
          <a:p>
            <a:r>
              <a:rPr lang="ja-JP" altLang="en-US" sz="2000" dirty="0" smtClean="0"/>
              <a:t>　（個人）</a:t>
            </a:r>
            <a:endParaRPr lang="en-US" altLang="ja-JP" sz="2000" dirty="0" smtClean="0"/>
          </a:p>
          <a:p>
            <a:r>
              <a:rPr lang="ja-JP" altLang="en-US" sz="2000" dirty="0" smtClean="0"/>
              <a:t>○情報交換をする。</a:t>
            </a:r>
            <a:r>
              <a:rPr lang="ja-JP" altLang="en-US" sz="2000" dirty="0" smtClean="0">
                <a:latin typeface="+mj-ea"/>
                <a:ea typeface="+mj-ea"/>
              </a:rPr>
              <a:t>（</a:t>
            </a:r>
            <a:r>
              <a:rPr lang="en-US" altLang="ja-JP" sz="2000" dirty="0" smtClean="0">
                <a:latin typeface="+mj-ea"/>
                <a:ea typeface="+mj-ea"/>
              </a:rPr>
              <a:t>10</a:t>
            </a:r>
            <a:r>
              <a:rPr lang="ja-JP" altLang="en-US" sz="2000" dirty="0" smtClean="0">
                <a:latin typeface="+mj-ea"/>
                <a:ea typeface="+mj-ea"/>
              </a:rPr>
              <a:t>分）</a:t>
            </a:r>
            <a:endParaRPr lang="en-US" altLang="ja-JP" sz="2000" dirty="0" smtClean="0">
              <a:latin typeface="+mj-ea"/>
              <a:ea typeface="+mj-ea"/>
            </a:endParaRPr>
          </a:p>
          <a:p>
            <a:r>
              <a:rPr lang="ja-JP" altLang="en-US" sz="2000" dirty="0">
                <a:latin typeface="+mj-ea"/>
                <a:ea typeface="+mj-ea"/>
              </a:rPr>
              <a:t>　</a:t>
            </a:r>
            <a:r>
              <a:rPr lang="ja-JP" altLang="en-US" sz="2000" dirty="0" smtClean="0">
                <a:latin typeface="+mj-ea"/>
                <a:ea typeface="+mj-ea"/>
              </a:rPr>
              <a:t>（グループ）</a:t>
            </a:r>
            <a:endParaRPr lang="en-US" altLang="ja-JP" sz="2000" dirty="0">
              <a:latin typeface="+mj-ea"/>
              <a:ea typeface="+mj-ea"/>
            </a:endParaRPr>
          </a:p>
          <a:p>
            <a:r>
              <a:rPr lang="ja-JP" altLang="en-US" sz="2000" dirty="0" smtClean="0">
                <a:latin typeface="+mj-ea"/>
                <a:ea typeface="+mj-ea"/>
              </a:rPr>
              <a:t>○「ヒント集２」第２章から取り組むことができそうなアイディアを読む。　　　　　　　　　　　</a:t>
            </a:r>
            <a:endParaRPr lang="en-US" altLang="ja-JP" sz="2000" dirty="0" smtClean="0">
              <a:latin typeface="+mj-ea"/>
              <a:ea typeface="+mj-ea"/>
            </a:endParaRPr>
          </a:p>
          <a:p>
            <a:r>
              <a:rPr lang="ja-JP" altLang="en-US" sz="2000" dirty="0">
                <a:latin typeface="+mj-ea"/>
                <a:ea typeface="+mj-ea"/>
              </a:rPr>
              <a:t>　</a:t>
            </a:r>
            <a:r>
              <a:rPr lang="ja-JP" altLang="en-US" sz="2000" dirty="0" smtClean="0">
                <a:latin typeface="+mj-ea"/>
                <a:ea typeface="+mj-ea"/>
              </a:rPr>
              <a:t>　　　　　　　　　　　　　　　　　　　　　　　　　　　（</a:t>
            </a:r>
            <a:r>
              <a:rPr lang="en-US" altLang="ja-JP" sz="2000" dirty="0" smtClean="0">
                <a:latin typeface="+mj-ea"/>
                <a:ea typeface="+mj-ea"/>
              </a:rPr>
              <a:t>10</a:t>
            </a:r>
            <a:r>
              <a:rPr lang="ja-JP" altLang="en-US" sz="2000" dirty="0" smtClean="0">
                <a:latin typeface="+mj-ea"/>
                <a:ea typeface="+mj-ea"/>
              </a:rPr>
              <a:t>分）</a:t>
            </a:r>
            <a:endParaRPr lang="en-US" altLang="ja-JP" sz="2000" dirty="0" smtClean="0">
              <a:latin typeface="+mj-ea"/>
              <a:ea typeface="+mj-ea"/>
            </a:endParaRPr>
          </a:p>
          <a:p>
            <a:r>
              <a:rPr lang="ja-JP" altLang="en-US" sz="2000" dirty="0" smtClean="0">
                <a:latin typeface="+mj-ea"/>
                <a:ea typeface="+mj-ea"/>
              </a:rPr>
              <a:t>○学校全体で取り組んでみたいことを考える。（５分）</a:t>
            </a:r>
            <a:endParaRPr lang="en-US" altLang="ja-JP" sz="2000" dirty="0" smtClean="0">
              <a:latin typeface="+mj-ea"/>
              <a:ea typeface="+mj-ea"/>
            </a:endParaRPr>
          </a:p>
          <a:p>
            <a:r>
              <a:rPr lang="ja-JP" altLang="en-US" sz="2000" dirty="0" smtClean="0">
                <a:latin typeface="+mj-ea"/>
                <a:ea typeface="+mj-ea"/>
              </a:rPr>
              <a:t>　（個人）</a:t>
            </a:r>
            <a:endParaRPr lang="en-US" altLang="ja-JP" sz="2000" dirty="0">
              <a:latin typeface="+mj-ea"/>
              <a:ea typeface="+mj-ea"/>
            </a:endParaRPr>
          </a:p>
          <a:p>
            <a:r>
              <a:rPr lang="ja-JP" altLang="en-US" sz="2000" dirty="0" smtClean="0">
                <a:latin typeface="+mj-ea"/>
                <a:ea typeface="+mj-ea"/>
              </a:rPr>
              <a:t>○考えたことを交流する。（</a:t>
            </a:r>
            <a:r>
              <a:rPr lang="en-US" altLang="ja-JP" sz="2000" dirty="0" smtClean="0">
                <a:latin typeface="+mj-ea"/>
                <a:ea typeface="+mj-ea"/>
              </a:rPr>
              <a:t>10</a:t>
            </a:r>
            <a:r>
              <a:rPr lang="ja-JP" altLang="en-US" sz="2000" dirty="0" smtClean="0">
                <a:latin typeface="+mj-ea"/>
                <a:ea typeface="+mj-ea"/>
              </a:rPr>
              <a:t>分）</a:t>
            </a:r>
            <a:endParaRPr lang="en-US" altLang="ja-JP" sz="2000" dirty="0" smtClean="0">
              <a:latin typeface="+mj-ea"/>
              <a:ea typeface="+mj-ea"/>
            </a:endParaRPr>
          </a:p>
          <a:p>
            <a:r>
              <a:rPr lang="ja-JP" altLang="en-US" sz="2000" dirty="0">
                <a:latin typeface="+mj-ea"/>
                <a:ea typeface="+mj-ea"/>
              </a:rPr>
              <a:t>　</a:t>
            </a:r>
            <a:r>
              <a:rPr lang="ja-JP" altLang="en-US" sz="2000" dirty="0" smtClean="0">
                <a:latin typeface="+mj-ea"/>
                <a:ea typeface="+mj-ea"/>
              </a:rPr>
              <a:t>（グループ）</a:t>
            </a:r>
            <a:endParaRPr lang="en-US" altLang="ja-JP" sz="2000" dirty="0" smtClean="0">
              <a:latin typeface="+mj-ea"/>
              <a:ea typeface="+mj-ea"/>
            </a:endParaRPr>
          </a:p>
          <a:p>
            <a:r>
              <a:rPr lang="ja-JP" altLang="en-US" sz="2000" dirty="0" smtClean="0">
                <a:latin typeface="+mj-ea"/>
                <a:ea typeface="+mj-ea"/>
              </a:rPr>
              <a:t>○グループの意見を黒板等で整理し、学校の具体的取り組みについて考える。</a:t>
            </a:r>
            <a:endParaRPr lang="en-US" altLang="ja-JP" sz="2000" dirty="0" smtClean="0">
              <a:latin typeface="+mj-ea"/>
              <a:ea typeface="+mj-ea"/>
            </a:endParaRPr>
          </a:p>
          <a:p>
            <a:r>
              <a:rPr lang="ja-JP" altLang="en-US" sz="2000" dirty="0" smtClean="0">
                <a:latin typeface="+mj-ea"/>
                <a:ea typeface="+mj-ea"/>
              </a:rPr>
              <a:t>　（全体）　　　　　　　　　　　　　　　　　　　　　　　　（</a:t>
            </a:r>
            <a:r>
              <a:rPr lang="en-US" altLang="ja-JP" sz="2000" dirty="0" smtClean="0">
                <a:latin typeface="+mj-ea"/>
                <a:ea typeface="+mj-ea"/>
              </a:rPr>
              <a:t>15</a:t>
            </a:r>
            <a:r>
              <a:rPr lang="ja-JP" altLang="en-US" sz="2000" dirty="0" smtClean="0">
                <a:latin typeface="+mj-ea"/>
                <a:ea typeface="+mj-ea"/>
              </a:rPr>
              <a:t>分）</a:t>
            </a:r>
            <a:endParaRPr lang="en-US" altLang="ja-JP" sz="2000" dirty="0" smtClean="0">
              <a:latin typeface="+mj-ea"/>
              <a:ea typeface="+mj-ea"/>
            </a:endParaRPr>
          </a:p>
          <a:p>
            <a:r>
              <a:rPr lang="ja-JP" altLang="en-US" sz="2000" dirty="0" smtClean="0">
                <a:latin typeface="+mj-ea"/>
                <a:ea typeface="+mj-ea"/>
              </a:rPr>
              <a:t>○個人での取り組みについて考える。（</a:t>
            </a:r>
            <a:r>
              <a:rPr lang="ja-JP" altLang="en-US" sz="2000" dirty="0">
                <a:latin typeface="+mj-ea"/>
                <a:ea typeface="+mj-ea"/>
              </a:rPr>
              <a:t>５</a:t>
            </a:r>
            <a:r>
              <a:rPr lang="ja-JP" altLang="en-US" sz="2000" dirty="0" smtClean="0">
                <a:latin typeface="+mj-ea"/>
                <a:ea typeface="+mj-ea"/>
              </a:rPr>
              <a:t>分）</a:t>
            </a:r>
            <a:endParaRPr lang="en-US" altLang="ja-JP" sz="2000" dirty="0" smtClean="0">
              <a:latin typeface="+mj-ea"/>
              <a:ea typeface="+mj-ea"/>
            </a:endParaRPr>
          </a:p>
          <a:p>
            <a:r>
              <a:rPr lang="ja-JP" altLang="en-US" sz="2000" dirty="0">
                <a:latin typeface="+mj-ea"/>
                <a:ea typeface="+mj-ea"/>
              </a:rPr>
              <a:t>　</a:t>
            </a:r>
            <a:r>
              <a:rPr lang="ja-JP" altLang="en-US" sz="2000" dirty="0" smtClean="0">
                <a:latin typeface="+mj-ea"/>
                <a:ea typeface="+mj-ea"/>
              </a:rPr>
              <a:t>（個人）</a:t>
            </a:r>
            <a:endParaRPr lang="en-US" altLang="ja-JP" sz="2000" dirty="0" smtClean="0">
              <a:latin typeface="+mj-ea"/>
              <a:ea typeface="+mj-ea"/>
            </a:endParaRPr>
          </a:p>
        </p:txBody>
      </p:sp>
      <p:sp>
        <p:nvSpPr>
          <p:cNvPr id="5" name="下矢印 4"/>
          <p:cNvSpPr/>
          <p:nvPr/>
        </p:nvSpPr>
        <p:spPr>
          <a:xfrm>
            <a:off x="3028950" y="2310248"/>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下矢印 5"/>
          <p:cNvSpPr/>
          <p:nvPr/>
        </p:nvSpPr>
        <p:spPr>
          <a:xfrm>
            <a:off x="3028950" y="2892136"/>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下矢印 6"/>
          <p:cNvSpPr/>
          <p:nvPr/>
        </p:nvSpPr>
        <p:spPr>
          <a:xfrm>
            <a:off x="3028950" y="3478352"/>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下矢印 7"/>
          <p:cNvSpPr/>
          <p:nvPr/>
        </p:nvSpPr>
        <p:spPr>
          <a:xfrm>
            <a:off x="3028950" y="4118255"/>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角丸四角形 10"/>
          <p:cNvSpPr/>
          <p:nvPr/>
        </p:nvSpPr>
        <p:spPr>
          <a:xfrm>
            <a:off x="7639050" y="1543052"/>
            <a:ext cx="1352550" cy="857250"/>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ja-JP" altLang="en-US" sz="2400" b="1" dirty="0" smtClean="0">
                <a:latin typeface="+mj-ea"/>
                <a:ea typeface="+mj-ea"/>
              </a:rPr>
              <a:t>時間</a:t>
            </a:r>
            <a:endParaRPr lang="en-US" altLang="ja-JP" sz="2400" b="1" dirty="0" smtClean="0">
              <a:latin typeface="+mj-ea"/>
              <a:ea typeface="+mj-ea"/>
            </a:endParaRPr>
          </a:p>
          <a:p>
            <a:pPr algn="ctr"/>
            <a:r>
              <a:rPr kumimoji="1" lang="ja-JP" altLang="en-US" sz="2400" b="1" dirty="0" smtClean="0">
                <a:latin typeface="+mj-ea"/>
                <a:ea typeface="+mj-ea"/>
              </a:rPr>
              <a:t>約</a:t>
            </a:r>
            <a:r>
              <a:rPr kumimoji="1" lang="en-US" altLang="ja-JP" sz="2400" b="1" dirty="0" smtClean="0">
                <a:latin typeface="+mj-ea"/>
                <a:ea typeface="+mj-ea"/>
              </a:rPr>
              <a:t>60</a:t>
            </a:r>
            <a:r>
              <a:rPr kumimoji="1" lang="ja-JP" altLang="en-US" sz="2400" b="1" dirty="0" smtClean="0">
                <a:latin typeface="+mj-ea"/>
                <a:ea typeface="+mj-ea"/>
              </a:rPr>
              <a:t>分</a:t>
            </a:r>
            <a:endParaRPr kumimoji="1" lang="ja-JP" altLang="en-US" sz="2400" b="1" dirty="0">
              <a:latin typeface="+mj-ea"/>
              <a:ea typeface="+mj-ea"/>
            </a:endParaRPr>
          </a:p>
        </p:txBody>
      </p:sp>
      <p:sp>
        <p:nvSpPr>
          <p:cNvPr id="12" name="下矢印 11"/>
          <p:cNvSpPr/>
          <p:nvPr/>
        </p:nvSpPr>
        <p:spPr>
          <a:xfrm>
            <a:off x="3028950" y="465858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3200" b="1" dirty="0" smtClean="0">
                <a:latin typeface="+mn-ea"/>
              </a:rPr>
              <a:t>　　　　</a:t>
            </a:r>
            <a:r>
              <a:rPr lang="en-US" altLang="ja-JP" sz="3200" b="1" dirty="0" smtClean="0">
                <a:latin typeface="+mn-ea"/>
              </a:rPr>
              <a:t>Ⅵ</a:t>
            </a:r>
            <a:r>
              <a:rPr lang="ja-JP" altLang="en-US" sz="3200" b="1" dirty="0" smtClean="0">
                <a:latin typeface="+mn-ea"/>
              </a:rPr>
              <a:t>　学校</a:t>
            </a:r>
            <a:r>
              <a:rPr lang="ja-JP" altLang="en-US" sz="3200" b="1" dirty="0">
                <a:latin typeface="+mn-ea"/>
              </a:rPr>
              <a:t>・学級の</a:t>
            </a:r>
            <a:r>
              <a:rPr lang="ja-JP" altLang="en-US" sz="3200" b="1" dirty="0" smtClean="0">
                <a:latin typeface="+mn-ea"/>
              </a:rPr>
              <a:t>取り組み</a:t>
            </a:r>
            <a:endParaRPr lang="en-US" altLang="ja-JP" sz="3200" b="1" dirty="0" smtClean="0">
              <a:latin typeface="+mn-ea"/>
            </a:endParaRPr>
          </a:p>
          <a:p>
            <a:pPr algn="ctr"/>
            <a:r>
              <a:rPr lang="ja-JP" altLang="en-US" sz="3200" b="1" dirty="0" smtClean="0">
                <a:latin typeface="+mn-ea"/>
              </a:rPr>
              <a:t>ブラッシュアップ研修</a:t>
            </a:r>
            <a:endParaRPr lang="ja-JP" altLang="en-US" sz="3200" b="1" dirty="0">
              <a:latin typeface="+mn-ea"/>
            </a:endParaRPr>
          </a:p>
        </p:txBody>
      </p:sp>
      <p:sp>
        <p:nvSpPr>
          <p:cNvPr id="13" name="下矢印 12"/>
          <p:cNvSpPr/>
          <p:nvPr/>
        </p:nvSpPr>
        <p:spPr>
          <a:xfrm>
            <a:off x="3028950" y="5288966"/>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0159419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3" name="テキスト ボックス 2"/>
          <p:cNvSpPr txBox="1"/>
          <p:nvPr/>
        </p:nvSpPr>
        <p:spPr>
          <a:xfrm>
            <a:off x="323850" y="1981200"/>
            <a:ext cx="8477250" cy="2062103"/>
          </a:xfrm>
          <a:prstGeom prst="rect">
            <a:avLst/>
          </a:prstGeom>
          <a:noFill/>
        </p:spPr>
        <p:txBody>
          <a:bodyPr wrap="square" rtlCol="0">
            <a:spAutoFit/>
          </a:bodyPr>
          <a:lstStyle/>
          <a:p>
            <a:r>
              <a:rPr lang="en-US" altLang="ja-JP" sz="3200" dirty="0" smtClean="0"/>
              <a:t>【</a:t>
            </a:r>
            <a:r>
              <a:rPr lang="ja-JP" altLang="en-US" sz="3200" dirty="0"/>
              <a:t>準備物</a:t>
            </a:r>
            <a:r>
              <a:rPr lang="en-US" altLang="ja-JP" sz="3200" dirty="0" smtClean="0"/>
              <a:t>】</a:t>
            </a:r>
          </a:p>
          <a:p>
            <a:r>
              <a:rPr lang="ja-JP" altLang="en-US" sz="3200" dirty="0" smtClean="0"/>
              <a:t>・「ヒント集２」</a:t>
            </a:r>
            <a:r>
              <a:rPr lang="ja-JP" altLang="en-US" sz="3200" dirty="0" smtClean="0">
                <a:latin typeface="+mj-ea"/>
                <a:ea typeface="+mj-ea"/>
              </a:rPr>
              <a:t>Ｐ</a:t>
            </a:r>
            <a:r>
              <a:rPr lang="en-US" altLang="ja-JP" sz="3200" dirty="0" smtClean="0">
                <a:latin typeface="+mj-ea"/>
                <a:ea typeface="+mj-ea"/>
              </a:rPr>
              <a:t>22</a:t>
            </a:r>
            <a:r>
              <a:rPr lang="ja-JP" altLang="en-US" sz="3200" dirty="0" smtClean="0">
                <a:latin typeface="+mj-ea"/>
                <a:ea typeface="+mj-ea"/>
              </a:rPr>
              <a:t>～</a:t>
            </a:r>
            <a:r>
              <a:rPr lang="en-US" altLang="ja-JP" sz="3200" dirty="0" smtClean="0">
                <a:latin typeface="+mj-ea"/>
                <a:ea typeface="+mj-ea"/>
              </a:rPr>
              <a:t>39</a:t>
            </a:r>
          </a:p>
          <a:p>
            <a:r>
              <a:rPr lang="ja-JP" altLang="en-US" sz="3200" dirty="0" smtClean="0"/>
              <a:t>・付せん（一人に５枚程度）</a:t>
            </a:r>
            <a:endParaRPr lang="en-US" altLang="ja-JP" sz="3200" dirty="0" smtClean="0"/>
          </a:p>
          <a:p>
            <a:r>
              <a:rPr lang="ja-JP" altLang="en-US" sz="3200" dirty="0" smtClean="0"/>
              <a:t>・</a:t>
            </a:r>
            <a:r>
              <a:rPr lang="ja-JP" altLang="en-US" sz="3200" dirty="0"/>
              <a:t>ワークシート</a:t>
            </a:r>
            <a:endParaRPr lang="en-US" altLang="ja-JP" sz="3200" dirty="0" smtClean="0"/>
          </a:p>
        </p:txBody>
      </p:sp>
      <p:sp>
        <p:nvSpPr>
          <p:cNvPr id="5" name="正方形/長方形 4"/>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3200" b="1" dirty="0" smtClean="0">
                <a:latin typeface="+mn-ea"/>
              </a:rPr>
              <a:t>　　　　</a:t>
            </a:r>
            <a:r>
              <a:rPr lang="en-US" altLang="ja-JP" sz="3200" b="1" dirty="0" smtClean="0">
                <a:latin typeface="+mn-ea"/>
              </a:rPr>
              <a:t>Ⅵ</a:t>
            </a:r>
            <a:r>
              <a:rPr lang="ja-JP" altLang="en-US" sz="3200" b="1" dirty="0" smtClean="0">
                <a:latin typeface="+mn-ea"/>
              </a:rPr>
              <a:t>　学校</a:t>
            </a:r>
            <a:r>
              <a:rPr lang="ja-JP" altLang="en-US" sz="3200" b="1" dirty="0">
                <a:latin typeface="+mn-ea"/>
              </a:rPr>
              <a:t>・学級の</a:t>
            </a:r>
            <a:r>
              <a:rPr lang="ja-JP" altLang="en-US" sz="3200" b="1" dirty="0" smtClean="0">
                <a:latin typeface="+mn-ea"/>
              </a:rPr>
              <a:t>取り組み</a:t>
            </a:r>
            <a:endParaRPr lang="en-US" altLang="ja-JP" sz="3200" b="1" dirty="0" smtClean="0">
              <a:latin typeface="+mn-ea"/>
            </a:endParaRPr>
          </a:p>
          <a:p>
            <a:pPr algn="ctr"/>
            <a:r>
              <a:rPr lang="ja-JP" altLang="en-US" sz="3200" b="1" dirty="0" smtClean="0">
                <a:latin typeface="+mn-ea"/>
              </a:rPr>
              <a:t>ブラッシュアップ研修</a:t>
            </a:r>
            <a:endParaRPr lang="ja-JP" altLang="en-US" sz="3200" b="1" dirty="0">
              <a:latin typeface="+mn-ea"/>
            </a:endParaRPr>
          </a:p>
        </p:txBody>
      </p:sp>
    </p:spTree>
    <p:extLst>
      <p:ext uri="{BB962C8B-B14F-4D97-AF65-F5344CB8AC3E}">
        <p14:creationId xmlns:p14="http://schemas.microsoft.com/office/powerpoint/2010/main" val="18949340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正方形/長方形 8"/>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3200" b="1" dirty="0" smtClean="0">
                <a:latin typeface="+mn-ea"/>
              </a:rPr>
              <a:t>　　　　</a:t>
            </a:r>
            <a:r>
              <a:rPr lang="en-US" altLang="ja-JP" sz="3200" b="1" dirty="0" smtClean="0">
                <a:latin typeface="+mn-ea"/>
              </a:rPr>
              <a:t>Ⅵ</a:t>
            </a:r>
            <a:r>
              <a:rPr lang="ja-JP" altLang="en-US" sz="3200" b="1" dirty="0" smtClean="0">
                <a:latin typeface="+mn-ea"/>
              </a:rPr>
              <a:t>　学校</a:t>
            </a:r>
            <a:r>
              <a:rPr lang="ja-JP" altLang="en-US" sz="3200" b="1" dirty="0">
                <a:latin typeface="+mn-ea"/>
              </a:rPr>
              <a:t>・学級の</a:t>
            </a:r>
            <a:r>
              <a:rPr lang="ja-JP" altLang="en-US" sz="3200" b="1" dirty="0" smtClean="0">
                <a:latin typeface="+mn-ea"/>
              </a:rPr>
              <a:t>取り組み</a:t>
            </a:r>
            <a:endParaRPr lang="en-US" altLang="ja-JP" sz="3200" b="1" dirty="0" smtClean="0">
              <a:latin typeface="+mn-ea"/>
            </a:endParaRPr>
          </a:p>
          <a:p>
            <a:pPr algn="ctr"/>
            <a:r>
              <a:rPr lang="ja-JP" altLang="en-US" sz="3200" b="1" dirty="0" smtClean="0">
                <a:latin typeface="+mn-ea"/>
              </a:rPr>
              <a:t>ブラッシュアップ研修</a:t>
            </a:r>
            <a:endParaRPr lang="ja-JP" altLang="en-US" sz="3200" b="1" dirty="0">
              <a:latin typeface="+mn-ea"/>
            </a:endParaRPr>
          </a:p>
        </p:txBody>
      </p:sp>
      <p:sp>
        <p:nvSpPr>
          <p:cNvPr id="10" name="テキスト ボックス 9"/>
          <p:cNvSpPr txBox="1"/>
          <p:nvPr/>
        </p:nvSpPr>
        <p:spPr>
          <a:xfrm>
            <a:off x="145471" y="1859976"/>
            <a:ext cx="8853055" cy="4401205"/>
          </a:xfrm>
          <a:prstGeom prst="rect">
            <a:avLst/>
          </a:prstGeom>
          <a:noFill/>
        </p:spPr>
        <p:txBody>
          <a:bodyPr wrap="square" rtlCol="0">
            <a:spAutoFit/>
          </a:bodyPr>
          <a:lstStyle/>
          <a:p>
            <a:r>
              <a:rPr lang="ja-JP" altLang="en-US" sz="2000" dirty="0" smtClean="0"/>
              <a:t>○現在までの取り組みを振り返る。</a:t>
            </a:r>
            <a:endParaRPr lang="en-US" altLang="ja-JP" sz="2000" dirty="0" smtClean="0"/>
          </a:p>
          <a:p>
            <a:r>
              <a:rPr lang="ja-JP" altLang="en-US" sz="2000" dirty="0" smtClean="0"/>
              <a:t>　（個人）</a:t>
            </a:r>
            <a:endParaRPr lang="en-US" altLang="ja-JP" sz="2000" dirty="0" smtClean="0"/>
          </a:p>
          <a:p>
            <a:r>
              <a:rPr lang="ja-JP" altLang="en-US" sz="2000" dirty="0" smtClean="0">
                <a:solidFill>
                  <a:schemeClr val="bg1">
                    <a:lumMod val="85000"/>
                  </a:schemeClr>
                </a:solidFill>
              </a:rPr>
              <a:t>○情報交換をする。</a:t>
            </a:r>
            <a:endParaRPr lang="en-US" altLang="ja-JP" sz="2000" dirty="0" smtClean="0">
              <a:solidFill>
                <a:schemeClr val="bg1">
                  <a:lumMod val="85000"/>
                </a:schemeClr>
              </a:solidFill>
              <a:latin typeface="+mj-ea"/>
              <a:ea typeface="+mj-ea"/>
            </a:endParaRPr>
          </a:p>
          <a:p>
            <a:r>
              <a:rPr lang="ja-JP" altLang="en-US" sz="2000" dirty="0">
                <a:solidFill>
                  <a:schemeClr val="bg1">
                    <a:lumMod val="85000"/>
                  </a:schemeClr>
                </a:solidFill>
                <a:latin typeface="+mj-ea"/>
                <a:ea typeface="+mj-ea"/>
              </a:rPr>
              <a:t>　</a:t>
            </a:r>
            <a:r>
              <a:rPr lang="ja-JP" altLang="en-US" sz="2000" dirty="0" smtClean="0">
                <a:solidFill>
                  <a:schemeClr val="bg1">
                    <a:lumMod val="85000"/>
                  </a:schemeClr>
                </a:solidFill>
                <a:latin typeface="+mj-ea"/>
                <a:ea typeface="+mj-ea"/>
              </a:rPr>
              <a:t>（グループ）</a:t>
            </a:r>
            <a:endParaRPr lang="en-US" altLang="ja-JP" sz="2000" dirty="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○「ヒント集２」第２章から取り組むことができそうなアイディアを読む。　　　　　　　　　　　</a:t>
            </a:r>
            <a:endParaRPr lang="en-US" altLang="ja-JP" sz="2000" dirty="0" smtClean="0">
              <a:solidFill>
                <a:schemeClr val="bg1">
                  <a:lumMod val="85000"/>
                </a:schemeClr>
              </a:solidFill>
              <a:latin typeface="+mj-ea"/>
              <a:ea typeface="+mj-ea"/>
            </a:endParaRPr>
          </a:p>
          <a:p>
            <a:r>
              <a:rPr lang="ja-JP" altLang="en-US" sz="2000" dirty="0">
                <a:solidFill>
                  <a:schemeClr val="bg1">
                    <a:lumMod val="85000"/>
                  </a:schemeClr>
                </a:solidFill>
                <a:latin typeface="+mj-ea"/>
                <a:ea typeface="+mj-ea"/>
              </a:rPr>
              <a:t>　</a:t>
            </a:r>
            <a:r>
              <a:rPr lang="ja-JP" altLang="en-US" sz="2000" dirty="0" smtClean="0">
                <a:solidFill>
                  <a:schemeClr val="bg1">
                    <a:lumMod val="85000"/>
                  </a:schemeClr>
                </a:solidFill>
                <a:latin typeface="+mj-ea"/>
                <a:ea typeface="+mj-ea"/>
              </a:rPr>
              <a:t>　　　　　　　　　　　　　　　　　　　　　　　　　　　</a:t>
            </a:r>
            <a:endParaRPr lang="en-US" altLang="ja-JP" sz="2000" dirty="0" smtClean="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○学校全体で取り組んでみたいことを考える。</a:t>
            </a:r>
            <a:endParaRPr lang="en-US" altLang="ja-JP" sz="2000" dirty="0" smtClean="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　（個人）</a:t>
            </a:r>
            <a:endParaRPr lang="en-US" altLang="ja-JP" sz="2000" dirty="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○考えたことを交流する。</a:t>
            </a:r>
            <a:endParaRPr lang="en-US" altLang="ja-JP" sz="2000" dirty="0" smtClean="0">
              <a:solidFill>
                <a:schemeClr val="bg1">
                  <a:lumMod val="85000"/>
                </a:schemeClr>
              </a:solidFill>
              <a:latin typeface="+mj-ea"/>
              <a:ea typeface="+mj-ea"/>
            </a:endParaRPr>
          </a:p>
          <a:p>
            <a:r>
              <a:rPr lang="ja-JP" altLang="en-US" sz="2000" dirty="0">
                <a:solidFill>
                  <a:schemeClr val="bg1">
                    <a:lumMod val="85000"/>
                  </a:schemeClr>
                </a:solidFill>
                <a:latin typeface="+mj-ea"/>
                <a:ea typeface="+mj-ea"/>
              </a:rPr>
              <a:t>　</a:t>
            </a:r>
            <a:r>
              <a:rPr lang="ja-JP" altLang="en-US" sz="2000" dirty="0" smtClean="0">
                <a:solidFill>
                  <a:schemeClr val="bg1">
                    <a:lumMod val="85000"/>
                  </a:schemeClr>
                </a:solidFill>
                <a:latin typeface="+mj-ea"/>
                <a:ea typeface="+mj-ea"/>
              </a:rPr>
              <a:t>（グループ）</a:t>
            </a:r>
            <a:endParaRPr lang="en-US" altLang="ja-JP" sz="2000" dirty="0" smtClean="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○グループの意見を黒板等で整理し、学校の具体的取り組みについて考える。</a:t>
            </a:r>
            <a:endParaRPr lang="en-US" altLang="ja-JP" sz="2000" dirty="0" smtClean="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　（全体）　　　　　　　　　　　　　　　　　　　　　　　　</a:t>
            </a:r>
            <a:endParaRPr lang="en-US" altLang="ja-JP" sz="2000" dirty="0" smtClean="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○個人での取り組みについて考える。</a:t>
            </a:r>
            <a:endParaRPr lang="en-US" altLang="ja-JP" sz="2000" dirty="0" smtClean="0">
              <a:solidFill>
                <a:schemeClr val="bg1">
                  <a:lumMod val="85000"/>
                </a:schemeClr>
              </a:solidFill>
              <a:latin typeface="+mj-ea"/>
              <a:ea typeface="+mj-ea"/>
            </a:endParaRPr>
          </a:p>
          <a:p>
            <a:r>
              <a:rPr lang="ja-JP" altLang="en-US" sz="2000" dirty="0">
                <a:solidFill>
                  <a:schemeClr val="bg1">
                    <a:lumMod val="85000"/>
                  </a:schemeClr>
                </a:solidFill>
                <a:latin typeface="+mj-ea"/>
                <a:ea typeface="+mj-ea"/>
              </a:rPr>
              <a:t>　</a:t>
            </a:r>
            <a:r>
              <a:rPr lang="ja-JP" altLang="en-US" sz="2000" dirty="0" smtClean="0">
                <a:solidFill>
                  <a:schemeClr val="bg1">
                    <a:lumMod val="85000"/>
                  </a:schemeClr>
                </a:solidFill>
                <a:latin typeface="+mj-ea"/>
                <a:ea typeface="+mj-ea"/>
              </a:rPr>
              <a:t>（個人）</a:t>
            </a:r>
            <a:endParaRPr lang="en-US" altLang="ja-JP" sz="2000" dirty="0" smtClean="0">
              <a:solidFill>
                <a:schemeClr val="bg1">
                  <a:lumMod val="85000"/>
                </a:schemeClr>
              </a:solidFill>
              <a:latin typeface="+mj-ea"/>
              <a:ea typeface="+mj-ea"/>
            </a:endParaRPr>
          </a:p>
        </p:txBody>
      </p:sp>
      <p:sp>
        <p:nvSpPr>
          <p:cNvPr id="11" name="下矢印 10"/>
          <p:cNvSpPr/>
          <p:nvPr/>
        </p:nvSpPr>
        <p:spPr>
          <a:xfrm>
            <a:off x="3028950" y="2310248"/>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下矢印 11"/>
          <p:cNvSpPr/>
          <p:nvPr/>
        </p:nvSpPr>
        <p:spPr>
          <a:xfrm>
            <a:off x="3028950" y="2892136"/>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下矢印 12"/>
          <p:cNvSpPr/>
          <p:nvPr/>
        </p:nvSpPr>
        <p:spPr>
          <a:xfrm>
            <a:off x="3028950" y="3478352"/>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下矢印 18"/>
          <p:cNvSpPr/>
          <p:nvPr/>
        </p:nvSpPr>
        <p:spPr>
          <a:xfrm>
            <a:off x="3028950" y="4118255"/>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下矢印 20"/>
          <p:cNvSpPr/>
          <p:nvPr/>
        </p:nvSpPr>
        <p:spPr>
          <a:xfrm>
            <a:off x="3028950" y="465858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下矢印 21"/>
          <p:cNvSpPr/>
          <p:nvPr/>
        </p:nvSpPr>
        <p:spPr>
          <a:xfrm>
            <a:off x="3028950" y="5288966"/>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0540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Z:\事務文書\教科教育\教科部共同研究\H27共同研修\校内研修パッケージ\第２案\ワークシート\画像\学校・学級の取り組みブラッシュアップ研修.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46162" y="1330037"/>
            <a:ext cx="3877076" cy="548639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 name="タイトル 1"/>
          <p:cNvSpPr>
            <a:spLocks noGrp="1"/>
          </p:cNvSpPr>
          <p:nvPr>
            <p:ph type="title"/>
          </p:nvPr>
        </p:nvSpPr>
        <p:spPr/>
        <p:txBody>
          <a:bodyPr/>
          <a:lstStyle/>
          <a:p>
            <a:endParaRPr kumimoji="1" lang="ja-JP" altLang="en-US"/>
          </a:p>
        </p:txBody>
      </p:sp>
      <p:sp>
        <p:nvSpPr>
          <p:cNvPr id="6" name="角丸四角形 5"/>
          <p:cNvSpPr/>
          <p:nvPr/>
        </p:nvSpPr>
        <p:spPr>
          <a:xfrm>
            <a:off x="2821131" y="2266949"/>
            <a:ext cx="1428751" cy="1536124"/>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356711" y="1733550"/>
            <a:ext cx="2072164" cy="923330"/>
          </a:xfrm>
          <a:prstGeom prst="rect">
            <a:avLst/>
          </a:prstGeom>
          <a:noFill/>
        </p:spPr>
        <p:txBody>
          <a:bodyPr vert="horz" wrap="square" rtlCol="0">
            <a:spAutoFit/>
          </a:bodyPr>
          <a:lstStyle/>
          <a:p>
            <a:r>
              <a:rPr kumimoji="1" lang="en-US" altLang="ja-JP" dirty="0" smtClean="0"/>
              <a:t>※</a:t>
            </a:r>
            <a:r>
              <a:rPr kumimoji="1" lang="ja-JP" altLang="en-US" dirty="0" smtClean="0"/>
              <a:t>ワークシートの赤</a:t>
            </a:r>
            <a:r>
              <a:rPr lang="ja-JP" altLang="en-US" dirty="0" smtClean="0"/>
              <a:t>枠部分に記入してください。</a:t>
            </a:r>
            <a:endParaRPr kumimoji="1" lang="ja-JP" altLang="en-US" dirty="0"/>
          </a:p>
        </p:txBody>
      </p:sp>
      <p:sp>
        <p:nvSpPr>
          <p:cNvPr id="9" name="正方形/長方形 8"/>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3200" b="1" dirty="0" smtClean="0">
                <a:latin typeface="+mn-ea"/>
              </a:rPr>
              <a:t>　　　　</a:t>
            </a:r>
            <a:r>
              <a:rPr lang="en-US" altLang="ja-JP" sz="3200" b="1" dirty="0" smtClean="0">
                <a:latin typeface="+mn-ea"/>
              </a:rPr>
              <a:t>Ⅵ</a:t>
            </a:r>
            <a:r>
              <a:rPr lang="ja-JP" altLang="en-US" sz="3200" b="1" dirty="0" smtClean="0">
                <a:latin typeface="+mn-ea"/>
              </a:rPr>
              <a:t>　学校</a:t>
            </a:r>
            <a:r>
              <a:rPr lang="ja-JP" altLang="en-US" sz="3200" b="1" dirty="0">
                <a:latin typeface="+mn-ea"/>
              </a:rPr>
              <a:t>・学級の</a:t>
            </a:r>
            <a:r>
              <a:rPr lang="ja-JP" altLang="en-US" sz="3200" b="1" dirty="0" smtClean="0">
                <a:latin typeface="+mn-ea"/>
              </a:rPr>
              <a:t>取り組み</a:t>
            </a:r>
            <a:endParaRPr lang="en-US" altLang="ja-JP" sz="3200" b="1" dirty="0" smtClean="0">
              <a:latin typeface="+mn-ea"/>
            </a:endParaRPr>
          </a:p>
          <a:p>
            <a:pPr algn="ctr"/>
            <a:r>
              <a:rPr lang="ja-JP" altLang="en-US" sz="3200" b="1" dirty="0" smtClean="0">
                <a:latin typeface="+mn-ea"/>
              </a:rPr>
              <a:t>ブラッシュアップ研修</a:t>
            </a:r>
            <a:endParaRPr lang="ja-JP" altLang="en-US" sz="3200" b="1" dirty="0">
              <a:latin typeface="+mn-ea"/>
            </a:endParaRPr>
          </a:p>
        </p:txBody>
      </p:sp>
    </p:spTree>
    <p:extLst>
      <p:ext uri="{BB962C8B-B14F-4D97-AF65-F5344CB8AC3E}">
        <p14:creationId xmlns:p14="http://schemas.microsoft.com/office/powerpoint/2010/main" val="21750325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正方形/長方形 8"/>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3200" b="1" dirty="0" smtClean="0">
                <a:latin typeface="+mn-ea"/>
              </a:rPr>
              <a:t>　　　　</a:t>
            </a:r>
            <a:r>
              <a:rPr lang="en-US" altLang="ja-JP" sz="3200" b="1" dirty="0" smtClean="0">
                <a:latin typeface="+mn-ea"/>
              </a:rPr>
              <a:t>Ⅵ</a:t>
            </a:r>
            <a:r>
              <a:rPr lang="ja-JP" altLang="en-US" sz="3200" b="1" dirty="0" smtClean="0">
                <a:latin typeface="+mn-ea"/>
              </a:rPr>
              <a:t>　学校</a:t>
            </a:r>
            <a:r>
              <a:rPr lang="ja-JP" altLang="en-US" sz="3200" b="1" dirty="0">
                <a:latin typeface="+mn-ea"/>
              </a:rPr>
              <a:t>・学級の</a:t>
            </a:r>
            <a:r>
              <a:rPr lang="ja-JP" altLang="en-US" sz="3200" b="1" dirty="0" smtClean="0">
                <a:latin typeface="+mn-ea"/>
              </a:rPr>
              <a:t>取り組み</a:t>
            </a:r>
            <a:endParaRPr lang="en-US" altLang="ja-JP" sz="3200" b="1" dirty="0" smtClean="0">
              <a:latin typeface="+mn-ea"/>
            </a:endParaRPr>
          </a:p>
          <a:p>
            <a:pPr algn="ctr"/>
            <a:r>
              <a:rPr lang="ja-JP" altLang="en-US" sz="3200" b="1" dirty="0" smtClean="0">
                <a:latin typeface="+mn-ea"/>
              </a:rPr>
              <a:t>ブラッシュアップ研修</a:t>
            </a:r>
            <a:endParaRPr lang="ja-JP" altLang="en-US" sz="3200" b="1" dirty="0">
              <a:latin typeface="+mn-ea"/>
            </a:endParaRPr>
          </a:p>
        </p:txBody>
      </p:sp>
      <p:sp>
        <p:nvSpPr>
          <p:cNvPr id="10" name="テキスト ボックス 9"/>
          <p:cNvSpPr txBox="1"/>
          <p:nvPr/>
        </p:nvSpPr>
        <p:spPr>
          <a:xfrm>
            <a:off x="145471" y="1859976"/>
            <a:ext cx="8853055" cy="4401205"/>
          </a:xfrm>
          <a:prstGeom prst="rect">
            <a:avLst/>
          </a:prstGeom>
          <a:noFill/>
        </p:spPr>
        <p:txBody>
          <a:bodyPr wrap="square" rtlCol="0">
            <a:spAutoFit/>
          </a:bodyPr>
          <a:lstStyle/>
          <a:p>
            <a:r>
              <a:rPr lang="ja-JP" altLang="en-US" sz="2000" dirty="0" smtClean="0">
                <a:solidFill>
                  <a:schemeClr val="bg1">
                    <a:lumMod val="85000"/>
                  </a:schemeClr>
                </a:solidFill>
              </a:rPr>
              <a:t>○現在までの取り組みを振り返る。</a:t>
            </a:r>
            <a:endParaRPr lang="en-US" altLang="ja-JP" sz="2000" dirty="0" smtClean="0">
              <a:solidFill>
                <a:schemeClr val="bg1">
                  <a:lumMod val="85000"/>
                </a:schemeClr>
              </a:solidFill>
            </a:endParaRPr>
          </a:p>
          <a:p>
            <a:r>
              <a:rPr lang="ja-JP" altLang="en-US" sz="2000" dirty="0" smtClean="0">
                <a:solidFill>
                  <a:schemeClr val="bg1">
                    <a:lumMod val="85000"/>
                  </a:schemeClr>
                </a:solidFill>
              </a:rPr>
              <a:t>　（個人）</a:t>
            </a:r>
            <a:endParaRPr lang="en-US" altLang="ja-JP" sz="2000" dirty="0" smtClean="0">
              <a:solidFill>
                <a:schemeClr val="bg1">
                  <a:lumMod val="85000"/>
                </a:schemeClr>
              </a:solidFill>
            </a:endParaRPr>
          </a:p>
          <a:p>
            <a:r>
              <a:rPr lang="ja-JP" altLang="en-US" sz="2000" dirty="0" smtClean="0"/>
              <a:t>○情報交換をする。</a:t>
            </a:r>
            <a:endParaRPr lang="en-US" altLang="ja-JP" sz="2000" dirty="0" smtClean="0">
              <a:latin typeface="+mj-ea"/>
              <a:ea typeface="+mj-ea"/>
            </a:endParaRPr>
          </a:p>
          <a:p>
            <a:r>
              <a:rPr lang="ja-JP" altLang="en-US" sz="2000" dirty="0">
                <a:latin typeface="+mj-ea"/>
                <a:ea typeface="+mj-ea"/>
              </a:rPr>
              <a:t>　</a:t>
            </a:r>
            <a:r>
              <a:rPr lang="ja-JP" altLang="en-US" sz="2000" dirty="0" smtClean="0">
                <a:latin typeface="+mj-ea"/>
                <a:ea typeface="+mj-ea"/>
              </a:rPr>
              <a:t>（グループ）</a:t>
            </a:r>
            <a:endParaRPr lang="en-US" altLang="ja-JP" sz="2000" dirty="0">
              <a:latin typeface="+mj-ea"/>
              <a:ea typeface="+mj-ea"/>
            </a:endParaRPr>
          </a:p>
          <a:p>
            <a:r>
              <a:rPr lang="ja-JP" altLang="en-US" sz="2000" dirty="0" smtClean="0">
                <a:solidFill>
                  <a:schemeClr val="bg1">
                    <a:lumMod val="85000"/>
                  </a:schemeClr>
                </a:solidFill>
                <a:latin typeface="+mj-ea"/>
                <a:ea typeface="+mj-ea"/>
              </a:rPr>
              <a:t>○「ヒント集２」第２章から取り組むことができそうなアイディアを読む。　　　　　</a:t>
            </a:r>
            <a:endParaRPr lang="en-US" altLang="ja-JP" sz="2000" dirty="0" smtClean="0">
              <a:solidFill>
                <a:schemeClr val="bg1">
                  <a:lumMod val="85000"/>
                </a:schemeClr>
              </a:solidFill>
              <a:latin typeface="+mj-ea"/>
              <a:ea typeface="+mj-ea"/>
            </a:endParaRPr>
          </a:p>
          <a:p>
            <a:r>
              <a:rPr lang="ja-JP" altLang="en-US" sz="2000" dirty="0">
                <a:solidFill>
                  <a:schemeClr val="bg1">
                    <a:lumMod val="85000"/>
                  </a:schemeClr>
                </a:solidFill>
                <a:latin typeface="+mj-ea"/>
                <a:ea typeface="+mj-ea"/>
              </a:rPr>
              <a:t>　</a:t>
            </a:r>
            <a:r>
              <a:rPr lang="ja-JP" altLang="en-US" sz="2000" dirty="0" smtClean="0">
                <a:solidFill>
                  <a:schemeClr val="bg1">
                    <a:lumMod val="85000"/>
                  </a:schemeClr>
                </a:solidFill>
                <a:latin typeface="+mj-ea"/>
                <a:ea typeface="+mj-ea"/>
              </a:rPr>
              <a:t>　　　　　　　　　　　　　　　　　　　　　　　　　　　</a:t>
            </a:r>
            <a:endParaRPr lang="en-US" altLang="ja-JP" sz="2000" dirty="0" smtClean="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○学校全体で取り組んでみたいことを考える。</a:t>
            </a:r>
            <a:endParaRPr lang="en-US" altLang="ja-JP" sz="2000" dirty="0" smtClean="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　（個人）</a:t>
            </a:r>
            <a:endParaRPr lang="en-US" altLang="ja-JP" sz="2000" dirty="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○考えたことを交流する。</a:t>
            </a:r>
            <a:endParaRPr lang="en-US" altLang="ja-JP" sz="2000" dirty="0" smtClean="0">
              <a:solidFill>
                <a:schemeClr val="bg1">
                  <a:lumMod val="85000"/>
                </a:schemeClr>
              </a:solidFill>
              <a:latin typeface="+mj-ea"/>
              <a:ea typeface="+mj-ea"/>
            </a:endParaRPr>
          </a:p>
          <a:p>
            <a:r>
              <a:rPr lang="ja-JP" altLang="en-US" sz="2000" dirty="0">
                <a:solidFill>
                  <a:schemeClr val="bg1">
                    <a:lumMod val="85000"/>
                  </a:schemeClr>
                </a:solidFill>
                <a:latin typeface="+mj-ea"/>
                <a:ea typeface="+mj-ea"/>
              </a:rPr>
              <a:t>　</a:t>
            </a:r>
            <a:r>
              <a:rPr lang="ja-JP" altLang="en-US" sz="2000" dirty="0" smtClean="0">
                <a:solidFill>
                  <a:schemeClr val="bg1">
                    <a:lumMod val="85000"/>
                  </a:schemeClr>
                </a:solidFill>
                <a:latin typeface="+mj-ea"/>
                <a:ea typeface="+mj-ea"/>
              </a:rPr>
              <a:t>（グループ）</a:t>
            </a:r>
            <a:endParaRPr lang="en-US" altLang="ja-JP" sz="2000" dirty="0" smtClean="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○グループの意見を黒板等で整理し、学校の具体的取り組みについて考える。</a:t>
            </a:r>
            <a:endParaRPr lang="en-US" altLang="ja-JP" sz="2000" dirty="0" smtClean="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　（全体）　　　　　　　　　　　　　　　　　　　　　　　　</a:t>
            </a:r>
            <a:endParaRPr lang="en-US" altLang="ja-JP" sz="2000" dirty="0" smtClean="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○個人での取り組みについて考える。</a:t>
            </a:r>
            <a:endParaRPr lang="en-US" altLang="ja-JP" sz="2000" dirty="0" smtClean="0">
              <a:solidFill>
                <a:schemeClr val="bg1">
                  <a:lumMod val="85000"/>
                </a:schemeClr>
              </a:solidFill>
              <a:latin typeface="+mj-ea"/>
              <a:ea typeface="+mj-ea"/>
            </a:endParaRPr>
          </a:p>
          <a:p>
            <a:r>
              <a:rPr lang="ja-JP" altLang="en-US" sz="2000" dirty="0">
                <a:solidFill>
                  <a:schemeClr val="bg1">
                    <a:lumMod val="85000"/>
                  </a:schemeClr>
                </a:solidFill>
                <a:latin typeface="+mj-ea"/>
                <a:ea typeface="+mj-ea"/>
              </a:rPr>
              <a:t>　</a:t>
            </a:r>
            <a:r>
              <a:rPr lang="ja-JP" altLang="en-US" sz="2000" dirty="0" smtClean="0">
                <a:solidFill>
                  <a:schemeClr val="bg1">
                    <a:lumMod val="85000"/>
                  </a:schemeClr>
                </a:solidFill>
                <a:latin typeface="+mj-ea"/>
                <a:ea typeface="+mj-ea"/>
              </a:rPr>
              <a:t>（個人）</a:t>
            </a:r>
            <a:endParaRPr lang="en-US" altLang="ja-JP" sz="2000" dirty="0" smtClean="0">
              <a:solidFill>
                <a:schemeClr val="bg1">
                  <a:lumMod val="85000"/>
                </a:schemeClr>
              </a:solidFill>
              <a:latin typeface="+mj-ea"/>
              <a:ea typeface="+mj-ea"/>
            </a:endParaRPr>
          </a:p>
        </p:txBody>
      </p:sp>
      <p:sp>
        <p:nvSpPr>
          <p:cNvPr id="11" name="下矢印 10"/>
          <p:cNvSpPr/>
          <p:nvPr/>
        </p:nvSpPr>
        <p:spPr>
          <a:xfrm>
            <a:off x="3028950" y="2310248"/>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下矢印 11"/>
          <p:cNvSpPr/>
          <p:nvPr/>
        </p:nvSpPr>
        <p:spPr>
          <a:xfrm>
            <a:off x="3028950" y="2892136"/>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下矢印 12"/>
          <p:cNvSpPr/>
          <p:nvPr/>
        </p:nvSpPr>
        <p:spPr>
          <a:xfrm>
            <a:off x="3028950" y="3478352"/>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下矢印 18"/>
          <p:cNvSpPr/>
          <p:nvPr/>
        </p:nvSpPr>
        <p:spPr>
          <a:xfrm>
            <a:off x="3028950" y="4118255"/>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下矢印 20"/>
          <p:cNvSpPr/>
          <p:nvPr/>
        </p:nvSpPr>
        <p:spPr>
          <a:xfrm>
            <a:off x="3028950" y="465858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下矢印 21"/>
          <p:cNvSpPr/>
          <p:nvPr/>
        </p:nvSpPr>
        <p:spPr>
          <a:xfrm>
            <a:off x="3028950" y="5288966"/>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5836392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ジャパネスク">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キュート">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ジャパネスク">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lnDef>
      <a:spPr>
        <a:ln w="12700" cmpd="sng">
          <a:solidFill>
            <a:srgbClr val="FF0000"/>
          </a:solidFill>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3203</Words>
  <Application>Microsoft Office PowerPoint</Application>
  <PresentationFormat>画面に合わせる (4:3)</PresentationFormat>
  <Paragraphs>316</Paragraphs>
  <Slides>21</Slides>
  <Notes>21</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21</vt:i4>
      </vt:variant>
    </vt:vector>
  </HeadingPairs>
  <TitlesOfParts>
    <vt:vector size="27" baseType="lpstr">
      <vt:lpstr>HG丸ｺﾞｼｯｸM-PRO</vt:lpstr>
      <vt:lpstr>ＭＳ Ｐゴシック</vt:lpstr>
      <vt:lpstr>Calibri</vt:lpstr>
      <vt:lpstr>Trebuchet MS</vt:lpstr>
      <vt:lpstr>Wingdings 2</vt:lpstr>
      <vt:lpstr>ジャパネスク</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2022-09-26T00:41:06Z</dcterms:created>
  <dcterms:modified xsi:type="dcterms:W3CDTF">2022-09-26T00:41:11Z</dcterms:modified>
</cp:coreProperties>
</file>