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25"/>
  </p:notesMasterIdLst>
  <p:handoutMasterIdLst>
    <p:handoutMasterId r:id="rId26"/>
  </p:handoutMasterIdLst>
  <p:sldIdLst>
    <p:sldId id="905" r:id="rId2"/>
    <p:sldId id="1036" r:id="rId3"/>
    <p:sldId id="1115" r:id="rId4"/>
    <p:sldId id="999" r:id="rId5"/>
    <p:sldId id="1040" r:id="rId6"/>
    <p:sldId id="990" r:id="rId7"/>
    <p:sldId id="1155" r:id="rId8"/>
    <p:sldId id="1177" r:id="rId9"/>
    <p:sldId id="1156" r:id="rId10"/>
    <p:sldId id="1157" r:id="rId11"/>
    <p:sldId id="1170" r:id="rId12"/>
    <p:sldId id="1043" r:id="rId13"/>
    <p:sldId id="1163" r:id="rId14"/>
    <p:sldId id="1164" r:id="rId15"/>
    <p:sldId id="1162" r:id="rId16"/>
    <p:sldId id="1161" r:id="rId17"/>
    <p:sldId id="1166" r:id="rId18"/>
    <p:sldId id="1165" r:id="rId19"/>
    <p:sldId id="1167" r:id="rId20"/>
    <p:sldId id="1169" r:id="rId21"/>
    <p:sldId id="1160" r:id="rId22"/>
    <p:sldId id="1168" r:id="rId23"/>
    <p:sldId id="1092"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5">
          <p15:clr>
            <a:srgbClr val="A4A3A4"/>
          </p15:clr>
        </p15:guide>
        <p15:guide id="2" pos="1932">
          <p15:clr>
            <a:srgbClr val="A4A3A4"/>
          </p15:clr>
        </p15:guide>
        <p15:guide id="3" orient="horz" pos="2505">
          <p15:clr>
            <a:srgbClr val="A4A3A4"/>
          </p15:clr>
        </p15:guide>
        <p15:guide id="4" orient="horz" pos="3957">
          <p15:clr>
            <a:srgbClr val="A4A3A4"/>
          </p15:clr>
        </p15:guide>
        <p15:guide id="5" orient="horz" pos="2493">
          <p15:clr>
            <a:srgbClr val="A4A3A4"/>
          </p15:clr>
        </p15:guide>
        <p15:guide id="6" orient="horz" pos="3602">
          <p15:clr>
            <a:srgbClr val="A4A3A4"/>
          </p15:clr>
        </p15:guide>
        <p15:guide id="7" pos="2888">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FF"/>
    <a:srgbClr val="0099CC"/>
    <a:srgbClr val="FF99CC"/>
    <a:srgbClr val="FF3300"/>
    <a:srgbClr val="FFFF99"/>
    <a:srgbClr val="3333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6439" autoAdjust="0"/>
  </p:normalViewPr>
  <p:slideViewPr>
    <p:cSldViewPr snapToGrid="0" showGuides="1">
      <p:cViewPr varScale="1">
        <p:scale>
          <a:sx n="56" d="100"/>
          <a:sy n="56" d="100"/>
        </p:scale>
        <p:origin x="1848" y="60"/>
      </p:cViewPr>
      <p:guideLst>
        <p:guide orient="horz" pos="825"/>
        <p:guide pos="1932"/>
        <p:guide orient="horz" pos="2505"/>
        <p:guide orient="horz" pos="3957"/>
        <p:guide orient="horz" pos="2493"/>
        <p:guide orient="horz" pos="3602"/>
        <p:guide pos="2888"/>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48" d="100"/>
          <a:sy n="48" d="100"/>
        </p:scale>
        <p:origin x="-298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これから、「子どもの学びを支えるヒント集２」を活用した校内研修を始めます。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767638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それでは、この問題に問われている力を付けるための指導のポイントを考えたいと思います。グループで話し合って、指導のポイントを考えてください。（次のスライドを示す）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話し合った内容は、ワークシートの赤枠部分に記入してください。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11</a:t>
            </a:fld>
            <a:endParaRPr kumimoji="1" lang="ja-JP" altLang="en-US"/>
          </a:p>
        </p:txBody>
      </p:sp>
    </p:spTree>
    <p:extLst>
      <p:ext uri="{BB962C8B-B14F-4D97-AF65-F5344CB8AC3E}">
        <p14:creationId xmlns:p14="http://schemas.microsoft.com/office/powerpoint/2010/main" val="1004632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それでは、「ヒント集２」の４ページと</a:t>
            </a:r>
            <a:r>
              <a:rPr kumimoji="1" lang="en-US" altLang="ja-JP" dirty="0" smtClean="0"/>
              <a:t>10</a:t>
            </a:r>
            <a:r>
              <a:rPr kumimoji="1" lang="ja-JP" altLang="en-US" dirty="0" smtClean="0"/>
              <a:t>・</a:t>
            </a:r>
            <a:r>
              <a:rPr kumimoji="1" lang="en-US" altLang="ja-JP" dirty="0" smtClean="0"/>
              <a:t>11</a:t>
            </a:r>
            <a:r>
              <a:rPr kumimoji="1" lang="ja-JP" altLang="en-US" dirty="0" smtClean="0"/>
              <a:t>ページをご覧ください。この後に、本時を計画しますので、単元の主な学習活動を読み、単元の展開をご理解ください。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12</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それでは、「授業５」を参考に本時を計画してください。本時は、「ヒント集２」のＰ</a:t>
            </a:r>
            <a:r>
              <a:rPr kumimoji="1" lang="en-US" altLang="ja-JP" dirty="0" smtClean="0"/>
              <a:t>11</a:t>
            </a:r>
            <a:r>
              <a:rPr kumimoji="1" lang="ja-JP" altLang="en-US" dirty="0" smtClean="0"/>
              <a:t>にある第３時になります。その概要を読み上げます。「長方形２つを組み合わせた図形の面積を２等分する仕方を考え、分割された２つの図形の面積が等しくなる理由を、言葉や数、記号などを用いて説明する」です。それでは、この概要を具体的な授業の１時間として計画し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計画した内容は、ワークシートの赤枠部分に記入してください。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14</a:t>
            </a:fld>
            <a:endParaRPr kumimoji="1" lang="ja-JP" altLang="en-US"/>
          </a:p>
        </p:txBody>
      </p:sp>
    </p:spTree>
    <p:extLst>
      <p:ext uri="{BB962C8B-B14F-4D97-AF65-F5344CB8AC3E}">
        <p14:creationId xmlns:p14="http://schemas.microsoft.com/office/powerpoint/2010/main" val="145341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それでは、本時の計画を交流してください。特に最初に指導のポイントとして確認したことを、どのように学習活動や指導上の留意点として考えたのかご説明ください。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15</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それでは、「ヒント集２」の</a:t>
            </a:r>
            <a:r>
              <a:rPr kumimoji="1" lang="en-US" altLang="ja-JP" dirty="0" smtClean="0"/>
              <a:t>12</a:t>
            </a:r>
            <a:r>
              <a:rPr kumimoji="1" lang="ja-JP" altLang="en-US" dirty="0" smtClean="0"/>
              <a:t>・</a:t>
            </a:r>
            <a:r>
              <a:rPr kumimoji="1" lang="en-US" altLang="ja-JP" dirty="0" smtClean="0"/>
              <a:t>13</a:t>
            </a:r>
            <a:r>
              <a:rPr kumimoji="1" lang="ja-JP" altLang="en-US" dirty="0" smtClean="0"/>
              <a:t>ページにある本時（第３時）の実践をご覧ください。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16</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それでは、指導のポイントとして捉えたことや、新しく気付いたことなどを書いてください。</a:t>
            </a:r>
            <a:endParaRPr kumimoji="1" lang="en-US" altLang="ja-JP" dirty="0" smtClean="0"/>
          </a:p>
          <a:p>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17</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ワークシートの赤枠部分に記入してください。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18</a:t>
            </a:fld>
            <a:endParaRPr kumimoji="1" lang="ja-JP" altLang="en-US"/>
          </a:p>
        </p:txBody>
      </p:sp>
    </p:spTree>
    <p:extLst>
      <p:ext uri="{BB962C8B-B14F-4D97-AF65-F5344CB8AC3E}">
        <p14:creationId xmlns:p14="http://schemas.microsoft.com/office/powerpoint/2010/main" val="145341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それでは、考えたことをグループで交流してください。</a:t>
            </a:r>
            <a:endParaRPr kumimoji="1" lang="en-US" altLang="ja-JP" dirty="0" smtClean="0"/>
          </a:p>
          <a:p>
            <a:r>
              <a:rPr kumimoji="1" lang="ja-JP" altLang="en-US" dirty="0" smtClean="0"/>
              <a:t>（次のスライドでワークシートを示す）</a:t>
            </a:r>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19</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1128292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交流した内容は、ワークシートの赤枠部分に記入してください。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20</a:t>
            </a:fld>
            <a:endParaRPr kumimoji="1" lang="ja-JP" altLang="en-US"/>
          </a:p>
        </p:txBody>
      </p:sp>
    </p:spTree>
    <p:extLst>
      <p:ext uri="{BB962C8B-B14F-4D97-AF65-F5344CB8AC3E}">
        <p14:creationId xmlns:p14="http://schemas.microsoft.com/office/powerpoint/2010/main" val="1004632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それでは、交流したことを全体に報告してください。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21</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報告された内容は、ワークシートの赤枠部分に記入してください。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22</a:t>
            </a:fld>
            <a:endParaRPr kumimoji="1" lang="ja-JP" altLang="en-US"/>
          </a:p>
        </p:txBody>
      </p:sp>
    </p:spTree>
    <p:extLst>
      <p:ext uri="{BB962C8B-B14F-4D97-AF65-F5344CB8AC3E}">
        <p14:creationId xmlns:p14="http://schemas.microsoft.com/office/powerpoint/2010/main" val="10046328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供たちを主体的・協働的に学習させるためには、教師自身が１単位時間の流れを確かなものにするとともに、子供たち自身にも１時間の流れを理解させておくことは必要です。その際、「授業５」を意識することが重要です。また、１単位時間の中で、子供が思考・判断・表現する場面はどこかを想定し、そこへの指導・支援を充実させることが重要です。本研修では算数を題材にして考えましたが、研修で確認したことは、どの教科でも共通した重要な内容です。ぜひ、本研修の学びを他教科の日々の授業づくりにも生か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23</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「子どもの学びを支えるヒント集２」を徹底活用する校内研修パッケージの概要はこのようになっています。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301306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Ⅴ</a:t>
            </a:r>
            <a:r>
              <a:rPr kumimoji="1" lang="ja-JP" altLang="en-US" dirty="0" smtClean="0"/>
              <a:t>　本時計画研修」の目的は、「</a:t>
            </a:r>
            <a:r>
              <a:rPr kumimoji="1" lang="ja-JP" altLang="en-US" dirty="0" smtClean="0">
                <a:latin typeface="+mn-ea"/>
                <a:ea typeface="+mn-ea"/>
              </a:rPr>
              <a:t>小学校算数を題材にして、「授業５」を意識することで、本時を計画する力を高めることができる</a:t>
            </a:r>
            <a:r>
              <a:rPr kumimoji="1" lang="ja-JP" altLang="en-US" dirty="0" smtClean="0"/>
              <a:t>」です。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4</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準備物はこのようになっています。</a:t>
            </a:r>
            <a:endParaRPr kumimoji="1" lang="en-US" altLang="ja-JP" dirty="0" smtClean="0"/>
          </a:p>
          <a:p>
            <a:r>
              <a:rPr kumimoji="1" lang="en-US" altLang="ja-JP" dirty="0" smtClean="0"/>
              <a:t>※</a:t>
            </a:r>
            <a:r>
              <a:rPr kumimoji="1" lang="ja-JP" altLang="en-US" dirty="0" smtClean="0"/>
              <a:t>研修担当者は、読み上げる。</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211751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それでは、次のように研修を進めていきます。</a:t>
            </a:r>
            <a:endParaRPr kumimoji="1" lang="en-US" altLang="ja-JP" dirty="0" smtClean="0"/>
          </a:p>
          <a:p>
            <a:r>
              <a:rPr kumimoji="1" lang="en-US" altLang="ja-JP" dirty="0" smtClean="0"/>
              <a:t>※</a:t>
            </a:r>
            <a:r>
              <a:rPr kumimoji="1" lang="ja-JP" altLang="en-US" dirty="0" smtClean="0"/>
              <a:t>研修担当者は読み上げる。時間は、約</a:t>
            </a:r>
            <a:r>
              <a:rPr kumimoji="1" lang="en-US" altLang="ja-JP" dirty="0" smtClean="0"/>
              <a:t>65</a:t>
            </a:r>
            <a:r>
              <a:rPr kumimoji="1" lang="ja-JP" altLang="en-US" dirty="0" smtClean="0"/>
              <a:t>分です。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それでは、本研修で取り上げる平成</a:t>
            </a:r>
            <a:r>
              <a:rPr kumimoji="1" lang="en-US" altLang="ja-JP" dirty="0" smtClean="0"/>
              <a:t>27</a:t>
            </a:r>
            <a:r>
              <a:rPr kumimoji="1" lang="ja-JP" altLang="en-US" dirty="0" smtClean="0"/>
              <a:t>年度　小学校算数</a:t>
            </a:r>
            <a:r>
              <a:rPr kumimoji="1" lang="en-US" altLang="ja-JP" dirty="0" smtClean="0">
                <a:latin typeface="+mn-ea"/>
                <a:ea typeface="+mn-ea"/>
              </a:rPr>
              <a:t>B</a:t>
            </a:r>
            <a:r>
              <a:rPr kumimoji="1" lang="ja-JP" altLang="en-US" dirty="0" smtClean="0"/>
              <a:t>５をご準備ください。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この算数</a:t>
            </a:r>
            <a:r>
              <a:rPr kumimoji="1" lang="en-US" altLang="ja-JP" dirty="0" smtClean="0"/>
              <a:t>B</a:t>
            </a:r>
            <a:r>
              <a:rPr kumimoji="1" lang="ja-JP" altLang="en-US" dirty="0" smtClean="0"/>
              <a:t>５において、特に設問１の正答率は、岡山県は</a:t>
            </a:r>
            <a:r>
              <a:rPr kumimoji="1" lang="en-US" altLang="ja-JP" dirty="0" smtClean="0"/>
              <a:t>11.9</a:t>
            </a:r>
            <a:r>
              <a:rPr kumimoji="1" lang="ja-JP" altLang="en-US" dirty="0" smtClean="0"/>
              <a:t>％であり、全国平均正答率は、</a:t>
            </a:r>
            <a:r>
              <a:rPr kumimoji="1" lang="en-US" altLang="ja-JP" dirty="0" smtClean="0"/>
              <a:t>12.5</a:t>
            </a:r>
            <a:r>
              <a:rPr kumimoji="1" lang="ja-JP" altLang="en-US" dirty="0" smtClean="0"/>
              <a:t>％であり、課題が見られています。それでは、実際に問題に取り組んでください。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294720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それでは、問題に関する資料を「解説資料」（もしくは「報告書」）から抜き出して配付していますので、問題の趣旨や正答例などをご確認ください。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09550" y="857249"/>
            <a:ext cx="8705850" cy="5162551"/>
          </a:xfrm>
          <a:prstGeom prst="roundRect">
            <a:avLst>
              <a:gd name="adj" fmla="val 6617"/>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テキスト ボックス 124"/>
          <p:cNvSpPr txBox="1"/>
          <p:nvPr/>
        </p:nvSpPr>
        <p:spPr>
          <a:xfrm>
            <a:off x="1028700" y="3976985"/>
            <a:ext cx="7175997" cy="1938992"/>
          </a:xfrm>
          <a:prstGeom prst="rect">
            <a:avLst/>
          </a:prstGeom>
          <a:noFill/>
        </p:spPr>
        <p:txBody>
          <a:bodyPr wrap="square" rtlCol="0">
            <a:spAutoFit/>
          </a:bodyPr>
          <a:lstStyle/>
          <a:p>
            <a:r>
              <a:rPr kumimoji="1" lang="ja-JP" altLang="en-US" sz="6000" b="1" dirty="0" smtClean="0"/>
              <a:t>徹底活用するための校内研修パッケージ</a:t>
            </a:r>
            <a:endParaRPr kumimoji="1" lang="ja-JP" altLang="en-US" sz="60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991271"/>
            <a:ext cx="8140157" cy="316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43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latin typeface="+mj-ea"/>
              <a:ea typeface="+mj-ea"/>
            </a:endParaRPr>
          </a:p>
          <a:p>
            <a:r>
              <a:rPr lang="ja-JP" altLang="en-US" dirty="0" smtClean="0">
                <a:latin typeface="+mj-ea"/>
                <a:ea typeface="+mj-ea"/>
              </a:rPr>
              <a:t>○問題に問われている力を付けるための指導のポイントを考える。</a:t>
            </a:r>
            <a:endParaRPr lang="en-US" altLang="ja-JP" dirty="0" smtClean="0">
              <a:latin typeface="+mj-ea"/>
              <a:ea typeface="+mj-ea"/>
            </a:endParaRPr>
          </a:p>
          <a:p>
            <a:r>
              <a:rPr lang="ja-JP" altLang="en-US" dirty="0" smtClean="0">
                <a:latin typeface="+mj-ea"/>
                <a:ea typeface="+mj-ea"/>
              </a:rPr>
              <a:t>　（グループ）</a:t>
            </a:r>
            <a:endParaRPr lang="en-US" altLang="ja-JP" dirty="0" smtClean="0">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23008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事務文書\教科教育\教科部共同研究\H27共同研修\校内研修パッケージ\第２案\ワークシート\画像\本時計画研修_ワークシート.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0268" y="1337398"/>
            <a:ext cx="3847704" cy="54448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900797" y="2182091"/>
            <a:ext cx="3416876" cy="4779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10479304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latin typeface="+mj-ea"/>
                <a:ea typeface="+mj-ea"/>
              </a:rPr>
              <a:t>○「ヒント集２」</a:t>
            </a:r>
            <a:r>
              <a:rPr lang="en-US" altLang="ja-JP" dirty="0" smtClean="0">
                <a:latin typeface="+mj-ea"/>
                <a:ea typeface="+mj-ea"/>
              </a:rPr>
              <a:t>P</a:t>
            </a:r>
            <a:r>
              <a:rPr lang="ja-JP" altLang="en-US" dirty="0">
                <a:latin typeface="+mj-ea"/>
                <a:ea typeface="+mj-ea"/>
              </a:rPr>
              <a:t>５</a:t>
            </a:r>
            <a:r>
              <a:rPr lang="ja-JP" altLang="en-US" dirty="0" smtClean="0">
                <a:latin typeface="+mj-ea"/>
                <a:ea typeface="+mj-ea"/>
              </a:rPr>
              <a:t>と</a:t>
            </a:r>
            <a:r>
              <a:rPr lang="en-US" altLang="ja-JP" dirty="0" smtClean="0">
                <a:latin typeface="+mj-ea"/>
                <a:ea typeface="+mj-ea"/>
              </a:rPr>
              <a:t>P10</a:t>
            </a:r>
            <a:r>
              <a:rPr lang="ja-JP" altLang="en-US" dirty="0">
                <a:latin typeface="+mj-ea"/>
                <a:ea typeface="+mj-ea"/>
              </a:rPr>
              <a:t>・</a:t>
            </a:r>
            <a:r>
              <a:rPr lang="en-US" altLang="ja-JP" dirty="0" smtClean="0">
                <a:latin typeface="+mj-ea"/>
                <a:ea typeface="+mj-ea"/>
              </a:rPr>
              <a:t>11</a:t>
            </a:r>
            <a:r>
              <a:rPr lang="ja-JP" altLang="en-US" dirty="0" smtClean="0">
                <a:latin typeface="+mj-ea"/>
                <a:ea typeface="+mj-ea"/>
              </a:rPr>
              <a:t>ページを読む。</a:t>
            </a:r>
            <a:endParaRPr lang="en-US" altLang="ja-JP" dirty="0" smtClean="0">
              <a:latin typeface="+mj-ea"/>
              <a:ea typeface="+mj-ea"/>
            </a:endParaRPr>
          </a:p>
          <a:p>
            <a:r>
              <a:rPr lang="ja-JP" altLang="en-US" dirty="0" smtClean="0">
                <a:latin typeface="+mj-ea"/>
                <a:ea typeface="+mj-ea"/>
              </a:rPr>
              <a:t>　　　　　　　　　　　　　　　　　　　　　</a:t>
            </a:r>
            <a:endParaRPr lang="en-US" altLang="ja-JP" dirty="0" smtClean="0">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3414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latin typeface="+mj-ea"/>
                <a:ea typeface="+mj-ea"/>
              </a:rPr>
              <a:t>　　　　　　　　　　　　　　　　　　　　　</a:t>
            </a:r>
            <a:endParaRPr lang="en-US" altLang="ja-JP" dirty="0" smtClean="0">
              <a:latin typeface="+mj-ea"/>
              <a:ea typeface="+mj-ea"/>
            </a:endParaRPr>
          </a:p>
          <a:p>
            <a:r>
              <a:rPr lang="ja-JP" altLang="en-US" dirty="0" smtClean="0">
                <a:latin typeface="+mj-ea"/>
                <a:ea typeface="+mj-ea"/>
              </a:rPr>
              <a:t>○「授業５」を参考に本時を計画する。</a:t>
            </a:r>
            <a:endParaRPr lang="en-US" altLang="ja-JP" dirty="0" smtClean="0">
              <a:latin typeface="+mj-ea"/>
              <a:ea typeface="+mj-ea"/>
            </a:endParaRPr>
          </a:p>
          <a:p>
            <a:r>
              <a:rPr lang="ja-JP" altLang="en-US" dirty="0" smtClean="0">
                <a:latin typeface="+mj-ea"/>
                <a:ea typeface="+mj-ea"/>
              </a:rPr>
              <a:t>　（個人）</a:t>
            </a:r>
            <a:endParaRPr lang="en-US" altLang="ja-JP" dirty="0">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22604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本時計画研修_ワークシート.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0268" y="1337398"/>
            <a:ext cx="3847704" cy="54448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750993" y="2586037"/>
            <a:ext cx="3566680" cy="274320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21519888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latin typeface="+mj-ea"/>
                <a:ea typeface="+mj-ea"/>
              </a:rPr>
              <a:t>○本時の計画を交流する。</a:t>
            </a:r>
            <a:endParaRPr lang="en-US" altLang="ja-JP" dirty="0" smtClean="0">
              <a:latin typeface="+mj-ea"/>
              <a:ea typeface="+mj-ea"/>
            </a:endParaRPr>
          </a:p>
          <a:p>
            <a:r>
              <a:rPr lang="ja-JP" altLang="en-US" dirty="0" smtClean="0">
                <a:latin typeface="+mj-ea"/>
                <a:ea typeface="+mj-ea"/>
              </a:rPr>
              <a:t>　（グループ）</a:t>
            </a:r>
            <a:endParaRPr lang="en-US" altLang="ja-JP" dirty="0" smtClean="0">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22604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latin typeface="+mj-ea"/>
                <a:ea typeface="+mj-ea"/>
              </a:rPr>
              <a:t>○「ヒント集２」</a:t>
            </a:r>
            <a:r>
              <a:rPr lang="en-US" altLang="ja-JP" dirty="0" smtClean="0">
                <a:latin typeface="+mj-ea"/>
                <a:ea typeface="+mj-ea"/>
              </a:rPr>
              <a:t>P12</a:t>
            </a:r>
            <a:r>
              <a:rPr lang="ja-JP" altLang="en-US" dirty="0">
                <a:latin typeface="+mj-ea"/>
                <a:ea typeface="+mj-ea"/>
              </a:rPr>
              <a:t>・</a:t>
            </a:r>
            <a:r>
              <a:rPr lang="en-US" altLang="ja-JP" dirty="0" smtClean="0">
                <a:latin typeface="+mj-ea"/>
                <a:ea typeface="+mj-ea"/>
              </a:rPr>
              <a:t>13</a:t>
            </a:r>
            <a:r>
              <a:rPr lang="ja-JP" altLang="en-US" dirty="0" smtClean="0">
                <a:latin typeface="+mj-ea"/>
                <a:ea typeface="+mj-ea"/>
              </a:rPr>
              <a:t>を読む。</a:t>
            </a:r>
            <a:endParaRPr lang="en-US" altLang="ja-JP" dirty="0" smtClean="0">
              <a:latin typeface="+mj-ea"/>
              <a:ea typeface="+mj-ea"/>
            </a:endParaRPr>
          </a:p>
          <a:p>
            <a:endParaRPr lang="en-US" altLang="ja-JP" dirty="0" smtClean="0">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22604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r>
              <a:rPr lang="ja-JP" altLang="en-US" dirty="0" smtClean="0">
                <a:latin typeface="+mj-ea"/>
                <a:ea typeface="+mj-ea"/>
              </a:rPr>
              <a:t>。</a:t>
            </a:r>
            <a:endParaRPr lang="en-US" altLang="ja-JP" dirty="0" smtClean="0">
              <a:latin typeface="+mj-ea"/>
              <a:ea typeface="+mj-ea"/>
            </a:endParaRPr>
          </a:p>
          <a:p>
            <a:endParaRPr lang="en-US" altLang="ja-JP" dirty="0" smtClean="0">
              <a:latin typeface="+mj-ea"/>
              <a:ea typeface="+mj-ea"/>
            </a:endParaRPr>
          </a:p>
          <a:p>
            <a:r>
              <a:rPr lang="ja-JP" altLang="en-US" dirty="0" smtClean="0">
                <a:latin typeface="+mj-ea"/>
                <a:ea typeface="+mj-ea"/>
              </a:rPr>
              <a:t>○指導のポイントとして捉えたことや、新しく気付いたことを書く。</a:t>
            </a:r>
            <a:endParaRPr lang="en-US" altLang="ja-JP" dirty="0" smtClean="0">
              <a:latin typeface="+mj-ea"/>
              <a:ea typeface="+mj-ea"/>
            </a:endParaRPr>
          </a:p>
          <a:p>
            <a:r>
              <a:rPr lang="ja-JP" altLang="en-US" dirty="0" smtClean="0">
                <a:latin typeface="+mj-ea"/>
                <a:ea typeface="+mj-ea"/>
              </a:rPr>
              <a:t>　（</a:t>
            </a:r>
            <a:r>
              <a:rPr lang="ja-JP" altLang="en-US" dirty="0">
                <a:latin typeface="+mj-ea"/>
                <a:ea typeface="+mj-ea"/>
              </a:rPr>
              <a:t>個人</a:t>
            </a:r>
            <a:r>
              <a:rPr lang="ja-JP" altLang="en-US" dirty="0" smtClean="0">
                <a:latin typeface="+mj-ea"/>
                <a:ea typeface="+mj-ea"/>
              </a:rPr>
              <a:t>）</a:t>
            </a:r>
            <a:endParaRPr lang="en-US" altLang="ja-JP" dirty="0">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27873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本時計画研修_ワークシート.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0268" y="1337398"/>
            <a:ext cx="3847704" cy="54448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771775" y="5237018"/>
            <a:ext cx="1812925" cy="8104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2151988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r>
              <a:rPr lang="ja-JP" altLang="en-US" dirty="0" smtClean="0">
                <a:latin typeface="+mj-ea"/>
                <a:ea typeface="+mj-ea"/>
              </a:rPr>
              <a:t>。</a:t>
            </a:r>
            <a:endParaRPr lang="en-US" altLang="ja-JP" dirty="0" smtClean="0">
              <a:latin typeface="+mj-ea"/>
              <a:ea typeface="+mj-ea"/>
            </a:endParaRPr>
          </a:p>
          <a:p>
            <a:endParaRPr lang="en-US" altLang="ja-JP" dirty="0" smtClean="0">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latin typeface="+mj-ea"/>
                <a:ea typeface="+mj-ea"/>
              </a:rPr>
              <a:t>○考えたことを交流する。</a:t>
            </a:r>
            <a:endParaRPr lang="en-US" altLang="ja-JP" dirty="0" smtClean="0">
              <a:latin typeface="+mj-ea"/>
              <a:ea typeface="+mj-ea"/>
            </a:endParaRPr>
          </a:p>
          <a:p>
            <a:r>
              <a:rPr lang="ja-JP" altLang="en-US" dirty="0">
                <a:latin typeface="+mj-ea"/>
                <a:ea typeface="+mj-ea"/>
              </a:rPr>
              <a:t>　</a:t>
            </a:r>
            <a:r>
              <a:rPr lang="ja-JP" altLang="en-US" dirty="0" smtClean="0">
                <a:latin typeface="+mj-ea"/>
                <a:ea typeface="+mj-ea"/>
              </a:rPr>
              <a:t>（</a:t>
            </a:r>
            <a:r>
              <a:rPr lang="ja-JP" altLang="en-US" dirty="0">
                <a:latin typeface="+mj-ea"/>
                <a:ea typeface="+mj-ea"/>
              </a:rPr>
              <a:t>グループ</a:t>
            </a:r>
            <a:r>
              <a:rPr lang="ja-JP" altLang="en-US" dirty="0" smtClean="0">
                <a:latin typeface="+mj-ea"/>
                <a:ea typeface="+mj-ea"/>
              </a:rPr>
              <a:t>）</a:t>
            </a:r>
            <a:endParaRPr lang="en-US" altLang="ja-JP" dirty="0" smtClean="0">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5894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79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1822141858"/>
              </p:ext>
            </p:extLst>
          </p:nvPr>
        </p:nvGraphicFramePr>
        <p:xfrm>
          <a:off x="247648" y="2187352"/>
          <a:ext cx="8648705" cy="4297680"/>
        </p:xfrm>
        <a:graphic>
          <a:graphicData uri="http://schemas.openxmlformats.org/drawingml/2006/table">
            <a:tbl>
              <a:tblPr firstRow="1" bandRow="1">
                <a:tableStyleId>{10A1B5D5-9B99-4C35-A422-299274C87663}</a:tableStyleId>
              </a:tblPr>
              <a:tblGrid>
                <a:gridCol w="383948">
                  <a:extLst>
                    <a:ext uri="{9D8B030D-6E8A-4147-A177-3AD203B41FA5}">
                      <a16:colId xmlns:a16="http://schemas.microsoft.com/office/drawing/2014/main" val="20000"/>
                    </a:ext>
                  </a:extLst>
                </a:gridCol>
                <a:gridCol w="2846895">
                  <a:extLst>
                    <a:ext uri="{9D8B030D-6E8A-4147-A177-3AD203B41FA5}">
                      <a16:colId xmlns:a16="http://schemas.microsoft.com/office/drawing/2014/main" val="20001"/>
                    </a:ext>
                  </a:extLst>
                </a:gridCol>
                <a:gridCol w="1234911">
                  <a:extLst>
                    <a:ext uri="{9D8B030D-6E8A-4147-A177-3AD203B41FA5}">
                      <a16:colId xmlns:a16="http://schemas.microsoft.com/office/drawing/2014/main" val="20002"/>
                    </a:ext>
                  </a:extLst>
                </a:gridCol>
                <a:gridCol w="3148553">
                  <a:extLst>
                    <a:ext uri="{9D8B030D-6E8A-4147-A177-3AD203B41FA5}">
                      <a16:colId xmlns:a16="http://schemas.microsoft.com/office/drawing/2014/main" val="20003"/>
                    </a:ext>
                  </a:extLst>
                </a:gridCol>
                <a:gridCol w="1034398">
                  <a:extLst>
                    <a:ext uri="{9D8B030D-6E8A-4147-A177-3AD203B41FA5}">
                      <a16:colId xmlns:a16="http://schemas.microsoft.com/office/drawing/2014/main" val="20004"/>
                    </a:ext>
                  </a:extLst>
                </a:gridCol>
              </a:tblGrid>
              <a:tr h="37084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おすすめ</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時期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「ヒント集２」の対応箇所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授業づくり共通理解研修</a:t>
                      </a:r>
                      <a:endParaRPr kumimoji="1" lang="ja-JP" altLang="en-US" sz="18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４・５「課題解決のための４つのプロセス」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30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８～９月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４「プロセス１・２」</a:t>
                      </a:r>
                      <a:endParaRPr kumimoji="1" lang="en-US" altLang="ja-JP" sz="1600" dirty="0" smtClean="0">
                        <a:latin typeface="HG丸ｺﾞｼｯｸM-PRO" panose="020F0600000000000000" pitchFamily="50" charset="-128"/>
                        <a:ea typeface="+mn-ea"/>
                      </a:endParaRPr>
                    </a:p>
                    <a:p>
                      <a:r>
                        <a:rPr kumimoji="1" lang="ja-JP" altLang="en-US" sz="1600" dirty="0" smtClean="0">
                          <a:latin typeface="HG丸ｺﾞｼｯｸM-PRO" panose="020F0600000000000000" pitchFamily="50" charset="-128"/>
                          <a:ea typeface="+mn-ea"/>
                        </a:rPr>
                        <a:t>実践事例のプロセス１・２</a:t>
                      </a:r>
                      <a:endParaRPr kumimoji="1" lang="en-US" altLang="ja-JP" sz="1600" dirty="0" smtClean="0">
                        <a:latin typeface="HG丸ｺﾞｼｯｸM-PRO" panose="020F0600000000000000" pitchFamily="50" charset="-128"/>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Ⅳ</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単元計画研修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５「プロセス３」</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Ⅴ</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本時計画研修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５「プロセス４」</a:t>
                      </a:r>
                    </a:p>
                    <a:p>
                      <a:r>
                        <a:rPr kumimoji="1" lang="ja-JP" altLang="en-US" sz="1600" dirty="0" smtClean="0">
                          <a:latin typeface="HG丸ｺﾞｼｯｸM-PRO" panose="020F0600000000000000" pitchFamily="50" charset="-128"/>
                          <a:ea typeface="+mn-ea"/>
                        </a:rPr>
                        <a:t>実践事例のプロセス４</a:t>
                      </a:r>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800" dirty="0" smtClean="0">
                        <a:latin typeface="HG丸ｺﾞｼｯｸM-PRO" panose="020F0600000000000000" pitchFamily="50" charset="-128"/>
                        <a:ea typeface="HG丸ｺﾞｼｯｸM-PRO" panose="020F0600000000000000" pitchFamily="50" charset="-128"/>
                      </a:endParaRPr>
                    </a:p>
                    <a:p>
                      <a:pPr algn="ctr"/>
                      <a:r>
                        <a:rPr kumimoji="1" lang="ja-JP" altLang="en-US" sz="1800" dirty="0" smtClean="0">
                          <a:latin typeface="HG丸ｺﾞｼｯｸM-PRO" panose="020F0600000000000000" pitchFamily="50" charset="-128"/>
                          <a:ea typeface="HG丸ｺﾞｼｯｸM-PRO" panose="020F0600000000000000" pitchFamily="50" charset="-128"/>
                        </a:rPr>
                        <a:t>ブラッシュアップ研修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学期当初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P22</a:t>
                      </a:r>
                      <a:r>
                        <a:rPr kumimoji="1" lang="ja-JP" altLang="en-US" sz="1600" dirty="0" smtClean="0">
                          <a:latin typeface="HG丸ｺﾞｼｯｸM-PRO" panose="020F0600000000000000" pitchFamily="50" charset="-128"/>
                          <a:ea typeface="HG丸ｺﾞｼｯｸM-PRO" panose="020F0600000000000000" pitchFamily="50" charset="-128"/>
                        </a:rPr>
                        <a:t>～</a:t>
                      </a:r>
                      <a:r>
                        <a:rPr kumimoji="1" lang="en-US" altLang="ja-JP" sz="1600" dirty="0" smtClean="0">
                          <a:latin typeface="HG丸ｺﾞｼｯｸM-PRO" panose="020F0600000000000000" pitchFamily="50" charset="-128"/>
                          <a:ea typeface="HG丸ｺﾞｼｯｸM-PRO" panose="020F0600000000000000" pitchFamily="50" charset="-128"/>
                        </a:rPr>
                        <a:t>38</a:t>
                      </a:r>
                      <a:r>
                        <a:rPr kumimoji="1" lang="ja-JP" altLang="en-US" sz="1600" dirty="0" smtClean="0">
                          <a:latin typeface="HG丸ｺﾞｼｯｸM-PRO" panose="020F0600000000000000" pitchFamily="50" charset="-128"/>
                          <a:ea typeface="HG丸ｺﾞｼｯｸM-PRO" panose="020F0600000000000000" pitchFamily="50" charset="-128"/>
                        </a:rPr>
                        <a:t>「思考力・判断力・表現力等を育むための素地となる学校・学級の取り組み」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角丸四角形 4"/>
          <p:cNvSpPr/>
          <p:nvPr/>
        </p:nvSpPr>
        <p:spPr>
          <a:xfrm>
            <a:off x="247648" y="922734"/>
            <a:ext cx="8648704" cy="1051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b="1" dirty="0" smtClean="0">
                <a:solidFill>
                  <a:schemeClr val="tx1"/>
                </a:solidFill>
                <a:latin typeface="+mj-ea"/>
                <a:ea typeface="+mj-ea"/>
              </a:rPr>
              <a:t>研修の取り扱い　</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①研修はそれぞれで完結しているため、シリーズでも単独でも扱うことができる。</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②同日の研修で、２つ以上の研修を組み合わせることもできる。</a:t>
            </a:r>
            <a:endParaRPr kumimoji="1" lang="en-US" altLang="ja-JP" b="1" dirty="0" smtClean="0">
              <a:solidFill>
                <a:schemeClr val="tx1"/>
              </a:solidFill>
              <a:latin typeface="+mj-ea"/>
              <a:ea typeface="+mj-ea"/>
            </a:endParaRPr>
          </a:p>
        </p:txBody>
      </p:sp>
    </p:spTree>
    <p:extLst>
      <p:ext uri="{BB962C8B-B14F-4D97-AF65-F5344CB8AC3E}">
        <p14:creationId xmlns:p14="http://schemas.microsoft.com/office/powerpoint/2010/main" val="371842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本時計画研修_ワークシート.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0268" y="1337398"/>
            <a:ext cx="3847704" cy="54448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4376306" y="5157353"/>
            <a:ext cx="2024494" cy="89015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1695823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latin typeface="+mj-ea"/>
                <a:ea typeface="+mj-ea"/>
              </a:rPr>
              <a:t>○全体で共有する。</a:t>
            </a:r>
            <a:endParaRPr lang="en-US" altLang="ja-JP" dirty="0" smtClean="0">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226041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本時計画研修_ワークシート.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0268" y="1337398"/>
            <a:ext cx="3847704" cy="54448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799196" y="5944034"/>
            <a:ext cx="3622386" cy="58145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42621929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04800" y="5410200"/>
            <a:ext cx="8515350" cy="11049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以上で研修は終わりです。お疲れ様でした。</a:t>
            </a:r>
            <a:endParaRPr kumimoji="1" lang="ja-JP" altLang="en-US" sz="3200" dirty="0">
              <a:solidFill>
                <a:schemeClr val="tx1"/>
              </a:solidFill>
            </a:endParaRPr>
          </a:p>
        </p:txBody>
      </p:sp>
      <p:sp>
        <p:nvSpPr>
          <p:cNvPr id="6" name="テキスト ボックス 5"/>
          <p:cNvSpPr txBox="1"/>
          <p:nvPr/>
        </p:nvSpPr>
        <p:spPr>
          <a:xfrm>
            <a:off x="247650" y="2586038"/>
            <a:ext cx="8743950" cy="2062103"/>
          </a:xfrm>
          <a:prstGeom prst="rect">
            <a:avLst/>
          </a:prstGeom>
          <a:noFill/>
        </p:spPr>
        <p:txBody>
          <a:bodyPr wrap="square" rtlCol="0">
            <a:spAutoFit/>
          </a:bodyPr>
          <a:lstStyle/>
          <a:p>
            <a:r>
              <a:rPr kumimoji="1" lang="en-US" altLang="ja-JP" sz="3200" dirty="0" smtClean="0">
                <a:latin typeface="+mj-ea"/>
                <a:ea typeface="+mj-ea"/>
              </a:rPr>
              <a:t>【</a:t>
            </a:r>
            <a:r>
              <a:rPr lang="ja-JP" altLang="en-US" sz="3200" dirty="0">
                <a:latin typeface="+mj-ea"/>
                <a:ea typeface="+mj-ea"/>
              </a:rPr>
              <a:t>まとめ</a:t>
            </a:r>
            <a:r>
              <a:rPr kumimoji="1" lang="en-US" altLang="ja-JP" sz="3200" dirty="0" smtClean="0">
                <a:latin typeface="+mj-ea"/>
                <a:ea typeface="+mj-ea"/>
              </a:rPr>
              <a:t>】</a:t>
            </a:r>
          </a:p>
          <a:p>
            <a:r>
              <a:rPr lang="ja-JP" altLang="en-US" sz="3200" dirty="0" smtClean="0">
                <a:latin typeface="+mj-ea"/>
                <a:ea typeface="+mj-ea"/>
              </a:rPr>
              <a:t>・「授業５」を意識した授業の流れを計画する。</a:t>
            </a:r>
            <a:endParaRPr lang="en-US" altLang="ja-JP" sz="3200" dirty="0" smtClean="0">
              <a:latin typeface="+mj-ea"/>
              <a:ea typeface="+mj-ea"/>
            </a:endParaRPr>
          </a:p>
          <a:p>
            <a:r>
              <a:rPr lang="ja-JP" altLang="en-US" sz="3200" dirty="0" smtClean="0">
                <a:latin typeface="+mj-ea"/>
                <a:ea typeface="+mj-ea"/>
              </a:rPr>
              <a:t>・本時の中で、思考・判断・表現する場面を想　</a:t>
            </a:r>
            <a:endParaRPr lang="en-US" altLang="ja-JP" sz="3200" dirty="0" smtClean="0">
              <a:latin typeface="+mj-ea"/>
              <a:ea typeface="+mj-ea"/>
            </a:endParaRPr>
          </a:p>
          <a:p>
            <a:r>
              <a:rPr lang="ja-JP" altLang="en-US" sz="3200" dirty="0">
                <a:latin typeface="+mj-ea"/>
                <a:ea typeface="+mj-ea"/>
              </a:rPr>
              <a:t>　</a:t>
            </a:r>
            <a:r>
              <a:rPr lang="ja-JP" altLang="en-US" sz="3200" dirty="0" err="1" smtClean="0">
                <a:latin typeface="+mj-ea"/>
                <a:ea typeface="+mj-ea"/>
              </a:rPr>
              <a:t>定し</a:t>
            </a:r>
            <a:r>
              <a:rPr lang="ja-JP" altLang="en-US" sz="3200" dirty="0" smtClean="0">
                <a:latin typeface="+mj-ea"/>
                <a:ea typeface="+mj-ea"/>
              </a:rPr>
              <a:t>、そこへの指導・支援を充実させる。</a:t>
            </a:r>
            <a:endParaRPr lang="en-US" altLang="ja-JP" sz="3200" dirty="0" smtClean="0">
              <a:latin typeface="+mj-ea"/>
              <a:ea typeface="+mj-ea"/>
            </a:endParaRPr>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264893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8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3359298700"/>
              </p:ext>
            </p:extLst>
          </p:nvPr>
        </p:nvGraphicFramePr>
        <p:xfrm>
          <a:off x="247647" y="841152"/>
          <a:ext cx="8745523" cy="5831563"/>
        </p:xfrm>
        <a:graphic>
          <a:graphicData uri="http://schemas.openxmlformats.org/drawingml/2006/table">
            <a:tbl>
              <a:tblPr firstRow="1" bandRow="1">
                <a:tableStyleId>{10A1B5D5-9B99-4C35-A422-299274C87663}</a:tableStyleId>
              </a:tblPr>
              <a:tblGrid>
                <a:gridCol w="412229">
                  <a:extLst>
                    <a:ext uri="{9D8B030D-6E8A-4147-A177-3AD203B41FA5}">
                      <a16:colId xmlns:a16="http://schemas.microsoft.com/office/drawing/2014/main" val="20000"/>
                    </a:ext>
                  </a:extLst>
                </a:gridCol>
                <a:gridCol w="2422689">
                  <a:extLst>
                    <a:ext uri="{9D8B030D-6E8A-4147-A177-3AD203B41FA5}">
                      <a16:colId xmlns:a16="http://schemas.microsoft.com/office/drawing/2014/main" val="20001"/>
                    </a:ext>
                  </a:extLst>
                </a:gridCol>
                <a:gridCol w="5910605">
                  <a:extLst>
                    <a:ext uri="{9D8B030D-6E8A-4147-A177-3AD203B41FA5}">
                      <a16:colId xmlns:a16="http://schemas.microsoft.com/office/drawing/2014/main" val="20002"/>
                    </a:ext>
                  </a:extLst>
                </a:gridCol>
              </a:tblGrid>
              <a:tr h="37716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105447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授業づくり共通理解研修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全国学力・学習状況調査を活用した課題解決のための授業づくりについて知り、今後の授業づくりのヒントにすることができる。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84997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自校の採点結果から、課題を捉え、今後の指導の改善・充実の方向を共有することができる。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07366">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全国平均正答率との差から自校の課題を捉え、今後の指導の改善・充実の方向を共有することができる。</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781553">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Ⅳ</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単元計画研修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小学校国語を題材に、</a:t>
                      </a:r>
                      <a:r>
                        <a:rPr kumimoji="1" lang="en-US" altLang="ja-JP" sz="1600" dirty="0" smtClean="0"/>
                        <a:t>B</a:t>
                      </a:r>
                      <a:r>
                        <a:rPr kumimoji="1" lang="ja-JP" altLang="en-US" sz="1600" dirty="0" smtClean="0"/>
                        <a:t>問題を単元として捉えることで、単元を計画する力を高めることができる。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538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Ⅴ</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本時計画研修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小学校算数を題材にして、「授業５」を意識することで、本時を計画する力を高めることができる。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110005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ブラッシュアップ研修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学力向上に向け、現在の学校・学級の取り組みを振り返るとともに、他校の実践事例を参考にすることを通して、より実効的な学校の取り組みを構想することができる。</a:t>
                      </a:r>
                      <a:endParaRPr kumimoji="1" lang="en-US" altLang="ja-JP" sz="1600" dirty="0" smtClean="0">
                        <a:latin typeface="HG丸ｺﾞｼｯｸM-PRO" panose="020F0600000000000000" pitchFamily="50" charset="-128"/>
                        <a:ea typeface="HG丸ｺﾞｼｯｸM-PRO" panose="020F0600000000000000" pitchFamily="50" charset="-128"/>
                      </a:endParaRPr>
                    </a:p>
                    <a:p>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角丸四角形 2"/>
          <p:cNvSpPr/>
          <p:nvPr/>
        </p:nvSpPr>
        <p:spPr>
          <a:xfrm>
            <a:off x="4813539" y="1826125"/>
            <a:ext cx="4165910" cy="38223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課題解決のための４つのプロセスとは？</a:t>
            </a:r>
            <a:endParaRPr kumimoji="1" lang="en-US" altLang="ja-JP" sz="1600" dirty="0" smtClean="0">
              <a:solidFill>
                <a:schemeClr val="tx1"/>
              </a:solidFill>
            </a:endParaRPr>
          </a:p>
        </p:txBody>
      </p:sp>
      <p:sp>
        <p:nvSpPr>
          <p:cNvPr id="9" name="角丸四角形 8"/>
          <p:cNvSpPr/>
          <p:nvPr/>
        </p:nvSpPr>
        <p:spPr>
          <a:xfrm>
            <a:off x="5916758" y="2741444"/>
            <a:ext cx="3079944" cy="3079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正答率の低い問題を課題に！</a:t>
            </a:r>
            <a:endParaRPr kumimoji="1" lang="en-US" altLang="ja-JP" sz="1600" dirty="0" smtClean="0">
              <a:solidFill>
                <a:schemeClr val="tx1"/>
              </a:solidFill>
            </a:endParaRPr>
          </a:p>
        </p:txBody>
      </p:sp>
      <p:sp>
        <p:nvSpPr>
          <p:cNvPr id="10" name="角丸四角形 9"/>
          <p:cNvSpPr/>
          <p:nvPr/>
        </p:nvSpPr>
        <p:spPr>
          <a:xfrm>
            <a:off x="5455172" y="3636854"/>
            <a:ext cx="3541530" cy="3094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全国との差の大きい問題を課題に！</a:t>
            </a:r>
            <a:endParaRPr kumimoji="1" lang="en-US" altLang="ja-JP" sz="1600" dirty="0" smtClean="0">
              <a:solidFill>
                <a:schemeClr val="tx1"/>
              </a:solidFill>
            </a:endParaRPr>
          </a:p>
        </p:txBody>
      </p:sp>
      <p:sp>
        <p:nvSpPr>
          <p:cNvPr id="12" name="角丸四角形 11"/>
          <p:cNvSpPr/>
          <p:nvPr/>
        </p:nvSpPr>
        <p:spPr>
          <a:xfrm>
            <a:off x="6668282" y="4335003"/>
            <a:ext cx="2328420" cy="27832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調査問題を単元に！</a:t>
            </a:r>
            <a:endParaRPr kumimoji="1" lang="en-US" altLang="ja-JP" sz="1600" dirty="0" smtClean="0">
              <a:solidFill>
                <a:schemeClr val="tx1"/>
              </a:solidFill>
            </a:endParaRPr>
          </a:p>
        </p:txBody>
      </p:sp>
      <p:sp>
        <p:nvSpPr>
          <p:cNvPr id="13" name="角丸四角形 12"/>
          <p:cNvSpPr/>
          <p:nvPr/>
        </p:nvSpPr>
        <p:spPr>
          <a:xfrm>
            <a:off x="6547081" y="5259405"/>
            <a:ext cx="2466874" cy="30723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「授業５」を意識して！</a:t>
            </a:r>
            <a:endParaRPr kumimoji="1" lang="en-US" altLang="ja-JP" sz="1600" dirty="0" smtClean="0">
              <a:solidFill>
                <a:schemeClr val="tx1"/>
              </a:solidFill>
            </a:endParaRPr>
          </a:p>
        </p:txBody>
      </p:sp>
      <p:sp>
        <p:nvSpPr>
          <p:cNvPr id="14" name="角丸四角形 13"/>
          <p:cNvSpPr/>
          <p:nvPr/>
        </p:nvSpPr>
        <p:spPr>
          <a:xfrm>
            <a:off x="6090248" y="6392072"/>
            <a:ext cx="2906453" cy="2965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mj-ea"/>
                <a:ea typeface="+mj-ea"/>
              </a:rPr>
              <a:t>10</a:t>
            </a:r>
            <a:r>
              <a:rPr kumimoji="1" lang="ja-JP" altLang="en-US" sz="1600" dirty="0" smtClean="0">
                <a:solidFill>
                  <a:schemeClr val="tx1"/>
                </a:solidFill>
              </a:rPr>
              <a:t>のアイディアを参考に！</a:t>
            </a:r>
            <a:endParaRPr kumimoji="1" lang="en-US" altLang="ja-JP" sz="1600" dirty="0" smtClean="0">
              <a:solidFill>
                <a:schemeClr val="tx1"/>
              </a:solidFill>
            </a:endParaRPr>
          </a:p>
        </p:txBody>
      </p:sp>
    </p:spTree>
    <p:extLst>
      <p:ext uri="{BB962C8B-B14F-4D97-AF65-F5344CB8AC3E}">
        <p14:creationId xmlns:p14="http://schemas.microsoft.com/office/powerpoint/2010/main" val="247901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247650" y="2586038"/>
            <a:ext cx="8743950" cy="2062103"/>
          </a:xfrm>
          <a:prstGeom prst="rect">
            <a:avLst/>
          </a:prstGeom>
          <a:noFill/>
        </p:spPr>
        <p:txBody>
          <a:bodyPr wrap="square" rtlCol="0">
            <a:spAutoFit/>
          </a:bodyPr>
          <a:lstStyle/>
          <a:p>
            <a:r>
              <a:rPr kumimoji="1" lang="en-US" altLang="ja-JP" sz="3200" dirty="0" smtClean="0">
                <a:latin typeface="+mj-ea"/>
                <a:ea typeface="+mj-ea"/>
              </a:rPr>
              <a:t>【</a:t>
            </a:r>
            <a:r>
              <a:rPr kumimoji="1" lang="ja-JP" altLang="en-US" sz="3200" dirty="0" smtClean="0">
                <a:latin typeface="+mj-ea"/>
                <a:ea typeface="+mj-ea"/>
              </a:rPr>
              <a:t>目的</a:t>
            </a:r>
            <a:r>
              <a:rPr kumimoji="1" lang="en-US" altLang="ja-JP" sz="3200" dirty="0" smtClean="0">
                <a:latin typeface="+mj-ea"/>
                <a:ea typeface="+mj-ea"/>
              </a:rPr>
              <a:t>】</a:t>
            </a:r>
          </a:p>
          <a:p>
            <a:r>
              <a:rPr lang="ja-JP" altLang="en-US" sz="3200" dirty="0">
                <a:latin typeface="+mj-ea"/>
                <a:ea typeface="+mj-ea"/>
              </a:rPr>
              <a:t>　小学校算数を題材に</a:t>
            </a:r>
            <a:r>
              <a:rPr lang="ja-JP" altLang="en-US" sz="3200" dirty="0" smtClean="0">
                <a:latin typeface="+mj-ea"/>
                <a:ea typeface="+mj-ea"/>
              </a:rPr>
              <a:t>して、「</a:t>
            </a:r>
            <a:r>
              <a:rPr lang="ja-JP" altLang="en-US" sz="3200" dirty="0">
                <a:latin typeface="+mj-ea"/>
                <a:ea typeface="+mj-ea"/>
              </a:rPr>
              <a:t>授業５」を意識すること</a:t>
            </a:r>
            <a:r>
              <a:rPr lang="ja-JP" altLang="en-US" sz="3200" dirty="0" smtClean="0">
                <a:latin typeface="+mj-ea"/>
                <a:ea typeface="+mj-ea"/>
              </a:rPr>
              <a:t>で、本時</a:t>
            </a:r>
            <a:r>
              <a:rPr lang="ja-JP" altLang="en-US" sz="3200" dirty="0">
                <a:latin typeface="+mj-ea"/>
                <a:ea typeface="+mj-ea"/>
              </a:rPr>
              <a:t>を計画する力を高めることができる</a:t>
            </a:r>
            <a:r>
              <a:rPr lang="ja-JP" altLang="en-US" sz="3200" dirty="0" smtClean="0">
                <a:latin typeface="+mj-ea"/>
                <a:ea typeface="+mj-ea"/>
              </a:rPr>
              <a:t>。</a:t>
            </a:r>
            <a:endParaRPr lang="ja-JP" altLang="en-US" sz="3200" dirty="0">
              <a:latin typeface="+mj-ea"/>
              <a:ea typeface="+mj-ea"/>
            </a:endParaRPr>
          </a:p>
        </p:txBody>
      </p:sp>
    </p:spTree>
    <p:extLst>
      <p:ext uri="{BB962C8B-B14F-4D97-AF65-F5344CB8AC3E}">
        <p14:creationId xmlns:p14="http://schemas.microsoft.com/office/powerpoint/2010/main" val="1319570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47650" y="1562100"/>
            <a:ext cx="8477250" cy="3539430"/>
          </a:xfrm>
          <a:prstGeom prst="rect">
            <a:avLst/>
          </a:prstGeom>
          <a:noFill/>
        </p:spPr>
        <p:txBody>
          <a:bodyPr wrap="square" rtlCol="0">
            <a:spAutoFit/>
          </a:bodyPr>
          <a:lstStyle/>
          <a:p>
            <a:r>
              <a:rPr lang="en-US" altLang="ja-JP" sz="3200" dirty="0" smtClean="0"/>
              <a:t>【</a:t>
            </a:r>
            <a:r>
              <a:rPr lang="ja-JP" altLang="en-US" sz="3200" dirty="0"/>
              <a:t>準備物</a:t>
            </a:r>
            <a:r>
              <a:rPr lang="en-US" altLang="ja-JP" sz="3200" dirty="0" smtClean="0"/>
              <a:t>】</a:t>
            </a:r>
          </a:p>
          <a:p>
            <a:r>
              <a:rPr lang="ja-JP" altLang="en-US" sz="3200" dirty="0" smtClean="0"/>
              <a:t>・「ヒント集２」</a:t>
            </a:r>
            <a:r>
              <a:rPr lang="ja-JP" altLang="en-US" sz="3200" dirty="0" smtClean="0">
                <a:latin typeface="+mn-ea"/>
              </a:rPr>
              <a:t>Ｐ５・Ｐ</a:t>
            </a:r>
            <a:r>
              <a:rPr lang="en-US" altLang="ja-JP" sz="3200" dirty="0" smtClean="0">
                <a:latin typeface="+mn-ea"/>
              </a:rPr>
              <a:t>10</a:t>
            </a:r>
            <a:r>
              <a:rPr lang="ja-JP" altLang="en-US" sz="3200" dirty="0" smtClean="0">
                <a:latin typeface="+mn-ea"/>
              </a:rPr>
              <a:t>～</a:t>
            </a:r>
            <a:r>
              <a:rPr lang="en-US" altLang="ja-JP" sz="3200" dirty="0">
                <a:latin typeface="+mn-ea"/>
              </a:rPr>
              <a:t>13</a:t>
            </a:r>
            <a:endParaRPr lang="en-US" altLang="ja-JP" sz="3200" dirty="0" smtClean="0">
              <a:latin typeface="+mn-ea"/>
            </a:endParaRPr>
          </a:p>
          <a:p>
            <a:r>
              <a:rPr lang="ja-JP" altLang="en-US" sz="3200" dirty="0" smtClean="0"/>
              <a:t>・</a:t>
            </a:r>
            <a:r>
              <a:rPr lang="ja-JP" altLang="en-US" sz="3200" dirty="0" smtClean="0">
                <a:latin typeface="+mj-ea"/>
                <a:ea typeface="+mj-ea"/>
              </a:rPr>
              <a:t>平成</a:t>
            </a:r>
            <a:r>
              <a:rPr lang="en-US" altLang="ja-JP" sz="3200" dirty="0" smtClean="0">
                <a:latin typeface="+mj-ea"/>
                <a:ea typeface="+mj-ea"/>
              </a:rPr>
              <a:t>27</a:t>
            </a:r>
            <a:r>
              <a:rPr lang="ja-JP" altLang="en-US" sz="3200" dirty="0" smtClean="0">
                <a:latin typeface="+mj-ea"/>
                <a:ea typeface="+mj-ea"/>
              </a:rPr>
              <a:t>年度</a:t>
            </a:r>
            <a:r>
              <a:rPr lang="ja-JP" altLang="en-US" sz="3200" dirty="0" smtClean="0"/>
              <a:t>　全国調査小学校算数Ｂ５</a:t>
            </a:r>
            <a:endParaRPr lang="en-US" altLang="ja-JP" sz="3200" dirty="0" smtClean="0"/>
          </a:p>
          <a:p>
            <a:r>
              <a:rPr lang="ja-JP" altLang="en-US" sz="3200" dirty="0" smtClean="0"/>
              <a:t>・問題に関する資料</a:t>
            </a:r>
            <a:endParaRPr lang="en-US" altLang="ja-JP" sz="3200" dirty="0" smtClean="0"/>
          </a:p>
          <a:p>
            <a:r>
              <a:rPr lang="ja-JP" altLang="en-US" sz="3200" dirty="0"/>
              <a:t>　</a:t>
            </a:r>
            <a:r>
              <a:rPr lang="ja-JP" altLang="en-US" sz="3200" dirty="0" smtClean="0"/>
              <a:t>（「解説資料」「報告書」等）</a:t>
            </a:r>
            <a:endParaRPr lang="en-US" altLang="ja-JP" sz="3200" dirty="0" smtClean="0"/>
          </a:p>
          <a:p>
            <a:r>
              <a:rPr lang="ja-JP" altLang="en-US" sz="3200" dirty="0" smtClean="0"/>
              <a:t>・ワークシート（本時の計画シート）</a:t>
            </a:r>
            <a:endParaRPr lang="en-US" altLang="ja-JP" sz="3200" dirty="0" smtClean="0"/>
          </a:p>
          <a:p>
            <a:r>
              <a:rPr lang="ja-JP" altLang="en-US" sz="3200" dirty="0" smtClean="0"/>
              <a:t>・岡山型学習指導のスタンダード「授業５」</a:t>
            </a:r>
            <a:endParaRPr lang="en-US" altLang="ja-JP" sz="3200" dirty="0" smtClean="0"/>
          </a:p>
        </p:txBody>
      </p:sp>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Tree>
    <p:extLst>
      <p:ext uri="{BB962C8B-B14F-4D97-AF65-F5344CB8AC3E}">
        <p14:creationId xmlns:p14="http://schemas.microsoft.com/office/powerpoint/2010/main" val="2269264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1450" y="1484166"/>
            <a:ext cx="8801100" cy="5355312"/>
          </a:xfrm>
          <a:prstGeom prst="rect">
            <a:avLst/>
          </a:prstGeom>
          <a:noFill/>
        </p:spPr>
        <p:txBody>
          <a:bodyPr wrap="square" rtlCol="0">
            <a:spAutoFit/>
          </a:bodyPr>
          <a:lstStyle/>
          <a:p>
            <a:r>
              <a:rPr lang="ja-JP" altLang="en-US" dirty="0" smtClean="0">
                <a:latin typeface="+mj-ea"/>
                <a:ea typeface="+mj-ea"/>
              </a:rPr>
              <a:t>○平成</a:t>
            </a:r>
            <a:r>
              <a:rPr lang="en-US" altLang="ja-JP" dirty="0" smtClean="0">
                <a:latin typeface="+mj-ea"/>
                <a:ea typeface="+mj-ea"/>
              </a:rPr>
              <a:t>27</a:t>
            </a:r>
            <a:r>
              <a:rPr lang="ja-JP" altLang="en-US" dirty="0" smtClean="0">
                <a:latin typeface="+mj-ea"/>
                <a:ea typeface="+mj-ea"/>
              </a:rPr>
              <a:t>年度　小学校算数</a:t>
            </a:r>
            <a:r>
              <a:rPr lang="en-US" altLang="ja-JP" dirty="0" smtClean="0">
                <a:latin typeface="+mj-ea"/>
                <a:ea typeface="+mj-ea"/>
              </a:rPr>
              <a:t>B</a:t>
            </a:r>
            <a:r>
              <a:rPr lang="ja-JP" altLang="en-US" dirty="0" smtClean="0">
                <a:latin typeface="+mj-ea"/>
                <a:ea typeface="+mj-ea"/>
              </a:rPr>
              <a:t>５を解く。（５分）</a:t>
            </a:r>
            <a:endParaRPr lang="en-US" altLang="ja-JP" dirty="0" smtClean="0">
              <a:latin typeface="+mj-ea"/>
              <a:ea typeface="+mj-ea"/>
            </a:endParaRPr>
          </a:p>
          <a:p>
            <a:endParaRPr lang="en-US" altLang="ja-JP" dirty="0">
              <a:latin typeface="+mj-ea"/>
              <a:ea typeface="+mj-ea"/>
            </a:endParaRPr>
          </a:p>
          <a:p>
            <a:r>
              <a:rPr lang="ja-JP" altLang="en-US" dirty="0" smtClean="0">
                <a:latin typeface="+mj-ea"/>
                <a:ea typeface="+mj-ea"/>
              </a:rPr>
              <a:t>○問題に関する資料を読み、正答例や問題の趣旨等を確かめる。（５分）</a:t>
            </a:r>
            <a:endParaRPr lang="en-US" altLang="ja-JP" dirty="0" smtClean="0">
              <a:latin typeface="+mj-ea"/>
              <a:ea typeface="+mj-ea"/>
            </a:endParaRPr>
          </a:p>
          <a:p>
            <a:endParaRPr lang="en-US" altLang="ja-JP" dirty="0">
              <a:latin typeface="+mj-ea"/>
              <a:ea typeface="+mj-ea"/>
            </a:endParaRPr>
          </a:p>
          <a:p>
            <a:r>
              <a:rPr lang="ja-JP" altLang="en-US" dirty="0" smtClean="0">
                <a:latin typeface="+mj-ea"/>
                <a:ea typeface="+mj-ea"/>
              </a:rPr>
              <a:t>○問題に問われている力を付けるための指導のポイントを考える。（５分）</a:t>
            </a:r>
            <a:endParaRPr lang="en-US" altLang="ja-JP" dirty="0" smtClean="0">
              <a:latin typeface="+mj-ea"/>
              <a:ea typeface="+mj-ea"/>
            </a:endParaRPr>
          </a:p>
          <a:p>
            <a:r>
              <a:rPr lang="ja-JP" altLang="en-US" dirty="0" smtClean="0">
                <a:latin typeface="+mj-ea"/>
                <a:ea typeface="+mj-ea"/>
              </a:rPr>
              <a:t>　（グループ）</a:t>
            </a:r>
            <a:endParaRPr lang="en-US" altLang="ja-JP" dirty="0" smtClean="0">
              <a:latin typeface="+mj-ea"/>
              <a:ea typeface="+mj-ea"/>
            </a:endParaRPr>
          </a:p>
          <a:p>
            <a:r>
              <a:rPr lang="ja-JP" altLang="en-US" dirty="0" smtClean="0">
                <a:latin typeface="+mj-ea"/>
                <a:ea typeface="+mj-ea"/>
              </a:rPr>
              <a:t>○「ヒント集２」</a:t>
            </a:r>
            <a:r>
              <a:rPr lang="en-US" altLang="ja-JP" dirty="0" smtClean="0">
                <a:latin typeface="+mj-ea"/>
                <a:ea typeface="+mj-ea"/>
              </a:rPr>
              <a:t>P</a:t>
            </a:r>
            <a:r>
              <a:rPr lang="ja-JP" altLang="en-US" dirty="0">
                <a:latin typeface="+mj-ea"/>
                <a:ea typeface="+mj-ea"/>
              </a:rPr>
              <a:t>５</a:t>
            </a:r>
            <a:r>
              <a:rPr lang="ja-JP" altLang="en-US" dirty="0" smtClean="0">
                <a:latin typeface="+mj-ea"/>
                <a:ea typeface="+mj-ea"/>
              </a:rPr>
              <a:t>と</a:t>
            </a:r>
            <a:r>
              <a:rPr lang="en-US" altLang="ja-JP" dirty="0" smtClean="0">
                <a:latin typeface="+mj-ea"/>
                <a:ea typeface="+mj-ea"/>
              </a:rPr>
              <a:t>P10</a:t>
            </a:r>
            <a:r>
              <a:rPr lang="ja-JP" altLang="en-US" dirty="0">
                <a:latin typeface="+mj-ea"/>
                <a:ea typeface="+mj-ea"/>
              </a:rPr>
              <a:t>・</a:t>
            </a:r>
            <a:r>
              <a:rPr lang="en-US" altLang="ja-JP" dirty="0" smtClean="0">
                <a:latin typeface="+mj-ea"/>
                <a:ea typeface="+mj-ea"/>
              </a:rPr>
              <a:t>11</a:t>
            </a:r>
            <a:r>
              <a:rPr lang="ja-JP" altLang="en-US" dirty="0" smtClean="0">
                <a:latin typeface="+mj-ea"/>
                <a:ea typeface="+mj-ea"/>
              </a:rPr>
              <a:t>ページを読む。（５分）</a:t>
            </a:r>
            <a:endParaRPr lang="en-US" altLang="ja-JP" dirty="0" smtClean="0">
              <a:latin typeface="+mj-ea"/>
              <a:ea typeface="+mj-ea"/>
            </a:endParaRPr>
          </a:p>
          <a:p>
            <a:r>
              <a:rPr lang="ja-JP" altLang="en-US" dirty="0" smtClean="0">
                <a:latin typeface="+mj-ea"/>
                <a:ea typeface="+mj-ea"/>
              </a:rPr>
              <a:t>　　　　　　　　　　　　　　　　　　　　　</a:t>
            </a:r>
            <a:endParaRPr lang="en-US" altLang="ja-JP" dirty="0" smtClean="0">
              <a:latin typeface="+mj-ea"/>
              <a:ea typeface="+mj-ea"/>
            </a:endParaRPr>
          </a:p>
          <a:p>
            <a:r>
              <a:rPr lang="ja-JP" altLang="en-US" dirty="0" smtClean="0">
                <a:latin typeface="+mj-ea"/>
                <a:ea typeface="+mj-ea"/>
              </a:rPr>
              <a:t>○「授業５」を参考に本時を計画する。（</a:t>
            </a:r>
            <a:r>
              <a:rPr lang="en-US" altLang="ja-JP" dirty="0" smtClean="0">
                <a:latin typeface="+mj-ea"/>
                <a:ea typeface="+mj-ea"/>
              </a:rPr>
              <a:t>15</a:t>
            </a:r>
            <a:r>
              <a:rPr lang="ja-JP" altLang="en-US" dirty="0" smtClean="0">
                <a:latin typeface="+mj-ea"/>
                <a:ea typeface="+mj-ea"/>
              </a:rPr>
              <a:t>分）</a:t>
            </a:r>
            <a:endParaRPr lang="en-US" altLang="ja-JP" dirty="0" smtClean="0">
              <a:latin typeface="+mj-ea"/>
              <a:ea typeface="+mj-ea"/>
            </a:endParaRPr>
          </a:p>
          <a:p>
            <a:r>
              <a:rPr lang="ja-JP" altLang="en-US" dirty="0" smtClean="0">
                <a:latin typeface="+mj-ea"/>
                <a:ea typeface="+mj-ea"/>
              </a:rPr>
              <a:t>　（個人）</a:t>
            </a:r>
            <a:endParaRPr lang="en-US" altLang="ja-JP" dirty="0">
              <a:latin typeface="+mj-ea"/>
              <a:ea typeface="+mj-ea"/>
            </a:endParaRPr>
          </a:p>
          <a:p>
            <a:r>
              <a:rPr lang="ja-JP" altLang="en-US" dirty="0" smtClean="0">
                <a:latin typeface="+mj-ea"/>
                <a:ea typeface="+mj-ea"/>
              </a:rPr>
              <a:t>○本時の計画を交流する。（</a:t>
            </a:r>
            <a:r>
              <a:rPr lang="en-US" altLang="ja-JP" dirty="0">
                <a:latin typeface="+mj-ea"/>
                <a:ea typeface="+mj-ea"/>
              </a:rPr>
              <a:t>10</a:t>
            </a:r>
            <a:r>
              <a:rPr lang="ja-JP" altLang="en-US" dirty="0" smtClean="0">
                <a:latin typeface="+mj-ea"/>
                <a:ea typeface="+mj-ea"/>
              </a:rPr>
              <a:t>分）</a:t>
            </a:r>
            <a:endParaRPr lang="en-US" altLang="ja-JP" dirty="0" smtClean="0">
              <a:latin typeface="+mj-ea"/>
              <a:ea typeface="+mj-ea"/>
            </a:endParaRPr>
          </a:p>
          <a:p>
            <a:r>
              <a:rPr lang="ja-JP" altLang="en-US" dirty="0" smtClean="0">
                <a:latin typeface="+mj-ea"/>
                <a:ea typeface="+mj-ea"/>
              </a:rPr>
              <a:t>　（グループ）</a:t>
            </a:r>
            <a:endParaRPr lang="en-US" altLang="ja-JP" dirty="0" smtClean="0">
              <a:latin typeface="+mj-ea"/>
              <a:ea typeface="+mj-ea"/>
            </a:endParaRPr>
          </a:p>
          <a:p>
            <a:r>
              <a:rPr lang="ja-JP" altLang="en-US" dirty="0" smtClean="0">
                <a:latin typeface="+mj-ea"/>
                <a:ea typeface="+mj-ea"/>
              </a:rPr>
              <a:t>○「ヒント集２」</a:t>
            </a:r>
            <a:r>
              <a:rPr lang="en-US" altLang="ja-JP" dirty="0" smtClean="0">
                <a:latin typeface="+mj-ea"/>
                <a:ea typeface="+mj-ea"/>
              </a:rPr>
              <a:t>P12</a:t>
            </a:r>
            <a:r>
              <a:rPr lang="ja-JP" altLang="en-US" dirty="0">
                <a:latin typeface="+mj-ea"/>
                <a:ea typeface="+mj-ea"/>
              </a:rPr>
              <a:t>・</a:t>
            </a:r>
            <a:r>
              <a:rPr lang="en-US" altLang="ja-JP" dirty="0" smtClean="0">
                <a:latin typeface="+mj-ea"/>
                <a:ea typeface="+mj-ea"/>
              </a:rPr>
              <a:t>13</a:t>
            </a:r>
            <a:r>
              <a:rPr lang="ja-JP" altLang="en-US" dirty="0" smtClean="0">
                <a:latin typeface="+mj-ea"/>
                <a:ea typeface="+mj-ea"/>
              </a:rPr>
              <a:t>を読む。（５分）</a:t>
            </a:r>
            <a:endParaRPr lang="en-US" altLang="ja-JP" dirty="0" smtClean="0">
              <a:latin typeface="+mj-ea"/>
              <a:ea typeface="+mj-ea"/>
            </a:endParaRPr>
          </a:p>
          <a:p>
            <a:endParaRPr lang="en-US" altLang="ja-JP" dirty="0" smtClean="0">
              <a:latin typeface="+mj-ea"/>
              <a:ea typeface="+mj-ea"/>
            </a:endParaRPr>
          </a:p>
          <a:p>
            <a:r>
              <a:rPr lang="ja-JP" altLang="en-US" dirty="0" smtClean="0">
                <a:latin typeface="+mj-ea"/>
                <a:ea typeface="+mj-ea"/>
              </a:rPr>
              <a:t>○指導のポイントとして捉えたことや、新しく気付いたことを書く。（５分）</a:t>
            </a:r>
            <a:endParaRPr lang="en-US" altLang="ja-JP" dirty="0" smtClean="0">
              <a:latin typeface="+mj-ea"/>
              <a:ea typeface="+mj-ea"/>
            </a:endParaRPr>
          </a:p>
          <a:p>
            <a:r>
              <a:rPr lang="ja-JP" altLang="en-US" dirty="0" smtClean="0">
                <a:latin typeface="+mj-ea"/>
                <a:ea typeface="+mj-ea"/>
              </a:rPr>
              <a:t>　（</a:t>
            </a:r>
            <a:r>
              <a:rPr lang="ja-JP" altLang="en-US" dirty="0">
                <a:latin typeface="+mj-ea"/>
                <a:ea typeface="+mj-ea"/>
              </a:rPr>
              <a:t>個人</a:t>
            </a:r>
            <a:r>
              <a:rPr lang="ja-JP" altLang="en-US" dirty="0" smtClean="0">
                <a:latin typeface="+mj-ea"/>
                <a:ea typeface="+mj-ea"/>
              </a:rPr>
              <a:t>）</a:t>
            </a:r>
            <a:endParaRPr lang="en-US" altLang="ja-JP" dirty="0">
              <a:latin typeface="+mj-ea"/>
              <a:ea typeface="+mj-ea"/>
            </a:endParaRPr>
          </a:p>
          <a:p>
            <a:r>
              <a:rPr lang="ja-JP" altLang="en-US" dirty="0" smtClean="0">
                <a:latin typeface="+mj-ea"/>
                <a:ea typeface="+mj-ea"/>
              </a:rPr>
              <a:t>○考えたことを交流する。（５分）</a:t>
            </a:r>
            <a:endParaRPr lang="en-US" altLang="ja-JP" dirty="0" smtClean="0">
              <a:latin typeface="+mj-ea"/>
              <a:ea typeface="+mj-ea"/>
            </a:endParaRPr>
          </a:p>
          <a:p>
            <a:r>
              <a:rPr lang="ja-JP" altLang="en-US" dirty="0">
                <a:latin typeface="+mj-ea"/>
                <a:ea typeface="+mj-ea"/>
              </a:rPr>
              <a:t>　</a:t>
            </a:r>
            <a:r>
              <a:rPr lang="ja-JP" altLang="en-US" dirty="0" smtClean="0">
                <a:latin typeface="+mj-ea"/>
                <a:ea typeface="+mj-ea"/>
              </a:rPr>
              <a:t>（</a:t>
            </a:r>
            <a:r>
              <a:rPr lang="ja-JP" altLang="en-US" dirty="0">
                <a:latin typeface="+mj-ea"/>
                <a:ea typeface="+mj-ea"/>
              </a:rPr>
              <a:t>グループ</a:t>
            </a:r>
            <a:r>
              <a:rPr lang="ja-JP" altLang="en-US" dirty="0" smtClean="0">
                <a:latin typeface="+mj-ea"/>
                <a:ea typeface="+mj-ea"/>
              </a:rPr>
              <a:t>）</a:t>
            </a:r>
            <a:endParaRPr lang="en-US" altLang="ja-JP" dirty="0" smtClean="0">
              <a:latin typeface="+mj-ea"/>
              <a:ea typeface="+mj-ea"/>
            </a:endParaRPr>
          </a:p>
          <a:p>
            <a:r>
              <a:rPr lang="ja-JP" altLang="en-US" dirty="0" smtClean="0">
                <a:latin typeface="+mj-ea"/>
                <a:ea typeface="+mj-ea"/>
              </a:rPr>
              <a:t>○全体で共有する。（５分）</a:t>
            </a:r>
            <a:endParaRPr lang="en-US" altLang="ja-JP" dirty="0" smtClean="0">
              <a:latin typeface="+mj-ea"/>
              <a:ea typeface="+mj-ea"/>
            </a:endParaRPr>
          </a:p>
        </p:txBody>
      </p:sp>
      <p:sp>
        <p:nvSpPr>
          <p:cNvPr id="5" name="下矢印 4"/>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7701396" y="1314450"/>
            <a:ext cx="1352550" cy="85725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smtClean="0"/>
              <a:t>時間</a:t>
            </a:r>
            <a:endParaRPr lang="en-US" altLang="ja-JP" sz="2400" b="1" dirty="0" smtClean="0"/>
          </a:p>
          <a:p>
            <a:pPr algn="ctr"/>
            <a:r>
              <a:rPr kumimoji="1" lang="ja-JP" altLang="en-US" sz="2400" b="1" dirty="0" smtClean="0"/>
              <a:t>約</a:t>
            </a:r>
            <a:r>
              <a:rPr lang="en-US" altLang="ja-JP" sz="2400" b="1" dirty="0">
                <a:latin typeface="+mn-ea"/>
              </a:rPr>
              <a:t>65</a:t>
            </a:r>
            <a:r>
              <a:rPr kumimoji="1" lang="ja-JP" altLang="en-US" sz="2400" b="1" dirty="0" smtClean="0">
                <a:latin typeface="+mn-ea"/>
              </a:rPr>
              <a:t>分</a:t>
            </a:r>
            <a:endParaRPr kumimoji="1" lang="ja-JP" altLang="en-US" sz="2400" b="1" dirty="0">
              <a:latin typeface="+mn-ea"/>
            </a:endParaRPr>
          </a:p>
        </p:txBody>
      </p:sp>
      <p:sp>
        <p:nvSpPr>
          <p:cNvPr id="11" name="テキスト ボックス 10"/>
          <p:cNvSpPr txBox="1"/>
          <p:nvPr/>
        </p:nvSpPr>
        <p:spPr>
          <a:xfrm>
            <a:off x="6591300" y="6229350"/>
            <a:ext cx="2419350" cy="400110"/>
          </a:xfrm>
          <a:prstGeom prst="rect">
            <a:avLst/>
          </a:prstGeom>
          <a:noFill/>
        </p:spPr>
        <p:txBody>
          <a:bodyPr wrap="square" rtlCol="0">
            <a:spAutoFit/>
          </a:bodyPr>
          <a:lstStyle/>
          <a:p>
            <a:r>
              <a:rPr kumimoji="1" lang="en-US" altLang="ja-JP" sz="2000" dirty="0" smtClean="0"/>
              <a:t>※</a:t>
            </a:r>
            <a:r>
              <a:rPr kumimoji="1" lang="ja-JP" altLang="en-US" sz="2000" dirty="0" smtClean="0"/>
              <a:t>時間は目安です。</a:t>
            </a:r>
            <a:endParaRPr kumimoji="1" lang="ja-JP" altLang="en-US" sz="2000" dirty="0"/>
          </a:p>
        </p:txBody>
      </p:sp>
      <p:sp>
        <p:nvSpPr>
          <p:cNvPr id="12" name="正方形/長方形 1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3" name="下矢印 12"/>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53276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latin typeface="+mj-ea"/>
                <a:ea typeface="+mj-ea"/>
              </a:rPr>
              <a:t>○平成</a:t>
            </a:r>
            <a:r>
              <a:rPr lang="en-US" altLang="ja-JP" dirty="0" smtClean="0">
                <a:latin typeface="+mj-ea"/>
                <a:ea typeface="+mj-ea"/>
              </a:rPr>
              <a:t>27</a:t>
            </a:r>
            <a:r>
              <a:rPr lang="ja-JP" altLang="en-US" dirty="0" smtClean="0">
                <a:latin typeface="+mj-ea"/>
                <a:ea typeface="+mj-ea"/>
              </a:rPr>
              <a:t>年度　小学校算数</a:t>
            </a:r>
            <a:r>
              <a:rPr lang="en-US" altLang="ja-JP" dirty="0" smtClean="0">
                <a:latin typeface="+mj-ea"/>
                <a:ea typeface="+mj-ea"/>
              </a:rPr>
              <a:t>B</a:t>
            </a:r>
            <a:r>
              <a:rPr lang="ja-JP" altLang="en-US" dirty="0" smtClean="0">
                <a:latin typeface="+mj-ea"/>
                <a:ea typeface="+mj-ea"/>
              </a:rPr>
              <a:t>５を解く。</a:t>
            </a:r>
            <a:endParaRPr lang="en-US" altLang="ja-JP" dirty="0" smtClean="0">
              <a:latin typeface="+mj-ea"/>
              <a:ea typeface="+mj-ea"/>
            </a:endParaRPr>
          </a:p>
          <a:p>
            <a:endParaRPr lang="en-US" altLang="ja-JP" dirty="0">
              <a:latin typeface="+mj-ea"/>
              <a:ea typeface="+mj-ea"/>
            </a:endParaRPr>
          </a:p>
          <a:p>
            <a:r>
              <a:rPr lang="ja-JP" altLang="en-US" dirty="0" smtClean="0">
                <a:solidFill>
                  <a:schemeClr val="bg1">
                    <a:lumMod val="85000"/>
                  </a:schemeClr>
                </a:solidFill>
                <a:latin typeface="+mj-ea"/>
                <a:ea typeface="+mj-ea"/>
              </a:rPr>
              <a:t>○問題に関する資料を読み、正答例や問題の趣旨等を確かめる。</a:t>
            </a:r>
            <a:endParaRPr lang="en-US" altLang="ja-JP" dirty="0" smtClean="0">
              <a:solidFill>
                <a:schemeClr val="bg1">
                  <a:lumMod val="85000"/>
                </a:schemeClr>
              </a:solidFill>
              <a:latin typeface="+mj-ea"/>
              <a:ea typeface="+mj-ea"/>
            </a:endParaRPr>
          </a:p>
          <a:p>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37119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正方形/長方形 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pic>
        <p:nvPicPr>
          <p:cNvPr id="1026" name="Picture 2" descr="Z:\事務文書\教科教育\教科部共同研究\H27共同研修\校内研修パッケージ\第２案\ワークシート\画像\小算B問題-0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889240" y="1332788"/>
            <a:ext cx="3918859" cy="545840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descr="Z:\事務文書\教科教育\教科部共同研究\H27共同研修\校内研修パッケージ\第２案\ワークシート\画像\小算B問題-00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98579" y="1345455"/>
            <a:ext cx="4105470" cy="26872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761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Ⅴ</a:t>
            </a:r>
            <a:r>
              <a:rPr lang="ja-JP" altLang="en-US" sz="3600" b="1" dirty="0" smtClean="0">
                <a:latin typeface="+mn-ea"/>
              </a:rPr>
              <a:t>　本時計画研修</a:t>
            </a:r>
            <a:endParaRPr kumimoji="1" lang="ja-JP" altLang="en-US" sz="2000" b="1" dirty="0"/>
          </a:p>
        </p:txBody>
      </p:sp>
      <p:sp>
        <p:nvSpPr>
          <p:cNvPr id="12" name="テキスト ボックス 11"/>
          <p:cNvSpPr txBox="1"/>
          <p:nvPr/>
        </p:nvSpPr>
        <p:spPr>
          <a:xfrm>
            <a:off x="171450" y="1484166"/>
            <a:ext cx="8801100" cy="5355312"/>
          </a:xfrm>
          <a:prstGeom prst="rect">
            <a:avLst/>
          </a:prstGeom>
          <a:noFill/>
        </p:spPr>
        <p:txBody>
          <a:bodyPr wrap="square" rtlCol="0">
            <a:spAutoFit/>
          </a:bodyPr>
          <a:lstStyle/>
          <a:p>
            <a:r>
              <a:rPr lang="ja-JP" altLang="en-US" dirty="0" smtClean="0">
                <a:solidFill>
                  <a:schemeClr val="bg1">
                    <a:lumMod val="85000"/>
                  </a:schemeClr>
                </a:solidFill>
                <a:latin typeface="+mj-ea"/>
                <a:ea typeface="+mj-ea"/>
              </a:rPr>
              <a:t>○平成</a:t>
            </a:r>
            <a:r>
              <a:rPr lang="en-US" altLang="ja-JP" dirty="0" smtClean="0">
                <a:solidFill>
                  <a:schemeClr val="bg1">
                    <a:lumMod val="85000"/>
                  </a:schemeClr>
                </a:solidFill>
                <a:latin typeface="+mj-ea"/>
                <a:ea typeface="+mj-ea"/>
              </a:rPr>
              <a:t>27</a:t>
            </a:r>
            <a:r>
              <a:rPr lang="ja-JP" altLang="en-US" dirty="0" smtClean="0">
                <a:solidFill>
                  <a:schemeClr val="bg1">
                    <a:lumMod val="85000"/>
                  </a:schemeClr>
                </a:solidFill>
                <a:latin typeface="+mj-ea"/>
                <a:ea typeface="+mj-ea"/>
              </a:rPr>
              <a:t>年度　小学校算数</a:t>
            </a:r>
            <a:r>
              <a:rPr lang="en-US" altLang="ja-JP" dirty="0" smtClean="0">
                <a:solidFill>
                  <a:schemeClr val="bg1">
                    <a:lumMod val="85000"/>
                  </a:schemeClr>
                </a:solidFill>
                <a:latin typeface="+mj-ea"/>
                <a:ea typeface="+mj-ea"/>
              </a:rPr>
              <a:t>B</a:t>
            </a:r>
            <a:r>
              <a:rPr lang="ja-JP" altLang="en-US" dirty="0" smtClean="0">
                <a:solidFill>
                  <a:schemeClr val="bg1">
                    <a:lumMod val="85000"/>
                  </a:schemeClr>
                </a:solidFill>
                <a:latin typeface="+mj-ea"/>
                <a:ea typeface="+mj-ea"/>
              </a:rPr>
              <a:t>５を解く。</a:t>
            </a:r>
            <a:endParaRPr lang="en-US" altLang="ja-JP" dirty="0" smtClean="0">
              <a:solidFill>
                <a:schemeClr val="bg1">
                  <a:lumMod val="85000"/>
                </a:schemeClr>
              </a:solidFill>
              <a:latin typeface="+mj-ea"/>
              <a:ea typeface="+mj-ea"/>
            </a:endParaRPr>
          </a:p>
          <a:p>
            <a:endParaRPr lang="en-US" altLang="ja-JP" dirty="0">
              <a:latin typeface="+mj-ea"/>
              <a:ea typeface="+mj-ea"/>
            </a:endParaRPr>
          </a:p>
          <a:p>
            <a:r>
              <a:rPr lang="ja-JP" altLang="en-US" dirty="0" smtClean="0">
                <a:latin typeface="+mj-ea"/>
                <a:ea typeface="+mj-ea"/>
              </a:rPr>
              <a:t>○問題に関する資料を読み、正答例や問題の趣旨等を確かめる。</a:t>
            </a:r>
            <a:endParaRPr lang="en-US" altLang="ja-JP" dirty="0" smtClean="0">
              <a:latin typeface="+mj-ea"/>
              <a:ea typeface="+mj-ea"/>
            </a:endParaRPr>
          </a:p>
          <a:p>
            <a:endParaRPr lang="en-US" altLang="ja-JP" dirty="0">
              <a:latin typeface="+mj-ea"/>
              <a:ea typeface="+mj-ea"/>
            </a:endParaRPr>
          </a:p>
          <a:p>
            <a:r>
              <a:rPr lang="ja-JP" altLang="en-US" dirty="0" smtClean="0">
                <a:solidFill>
                  <a:schemeClr val="bg1">
                    <a:lumMod val="85000"/>
                  </a:schemeClr>
                </a:solidFill>
                <a:latin typeface="+mj-ea"/>
                <a:ea typeface="+mj-ea"/>
              </a:rPr>
              <a:t>○問題に問われている力を付けるための指導のポイントを考える。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a:t>
            </a:r>
            <a:r>
              <a:rPr lang="ja-JP" altLang="en-US" dirty="0">
                <a:solidFill>
                  <a:schemeClr val="bg1">
                    <a:lumMod val="85000"/>
                  </a:schemeClr>
                </a:solidFill>
                <a:latin typeface="+mj-ea"/>
                <a:ea typeface="+mj-ea"/>
              </a:rPr>
              <a:t>５</a:t>
            </a:r>
            <a:r>
              <a:rPr lang="ja-JP" altLang="en-US" dirty="0" smtClean="0">
                <a:solidFill>
                  <a:schemeClr val="bg1">
                    <a:lumMod val="85000"/>
                  </a:schemeClr>
                </a:solidFill>
                <a:latin typeface="+mj-ea"/>
                <a:ea typeface="+mj-ea"/>
              </a:rPr>
              <a:t>と</a:t>
            </a:r>
            <a:r>
              <a:rPr lang="en-US" altLang="ja-JP" dirty="0" smtClean="0">
                <a:solidFill>
                  <a:schemeClr val="bg1">
                    <a:lumMod val="85000"/>
                  </a:schemeClr>
                </a:solidFill>
                <a:latin typeface="+mj-ea"/>
                <a:ea typeface="+mj-ea"/>
              </a:rPr>
              <a:t>P10</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11</a:t>
            </a:r>
            <a:r>
              <a:rPr lang="ja-JP" altLang="en-US" dirty="0" smtClean="0">
                <a:solidFill>
                  <a:schemeClr val="bg1">
                    <a:lumMod val="85000"/>
                  </a:schemeClr>
                </a:solidFill>
                <a:latin typeface="+mj-ea"/>
                <a:ea typeface="+mj-ea"/>
              </a:rPr>
              <a:t>ページを読む。</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○「授業５」を参考に本時を計画する。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（個人）</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○本時の計画を交流する。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○「ヒント集２」</a:t>
            </a:r>
            <a:r>
              <a:rPr lang="en-US" altLang="ja-JP" dirty="0" smtClean="0">
                <a:solidFill>
                  <a:schemeClr val="bg1">
                    <a:lumMod val="85000"/>
                  </a:schemeClr>
                </a:solidFill>
                <a:latin typeface="+mj-ea"/>
                <a:ea typeface="+mj-ea"/>
              </a:rPr>
              <a:t>P12</a:t>
            </a:r>
            <a:r>
              <a:rPr lang="ja-JP" altLang="en-US" dirty="0">
                <a:solidFill>
                  <a:schemeClr val="bg1">
                    <a:lumMod val="85000"/>
                  </a:schemeClr>
                </a:solidFill>
                <a:latin typeface="+mj-ea"/>
                <a:ea typeface="+mj-ea"/>
              </a:rPr>
              <a:t>・</a:t>
            </a:r>
            <a:r>
              <a:rPr lang="en-US" altLang="ja-JP" dirty="0" smtClean="0">
                <a:solidFill>
                  <a:schemeClr val="bg1">
                    <a:lumMod val="85000"/>
                  </a:schemeClr>
                </a:solidFill>
                <a:latin typeface="+mj-ea"/>
                <a:ea typeface="+mj-ea"/>
              </a:rPr>
              <a:t>13</a:t>
            </a:r>
            <a:r>
              <a:rPr lang="ja-JP" altLang="en-US" dirty="0" smtClean="0">
                <a:solidFill>
                  <a:schemeClr val="bg1">
                    <a:lumMod val="85000"/>
                  </a:schemeClr>
                </a:solidFill>
                <a:latin typeface="+mj-ea"/>
                <a:ea typeface="+mj-ea"/>
              </a:rPr>
              <a:t>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○指導のポイントとして捉えたことや、新しく気付いたことを書く。</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r>
              <a:rPr lang="ja-JP" altLang="en-US" dirty="0">
                <a:solidFill>
                  <a:schemeClr val="bg1">
                    <a:lumMod val="85000"/>
                  </a:schemeClr>
                </a:solidFill>
                <a:latin typeface="+mj-ea"/>
                <a:ea typeface="+mj-ea"/>
              </a:rPr>
              <a:t>個人</a:t>
            </a:r>
            <a:r>
              <a:rPr lang="ja-JP" altLang="en-US" dirty="0" smtClean="0">
                <a:solidFill>
                  <a:schemeClr val="bg1">
                    <a:lumMod val="85000"/>
                  </a:schemeClr>
                </a:solidFill>
                <a:latin typeface="+mj-ea"/>
                <a:ea typeface="+mj-ea"/>
              </a:rPr>
              <a:t>）</a:t>
            </a:r>
            <a:endParaRPr lang="en-US" altLang="ja-JP" dirty="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○考えたことを交流する。</a:t>
            </a:r>
            <a:endParaRPr lang="en-US" altLang="ja-JP" dirty="0" smtClean="0">
              <a:solidFill>
                <a:schemeClr val="bg1">
                  <a:lumMod val="85000"/>
                </a:schemeClr>
              </a:solidFill>
              <a:latin typeface="+mj-ea"/>
              <a:ea typeface="+mj-ea"/>
            </a:endParaRPr>
          </a:p>
          <a:p>
            <a:r>
              <a:rPr lang="ja-JP" altLang="en-US" dirty="0">
                <a:solidFill>
                  <a:schemeClr val="bg1">
                    <a:lumMod val="85000"/>
                  </a:schemeClr>
                </a:solidFill>
                <a:latin typeface="+mj-ea"/>
                <a:ea typeface="+mj-ea"/>
              </a:rPr>
              <a:t>　</a:t>
            </a:r>
            <a:r>
              <a:rPr lang="ja-JP" altLang="en-US" dirty="0" smtClean="0">
                <a:solidFill>
                  <a:schemeClr val="bg1">
                    <a:lumMod val="85000"/>
                  </a:schemeClr>
                </a:solidFill>
                <a:latin typeface="+mj-ea"/>
                <a:ea typeface="+mj-ea"/>
              </a:rPr>
              <a:t>（</a:t>
            </a:r>
            <a:r>
              <a:rPr lang="ja-JP" altLang="en-US" dirty="0">
                <a:solidFill>
                  <a:schemeClr val="bg1">
                    <a:lumMod val="85000"/>
                  </a:schemeClr>
                </a:solidFill>
                <a:latin typeface="+mj-ea"/>
                <a:ea typeface="+mj-ea"/>
              </a:rPr>
              <a:t>グループ</a:t>
            </a:r>
            <a:r>
              <a:rPr lang="ja-JP" altLang="en-US" dirty="0" smtClean="0">
                <a:solidFill>
                  <a:schemeClr val="bg1">
                    <a:lumMod val="85000"/>
                  </a:schemeClr>
                </a:solidFill>
                <a:latin typeface="+mj-ea"/>
                <a:ea typeface="+mj-ea"/>
              </a:rPr>
              <a:t>）</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○全体で共有する。</a:t>
            </a:r>
            <a:endParaRPr lang="en-US" altLang="ja-JP" dirty="0" smtClean="0">
              <a:solidFill>
                <a:schemeClr val="bg1">
                  <a:lumMod val="85000"/>
                </a:schemeClr>
              </a:solidFill>
              <a:latin typeface="+mj-ea"/>
              <a:ea typeface="+mj-ea"/>
            </a:endParaRPr>
          </a:p>
        </p:txBody>
      </p:sp>
      <p:sp>
        <p:nvSpPr>
          <p:cNvPr id="13" name="下矢印 12"/>
          <p:cNvSpPr/>
          <p:nvPr/>
        </p:nvSpPr>
        <p:spPr>
          <a:xfrm>
            <a:off x="3028950" y="18339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240722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3028950" y="297785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028950" y="350519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3028950" y="45633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51590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623456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565959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03166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23008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3433</Words>
  <Application>Microsoft Office PowerPoint</Application>
  <PresentationFormat>画面に合わせる (4:3)</PresentationFormat>
  <Paragraphs>379</Paragraphs>
  <Slides>23</Slides>
  <Notes>23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23</vt:i4>
      </vt:variant>
    </vt:vector>
  </HeadingPairs>
  <TitlesOfParts>
    <vt:vector size="29" baseType="lpstr">
      <vt:lpstr>HG丸ｺﾞｼｯｸM-PRO</vt:lpstr>
      <vt:lpstr>ＭＳ Ｐゴシック</vt:lpstr>
      <vt:lpstr>Calibri</vt:lpstr>
      <vt:lpstr>Trebuchet MS</vt:lpstr>
      <vt:lpstr>Wingdings 2</vt: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2022-09-26T00:38:38Z</dcterms:created>
  <dcterms:modified xsi:type="dcterms:W3CDTF">2022-09-26T00:38:43Z</dcterms:modified>
</cp:coreProperties>
</file>