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27"/>
  </p:notesMasterIdLst>
  <p:handoutMasterIdLst>
    <p:handoutMasterId r:id="rId28"/>
  </p:handoutMasterIdLst>
  <p:sldIdLst>
    <p:sldId id="905" r:id="rId2"/>
    <p:sldId id="1036" r:id="rId3"/>
    <p:sldId id="1115" r:id="rId4"/>
    <p:sldId id="952" r:id="rId5"/>
    <p:sldId id="1037" r:id="rId6"/>
    <p:sldId id="960" r:id="rId7"/>
    <p:sldId id="1095" r:id="rId8"/>
    <p:sldId id="1097" r:id="rId9"/>
    <p:sldId id="1106" r:id="rId10"/>
    <p:sldId id="1102" r:id="rId11"/>
    <p:sldId id="1101" r:id="rId12"/>
    <p:sldId id="1145" r:id="rId13"/>
    <p:sldId id="1100" r:id="rId14"/>
    <p:sldId id="1109" r:id="rId15"/>
    <p:sldId id="1098" r:id="rId16"/>
    <p:sldId id="1128" r:id="rId17"/>
    <p:sldId id="1111" r:id="rId18"/>
    <p:sldId id="1099" r:id="rId19"/>
    <p:sldId id="1105" r:id="rId20"/>
    <p:sldId id="1112" r:id="rId21"/>
    <p:sldId id="1104" r:id="rId22"/>
    <p:sldId id="1113" r:id="rId23"/>
    <p:sldId id="1103" r:id="rId24"/>
    <p:sldId id="1094" r:id="rId25"/>
    <p:sldId id="1090" r:id="rId2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5">
          <p15:clr>
            <a:srgbClr val="A4A3A4"/>
          </p15:clr>
        </p15:guide>
        <p15:guide id="2" pos="1932">
          <p15:clr>
            <a:srgbClr val="A4A3A4"/>
          </p15:clr>
        </p15:guide>
        <p15:guide id="3" orient="horz" pos="2505">
          <p15:clr>
            <a:srgbClr val="A4A3A4"/>
          </p15:clr>
        </p15:guide>
        <p15:guide id="4" orient="horz" pos="3957">
          <p15:clr>
            <a:srgbClr val="A4A3A4"/>
          </p15:clr>
        </p15:guide>
        <p15:guide id="5" orient="horz" pos="2493">
          <p15:clr>
            <a:srgbClr val="A4A3A4"/>
          </p15:clr>
        </p15:guide>
        <p15:guide id="6" orient="horz" pos="3602">
          <p15:clr>
            <a:srgbClr val="A4A3A4"/>
          </p15:clr>
        </p15:guide>
        <p15:guide id="7" pos="2888">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FF"/>
    <a:srgbClr val="0099CC"/>
    <a:srgbClr val="FF99CC"/>
    <a:srgbClr val="FF3300"/>
    <a:srgbClr val="FFFF99"/>
    <a:srgbClr val="3333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6439" autoAdjust="0"/>
  </p:normalViewPr>
  <p:slideViewPr>
    <p:cSldViewPr snapToGrid="0" showGuides="1">
      <p:cViewPr varScale="1">
        <p:scale>
          <a:sx n="56" d="100"/>
          <a:sy n="56" d="100"/>
        </p:scale>
        <p:origin x="1848" y="60"/>
      </p:cViewPr>
      <p:guideLst>
        <p:guide orient="horz" pos="825"/>
        <p:guide pos="1932"/>
        <p:guide orient="horz" pos="2505"/>
        <p:guide orient="horz" pos="3957"/>
        <p:guide orient="horz" pos="2493"/>
        <p:guide orient="horz" pos="3602"/>
        <p:guide pos="2888"/>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48" d="100"/>
          <a:sy n="48" d="100"/>
        </p:scale>
        <p:origin x="-298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これから、「子どもの学びを支えるヒント集２」を活用した校内研修を始めます。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767638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課題のあると考えられるこの問題を、全員一度解いてみましょう。（解答する）それでは、自校の「解答類型」と、全国の「解答類型と反応率」を「報告書」から抜き出しているので、併せてご確認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1158914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それでは、この問題を解くためには、どんな力を付ける必要があると思いますか。個人で考えてください。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11</a:t>
            </a:fld>
            <a:endParaRPr kumimoji="1" lang="ja-JP" altLang="en-US"/>
          </a:p>
        </p:txBody>
      </p:sp>
    </p:spTree>
    <p:extLst>
      <p:ext uri="{BB962C8B-B14F-4D97-AF65-F5344CB8AC3E}">
        <p14:creationId xmlns:p14="http://schemas.microsoft.com/office/powerpoint/2010/main" val="1593759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12</a:t>
            </a:fld>
            <a:endParaRPr kumimoji="1" lang="ja-JP" altLang="en-US"/>
          </a:p>
        </p:txBody>
      </p:sp>
    </p:spTree>
    <p:extLst>
      <p:ext uri="{BB962C8B-B14F-4D97-AF65-F5344CB8AC3E}">
        <p14:creationId xmlns:p14="http://schemas.microsoft.com/office/powerpoint/2010/main" val="277784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それでは、個人で書いたことを交流してください。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285261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それでは、グループで交流したことは、ワークシートの赤枠部分に記入してください。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14</a:t>
            </a:fld>
            <a:endParaRPr kumimoji="1" lang="ja-JP" altLang="en-US"/>
          </a:p>
        </p:txBody>
      </p:sp>
    </p:spTree>
    <p:extLst>
      <p:ext uri="{BB962C8B-B14F-4D97-AF65-F5344CB8AC3E}">
        <p14:creationId xmlns:p14="http://schemas.microsoft.com/office/powerpoint/2010/main" val="3415655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それでは、全体で、黒板などに整理し自校の課題として共有したいと思います。交流したことをグループの代表者が黒板（ホワイトボード）に書いてください。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15</a:t>
            </a:fld>
            <a:endParaRPr kumimoji="1" lang="ja-JP" altLang="en-US"/>
          </a:p>
        </p:txBody>
      </p:sp>
    </p:spTree>
    <p:extLst>
      <p:ext uri="{BB962C8B-B14F-4D97-AF65-F5344CB8AC3E}">
        <p14:creationId xmlns:p14="http://schemas.microsoft.com/office/powerpoint/2010/main" val="105371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なイメージでグループごとに書いていただき、その後補足説明してください。最後に、共通していることをまとめて、「本校の子どもたちに身に付けさせたい力」として、共通理解していきたいと思います。</a:t>
            </a:r>
            <a:endParaRPr kumimoji="1" lang="en-US" altLang="ja-JP" dirty="0" smtClean="0"/>
          </a:p>
          <a:p>
            <a:r>
              <a:rPr kumimoji="1" lang="ja-JP" altLang="en-US" dirty="0" smtClean="0"/>
              <a:t>（グループごとに書く）</a:t>
            </a:r>
            <a:endParaRPr kumimoji="1" lang="en-US" altLang="ja-JP" dirty="0" smtClean="0"/>
          </a:p>
          <a:p>
            <a:r>
              <a:rPr kumimoji="1" lang="ja-JP" altLang="en-US" dirty="0" smtClean="0"/>
              <a:t>それでは、グループごとに補足説明を簡単にしてください。</a:t>
            </a:r>
            <a:endParaRPr kumimoji="1" lang="en-US" altLang="ja-JP" dirty="0" smtClean="0"/>
          </a:p>
          <a:p>
            <a:r>
              <a:rPr kumimoji="1" lang="ja-JP" altLang="en-US" dirty="0" smtClean="0"/>
              <a:t>（補足説明後）</a:t>
            </a:r>
            <a:endParaRPr kumimoji="1" lang="en-US" altLang="ja-JP" dirty="0" smtClean="0"/>
          </a:p>
          <a:p>
            <a:r>
              <a:rPr kumimoji="1" lang="ja-JP" altLang="en-US" dirty="0" smtClean="0"/>
              <a:t>それでは、全体での協議を通して、「本校の子どもたちに身に付けさせたい力」を考えていきたいと思います。実現の可能性を考えて、最終的には、１つか、２つ程度に絞りたいと思います。</a:t>
            </a:r>
            <a:endParaRPr kumimoji="1" lang="en-US" altLang="ja-JP" dirty="0" smtClean="0"/>
          </a:p>
          <a:p>
            <a:r>
              <a:rPr kumimoji="1" lang="ja-JP" altLang="en-US" dirty="0" smtClean="0"/>
              <a:t>（研修担当者は司会をしながら、協議を通して考えをまとめる）共通理解されたことをワークシートに書いてください。（次のスライドでワークシートを示す）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16</a:t>
            </a:fld>
            <a:endParaRPr kumimoji="1" lang="ja-JP" altLang="en-US"/>
          </a:p>
        </p:txBody>
      </p:sp>
    </p:spTree>
    <p:extLst>
      <p:ext uri="{BB962C8B-B14F-4D97-AF65-F5344CB8AC3E}">
        <p14:creationId xmlns:p14="http://schemas.microsoft.com/office/powerpoint/2010/main" val="3224576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それでは、共通理解されたことは、ワークシートの赤枠部分に記入してください。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17</a:t>
            </a:fld>
            <a:endParaRPr kumimoji="1" lang="ja-JP" altLang="en-US"/>
          </a:p>
        </p:txBody>
      </p:sp>
    </p:spTree>
    <p:extLst>
      <p:ext uri="{BB962C8B-B14F-4D97-AF65-F5344CB8AC3E}">
        <p14:creationId xmlns:p14="http://schemas.microsoft.com/office/powerpoint/2010/main" val="3999487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それでは、「報告書」にあるこの問題に関する部分である「分析結果と課題」「学習指導に当たって」等をご覧になり、指導のヒントを得てください。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18</a:t>
            </a:fld>
            <a:endParaRPr kumimoji="1" lang="ja-JP" altLang="en-US"/>
          </a:p>
        </p:txBody>
      </p:sp>
    </p:spTree>
    <p:extLst>
      <p:ext uri="{BB962C8B-B14F-4D97-AF65-F5344CB8AC3E}">
        <p14:creationId xmlns:p14="http://schemas.microsoft.com/office/powerpoint/2010/main" val="1555908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それでは、この課題を対象学年だけのものにせず、学校全体として捉えた時、自分の学年や学級の授業においてどのような指導の改善・充実ができますか。個人で、考えてください。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19</a:t>
            </a:fld>
            <a:endParaRPr kumimoji="1" lang="ja-JP" altLang="en-US"/>
          </a:p>
        </p:txBody>
      </p:sp>
    </p:spTree>
    <p:extLst>
      <p:ext uri="{BB962C8B-B14F-4D97-AF65-F5344CB8AC3E}">
        <p14:creationId xmlns:p14="http://schemas.microsoft.com/office/powerpoint/2010/main" val="3259584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1128292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それでは、グループで交流したことは、ワークシートの赤枠部分に記入してください。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20</a:t>
            </a:fld>
            <a:endParaRPr kumimoji="1" lang="ja-JP" altLang="en-US"/>
          </a:p>
        </p:txBody>
      </p:sp>
    </p:spTree>
    <p:extLst>
      <p:ext uri="{BB962C8B-B14F-4D97-AF65-F5344CB8AC3E}">
        <p14:creationId xmlns:p14="http://schemas.microsoft.com/office/powerpoint/2010/main" val="255731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それでは、グループで考えたことを交流してください。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21</a:t>
            </a:fld>
            <a:endParaRPr kumimoji="1" lang="ja-JP" altLang="en-US"/>
          </a:p>
        </p:txBody>
      </p:sp>
    </p:spTree>
    <p:extLst>
      <p:ext uri="{BB962C8B-B14F-4D97-AF65-F5344CB8AC3E}">
        <p14:creationId xmlns:p14="http://schemas.microsoft.com/office/powerpoint/2010/main" val="144533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それでは、グループで交流したことは、ワークシートの赤枠部分に記入してください。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22</a:t>
            </a:fld>
            <a:endParaRPr kumimoji="1" lang="ja-JP" altLang="en-US"/>
          </a:p>
        </p:txBody>
      </p:sp>
    </p:spTree>
    <p:extLst>
      <p:ext uri="{BB962C8B-B14F-4D97-AF65-F5344CB8AC3E}">
        <p14:creationId xmlns:p14="http://schemas.microsoft.com/office/powerpoint/2010/main" val="4030224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それでは、報告してもらいます。メモをとりながら聞いてください。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23</a:t>
            </a:fld>
            <a:endParaRPr kumimoji="1" lang="ja-JP" altLang="en-US"/>
          </a:p>
        </p:txBody>
      </p:sp>
    </p:spTree>
    <p:extLst>
      <p:ext uri="{BB962C8B-B14F-4D97-AF65-F5344CB8AC3E}">
        <p14:creationId xmlns:p14="http://schemas.microsoft.com/office/powerpoint/2010/main" val="692862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それでは、報告されたことをメモしましょう。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24</a:t>
            </a:fld>
            <a:endParaRPr kumimoji="1" lang="ja-JP" altLang="en-US"/>
          </a:p>
        </p:txBody>
      </p:sp>
    </p:spTree>
    <p:extLst>
      <p:ext uri="{BB962C8B-B14F-4D97-AF65-F5344CB8AC3E}">
        <p14:creationId xmlns:p14="http://schemas.microsoft.com/office/powerpoint/2010/main" val="29947584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自校の課題を把握するためには、全国学力・学習状況調査の結果から、ベンチマークグラフ等を活用して、成果や課題を把握することが重要です。特に、全国の平均正答率との差の大きい設問から優先順位を付け、取り組みを考えることが必要です。また、対象学年だけの課題として捉えるのではなく、自分の学校・学級のこととして捉え、具体的な指導の改善・充実を図ることが重要です。本日の研修で見えてきた取り組みの方向をぜひ、実現するように取り組んでください。以上で研修は終わりです。お疲れ様でした。</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25</a:t>
            </a:fld>
            <a:endParaRPr kumimoji="1" lang="ja-JP" altLang="en-US"/>
          </a:p>
        </p:txBody>
      </p:sp>
    </p:spTree>
    <p:extLst>
      <p:ext uri="{BB962C8B-B14F-4D97-AF65-F5344CB8AC3E}">
        <p14:creationId xmlns:p14="http://schemas.microsoft.com/office/powerpoint/2010/main" val="2547432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「子どもの学びを支えるヒント集２」を徹底活用する校内研修パッケージの概要はこのようになっています。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301306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Ⅲ</a:t>
            </a:r>
            <a:r>
              <a:rPr kumimoji="1" lang="ja-JP" altLang="en-US" dirty="0" smtClean="0"/>
              <a:t>　結果公表後研修」の目的は、「全国平均正答率との差から自校の課題を捉え、今後の指導の改善・充実の方向を共有することができる。」ことです。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4</a:t>
            </a:fld>
            <a:endParaRPr kumimoji="1" lang="ja-JP" altLang="en-US"/>
          </a:p>
        </p:txBody>
      </p:sp>
    </p:spTree>
    <p:extLst>
      <p:ext uri="{BB962C8B-B14F-4D97-AF65-F5344CB8AC3E}">
        <p14:creationId xmlns:p14="http://schemas.microsoft.com/office/powerpoint/2010/main" val="2547432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準備物はこのようになっています。</a:t>
            </a:r>
            <a:endParaRPr kumimoji="1" lang="en-US" altLang="ja-JP" dirty="0" smtClean="0"/>
          </a:p>
          <a:p>
            <a:r>
              <a:rPr kumimoji="1" lang="en-US" altLang="ja-JP" dirty="0" smtClean="0"/>
              <a:t>※</a:t>
            </a:r>
            <a:r>
              <a:rPr kumimoji="1" lang="ja-JP" altLang="en-US" dirty="0" smtClean="0"/>
              <a:t>研修担当者は「結果析及び学力向上改善プラン作成支援ツール」の「ベンチマークグラフ」を活用し、優先順位の高い問題を選択しておく。</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989642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それでは、次の順番で研修を進めていきます。研修時間は約</a:t>
            </a:r>
            <a:r>
              <a:rPr kumimoji="1" lang="en-US" altLang="ja-JP" dirty="0" smtClean="0"/>
              <a:t>65</a:t>
            </a:r>
            <a:r>
              <a:rPr kumimoji="1" lang="ja-JP" altLang="en-US" dirty="0" smtClean="0"/>
              <a:t>分です。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656013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それでは、研修の概要や意義を確認するために「ヒント集２」の</a:t>
            </a:r>
            <a:r>
              <a:rPr kumimoji="1" lang="en-US" altLang="ja-JP" dirty="0" smtClean="0"/>
              <a:t>P</a:t>
            </a:r>
            <a:r>
              <a:rPr kumimoji="1" lang="ja-JP" altLang="en-US" dirty="0" smtClean="0"/>
              <a:t>４と本日の研修対象教科の実践事例のプロセス１・２に当たるページをご覧ください。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2868788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それでは、今年度の全国学力・学習状況調査の結果を反映させた本校の国語・算数・数学（理科）のベンチマークグラフをご覧ください。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（全体的な傾向が把握できるくらいの見る時間をとる）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本校の成果として（教科）（設問）などにおいて、全国平均正答率を上回っており、学力の定着状況が確認できます。また、全国平均正答率と比較して差の大きい設問から取り組みの優先順位を付け、優先順位の高い問題から課題と捉えています。この研修では、課題と捉えた（教科）（問題番号）を取り上げ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77111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それでは、ワークシートの赤枠部分に記入してください。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277784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09550" y="857249"/>
            <a:ext cx="8705850" cy="5162551"/>
          </a:xfrm>
          <a:prstGeom prst="roundRect">
            <a:avLst>
              <a:gd name="adj" fmla="val 6617"/>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テキスト ボックス 124"/>
          <p:cNvSpPr txBox="1"/>
          <p:nvPr/>
        </p:nvSpPr>
        <p:spPr>
          <a:xfrm>
            <a:off x="1028700" y="3976985"/>
            <a:ext cx="7175997" cy="1938992"/>
          </a:xfrm>
          <a:prstGeom prst="rect">
            <a:avLst/>
          </a:prstGeom>
          <a:noFill/>
        </p:spPr>
        <p:txBody>
          <a:bodyPr wrap="square" rtlCol="0">
            <a:spAutoFit/>
          </a:bodyPr>
          <a:lstStyle/>
          <a:p>
            <a:r>
              <a:rPr kumimoji="1" lang="ja-JP" altLang="en-US" sz="6000" b="1" dirty="0" smtClean="0"/>
              <a:t>徹底活用するための校内研修パッケージ</a:t>
            </a:r>
            <a:endParaRPr kumimoji="1" lang="ja-JP" altLang="en-US" sz="60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991271"/>
            <a:ext cx="8140157" cy="316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43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テキスト ボックス 32"/>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p>
          <a:p>
            <a:r>
              <a:rPr lang="ja-JP" altLang="en-US" dirty="0" smtClean="0"/>
              <a:t>○課題と捉えた問題を解き、自校の「解答類型」全国の「解答類型</a:t>
            </a:r>
            <a:r>
              <a:rPr lang="ja-JP" altLang="en-US" dirty="0"/>
              <a:t>と反応率（</a:t>
            </a:r>
            <a:r>
              <a:rPr lang="ja-JP" altLang="en-US" dirty="0" smtClean="0"/>
              <a:t>正答</a:t>
            </a:r>
            <a:endParaRPr lang="en-US" altLang="ja-JP" dirty="0" smtClean="0"/>
          </a:p>
          <a:p>
            <a:r>
              <a:rPr lang="ja-JP" altLang="en-US" dirty="0" smtClean="0"/>
              <a:t>　例</a:t>
            </a:r>
            <a:r>
              <a:rPr lang="ja-JP" altLang="en-US" dirty="0"/>
              <a:t>）」を</a:t>
            </a:r>
            <a:r>
              <a:rPr lang="ja-JP" altLang="en-US" dirty="0" smtClean="0"/>
              <a:t>確認する。</a:t>
            </a:r>
            <a:endParaRPr lang="en-US" altLang="ja-JP" dirty="0" smtClean="0"/>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34" name="下矢印 33"/>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下矢印 3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下矢印 3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下矢印 3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下矢印 3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下矢印 3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下矢印 3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下矢印 4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2" name="下矢印 4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897184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テキスト ボックス 42"/>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t>○どんな力を付ける必要があるか考える</a:t>
            </a:r>
            <a:endParaRPr lang="en-US" altLang="ja-JP" dirty="0" smtClean="0"/>
          </a:p>
          <a:p>
            <a:r>
              <a:rPr lang="ja-JP" altLang="en-US" dirty="0"/>
              <a:t>　</a:t>
            </a:r>
            <a:r>
              <a:rPr lang="ja-JP" altLang="en-US" dirty="0" smtClean="0"/>
              <a:t>（個人）</a:t>
            </a:r>
            <a:endParaRPr lang="en-US" altLang="ja-JP" dirty="0" smtClean="0"/>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44" name="下矢印 43"/>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下矢印 4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下矢印 4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下矢印 4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 name="下矢印 4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下矢印 4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下矢印 4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下矢印 5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下矢印 5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3897884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3067050" y="2614759"/>
            <a:ext cx="1485900" cy="134287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2232708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テキスト ボックス 32"/>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t>○書いたことを交流する。</a:t>
            </a:r>
            <a:endParaRPr lang="en-US" altLang="ja-JP" dirty="0" smtClean="0"/>
          </a:p>
          <a:p>
            <a:r>
              <a:rPr lang="ja-JP" altLang="en-US" dirty="0"/>
              <a:t>　</a:t>
            </a:r>
            <a:r>
              <a:rPr lang="ja-JP" altLang="en-US" dirty="0" smtClean="0"/>
              <a:t>（グループ）</a:t>
            </a:r>
            <a:endParaRPr lang="en-US" altLang="ja-JP" dirty="0" smtClean="0">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34" name="下矢印 33"/>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下矢印 3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下矢印 3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下矢印 3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下矢印 3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9" name="下矢印 3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下矢印 3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下矢印 4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2" name="下矢印 4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40841542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4374038" y="2652859"/>
            <a:ext cx="2017336" cy="124983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385495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テキスト ボックス 42"/>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latin typeface="+mj-ea"/>
                <a:ea typeface="+mj-ea"/>
              </a:rPr>
              <a:t>○全体で、黒板などに整理し自校の課題として共有する。</a:t>
            </a:r>
            <a:endParaRPr lang="en-US" altLang="ja-JP" dirty="0" smtClean="0">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44" name="下矢印 43"/>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5" name="下矢印 4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下矢印 4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下矢印 4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8" name="下矢印 4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下矢印 4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下矢印 4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下矢印 5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下矢印 5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6972825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4" name="正方形/長方形 3"/>
          <p:cNvSpPr/>
          <p:nvPr/>
        </p:nvSpPr>
        <p:spPr>
          <a:xfrm>
            <a:off x="245097" y="1951348"/>
            <a:ext cx="8578392" cy="459085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5" name="角丸四角形 4"/>
          <p:cNvSpPr/>
          <p:nvPr/>
        </p:nvSpPr>
        <p:spPr>
          <a:xfrm>
            <a:off x="3313522" y="3440783"/>
            <a:ext cx="2441542" cy="131032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solidFill>
                  <a:schemeClr val="tx1"/>
                </a:solidFill>
              </a:rPr>
              <a:t>本校の子どもたちに身に付けさせたい力</a:t>
            </a:r>
            <a:endParaRPr kumimoji="1" lang="en-US" altLang="ja-JP" dirty="0" smtClean="0">
              <a:solidFill>
                <a:schemeClr val="tx1"/>
              </a:solidFill>
            </a:endParaRPr>
          </a:p>
          <a:p>
            <a:r>
              <a:rPr kumimoji="1" lang="ja-JP" altLang="en-US" dirty="0" smtClean="0">
                <a:solidFill>
                  <a:schemeClr val="tx1"/>
                </a:solidFill>
              </a:rPr>
              <a:t>◎・・・・・・・</a:t>
            </a:r>
            <a:endParaRPr kumimoji="1" lang="en-US" altLang="ja-JP" dirty="0" smtClean="0">
              <a:solidFill>
                <a:schemeClr val="tx1"/>
              </a:solidFill>
            </a:endParaRPr>
          </a:p>
          <a:p>
            <a:r>
              <a:rPr kumimoji="1" lang="ja-JP" altLang="en-US" dirty="0" smtClean="0">
                <a:solidFill>
                  <a:schemeClr val="tx1"/>
                </a:solidFill>
              </a:rPr>
              <a:t>◎・・・・・・・</a:t>
            </a:r>
            <a:endParaRPr kumimoji="1" lang="ja-JP" altLang="en-US" dirty="0">
              <a:solidFill>
                <a:schemeClr val="tx1"/>
              </a:solidFill>
            </a:endParaRPr>
          </a:p>
        </p:txBody>
      </p:sp>
      <p:sp>
        <p:nvSpPr>
          <p:cNvPr id="7" name="角丸四角形 6"/>
          <p:cNvSpPr/>
          <p:nvPr/>
        </p:nvSpPr>
        <p:spPr>
          <a:xfrm>
            <a:off x="527901" y="22053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8" name="正方形/長方形 7"/>
          <p:cNvSpPr/>
          <p:nvPr/>
        </p:nvSpPr>
        <p:spPr>
          <a:xfrm>
            <a:off x="914400" y="2252851"/>
            <a:ext cx="1719263" cy="646331"/>
          </a:xfrm>
          <a:prstGeom prst="rect">
            <a:avLst/>
          </a:prstGeom>
        </p:spPr>
        <p:txBody>
          <a:bodyPr wrap="square">
            <a:spAutoFit/>
          </a:bodyPr>
          <a:lstStyle/>
          <a:p>
            <a:r>
              <a:rPr lang="en-US" altLang="ja-JP" dirty="0">
                <a:latin typeface="+mj-ea"/>
                <a:ea typeface="+mj-ea"/>
              </a:rPr>
              <a:t>A</a:t>
            </a:r>
            <a:r>
              <a:rPr lang="ja-JP" altLang="en-US" dirty="0" smtClean="0">
                <a:latin typeface="+mj-ea"/>
                <a:ea typeface="+mj-ea"/>
              </a:rPr>
              <a:t>グループ</a:t>
            </a:r>
            <a:endParaRPr lang="en-US" altLang="ja-JP" dirty="0" smtClean="0">
              <a:latin typeface="+mj-ea"/>
              <a:ea typeface="+mj-ea"/>
            </a:endParaRPr>
          </a:p>
          <a:p>
            <a:r>
              <a:rPr lang="ja-JP" altLang="en-US" dirty="0" smtClean="0"/>
              <a:t>から出た意見</a:t>
            </a:r>
            <a:endParaRPr lang="en-US" altLang="ja-JP" dirty="0" smtClean="0"/>
          </a:p>
        </p:txBody>
      </p:sp>
      <p:sp>
        <p:nvSpPr>
          <p:cNvPr id="9" name="テキスト ボックス 8"/>
          <p:cNvSpPr txBox="1"/>
          <p:nvPr/>
        </p:nvSpPr>
        <p:spPr>
          <a:xfrm>
            <a:off x="914400" y="28991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1" name="角丸四角形 10"/>
          <p:cNvSpPr/>
          <p:nvPr/>
        </p:nvSpPr>
        <p:spPr>
          <a:xfrm>
            <a:off x="6014301" y="2230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2" name="正方形/長方形 11"/>
          <p:cNvSpPr/>
          <p:nvPr/>
        </p:nvSpPr>
        <p:spPr>
          <a:xfrm>
            <a:off x="6400800" y="2278251"/>
            <a:ext cx="1719263" cy="646331"/>
          </a:xfrm>
          <a:prstGeom prst="rect">
            <a:avLst/>
          </a:prstGeom>
        </p:spPr>
        <p:txBody>
          <a:bodyPr wrap="square">
            <a:spAutoFit/>
          </a:bodyPr>
          <a:lstStyle/>
          <a:p>
            <a:r>
              <a:rPr lang="en-US" altLang="ja-JP" dirty="0" smtClean="0">
                <a:latin typeface="+mn-ea"/>
              </a:rPr>
              <a:t>B</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3" name="テキスト ボックス 12"/>
          <p:cNvSpPr txBox="1"/>
          <p:nvPr/>
        </p:nvSpPr>
        <p:spPr>
          <a:xfrm>
            <a:off x="6400800" y="2924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4" name="角丸四角形 13"/>
          <p:cNvSpPr/>
          <p:nvPr/>
        </p:nvSpPr>
        <p:spPr>
          <a:xfrm>
            <a:off x="553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5" name="正方形/長方形 14"/>
          <p:cNvSpPr/>
          <p:nvPr/>
        </p:nvSpPr>
        <p:spPr>
          <a:xfrm>
            <a:off x="939800" y="4691251"/>
            <a:ext cx="1719263" cy="646331"/>
          </a:xfrm>
          <a:prstGeom prst="rect">
            <a:avLst/>
          </a:prstGeom>
        </p:spPr>
        <p:txBody>
          <a:bodyPr wrap="square">
            <a:spAutoFit/>
          </a:bodyPr>
          <a:lstStyle/>
          <a:p>
            <a:r>
              <a:rPr lang="en-US" altLang="ja-JP" dirty="0" smtClean="0">
                <a:latin typeface="+mj-ea"/>
                <a:ea typeface="+mj-ea"/>
              </a:rPr>
              <a:t>C</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6" name="テキスト ボックス 15"/>
          <p:cNvSpPr txBox="1"/>
          <p:nvPr/>
        </p:nvSpPr>
        <p:spPr>
          <a:xfrm>
            <a:off x="939800" y="5337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7" name="角丸四角形 16"/>
          <p:cNvSpPr/>
          <p:nvPr/>
        </p:nvSpPr>
        <p:spPr>
          <a:xfrm>
            <a:off x="6014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8" name="正方形/長方形 17"/>
          <p:cNvSpPr/>
          <p:nvPr/>
        </p:nvSpPr>
        <p:spPr>
          <a:xfrm>
            <a:off x="6400800" y="4691251"/>
            <a:ext cx="1719263" cy="646331"/>
          </a:xfrm>
          <a:prstGeom prst="rect">
            <a:avLst/>
          </a:prstGeom>
        </p:spPr>
        <p:txBody>
          <a:bodyPr wrap="square">
            <a:spAutoFit/>
          </a:bodyPr>
          <a:lstStyle/>
          <a:p>
            <a:r>
              <a:rPr lang="en-US" altLang="ja-JP" dirty="0" smtClean="0">
                <a:latin typeface="+mj-ea"/>
                <a:ea typeface="+mj-ea"/>
              </a:rPr>
              <a:t>D</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9" name="テキスト ボックス 18"/>
          <p:cNvSpPr txBox="1"/>
          <p:nvPr/>
        </p:nvSpPr>
        <p:spPr>
          <a:xfrm>
            <a:off x="6400800" y="53375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20" name="テキスト ボックス 19"/>
          <p:cNvSpPr txBox="1"/>
          <p:nvPr/>
        </p:nvSpPr>
        <p:spPr>
          <a:xfrm>
            <a:off x="245096" y="1310326"/>
            <a:ext cx="6815579" cy="523220"/>
          </a:xfrm>
          <a:prstGeom prst="rect">
            <a:avLst/>
          </a:prstGeom>
          <a:noFill/>
        </p:spPr>
        <p:txBody>
          <a:bodyPr wrap="square" rtlCol="0">
            <a:spAutoFit/>
          </a:bodyPr>
          <a:lstStyle/>
          <a:p>
            <a:r>
              <a:rPr kumimoji="1" lang="ja-JP" altLang="en-US" sz="2800" dirty="0" smtClean="0"/>
              <a:t>黒板（ホワイトボード）等のイメージ</a:t>
            </a:r>
            <a:endParaRPr kumimoji="1" lang="ja-JP" altLang="en-US" sz="2800" dirty="0"/>
          </a:p>
        </p:txBody>
      </p:sp>
      <p:sp>
        <p:nvSpPr>
          <p:cNvPr id="21" name="正方形/長方形 2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30160389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角丸四角形 5"/>
          <p:cNvSpPr/>
          <p:nvPr/>
        </p:nvSpPr>
        <p:spPr>
          <a:xfrm>
            <a:off x="3091404" y="3802929"/>
            <a:ext cx="3205112" cy="85391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673932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t>○「分析結果と課題」「学習指導に当たって」等を読み、指導のヒントを得る。</a:t>
            </a:r>
            <a:endParaRPr lang="en-US" altLang="ja-JP" dirty="0" smtClean="0"/>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16" name="下矢印 15"/>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下矢印 2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下矢印 2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下矢印 2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下矢印 2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下矢印 2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下矢印 2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下矢印 3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下矢印 3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8781944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t>○自分の学年や学級の指導について考える。</a:t>
            </a:r>
            <a:endParaRPr lang="en-US" altLang="ja-JP" dirty="0" smtClean="0"/>
          </a:p>
          <a:p>
            <a:r>
              <a:rPr lang="ja-JP" altLang="en-US" dirty="0" smtClean="0"/>
              <a:t>　（個人）</a:t>
            </a:r>
            <a:endParaRPr lang="en-US" altLang="ja-JP" dirty="0" smtClean="0"/>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16" name="下矢印 15"/>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下矢印 2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下矢印 2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下矢印 2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下矢印 2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下矢印 2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下矢印 2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下矢印 3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下矢印 3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3737568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79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1822141858"/>
              </p:ext>
            </p:extLst>
          </p:nvPr>
        </p:nvGraphicFramePr>
        <p:xfrm>
          <a:off x="247648" y="2187352"/>
          <a:ext cx="8648705" cy="4297680"/>
        </p:xfrm>
        <a:graphic>
          <a:graphicData uri="http://schemas.openxmlformats.org/drawingml/2006/table">
            <a:tbl>
              <a:tblPr firstRow="1" bandRow="1">
                <a:tableStyleId>{10A1B5D5-9B99-4C35-A422-299274C87663}</a:tableStyleId>
              </a:tblPr>
              <a:tblGrid>
                <a:gridCol w="383948">
                  <a:extLst>
                    <a:ext uri="{9D8B030D-6E8A-4147-A177-3AD203B41FA5}">
                      <a16:colId xmlns:a16="http://schemas.microsoft.com/office/drawing/2014/main" val="20000"/>
                    </a:ext>
                  </a:extLst>
                </a:gridCol>
                <a:gridCol w="2846895">
                  <a:extLst>
                    <a:ext uri="{9D8B030D-6E8A-4147-A177-3AD203B41FA5}">
                      <a16:colId xmlns:a16="http://schemas.microsoft.com/office/drawing/2014/main" val="20001"/>
                    </a:ext>
                  </a:extLst>
                </a:gridCol>
                <a:gridCol w="1234911">
                  <a:extLst>
                    <a:ext uri="{9D8B030D-6E8A-4147-A177-3AD203B41FA5}">
                      <a16:colId xmlns:a16="http://schemas.microsoft.com/office/drawing/2014/main" val="20002"/>
                    </a:ext>
                  </a:extLst>
                </a:gridCol>
                <a:gridCol w="3148553">
                  <a:extLst>
                    <a:ext uri="{9D8B030D-6E8A-4147-A177-3AD203B41FA5}">
                      <a16:colId xmlns:a16="http://schemas.microsoft.com/office/drawing/2014/main" val="20003"/>
                    </a:ext>
                  </a:extLst>
                </a:gridCol>
                <a:gridCol w="1034398">
                  <a:extLst>
                    <a:ext uri="{9D8B030D-6E8A-4147-A177-3AD203B41FA5}">
                      <a16:colId xmlns:a16="http://schemas.microsoft.com/office/drawing/2014/main" val="20004"/>
                    </a:ext>
                  </a:extLst>
                </a:gridCol>
              </a:tblGrid>
              <a:tr h="37084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おすすめ</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時期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「ヒント集２」の対応箇所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授業づくり共通理解研修</a:t>
                      </a:r>
                      <a:endParaRPr kumimoji="1" lang="ja-JP" altLang="en-US" sz="18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４・５「課題解決のための４つのプロセス」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30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８～９月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４「プロセス１・２」</a:t>
                      </a:r>
                      <a:endParaRPr kumimoji="1" lang="en-US" altLang="ja-JP" sz="1600" dirty="0" smtClean="0">
                        <a:latin typeface="HG丸ｺﾞｼｯｸM-PRO" panose="020F0600000000000000" pitchFamily="50" charset="-128"/>
                        <a:ea typeface="+mn-ea"/>
                      </a:endParaRPr>
                    </a:p>
                    <a:p>
                      <a:r>
                        <a:rPr kumimoji="1" lang="ja-JP" altLang="en-US" sz="1600" dirty="0" smtClean="0">
                          <a:latin typeface="HG丸ｺﾞｼｯｸM-PRO" panose="020F0600000000000000" pitchFamily="50" charset="-128"/>
                          <a:ea typeface="+mn-ea"/>
                        </a:rPr>
                        <a:t>実践事例のプロセス１・２</a:t>
                      </a:r>
                      <a:endParaRPr kumimoji="1" lang="en-US" altLang="ja-JP" sz="1600" dirty="0" smtClean="0">
                        <a:latin typeface="HG丸ｺﾞｼｯｸM-PRO" panose="020F0600000000000000" pitchFamily="50" charset="-128"/>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Ⅳ</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単元計画研修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５「プロセス３」</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Ⅴ</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本時計画研修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５「プロセス４」</a:t>
                      </a:r>
                    </a:p>
                    <a:p>
                      <a:r>
                        <a:rPr kumimoji="1" lang="ja-JP" altLang="en-US" sz="1600" dirty="0" smtClean="0">
                          <a:latin typeface="HG丸ｺﾞｼｯｸM-PRO" panose="020F0600000000000000" pitchFamily="50" charset="-128"/>
                          <a:ea typeface="+mn-ea"/>
                        </a:rPr>
                        <a:t>実践事例のプロセス４</a:t>
                      </a:r>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800" dirty="0" smtClean="0">
                        <a:latin typeface="HG丸ｺﾞｼｯｸM-PRO" panose="020F0600000000000000" pitchFamily="50" charset="-128"/>
                        <a:ea typeface="HG丸ｺﾞｼｯｸM-PRO" panose="020F0600000000000000" pitchFamily="50" charset="-128"/>
                      </a:endParaRPr>
                    </a:p>
                    <a:p>
                      <a:pPr algn="ctr"/>
                      <a:r>
                        <a:rPr kumimoji="1" lang="ja-JP" altLang="en-US" sz="1800" dirty="0" smtClean="0">
                          <a:latin typeface="HG丸ｺﾞｼｯｸM-PRO" panose="020F0600000000000000" pitchFamily="50" charset="-128"/>
                          <a:ea typeface="HG丸ｺﾞｼｯｸM-PRO" panose="020F0600000000000000" pitchFamily="50" charset="-128"/>
                        </a:rPr>
                        <a:t>ブラッシュアップ研修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学期当初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P22</a:t>
                      </a:r>
                      <a:r>
                        <a:rPr kumimoji="1" lang="ja-JP" altLang="en-US" sz="1600" dirty="0" smtClean="0">
                          <a:latin typeface="HG丸ｺﾞｼｯｸM-PRO" panose="020F0600000000000000" pitchFamily="50" charset="-128"/>
                          <a:ea typeface="HG丸ｺﾞｼｯｸM-PRO" panose="020F0600000000000000" pitchFamily="50" charset="-128"/>
                        </a:rPr>
                        <a:t>～</a:t>
                      </a:r>
                      <a:r>
                        <a:rPr kumimoji="1" lang="en-US" altLang="ja-JP" sz="1600" dirty="0" smtClean="0">
                          <a:latin typeface="HG丸ｺﾞｼｯｸM-PRO" panose="020F0600000000000000" pitchFamily="50" charset="-128"/>
                          <a:ea typeface="HG丸ｺﾞｼｯｸM-PRO" panose="020F0600000000000000" pitchFamily="50" charset="-128"/>
                        </a:rPr>
                        <a:t>38</a:t>
                      </a:r>
                      <a:r>
                        <a:rPr kumimoji="1" lang="ja-JP" altLang="en-US" sz="1600" dirty="0" smtClean="0">
                          <a:latin typeface="HG丸ｺﾞｼｯｸM-PRO" panose="020F0600000000000000" pitchFamily="50" charset="-128"/>
                          <a:ea typeface="HG丸ｺﾞｼｯｸM-PRO" panose="020F0600000000000000" pitchFamily="50" charset="-128"/>
                        </a:rPr>
                        <a:t>「思考力・判断力・表現力等を育むための素地となる学校・学級の取り組み」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角丸四角形 4"/>
          <p:cNvSpPr/>
          <p:nvPr/>
        </p:nvSpPr>
        <p:spPr>
          <a:xfrm>
            <a:off x="247648" y="922734"/>
            <a:ext cx="8648704" cy="1051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b="1" dirty="0" smtClean="0">
                <a:solidFill>
                  <a:schemeClr val="tx1"/>
                </a:solidFill>
                <a:latin typeface="+mj-ea"/>
                <a:ea typeface="+mj-ea"/>
              </a:rPr>
              <a:t>研修の取り扱い　</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①研修はそれぞれで完結しているため、シリーズでも単独でも扱うことができる。</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②同日の研修で、２つ以上の研修を組み合わせることもできる。</a:t>
            </a:r>
            <a:endParaRPr kumimoji="1" lang="en-US" altLang="ja-JP" b="1" dirty="0" smtClean="0">
              <a:solidFill>
                <a:schemeClr val="tx1"/>
              </a:solidFill>
              <a:latin typeface="+mj-ea"/>
              <a:ea typeface="+mj-ea"/>
            </a:endParaRPr>
          </a:p>
        </p:txBody>
      </p:sp>
    </p:spTree>
    <p:extLst>
      <p:ext uri="{BB962C8B-B14F-4D97-AF65-F5344CB8AC3E}">
        <p14:creationId xmlns:p14="http://schemas.microsoft.com/office/powerpoint/2010/main" val="371842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角丸四角形 5"/>
          <p:cNvSpPr/>
          <p:nvPr/>
        </p:nvSpPr>
        <p:spPr>
          <a:xfrm>
            <a:off x="3088849" y="4496586"/>
            <a:ext cx="1340963" cy="115949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443423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t>○考えたことを交流する。</a:t>
            </a:r>
            <a:endParaRPr lang="en-US" altLang="ja-JP" dirty="0" smtClean="0"/>
          </a:p>
          <a:p>
            <a:r>
              <a:rPr lang="ja-JP" altLang="en-US" dirty="0" smtClean="0"/>
              <a:t>　（グループ）</a:t>
            </a:r>
            <a:endParaRPr lang="en-US" altLang="ja-JP" dirty="0"/>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16" name="下矢印 15"/>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下矢印 2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下矢印 2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下矢印 2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下矢印 2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下矢印 2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下矢印 2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下矢印 3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下矢印 3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3030271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角丸四角形 5"/>
          <p:cNvSpPr/>
          <p:nvPr/>
        </p:nvSpPr>
        <p:spPr>
          <a:xfrm>
            <a:off x="4317475" y="4515439"/>
            <a:ext cx="2007125" cy="121605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26717394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t>○全体で共有する。</a:t>
            </a:r>
            <a:endParaRPr lang="en-US" altLang="ja-JP" dirty="0" smtClean="0"/>
          </a:p>
        </p:txBody>
      </p:sp>
      <p:sp>
        <p:nvSpPr>
          <p:cNvPr id="16" name="下矢印 15"/>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下矢印 24"/>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下矢印 25"/>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下矢印 26"/>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下矢印 27"/>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下矢印 28"/>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下矢印 29"/>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下矢印 30"/>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下矢印 31"/>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5967224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3056542" y="5644296"/>
            <a:ext cx="3277485" cy="89292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32848942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04800" y="5454650"/>
            <a:ext cx="8515350" cy="11049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以上で研修は終わりです。お疲れ様でした。</a:t>
            </a:r>
            <a:endParaRPr kumimoji="1" lang="ja-JP" altLang="en-US" sz="3200" dirty="0">
              <a:solidFill>
                <a:schemeClr val="tx1"/>
              </a:solidFill>
            </a:endParaRPr>
          </a:p>
        </p:txBody>
      </p:sp>
      <p:sp>
        <p:nvSpPr>
          <p:cNvPr id="9" name="テキスト ボックス 8"/>
          <p:cNvSpPr txBox="1"/>
          <p:nvPr/>
        </p:nvSpPr>
        <p:spPr>
          <a:xfrm>
            <a:off x="333375" y="1898791"/>
            <a:ext cx="8477250" cy="3416320"/>
          </a:xfrm>
          <a:prstGeom prst="rect">
            <a:avLst/>
          </a:prstGeom>
          <a:noFill/>
        </p:spPr>
        <p:txBody>
          <a:bodyPr wrap="square" rtlCol="0">
            <a:spAutoFit/>
          </a:bodyPr>
          <a:lstStyle/>
          <a:p>
            <a:r>
              <a:rPr lang="en-US" altLang="ja-JP" sz="3600" dirty="0" smtClean="0"/>
              <a:t>【</a:t>
            </a:r>
            <a:r>
              <a:rPr lang="ja-JP" altLang="en-US" sz="3600" dirty="0" smtClean="0"/>
              <a:t>まとめ</a:t>
            </a:r>
            <a:r>
              <a:rPr lang="en-US" altLang="ja-JP" sz="3600" dirty="0" smtClean="0"/>
              <a:t>】</a:t>
            </a:r>
          </a:p>
          <a:p>
            <a:r>
              <a:rPr lang="ja-JP" altLang="en-US" sz="3600" dirty="0" smtClean="0"/>
              <a:t>・全国の平均正答率との差の大きい設問</a:t>
            </a:r>
            <a:endParaRPr lang="en-US" altLang="ja-JP" sz="3600" dirty="0" smtClean="0"/>
          </a:p>
          <a:p>
            <a:r>
              <a:rPr lang="ja-JP" altLang="en-US" sz="3600" dirty="0"/>
              <a:t>　</a:t>
            </a:r>
            <a:r>
              <a:rPr lang="ja-JP" altLang="en-US" sz="3600" dirty="0" smtClean="0"/>
              <a:t>から優先順位を付ける。</a:t>
            </a:r>
            <a:endParaRPr lang="en-US" altLang="ja-JP" sz="3600" dirty="0" smtClean="0"/>
          </a:p>
          <a:p>
            <a:r>
              <a:rPr lang="ja-JP" altLang="en-US" sz="3600" dirty="0" smtClean="0"/>
              <a:t>・</a:t>
            </a:r>
            <a:r>
              <a:rPr lang="ja-JP" altLang="en-US" sz="3600" dirty="0"/>
              <a:t>対象学年</a:t>
            </a:r>
            <a:r>
              <a:rPr lang="ja-JP" altLang="en-US" sz="3600" dirty="0" smtClean="0"/>
              <a:t>だけの</a:t>
            </a:r>
            <a:r>
              <a:rPr lang="ja-JP" altLang="en-US" sz="3600" dirty="0"/>
              <a:t>課題と捉えるのでは</a:t>
            </a:r>
            <a:r>
              <a:rPr lang="ja-JP" altLang="en-US" sz="3600" dirty="0" err="1" smtClean="0"/>
              <a:t>な</a:t>
            </a:r>
            <a:endParaRPr lang="en-US" altLang="ja-JP" sz="3600" dirty="0" smtClean="0"/>
          </a:p>
          <a:p>
            <a:r>
              <a:rPr lang="ja-JP" altLang="en-US" sz="3600" dirty="0"/>
              <a:t>　</a:t>
            </a:r>
            <a:r>
              <a:rPr lang="ja-JP" altLang="en-US" sz="3600" dirty="0" smtClean="0"/>
              <a:t>く、自分</a:t>
            </a:r>
            <a:r>
              <a:rPr lang="ja-JP" altLang="en-US" sz="3600" dirty="0"/>
              <a:t>の学年・学級こととして</a:t>
            </a:r>
            <a:r>
              <a:rPr lang="ja-JP" altLang="en-US" sz="3600" dirty="0" smtClean="0"/>
              <a:t>捉え</a:t>
            </a:r>
            <a:endParaRPr lang="en-US" altLang="ja-JP" sz="3600" dirty="0" smtClean="0"/>
          </a:p>
          <a:p>
            <a:r>
              <a:rPr lang="ja-JP" altLang="en-US" sz="3600" dirty="0"/>
              <a:t>　</a:t>
            </a:r>
            <a:r>
              <a:rPr lang="ja-JP" altLang="en-US" sz="3600" dirty="0" smtClean="0"/>
              <a:t>る</a:t>
            </a:r>
            <a:r>
              <a:rPr lang="ja-JP" altLang="en-US" sz="3600" dirty="0"/>
              <a:t>。</a:t>
            </a:r>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857705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8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3359298700"/>
              </p:ext>
            </p:extLst>
          </p:nvPr>
        </p:nvGraphicFramePr>
        <p:xfrm>
          <a:off x="247647" y="841152"/>
          <a:ext cx="8745523" cy="5831563"/>
        </p:xfrm>
        <a:graphic>
          <a:graphicData uri="http://schemas.openxmlformats.org/drawingml/2006/table">
            <a:tbl>
              <a:tblPr firstRow="1" bandRow="1">
                <a:tableStyleId>{10A1B5D5-9B99-4C35-A422-299274C87663}</a:tableStyleId>
              </a:tblPr>
              <a:tblGrid>
                <a:gridCol w="412229">
                  <a:extLst>
                    <a:ext uri="{9D8B030D-6E8A-4147-A177-3AD203B41FA5}">
                      <a16:colId xmlns:a16="http://schemas.microsoft.com/office/drawing/2014/main" val="20000"/>
                    </a:ext>
                  </a:extLst>
                </a:gridCol>
                <a:gridCol w="2422689">
                  <a:extLst>
                    <a:ext uri="{9D8B030D-6E8A-4147-A177-3AD203B41FA5}">
                      <a16:colId xmlns:a16="http://schemas.microsoft.com/office/drawing/2014/main" val="20001"/>
                    </a:ext>
                  </a:extLst>
                </a:gridCol>
                <a:gridCol w="5910605">
                  <a:extLst>
                    <a:ext uri="{9D8B030D-6E8A-4147-A177-3AD203B41FA5}">
                      <a16:colId xmlns:a16="http://schemas.microsoft.com/office/drawing/2014/main" val="20002"/>
                    </a:ext>
                  </a:extLst>
                </a:gridCol>
              </a:tblGrid>
              <a:tr h="37716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105447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授業づくり共通理解研修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全国学力・学習状況調査を活用した課題解決のための授業づくりについて知り、今後の授業づくりのヒントにすることができる。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84997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自校の採点結果から、課題を捉え、今後の指導の改善・充実の方向を共有することができる。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07366">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全国平均正答率との差から自校の課題を捉え、今後の指導の改善・充実の方向を共有することができる。</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781553">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Ⅳ</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単元計画研修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小学校国語を題材に、</a:t>
                      </a:r>
                      <a:r>
                        <a:rPr kumimoji="1" lang="en-US" altLang="ja-JP" sz="1600" dirty="0" smtClean="0"/>
                        <a:t>B</a:t>
                      </a:r>
                      <a:r>
                        <a:rPr kumimoji="1" lang="ja-JP" altLang="en-US" sz="1600" dirty="0" smtClean="0"/>
                        <a:t>問題を単元として捉えることで、単元を計画する力を高めることができる。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538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Ⅴ</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本時計画研修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小学校算数を題材にして、「授業５」を意識することで、本時を計画する力を高めることができる。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110005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ブラッシュアップ研修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学力向上に向け、現在の学校・学級の取り組みを振り返るとともに、他校の実践事例を参考にすることを通して、より実効的な学校の取り組みを構想することができる。</a:t>
                      </a:r>
                      <a:endParaRPr kumimoji="1" lang="en-US" altLang="ja-JP" sz="1600" dirty="0" smtClean="0">
                        <a:latin typeface="HG丸ｺﾞｼｯｸM-PRO" panose="020F0600000000000000" pitchFamily="50" charset="-128"/>
                        <a:ea typeface="HG丸ｺﾞｼｯｸM-PRO" panose="020F0600000000000000" pitchFamily="50" charset="-128"/>
                      </a:endParaRPr>
                    </a:p>
                    <a:p>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角丸四角形 2"/>
          <p:cNvSpPr/>
          <p:nvPr/>
        </p:nvSpPr>
        <p:spPr>
          <a:xfrm>
            <a:off x="4813539" y="1826125"/>
            <a:ext cx="4165910" cy="38223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課題解決のための４つのプロセスとは？</a:t>
            </a:r>
            <a:endParaRPr kumimoji="1" lang="en-US" altLang="ja-JP" sz="1600" dirty="0" smtClean="0">
              <a:solidFill>
                <a:schemeClr val="tx1"/>
              </a:solidFill>
            </a:endParaRPr>
          </a:p>
        </p:txBody>
      </p:sp>
      <p:sp>
        <p:nvSpPr>
          <p:cNvPr id="9" name="角丸四角形 8"/>
          <p:cNvSpPr/>
          <p:nvPr/>
        </p:nvSpPr>
        <p:spPr>
          <a:xfrm>
            <a:off x="5916758" y="2741444"/>
            <a:ext cx="3079944" cy="3079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正答率の低い問題を課題に！</a:t>
            </a:r>
            <a:endParaRPr kumimoji="1" lang="en-US" altLang="ja-JP" sz="1600" dirty="0" smtClean="0">
              <a:solidFill>
                <a:schemeClr val="tx1"/>
              </a:solidFill>
            </a:endParaRPr>
          </a:p>
        </p:txBody>
      </p:sp>
      <p:sp>
        <p:nvSpPr>
          <p:cNvPr id="10" name="角丸四角形 9"/>
          <p:cNvSpPr/>
          <p:nvPr/>
        </p:nvSpPr>
        <p:spPr>
          <a:xfrm>
            <a:off x="5455172" y="3636854"/>
            <a:ext cx="3541530" cy="3094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全国との差の大きい問題を課題に！</a:t>
            </a:r>
            <a:endParaRPr kumimoji="1" lang="en-US" altLang="ja-JP" sz="1600" dirty="0" smtClean="0">
              <a:solidFill>
                <a:schemeClr val="tx1"/>
              </a:solidFill>
            </a:endParaRPr>
          </a:p>
        </p:txBody>
      </p:sp>
      <p:sp>
        <p:nvSpPr>
          <p:cNvPr id="12" name="角丸四角形 11"/>
          <p:cNvSpPr/>
          <p:nvPr/>
        </p:nvSpPr>
        <p:spPr>
          <a:xfrm>
            <a:off x="6668282" y="4335003"/>
            <a:ext cx="2328420" cy="27832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調査問題を単元に！</a:t>
            </a:r>
            <a:endParaRPr kumimoji="1" lang="en-US" altLang="ja-JP" sz="1600" dirty="0" smtClean="0">
              <a:solidFill>
                <a:schemeClr val="tx1"/>
              </a:solidFill>
            </a:endParaRPr>
          </a:p>
        </p:txBody>
      </p:sp>
      <p:sp>
        <p:nvSpPr>
          <p:cNvPr id="13" name="角丸四角形 12"/>
          <p:cNvSpPr/>
          <p:nvPr/>
        </p:nvSpPr>
        <p:spPr>
          <a:xfrm>
            <a:off x="6547081" y="5259405"/>
            <a:ext cx="2466874" cy="30723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「授業５」を意識して！</a:t>
            </a:r>
            <a:endParaRPr kumimoji="1" lang="en-US" altLang="ja-JP" sz="1600" dirty="0" smtClean="0">
              <a:solidFill>
                <a:schemeClr val="tx1"/>
              </a:solidFill>
            </a:endParaRPr>
          </a:p>
        </p:txBody>
      </p:sp>
      <p:sp>
        <p:nvSpPr>
          <p:cNvPr id="14" name="角丸四角形 13"/>
          <p:cNvSpPr/>
          <p:nvPr/>
        </p:nvSpPr>
        <p:spPr>
          <a:xfrm>
            <a:off x="6090248" y="6392072"/>
            <a:ext cx="2906453" cy="2965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mj-ea"/>
                <a:ea typeface="+mj-ea"/>
              </a:rPr>
              <a:t>10</a:t>
            </a:r>
            <a:r>
              <a:rPr kumimoji="1" lang="ja-JP" altLang="en-US" sz="1600" dirty="0" smtClean="0">
                <a:solidFill>
                  <a:schemeClr val="tx1"/>
                </a:solidFill>
              </a:rPr>
              <a:t>のアイディアを参考に！</a:t>
            </a:r>
            <a:endParaRPr kumimoji="1" lang="en-US" altLang="ja-JP" sz="1600" dirty="0" smtClean="0">
              <a:solidFill>
                <a:schemeClr val="tx1"/>
              </a:solidFill>
            </a:endParaRPr>
          </a:p>
        </p:txBody>
      </p:sp>
    </p:spTree>
    <p:extLst>
      <p:ext uri="{BB962C8B-B14F-4D97-AF65-F5344CB8AC3E}">
        <p14:creationId xmlns:p14="http://schemas.microsoft.com/office/powerpoint/2010/main" val="247901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正方形/長方形 5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
        <p:nvSpPr>
          <p:cNvPr id="43" name="テキスト ボックス 42"/>
          <p:cNvSpPr txBox="1"/>
          <p:nvPr/>
        </p:nvSpPr>
        <p:spPr>
          <a:xfrm>
            <a:off x="333375" y="2527562"/>
            <a:ext cx="8477250" cy="2308324"/>
          </a:xfrm>
          <a:prstGeom prst="rect">
            <a:avLst/>
          </a:prstGeom>
          <a:noFill/>
        </p:spPr>
        <p:txBody>
          <a:bodyPr wrap="square" rtlCol="0">
            <a:spAutoFit/>
          </a:bodyPr>
          <a:lstStyle/>
          <a:p>
            <a:r>
              <a:rPr lang="en-US" altLang="ja-JP" sz="3600" dirty="0" smtClean="0"/>
              <a:t>【</a:t>
            </a:r>
            <a:r>
              <a:rPr lang="ja-JP" altLang="en-US" sz="3600" dirty="0" smtClean="0"/>
              <a:t>目的</a:t>
            </a:r>
            <a:r>
              <a:rPr lang="en-US" altLang="ja-JP" sz="3600" dirty="0" smtClean="0"/>
              <a:t>】</a:t>
            </a:r>
          </a:p>
          <a:p>
            <a:r>
              <a:rPr lang="ja-JP" altLang="en-US" sz="3600" dirty="0" smtClean="0"/>
              <a:t>　全国平均正答率との差から自校の課題を捉え、今後の指導の改善・充実の方向を共有することができる。</a:t>
            </a:r>
            <a:endParaRPr lang="en-US" altLang="ja-JP" sz="3600" dirty="0"/>
          </a:p>
        </p:txBody>
      </p:sp>
    </p:spTree>
    <p:extLst>
      <p:ext uri="{BB962C8B-B14F-4D97-AF65-F5344CB8AC3E}">
        <p14:creationId xmlns:p14="http://schemas.microsoft.com/office/powerpoint/2010/main" val="3541829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47649" y="1562100"/>
            <a:ext cx="8632399" cy="4401205"/>
          </a:xfrm>
          <a:prstGeom prst="rect">
            <a:avLst/>
          </a:prstGeom>
          <a:noFill/>
        </p:spPr>
        <p:txBody>
          <a:bodyPr wrap="square" rtlCol="0">
            <a:spAutoFit/>
          </a:bodyPr>
          <a:lstStyle/>
          <a:p>
            <a:r>
              <a:rPr lang="en-US" altLang="ja-JP" sz="2800" dirty="0" smtClean="0"/>
              <a:t>【</a:t>
            </a:r>
            <a:r>
              <a:rPr lang="ja-JP" altLang="en-US" sz="2800" dirty="0"/>
              <a:t>準備物</a:t>
            </a:r>
            <a:r>
              <a:rPr lang="en-US" altLang="ja-JP" sz="2800" dirty="0" smtClean="0"/>
              <a:t>】</a:t>
            </a:r>
          </a:p>
          <a:p>
            <a:r>
              <a:rPr lang="ja-JP" altLang="en-US" sz="2800" dirty="0"/>
              <a:t>・「ヒント集２」Ｐ４・研修対象教科のプロ</a:t>
            </a:r>
            <a:endParaRPr lang="en-US" altLang="ja-JP" sz="2800" dirty="0"/>
          </a:p>
          <a:p>
            <a:r>
              <a:rPr lang="ja-JP" altLang="en-US" sz="2800" dirty="0"/>
              <a:t>　セス２に該当するページ</a:t>
            </a:r>
            <a:endParaRPr lang="en-US" altLang="ja-JP" sz="2800" dirty="0"/>
          </a:p>
          <a:p>
            <a:r>
              <a:rPr lang="ja-JP" altLang="en-US" sz="2800" dirty="0" smtClean="0"/>
              <a:t>・自校のベンチマークグラフ</a:t>
            </a:r>
            <a:endParaRPr lang="en-US" altLang="ja-JP" sz="2800" dirty="0" smtClean="0"/>
          </a:p>
          <a:p>
            <a:r>
              <a:rPr lang="ja-JP" altLang="en-US" sz="2800" dirty="0" smtClean="0"/>
              <a:t>・課題の見られた問題（１つ）</a:t>
            </a:r>
            <a:endParaRPr lang="en-US" altLang="ja-JP" sz="2800" dirty="0" smtClean="0"/>
          </a:p>
          <a:p>
            <a:r>
              <a:rPr lang="ja-JP" altLang="en-US" sz="2800" dirty="0" smtClean="0"/>
              <a:t>・課題の見られた問題の自校の解答類型</a:t>
            </a:r>
            <a:endParaRPr lang="en-US" altLang="ja-JP" sz="2800" dirty="0" smtClean="0"/>
          </a:p>
          <a:p>
            <a:r>
              <a:rPr lang="ja-JP" altLang="en-US" sz="2800" dirty="0" smtClean="0"/>
              <a:t>・「報告書」の問題に関する資料</a:t>
            </a:r>
            <a:endParaRPr lang="en-US" altLang="ja-JP" sz="2800" dirty="0" smtClean="0"/>
          </a:p>
          <a:p>
            <a:r>
              <a:rPr lang="ja-JP" altLang="en-US" sz="2800" dirty="0" smtClean="0"/>
              <a:t>　（「解答類型と反応率（正答例）」「分析結果と</a:t>
            </a:r>
            <a:endParaRPr lang="en-US" altLang="ja-JP" sz="2800" dirty="0" smtClean="0"/>
          </a:p>
          <a:p>
            <a:r>
              <a:rPr lang="ja-JP" altLang="en-US" sz="2800" dirty="0" smtClean="0"/>
              <a:t>　課題」「学習指導に当たって」等）</a:t>
            </a:r>
            <a:endParaRPr lang="en-US" altLang="ja-JP" sz="2800" dirty="0"/>
          </a:p>
          <a:p>
            <a:r>
              <a:rPr lang="ja-JP" altLang="en-US" sz="2800" dirty="0" smtClean="0"/>
              <a:t>・ワークシート</a:t>
            </a:r>
            <a:endParaRPr lang="en-US" altLang="ja-JP" sz="2800" dirty="0"/>
          </a:p>
        </p:txBody>
      </p:sp>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423466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47650" y="1448517"/>
            <a:ext cx="8648700" cy="5355312"/>
          </a:xfrm>
          <a:prstGeom prst="rect">
            <a:avLst/>
          </a:prstGeom>
          <a:noFill/>
        </p:spPr>
        <p:txBody>
          <a:bodyPr wrap="square" rtlCol="0">
            <a:spAutoFit/>
          </a:bodyPr>
          <a:lstStyle/>
          <a:p>
            <a:r>
              <a:rPr lang="ja-JP" altLang="en-US" dirty="0" smtClean="0"/>
              <a:t>○「ヒント集２</a:t>
            </a:r>
            <a:r>
              <a:rPr lang="ja-JP" altLang="en-US" dirty="0" smtClean="0">
                <a:latin typeface="+mj-ea"/>
                <a:ea typeface="+mj-ea"/>
              </a:rPr>
              <a:t>」</a:t>
            </a:r>
            <a:r>
              <a:rPr lang="en-US" altLang="ja-JP" dirty="0" smtClean="0">
                <a:latin typeface="+mj-ea"/>
                <a:ea typeface="+mj-ea"/>
              </a:rPr>
              <a:t>P</a:t>
            </a:r>
            <a:r>
              <a:rPr lang="ja-JP" altLang="en-US" dirty="0" smtClean="0">
                <a:latin typeface="+mj-ea"/>
                <a:ea typeface="+mj-ea"/>
              </a:rPr>
              <a:t>４・研修対象教科のプロセス１・２を読む。</a:t>
            </a:r>
            <a:endParaRPr lang="en-US" altLang="ja-JP" dirty="0" smtClean="0">
              <a:latin typeface="+mj-ea"/>
              <a:ea typeface="+mj-ea"/>
            </a:endParaRPr>
          </a:p>
          <a:p>
            <a:endParaRPr lang="en-US" altLang="ja-JP" dirty="0" smtClean="0">
              <a:latin typeface="+mj-ea"/>
              <a:ea typeface="+mj-ea"/>
            </a:endParaRPr>
          </a:p>
          <a:p>
            <a:r>
              <a:rPr lang="ja-JP" altLang="en-US" dirty="0" smtClean="0"/>
              <a:t>○ベンチマークグラフから成果や課題を把握する。（</a:t>
            </a:r>
            <a:r>
              <a:rPr lang="en-US" altLang="ja-JP" dirty="0" smtClean="0">
                <a:latin typeface="+mj-ea"/>
                <a:ea typeface="+mj-ea"/>
              </a:rPr>
              <a:t>10</a:t>
            </a:r>
            <a:r>
              <a:rPr lang="ja-JP" altLang="en-US" dirty="0" smtClean="0">
                <a:latin typeface="+mj-ea"/>
                <a:ea typeface="+mj-ea"/>
              </a:rPr>
              <a:t>分</a:t>
            </a:r>
            <a:r>
              <a:rPr lang="ja-JP" altLang="en-US" dirty="0" smtClean="0"/>
              <a:t>）</a:t>
            </a:r>
            <a:endParaRPr lang="en-US" altLang="ja-JP" dirty="0" smtClean="0"/>
          </a:p>
          <a:p>
            <a:endParaRPr lang="en-US" altLang="ja-JP" dirty="0" smtClean="0"/>
          </a:p>
          <a:p>
            <a:r>
              <a:rPr lang="ja-JP" altLang="en-US" dirty="0" smtClean="0"/>
              <a:t>○課題と捉えた問題を解き、自校の「解答類型」全国の「解答類型</a:t>
            </a:r>
            <a:r>
              <a:rPr lang="ja-JP" altLang="en-US" dirty="0"/>
              <a:t>と反応率（</a:t>
            </a:r>
            <a:r>
              <a:rPr lang="ja-JP" altLang="en-US" dirty="0" smtClean="0"/>
              <a:t>正答</a:t>
            </a:r>
            <a:endParaRPr lang="en-US" altLang="ja-JP" dirty="0" smtClean="0"/>
          </a:p>
          <a:p>
            <a:r>
              <a:rPr lang="ja-JP" altLang="en-US" dirty="0" smtClean="0"/>
              <a:t>　例</a:t>
            </a:r>
            <a:r>
              <a:rPr lang="ja-JP" altLang="en-US" dirty="0"/>
              <a:t>）</a:t>
            </a:r>
            <a:r>
              <a:rPr lang="ja-JP" altLang="en-US" dirty="0" smtClean="0"/>
              <a:t>」を確認する。</a:t>
            </a:r>
            <a:endParaRPr lang="en-US" altLang="ja-JP" dirty="0" smtClean="0"/>
          </a:p>
          <a:p>
            <a:r>
              <a:rPr lang="ja-JP" altLang="en-US" dirty="0" smtClean="0"/>
              <a:t>○どんな力を付ける必要があるか考える。（４分）</a:t>
            </a:r>
            <a:endParaRPr lang="en-US" altLang="ja-JP" dirty="0" smtClean="0"/>
          </a:p>
          <a:p>
            <a:r>
              <a:rPr lang="ja-JP" altLang="en-US" dirty="0"/>
              <a:t>　</a:t>
            </a:r>
            <a:r>
              <a:rPr lang="ja-JP" altLang="en-US" dirty="0" smtClean="0"/>
              <a:t>（個人）</a:t>
            </a:r>
            <a:endParaRPr lang="en-US" altLang="ja-JP" dirty="0" smtClean="0"/>
          </a:p>
          <a:p>
            <a:r>
              <a:rPr lang="ja-JP" altLang="en-US" dirty="0" smtClean="0"/>
              <a:t>○書いたことを交流する。（５分）</a:t>
            </a:r>
            <a:endParaRPr lang="en-US" altLang="ja-JP" dirty="0" smtClean="0"/>
          </a:p>
          <a:p>
            <a:r>
              <a:rPr lang="ja-JP" altLang="en-US" dirty="0"/>
              <a:t>　</a:t>
            </a:r>
            <a:r>
              <a:rPr lang="ja-JP" altLang="en-US" dirty="0" smtClean="0"/>
              <a:t>（グループ）</a:t>
            </a:r>
            <a:endParaRPr lang="en-US" altLang="ja-JP" dirty="0" smtClean="0">
              <a:latin typeface="+mj-ea"/>
              <a:ea typeface="+mj-ea"/>
            </a:endParaRPr>
          </a:p>
          <a:p>
            <a:r>
              <a:rPr lang="ja-JP" altLang="en-US" dirty="0" smtClean="0">
                <a:latin typeface="+mj-ea"/>
                <a:ea typeface="+mj-ea"/>
              </a:rPr>
              <a:t>○全体で、黒板などに整理し自校の課題として共有する。（</a:t>
            </a:r>
            <a:r>
              <a:rPr lang="en-US" altLang="ja-JP" dirty="0" smtClean="0">
                <a:latin typeface="+mj-ea"/>
                <a:ea typeface="+mj-ea"/>
              </a:rPr>
              <a:t>15</a:t>
            </a:r>
            <a:r>
              <a:rPr lang="ja-JP" altLang="en-US" dirty="0" smtClean="0">
                <a:latin typeface="+mj-ea"/>
                <a:ea typeface="+mj-ea"/>
              </a:rPr>
              <a:t>分）</a:t>
            </a:r>
            <a:endParaRPr lang="en-US" altLang="ja-JP" dirty="0" smtClean="0">
              <a:latin typeface="+mj-ea"/>
              <a:ea typeface="+mj-ea"/>
            </a:endParaRPr>
          </a:p>
          <a:p>
            <a:r>
              <a:rPr lang="ja-JP" altLang="en-US" dirty="0" smtClean="0">
                <a:latin typeface="+mj-ea"/>
                <a:ea typeface="+mj-ea"/>
              </a:rPr>
              <a:t>　</a:t>
            </a:r>
            <a:endParaRPr lang="en-US" altLang="ja-JP" dirty="0" smtClean="0">
              <a:latin typeface="+mj-ea"/>
              <a:ea typeface="+mj-ea"/>
            </a:endParaRPr>
          </a:p>
          <a:p>
            <a:r>
              <a:rPr lang="ja-JP" altLang="en-US" dirty="0" smtClean="0"/>
              <a:t>○「分析結果と課題」「学習指導に当たって」等を読み、指導のヒントを得る。</a:t>
            </a:r>
            <a:endParaRPr lang="en-US" altLang="ja-JP" dirty="0" smtClean="0"/>
          </a:p>
          <a:p>
            <a:r>
              <a:rPr lang="ja-JP" altLang="en-US" dirty="0" smtClean="0"/>
              <a:t>　　　　　　　　　　　　　　　　　　　　</a:t>
            </a:r>
            <a:endParaRPr lang="en-US" altLang="ja-JP" dirty="0" smtClean="0"/>
          </a:p>
          <a:p>
            <a:r>
              <a:rPr lang="ja-JP" altLang="en-US" dirty="0" smtClean="0"/>
              <a:t>○自分の学年や学級の指導について考える。（３分）</a:t>
            </a:r>
            <a:endParaRPr lang="en-US" altLang="ja-JP" dirty="0" smtClean="0"/>
          </a:p>
          <a:p>
            <a:r>
              <a:rPr lang="ja-JP" altLang="en-US" dirty="0" smtClean="0"/>
              <a:t>　（個人）</a:t>
            </a:r>
            <a:endParaRPr lang="en-US" altLang="ja-JP" dirty="0" smtClean="0"/>
          </a:p>
          <a:p>
            <a:r>
              <a:rPr lang="ja-JP" altLang="en-US" dirty="0" smtClean="0"/>
              <a:t>○考えたことを交流する。（５分）</a:t>
            </a:r>
            <a:endParaRPr lang="en-US" altLang="ja-JP" dirty="0" smtClean="0"/>
          </a:p>
          <a:p>
            <a:r>
              <a:rPr lang="ja-JP" altLang="en-US" dirty="0" smtClean="0"/>
              <a:t>　（グループ）</a:t>
            </a:r>
            <a:endParaRPr lang="en-US" altLang="ja-JP" dirty="0"/>
          </a:p>
          <a:p>
            <a:r>
              <a:rPr lang="ja-JP" altLang="en-US" dirty="0" smtClean="0"/>
              <a:t>○全体で共有する。（５分）　</a:t>
            </a:r>
            <a:endParaRPr lang="en-US" altLang="ja-JP" dirty="0" smtClean="0"/>
          </a:p>
        </p:txBody>
      </p:sp>
      <p:sp>
        <p:nvSpPr>
          <p:cNvPr id="5" name="下矢印 4"/>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591300" y="6039567"/>
            <a:ext cx="2419350" cy="400110"/>
          </a:xfrm>
          <a:prstGeom prst="rect">
            <a:avLst/>
          </a:prstGeom>
          <a:noFill/>
        </p:spPr>
        <p:txBody>
          <a:bodyPr wrap="square" rtlCol="0">
            <a:spAutoFit/>
          </a:bodyPr>
          <a:lstStyle/>
          <a:p>
            <a:r>
              <a:rPr kumimoji="1" lang="en-US" altLang="ja-JP" sz="2000" dirty="0" smtClean="0"/>
              <a:t>※</a:t>
            </a:r>
            <a:r>
              <a:rPr kumimoji="1" lang="ja-JP" altLang="en-US" sz="2000" dirty="0" smtClean="0"/>
              <a:t>時間は目安です。</a:t>
            </a:r>
            <a:endParaRPr kumimoji="1" lang="ja-JP" altLang="en-US" sz="2000" dirty="0"/>
          </a:p>
        </p:txBody>
      </p:sp>
      <p:sp>
        <p:nvSpPr>
          <p:cNvPr id="12" name="角丸四角形 11"/>
          <p:cNvSpPr/>
          <p:nvPr/>
        </p:nvSpPr>
        <p:spPr>
          <a:xfrm>
            <a:off x="7581900" y="1333500"/>
            <a:ext cx="1352550" cy="85725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smtClean="0"/>
              <a:t>時間</a:t>
            </a:r>
            <a:endParaRPr lang="en-US" altLang="ja-JP" sz="2400" b="1" dirty="0" smtClean="0"/>
          </a:p>
          <a:p>
            <a:pPr algn="ctr"/>
            <a:r>
              <a:rPr kumimoji="1" lang="ja-JP" altLang="en-US" sz="2400" b="1" dirty="0" smtClean="0"/>
              <a:t>約</a:t>
            </a:r>
            <a:r>
              <a:rPr kumimoji="1" lang="en-US" altLang="ja-JP" sz="2400" b="1" dirty="0" smtClean="0">
                <a:latin typeface="+mj-ea"/>
                <a:ea typeface="+mj-ea"/>
              </a:rPr>
              <a:t>65</a:t>
            </a:r>
            <a:r>
              <a:rPr kumimoji="1" lang="ja-JP" altLang="en-US" sz="2400" b="1" dirty="0" smtClean="0">
                <a:latin typeface="+mj-ea"/>
                <a:ea typeface="+mj-ea"/>
              </a:rPr>
              <a:t>分</a:t>
            </a:r>
            <a:endParaRPr kumimoji="1" lang="ja-JP" altLang="en-US" sz="2400" b="1" dirty="0">
              <a:latin typeface="+mj-ea"/>
              <a:ea typeface="+mj-ea"/>
            </a:endParaRPr>
          </a:p>
        </p:txBody>
      </p:sp>
      <p:sp>
        <p:nvSpPr>
          <p:cNvPr id="17" name="下矢印 16"/>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6261043" y="1717457"/>
            <a:ext cx="1107996" cy="369332"/>
          </a:xfrm>
          <a:prstGeom prst="rect">
            <a:avLst/>
          </a:prstGeom>
        </p:spPr>
        <p:txBody>
          <a:bodyPr wrap="none">
            <a:spAutoFit/>
          </a:bodyPr>
          <a:lstStyle/>
          <a:p>
            <a:r>
              <a:rPr lang="ja-JP" altLang="en-US" dirty="0"/>
              <a:t>（５分）</a:t>
            </a:r>
            <a:endParaRPr lang="en-US" altLang="ja-JP" dirty="0"/>
          </a:p>
        </p:txBody>
      </p:sp>
      <p:sp>
        <p:nvSpPr>
          <p:cNvPr id="4" name="正方形/長方形 3"/>
          <p:cNvSpPr/>
          <p:nvPr/>
        </p:nvSpPr>
        <p:spPr>
          <a:xfrm>
            <a:off x="7695022" y="2803834"/>
            <a:ext cx="1220206" cy="369332"/>
          </a:xfrm>
          <a:prstGeom prst="rect">
            <a:avLst/>
          </a:prstGeom>
        </p:spPr>
        <p:txBody>
          <a:bodyPr wrap="none">
            <a:spAutoFit/>
          </a:bodyPr>
          <a:lstStyle/>
          <a:p>
            <a:r>
              <a:rPr lang="ja-JP" altLang="en-US" dirty="0">
                <a:latin typeface="+mj-ea"/>
                <a:ea typeface="+mj-ea"/>
              </a:rPr>
              <a:t>（</a:t>
            </a:r>
            <a:r>
              <a:rPr lang="en-US" altLang="ja-JP" dirty="0">
                <a:latin typeface="+mj-ea"/>
                <a:ea typeface="+mj-ea"/>
              </a:rPr>
              <a:t>10</a:t>
            </a:r>
            <a:r>
              <a:rPr lang="ja-JP" altLang="en-US" dirty="0">
                <a:latin typeface="+mj-ea"/>
                <a:ea typeface="+mj-ea"/>
              </a:rPr>
              <a:t>分）</a:t>
            </a:r>
            <a:endParaRPr lang="en-US" altLang="ja-JP" dirty="0">
              <a:latin typeface="+mj-ea"/>
              <a:ea typeface="+mj-ea"/>
            </a:endParaRPr>
          </a:p>
        </p:txBody>
      </p:sp>
      <p:sp>
        <p:nvSpPr>
          <p:cNvPr id="3" name="正方形/長方形 2"/>
          <p:cNvSpPr/>
          <p:nvPr/>
        </p:nvSpPr>
        <p:spPr>
          <a:xfrm>
            <a:off x="7902654" y="5090763"/>
            <a:ext cx="1107996" cy="369332"/>
          </a:xfrm>
          <a:prstGeom prst="rect">
            <a:avLst/>
          </a:prstGeom>
        </p:spPr>
        <p:txBody>
          <a:bodyPr wrap="none">
            <a:spAutoFit/>
          </a:bodyPr>
          <a:lstStyle/>
          <a:p>
            <a:r>
              <a:rPr lang="ja-JP" altLang="en-US" dirty="0"/>
              <a:t>（３分）</a:t>
            </a:r>
            <a:endParaRPr lang="en-US" altLang="ja-JP" dirty="0"/>
          </a:p>
        </p:txBody>
      </p:sp>
      <p:sp>
        <p:nvSpPr>
          <p:cNvPr id="26" name="正方形/長方形 25"/>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124892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47650" y="1370470"/>
            <a:ext cx="8648700" cy="5355312"/>
          </a:xfrm>
          <a:prstGeom prst="rect">
            <a:avLst/>
          </a:prstGeom>
          <a:noFill/>
        </p:spPr>
        <p:txBody>
          <a:bodyPr wrap="square" rtlCol="0">
            <a:spAutoFit/>
          </a:bodyPr>
          <a:lstStyle/>
          <a:p>
            <a:r>
              <a:rPr lang="ja-JP" altLang="en-US" dirty="0" smtClean="0"/>
              <a:t>○「ヒント集２</a:t>
            </a:r>
            <a:r>
              <a:rPr lang="ja-JP" altLang="en-US" dirty="0" smtClean="0">
                <a:latin typeface="+mj-ea"/>
                <a:ea typeface="+mj-ea"/>
              </a:rPr>
              <a:t>」</a:t>
            </a:r>
            <a:r>
              <a:rPr lang="en-US" altLang="ja-JP" dirty="0" smtClean="0">
                <a:latin typeface="+mj-ea"/>
                <a:ea typeface="+mj-ea"/>
              </a:rPr>
              <a:t>P</a:t>
            </a:r>
            <a:r>
              <a:rPr lang="ja-JP" altLang="en-US" dirty="0" smtClean="0">
                <a:latin typeface="+mj-ea"/>
                <a:ea typeface="+mj-ea"/>
              </a:rPr>
              <a:t>４・研修対象教科のプロセス１・２を読む。</a:t>
            </a:r>
            <a:endParaRPr lang="en-US" altLang="ja-JP" dirty="0" smtClean="0">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○ベンチマークグラフから課題を把握する。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a:t>
            </a:r>
            <a:r>
              <a:rPr lang="ja-JP" altLang="en-US" dirty="0" smtClean="0">
                <a:solidFill>
                  <a:schemeClr val="bg1">
                    <a:lumMod val="85000"/>
                  </a:schemeClr>
                </a:solidFill>
              </a:rPr>
              <a:t>」を確認する。</a:t>
            </a:r>
            <a:endParaRPr lang="en-US" altLang="ja-JP" dirty="0" smtClean="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16" name="下矢印 15"/>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下矢印 25"/>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下矢印 26"/>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下矢印 27"/>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下矢印 28"/>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下矢印 29"/>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下矢印 30"/>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下矢印 31"/>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3" name="下矢印 32"/>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2545460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p:cNvSpPr txBox="1"/>
          <p:nvPr/>
        </p:nvSpPr>
        <p:spPr>
          <a:xfrm>
            <a:off x="247650" y="1370470"/>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t>○ベンチマークグラフから成果や課題を把握する。</a:t>
            </a:r>
            <a:endParaRPr lang="en-US" altLang="ja-JP" dirty="0" smtClean="0"/>
          </a:p>
          <a:p>
            <a:endParaRPr lang="en-US" altLang="ja-JP" dirty="0" smtClean="0"/>
          </a:p>
          <a:p>
            <a:r>
              <a:rPr lang="ja-JP" altLang="en-US" dirty="0" smtClean="0">
                <a:solidFill>
                  <a:schemeClr val="bg1">
                    <a:lumMod val="85000"/>
                  </a:schemeClr>
                </a:solidFill>
              </a:rPr>
              <a:t>○課題と捉えた問題を解き、自校の「解答類型」全国の「解答類型</a:t>
            </a:r>
            <a:r>
              <a:rPr lang="ja-JP" altLang="en-US" dirty="0">
                <a:solidFill>
                  <a:schemeClr val="bg1">
                    <a:lumMod val="85000"/>
                  </a:schemeClr>
                </a:solidFill>
              </a:rPr>
              <a:t>と反応率（</a:t>
            </a:r>
            <a:r>
              <a:rPr lang="ja-JP" altLang="en-US" dirty="0" smtClean="0">
                <a:solidFill>
                  <a:schemeClr val="bg1">
                    <a:lumMod val="85000"/>
                  </a:schemeClr>
                </a:solidFill>
              </a:rPr>
              <a:t>正答</a:t>
            </a:r>
            <a:endParaRPr lang="en-US" altLang="ja-JP" dirty="0" smtClean="0">
              <a:solidFill>
                <a:schemeClr val="bg1">
                  <a:lumMod val="85000"/>
                </a:schemeClr>
              </a:solidFill>
            </a:endParaRPr>
          </a:p>
          <a:p>
            <a:r>
              <a:rPr lang="ja-JP" altLang="en-US" dirty="0" smtClean="0">
                <a:solidFill>
                  <a:schemeClr val="bg1">
                    <a:lumMod val="85000"/>
                  </a:schemeClr>
                </a:solidFill>
              </a:rPr>
              <a:t>　例</a:t>
            </a:r>
            <a:r>
              <a:rPr lang="ja-JP" altLang="en-US" dirty="0">
                <a:solidFill>
                  <a:schemeClr val="bg1">
                    <a:lumMod val="85000"/>
                  </a:schemeClr>
                </a:solidFill>
              </a:rPr>
              <a:t>）」を</a:t>
            </a:r>
            <a:r>
              <a:rPr lang="ja-JP" altLang="en-US" dirty="0" smtClean="0">
                <a:solidFill>
                  <a:schemeClr val="bg1">
                    <a:lumMod val="85000"/>
                  </a:schemeClr>
                </a:solidFill>
              </a:rPr>
              <a:t>確認する。</a:t>
            </a:r>
            <a:endParaRPr lang="en-US" altLang="ja-JP" dirty="0">
              <a:solidFill>
                <a:schemeClr val="bg1">
                  <a:lumMod val="85000"/>
                </a:schemeClr>
              </a:solidFill>
            </a:endParaRPr>
          </a:p>
          <a:p>
            <a:r>
              <a:rPr lang="ja-JP" altLang="en-US" dirty="0" smtClean="0">
                <a:solidFill>
                  <a:schemeClr val="bg1">
                    <a:lumMod val="85000"/>
                  </a:schemeClr>
                </a:solidFill>
              </a:rPr>
              <a:t>○どんな力を付ける必要があるか考える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○「分析結果と課題」「学習指導に当たって」等を読み、指導のヒントを得る。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a:t>
            </a:r>
            <a:endParaRPr lang="en-US" altLang="ja-JP" dirty="0" smtClean="0">
              <a:solidFill>
                <a:schemeClr val="bg1">
                  <a:lumMod val="85000"/>
                </a:schemeClr>
              </a:solidFill>
            </a:endParaRPr>
          </a:p>
        </p:txBody>
      </p:sp>
      <p:sp>
        <p:nvSpPr>
          <p:cNvPr id="48" name="下矢印 47"/>
          <p:cNvSpPr/>
          <p:nvPr/>
        </p:nvSpPr>
        <p:spPr>
          <a:xfrm>
            <a:off x="2711450" y="1682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下矢印 48"/>
          <p:cNvSpPr/>
          <p:nvPr/>
        </p:nvSpPr>
        <p:spPr>
          <a:xfrm>
            <a:off x="2711450" y="2261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下矢印 49"/>
          <p:cNvSpPr/>
          <p:nvPr/>
        </p:nvSpPr>
        <p:spPr>
          <a:xfrm>
            <a:off x="2711450" y="2840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下矢印 50"/>
          <p:cNvSpPr/>
          <p:nvPr/>
        </p:nvSpPr>
        <p:spPr>
          <a:xfrm>
            <a:off x="2711450" y="3355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2" name="下矢印 51"/>
          <p:cNvSpPr/>
          <p:nvPr/>
        </p:nvSpPr>
        <p:spPr>
          <a:xfrm>
            <a:off x="2711450" y="3921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3" name="下矢印 52"/>
          <p:cNvSpPr/>
          <p:nvPr/>
        </p:nvSpPr>
        <p:spPr>
          <a:xfrm>
            <a:off x="2711450" y="4480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4" name="下矢印 53"/>
          <p:cNvSpPr/>
          <p:nvPr/>
        </p:nvSpPr>
        <p:spPr>
          <a:xfrm>
            <a:off x="2711450" y="5002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下矢印 54"/>
          <p:cNvSpPr/>
          <p:nvPr/>
        </p:nvSpPr>
        <p:spPr>
          <a:xfrm>
            <a:off x="2711450" y="5561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6" name="下矢印 55"/>
          <p:cNvSpPr/>
          <p:nvPr/>
        </p:nvSpPr>
        <p:spPr>
          <a:xfrm>
            <a:off x="2711450" y="6102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2406045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Z:\事務文書\教科教育\教科部共同研究\H27共同研修\校内研修パッケージ\ワークシート\画像\全国調査結果公表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9205" y="1428750"/>
            <a:ext cx="3755918" cy="53149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999392" y="2271859"/>
            <a:ext cx="3335714" cy="40535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7650" y="20193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Ⅲ</a:t>
            </a:r>
            <a:r>
              <a:rPr lang="ja-JP" altLang="en-US" sz="3600" b="1" dirty="0" smtClean="0">
                <a:latin typeface="+mn-ea"/>
              </a:rPr>
              <a:t>　結果公表後研修</a:t>
            </a:r>
            <a:endParaRPr kumimoji="1" lang="ja-JP" altLang="en-US" sz="2000" b="1" dirty="0"/>
          </a:p>
        </p:txBody>
      </p:sp>
    </p:spTree>
    <p:extLst>
      <p:ext uri="{BB962C8B-B14F-4D97-AF65-F5344CB8AC3E}">
        <p14:creationId xmlns:p14="http://schemas.microsoft.com/office/powerpoint/2010/main" val="21086040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3988</Words>
  <Application>Microsoft Office PowerPoint</Application>
  <PresentationFormat>画面に合わせる (4:3)</PresentationFormat>
  <Paragraphs>429</Paragraphs>
  <Slides>25</Slides>
  <Notes>25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HG丸ｺﾞｼｯｸM-PRO</vt:lpstr>
      <vt:lpstr>ＭＳ Ｐゴシック</vt:lpstr>
      <vt:lpstr>Calibri</vt:lpstr>
      <vt:lpstr>Trebuchet MS</vt:lpstr>
      <vt:lpstr>Wingdings 2</vt: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2022-09-26T00:30:46Z</dcterms:created>
  <dcterms:modified xsi:type="dcterms:W3CDTF">2022-09-26T00:30:50Z</dcterms:modified>
</cp:coreProperties>
</file>