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762" r:id="rId1"/>
  </p:sldMasterIdLst>
  <p:notesMasterIdLst>
    <p:notesMasterId r:id="rId29"/>
  </p:notesMasterIdLst>
  <p:handoutMasterIdLst>
    <p:handoutMasterId r:id="rId30"/>
  </p:handoutMasterIdLst>
  <p:sldIdLst>
    <p:sldId id="905" r:id="rId2"/>
    <p:sldId id="1036" r:id="rId3"/>
    <p:sldId id="1115" r:id="rId4"/>
    <p:sldId id="1116" r:id="rId5"/>
    <p:sldId id="1118" r:id="rId6"/>
    <p:sldId id="1119" r:id="rId7"/>
    <p:sldId id="1121" r:id="rId8"/>
    <p:sldId id="1120" r:id="rId9"/>
    <p:sldId id="1137" r:id="rId10"/>
    <p:sldId id="1122" r:id="rId11"/>
    <p:sldId id="1135" r:id="rId12"/>
    <p:sldId id="1136" r:id="rId13"/>
    <p:sldId id="1126" r:id="rId14"/>
    <p:sldId id="1138" r:id="rId15"/>
    <p:sldId id="1125" r:id="rId16"/>
    <p:sldId id="1140" r:id="rId17"/>
    <p:sldId id="1124" r:id="rId18"/>
    <p:sldId id="1127" r:id="rId19"/>
    <p:sldId id="1141" r:id="rId20"/>
    <p:sldId id="1123" r:id="rId21"/>
    <p:sldId id="1129" r:id="rId22"/>
    <p:sldId id="1142" r:id="rId23"/>
    <p:sldId id="1130" r:id="rId24"/>
    <p:sldId id="1143" r:id="rId25"/>
    <p:sldId id="1131" r:id="rId26"/>
    <p:sldId id="1144" r:id="rId27"/>
    <p:sldId id="1132" r:id="rId28"/>
  </p:sldIdLst>
  <p:sldSz cx="9144000" cy="6858000" type="screen4x3"/>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825">
          <p15:clr>
            <a:srgbClr val="A4A3A4"/>
          </p15:clr>
        </p15:guide>
        <p15:guide id="2" pos="1932">
          <p15:clr>
            <a:srgbClr val="A4A3A4"/>
          </p15:clr>
        </p15:guide>
        <p15:guide id="3" orient="horz" pos="2505">
          <p15:clr>
            <a:srgbClr val="A4A3A4"/>
          </p15:clr>
        </p15:guide>
        <p15:guide id="4" orient="horz" pos="3957">
          <p15:clr>
            <a:srgbClr val="A4A3A4"/>
          </p15:clr>
        </p15:guide>
        <p15:guide id="5" orient="horz" pos="2493">
          <p15:clr>
            <a:srgbClr val="A4A3A4"/>
          </p15:clr>
        </p15:guide>
        <p15:guide id="6" orient="horz" pos="3602">
          <p15:clr>
            <a:srgbClr val="A4A3A4"/>
          </p15:clr>
        </p15:guide>
        <p15:guide id="7" pos="2888">
          <p15:clr>
            <a:srgbClr val="A4A3A4"/>
          </p15:clr>
        </p15:guide>
      </p15:sldGuideLst>
    </p:ext>
    <p:ext uri="{2D200454-40CA-4A62-9FC3-DE9A4176ACB9}">
      <p15:notesGuideLst xmlns:p15="http://schemas.microsoft.com/office/powerpoint/2012/main">
        <p15:guide id="1" orient="horz" pos="3130">
          <p15:clr>
            <a:srgbClr val="A4A3A4"/>
          </p15:clr>
        </p15:guide>
        <p15:guide id="2" pos="214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3333CC"/>
    <a:srgbClr val="FFFFFF"/>
    <a:srgbClr val="0099CC"/>
    <a:srgbClr val="FF99CC"/>
    <a:srgbClr val="FF3300"/>
    <a:srgbClr val="FFFF99"/>
    <a:srgbClr val="3333FF"/>
    <a:srgbClr val="CCECFF"/>
    <a:srgbClr val="99FFCC"/>
    <a:srgbClr val="00FFC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スタイルなし、表のグリッド線あり">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485" autoAdjust="0"/>
    <p:restoredTop sz="76439" autoAdjust="0"/>
  </p:normalViewPr>
  <p:slideViewPr>
    <p:cSldViewPr snapToGrid="0" showGuides="1">
      <p:cViewPr varScale="1">
        <p:scale>
          <a:sx n="56" d="100"/>
          <a:sy n="56" d="100"/>
        </p:scale>
        <p:origin x="1848" y="60"/>
      </p:cViewPr>
      <p:guideLst>
        <p:guide orient="horz" pos="825"/>
        <p:guide pos="1932"/>
        <p:guide orient="horz" pos="2505"/>
        <p:guide orient="horz" pos="3957"/>
        <p:guide orient="horz" pos="2493"/>
        <p:guide orient="horz" pos="3602"/>
        <p:guide pos="2888"/>
      </p:guideLst>
    </p:cSldViewPr>
  </p:slideViewPr>
  <p:notesTextViewPr>
    <p:cViewPr>
      <p:scale>
        <a:sx n="125" d="100"/>
        <a:sy n="125" d="100"/>
      </p:scale>
      <p:origin x="0" y="0"/>
    </p:cViewPr>
  </p:notesTextViewPr>
  <p:sorterViewPr>
    <p:cViewPr varScale="1">
      <p:scale>
        <a:sx n="1" d="1"/>
        <a:sy n="1" d="1"/>
      </p:scale>
      <p:origin x="0" y="0"/>
    </p:cViewPr>
  </p:sorterViewPr>
  <p:notesViewPr>
    <p:cSldViewPr snapToGrid="0" showGuides="1">
      <p:cViewPr varScale="1">
        <p:scale>
          <a:sx n="48" d="100"/>
          <a:sy n="48" d="100"/>
        </p:scale>
        <p:origin x="-2988" y="-102"/>
      </p:cViewPr>
      <p:guideLst>
        <p:guide orient="horz" pos="3130"/>
        <p:guide pos="214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0"/>
            <a:ext cx="2949575" cy="496888"/>
          </a:xfrm>
          <a:prstGeom prst="rect">
            <a:avLst/>
          </a:prstGeom>
        </p:spPr>
        <p:txBody>
          <a:bodyPr vert="horz" lIns="91428" tIns="45712" rIns="91428" bIns="45712" rtlCol="0"/>
          <a:lstStyle>
            <a:lvl1pPr algn="l">
              <a:defRPr sz="1200"/>
            </a:lvl1pPr>
          </a:lstStyle>
          <a:p>
            <a:endParaRPr kumimoji="1" lang="ja-JP" altLang="en-US"/>
          </a:p>
        </p:txBody>
      </p:sp>
      <p:sp>
        <p:nvSpPr>
          <p:cNvPr id="3" name="日付プレースホルダー 2"/>
          <p:cNvSpPr>
            <a:spLocks noGrp="1"/>
          </p:cNvSpPr>
          <p:nvPr>
            <p:ph type="dt" sz="quarter" idx="1"/>
          </p:nvPr>
        </p:nvSpPr>
        <p:spPr>
          <a:xfrm>
            <a:off x="3856040" y="0"/>
            <a:ext cx="2949575" cy="496888"/>
          </a:xfrm>
          <a:prstGeom prst="rect">
            <a:avLst/>
          </a:prstGeom>
        </p:spPr>
        <p:txBody>
          <a:bodyPr vert="horz" lIns="91428" tIns="45712" rIns="91428" bIns="45712" rtlCol="0"/>
          <a:lstStyle>
            <a:lvl1pPr algn="r">
              <a:defRPr sz="1200"/>
            </a:lvl1pPr>
          </a:lstStyle>
          <a:p>
            <a:fld id="{3AB88C29-7B39-471E-97D2-B91B0EC89A2D}" type="datetimeFigureOut">
              <a:rPr kumimoji="1" lang="ja-JP" altLang="en-US" smtClean="0"/>
              <a:t>2022/9/26</a:t>
            </a:fld>
            <a:endParaRPr kumimoji="1" lang="ja-JP" altLang="en-US"/>
          </a:p>
        </p:txBody>
      </p:sp>
      <p:sp>
        <p:nvSpPr>
          <p:cNvPr id="4" name="フッター プレースホルダー 3"/>
          <p:cNvSpPr>
            <a:spLocks noGrp="1"/>
          </p:cNvSpPr>
          <p:nvPr>
            <p:ph type="ftr" sz="quarter" idx="2"/>
          </p:nvPr>
        </p:nvSpPr>
        <p:spPr>
          <a:xfrm>
            <a:off x="2" y="9440865"/>
            <a:ext cx="2949575" cy="496887"/>
          </a:xfrm>
          <a:prstGeom prst="rect">
            <a:avLst/>
          </a:prstGeom>
        </p:spPr>
        <p:txBody>
          <a:bodyPr vert="horz" lIns="91428" tIns="45712" rIns="91428" bIns="45712"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56040" y="9440865"/>
            <a:ext cx="2949575" cy="496887"/>
          </a:xfrm>
          <a:prstGeom prst="rect">
            <a:avLst/>
          </a:prstGeom>
        </p:spPr>
        <p:txBody>
          <a:bodyPr vert="horz" lIns="91428" tIns="45712" rIns="91428" bIns="45712" rtlCol="0" anchor="b"/>
          <a:lstStyle>
            <a:lvl1pPr algn="r">
              <a:defRPr sz="1200"/>
            </a:lvl1pPr>
          </a:lstStyle>
          <a:p>
            <a:fld id="{A38D17A4-5CF6-43E2-AEE4-4A1F5011C0D6}" type="slidenum">
              <a:rPr kumimoji="1" lang="ja-JP" altLang="en-US" smtClean="0"/>
              <a:t>‹#›</a:t>
            </a:fld>
            <a:endParaRPr kumimoji="1" lang="ja-JP" altLang="en-US"/>
          </a:p>
        </p:txBody>
      </p:sp>
    </p:spTree>
    <p:extLst>
      <p:ext uri="{BB962C8B-B14F-4D97-AF65-F5344CB8AC3E}">
        <p14:creationId xmlns:p14="http://schemas.microsoft.com/office/powerpoint/2010/main" val="93353508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49787" cy="496966"/>
          </a:xfrm>
          <a:prstGeom prst="rect">
            <a:avLst/>
          </a:prstGeom>
        </p:spPr>
        <p:txBody>
          <a:bodyPr vert="horz" lIns="91422" tIns="45708" rIns="91422" bIns="45708"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5841" y="1"/>
            <a:ext cx="2949787" cy="496966"/>
          </a:xfrm>
          <a:prstGeom prst="rect">
            <a:avLst/>
          </a:prstGeom>
        </p:spPr>
        <p:txBody>
          <a:bodyPr vert="horz" lIns="91422" tIns="45708" rIns="91422" bIns="45708" rtlCol="0"/>
          <a:lstStyle>
            <a:lvl1pPr algn="r">
              <a:defRPr sz="1200"/>
            </a:lvl1pPr>
          </a:lstStyle>
          <a:p>
            <a:fld id="{B044E6AB-D650-4895-A0B4-DB97EF3232BA}" type="datetimeFigureOut">
              <a:rPr kumimoji="1" lang="ja-JP" altLang="en-US" smtClean="0"/>
              <a:t>2022/9/26</a:t>
            </a:fld>
            <a:endParaRPr kumimoji="1" lang="ja-JP" altLang="en-US"/>
          </a:p>
        </p:txBody>
      </p:sp>
      <p:sp>
        <p:nvSpPr>
          <p:cNvPr id="4" name="スライド イメージ プレースホルダー 3"/>
          <p:cNvSpPr>
            <a:spLocks noGrp="1" noRot="1" noChangeAspect="1"/>
          </p:cNvSpPr>
          <p:nvPr>
            <p:ph type="sldImg" idx="2"/>
          </p:nvPr>
        </p:nvSpPr>
        <p:spPr>
          <a:xfrm>
            <a:off x="919163" y="746125"/>
            <a:ext cx="4968875" cy="3725863"/>
          </a:xfrm>
          <a:prstGeom prst="rect">
            <a:avLst/>
          </a:prstGeom>
          <a:noFill/>
          <a:ln w="12700">
            <a:solidFill>
              <a:prstClr val="black"/>
            </a:solidFill>
          </a:ln>
        </p:spPr>
        <p:txBody>
          <a:bodyPr vert="horz" lIns="91422" tIns="45708" rIns="91422" bIns="45708" rtlCol="0" anchor="ctr"/>
          <a:lstStyle/>
          <a:p>
            <a:endParaRPr lang="ja-JP" altLang="en-US"/>
          </a:p>
        </p:txBody>
      </p:sp>
      <p:sp>
        <p:nvSpPr>
          <p:cNvPr id="5" name="ノート プレースホルダー 4"/>
          <p:cNvSpPr>
            <a:spLocks noGrp="1"/>
          </p:cNvSpPr>
          <p:nvPr>
            <p:ph type="body" sz="quarter" idx="3"/>
          </p:nvPr>
        </p:nvSpPr>
        <p:spPr>
          <a:xfrm>
            <a:off x="680721" y="4721188"/>
            <a:ext cx="5445760" cy="4472703"/>
          </a:xfrm>
          <a:prstGeom prst="rect">
            <a:avLst/>
          </a:prstGeom>
        </p:spPr>
        <p:txBody>
          <a:bodyPr vert="horz" lIns="91422" tIns="45708" rIns="91422" bIns="45708"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3" y="9440647"/>
            <a:ext cx="2949787" cy="496966"/>
          </a:xfrm>
          <a:prstGeom prst="rect">
            <a:avLst/>
          </a:prstGeom>
        </p:spPr>
        <p:txBody>
          <a:bodyPr vert="horz" lIns="91422" tIns="45708" rIns="91422" bIns="45708"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5841" y="9440647"/>
            <a:ext cx="2949787" cy="496966"/>
          </a:xfrm>
          <a:prstGeom prst="rect">
            <a:avLst/>
          </a:prstGeom>
        </p:spPr>
        <p:txBody>
          <a:bodyPr vert="horz" lIns="91422" tIns="45708" rIns="91422" bIns="45708" rtlCol="0" anchor="b"/>
          <a:lstStyle>
            <a:lvl1pPr algn="r">
              <a:defRPr sz="1200"/>
            </a:lvl1pPr>
          </a:lstStyle>
          <a:p>
            <a:fld id="{4D3E3A65-14AE-4051-8A5D-6820BE27C2A6}" type="slidenum">
              <a:rPr kumimoji="1" lang="ja-JP" altLang="en-US" smtClean="0"/>
              <a:t>‹#›</a:t>
            </a:fld>
            <a:endParaRPr kumimoji="1" lang="ja-JP" altLang="en-US"/>
          </a:p>
        </p:txBody>
      </p:sp>
    </p:spTree>
    <p:extLst>
      <p:ext uri="{BB962C8B-B14F-4D97-AF65-F5344CB8AC3E}">
        <p14:creationId xmlns:p14="http://schemas.microsoft.com/office/powerpoint/2010/main" val="1711704516"/>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latin typeface="+mn-ea"/>
                <a:ea typeface="+mn-ea"/>
              </a:rPr>
              <a:t>これから、「子どもの学びを支えるヒント集２」を活用した校内研修を始めます。</a:t>
            </a:r>
            <a:endParaRPr kumimoji="1" lang="ja-JP" altLang="en-US" dirty="0">
              <a:latin typeface="+mn-ea"/>
              <a:ea typeface="+mn-ea"/>
            </a:endParaRP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a:t>
            </a:fld>
            <a:endParaRPr kumimoji="1" lang="ja-JP" altLang="en-US"/>
          </a:p>
        </p:txBody>
      </p:sp>
    </p:spTree>
    <p:extLst>
      <p:ext uri="{BB962C8B-B14F-4D97-AF65-F5344CB8AC3E}">
        <p14:creationId xmlns:p14="http://schemas.microsoft.com/office/powerpoint/2010/main" val="376763800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それでは、課題があると考えられるこの問題を、全員一度解いてみましょう。（解答する）それでは、「解説資料」から正答例を抜き出しているので、ご確認ください。</a:t>
            </a:r>
            <a:r>
              <a:rPr kumimoji="1" lang="en-US" altLang="ja-JP" dirty="0" smtClean="0"/>
              <a:t>※</a:t>
            </a:r>
            <a:r>
              <a:rPr kumimoji="1" lang="ja-JP" altLang="en-US" dirty="0" smtClean="0"/>
              <a:t>余裕があれば、課題と捉えた問題と類似の問題を取り上げることもできる。その際は、岡山県総合教育センターの</a:t>
            </a:r>
            <a:r>
              <a:rPr kumimoji="1" lang="en-US" altLang="ja-JP" dirty="0" smtClean="0"/>
              <a:t>Web</a:t>
            </a:r>
            <a:r>
              <a:rPr kumimoji="1" lang="ja-JP" altLang="en-US" dirty="0" smtClean="0"/>
              <a:t>ページから「全国学力・学習状況調査と学習指導要領の関連表」と義務教育課から配付されている「ふりかえりプリント集」を活用して検索する。</a:t>
            </a:r>
            <a:endParaRPr kumimoji="1" lang="en-US" altLang="ja-JP" dirty="0" smtClean="0"/>
          </a:p>
          <a:p>
            <a:r>
              <a:rPr kumimoji="1" lang="ja-JP" altLang="en-US" dirty="0" smtClean="0"/>
              <a:t>（次はオプションスライド）</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10</a:t>
            </a:fld>
            <a:endParaRPr kumimoji="1" lang="ja-JP" altLang="en-US"/>
          </a:p>
        </p:txBody>
      </p:sp>
    </p:spTree>
    <p:extLst>
      <p:ext uri="{BB962C8B-B14F-4D97-AF65-F5344CB8AC3E}">
        <p14:creationId xmlns:p14="http://schemas.microsoft.com/office/powerpoint/2010/main" val="2030163582"/>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過去の調査問題の検索に当たっては、総合教育センターの</a:t>
            </a:r>
            <a:r>
              <a:rPr kumimoji="1" lang="en-US" altLang="ja-JP" dirty="0" smtClean="0"/>
              <a:t>Web</a:t>
            </a:r>
            <a:r>
              <a:rPr kumimoji="1" lang="ja-JP" altLang="en-US" dirty="0" smtClean="0"/>
              <a:t>ページにある「全国学力・学習状況調査と学習指導要領との関連表」と義務教育課から配付されている「ふりかえりプリント集」を使いました。「全国学力・学習状況調査と学習指導要領との関連表」は、国語、算数、数学が掲載されています。国語を例に取り上げて説明します。国語科において身に付けさせる学力として示されている指導事項に対し、その一つ一つに関連する問題が位置付けられています。（クリック）また、下線部のように全国的に課題のある内容については、何度も出題されていることも見えてきます。</a:t>
            </a:r>
            <a:endParaRPr kumimoji="1" lang="ja-JP" altLang="en-US" dirty="0"/>
          </a:p>
        </p:txBody>
      </p:sp>
      <p:sp>
        <p:nvSpPr>
          <p:cNvPr id="4" name="スライド番号プレースホルダー 3"/>
          <p:cNvSpPr>
            <a:spLocks noGrp="1"/>
          </p:cNvSpPr>
          <p:nvPr>
            <p:ph type="sldNum" sz="quarter" idx="10"/>
          </p:nvPr>
        </p:nvSpPr>
        <p:spPr/>
        <p:txBody>
          <a:bodyPr/>
          <a:lstStyle/>
          <a:p>
            <a:fld id="{1950DC60-0FF8-4471-9429-C91EBD866CC7}" type="slidenum">
              <a:rPr kumimoji="1" lang="ja-JP" altLang="en-US" smtClean="0"/>
              <a:t>11</a:t>
            </a:fld>
            <a:endParaRPr kumimoji="1" lang="ja-JP" altLang="en-US"/>
          </a:p>
        </p:txBody>
      </p:sp>
    </p:spTree>
    <p:extLst>
      <p:ext uri="{BB962C8B-B14F-4D97-AF65-F5344CB8AC3E}">
        <p14:creationId xmlns:p14="http://schemas.microsoft.com/office/powerpoint/2010/main" val="9780192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先ほどの「全国学力・学習状況調査と学習指導要領との関連表」で問題に目星を付け、「ふりかえりプリント集」でその問題や関係する資料をプリントアウトしました。</a:t>
            </a:r>
            <a:endParaRPr kumimoji="1" lang="ja-JP" altLang="en-US" dirty="0"/>
          </a:p>
        </p:txBody>
      </p:sp>
      <p:sp>
        <p:nvSpPr>
          <p:cNvPr id="4" name="スライド番号プレースホルダー 3"/>
          <p:cNvSpPr>
            <a:spLocks noGrp="1"/>
          </p:cNvSpPr>
          <p:nvPr>
            <p:ph type="sldNum" sz="quarter" idx="10"/>
          </p:nvPr>
        </p:nvSpPr>
        <p:spPr/>
        <p:txBody>
          <a:bodyPr/>
          <a:lstStyle/>
          <a:p>
            <a:fld id="{1950DC60-0FF8-4471-9429-C91EBD866CC7}" type="slidenum">
              <a:rPr kumimoji="1" lang="ja-JP" altLang="en-US" smtClean="0"/>
              <a:t>12</a:t>
            </a:fld>
            <a:endParaRPr kumimoji="1" lang="ja-JP" altLang="en-US"/>
          </a:p>
        </p:txBody>
      </p:sp>
    </p:spTree>
    <p:extLst>
      <p:ext uri="{BB962C8B-B14F-4D97-AF65-F5344CB8AC3E}">
        <p14:creationId xmlns:p14="http://schemas.microsoft.com/office/powerpoint/2010/main" val="252511504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それでは、この問題を解くためには、どんな学力を付ける必要があると思いますか。個人で考えてください。</a:t>
            </a:r>
            <a:endParaRPr kumimoji="1" lang="en-US" altLang="ja-JP" dirty="0" smtClean="0"/>
          </a:p>
          <a:p>
            <a:r>
              <a:rPr kumimoji="1" lang="ja-JP" altLang="en-US" dirty="0" smtClean="0"/>
              <a:t>（次のスライドでワークシートを示す）</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13</a:t>
            </a:fld>
            <a:endParaRPr kumimoji="1" lang="ja-JP" altLang="en-US"/>
          </a:p>
        </p:txBody>
      </p:sp>
    </p:spTree>
    <p:extLst>
      <p:ext uri="{BB962C8B-B14F-4D97-AF65-F5344CB8AC3E}">
        <p14:creationId xmlns:p14="http://schemas.microsoft.com/office/powerpoint/2010/main" val="3866649775"/>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それでは、ワークシートの赤枠の部分に記入してください。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14</a:t>
            </a:fld>
            <a:endParaRPr kumimoji="1" lang="ja-JP" altLang="en-US"/>
          </a:p>
        </p:txBody>
      </p:sp>
    </p:spTree>
    <p:extLst>
      <p:ext uri="{BB962C8B-B14F-4D97-AF65-F5344CB8AC3E}">
        <p14:creationId xmlns:p14="http://schemas.microsoft.com/office/powerpoint/2010/main" val="3128400770"/>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それでは、個人で書いたことを交流してください。</a:t>
            </a:r>
            <a:endParaRPr kumimoji="1" lang="en-US" altLang="ja-JP" dirty="0" smtClean="0"/>
          </a:p>
          <a:p>
            <a:r>
              <a:rPr kumimoji="1" lang="ja-JP" altLang="en-US" dirty="0" smtClean="0"/>
              <a:t>（次のスライドでワークシートを示す）</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15</a:t>
            </a:fld>
            <a:endParaRPr kumimoji="1" lang="ja-JP" altLang="en-US"/>
          </a:p>
        </p:txBody>
      </p:sp>
    </p:spTree>
    <p:extLst>
      <p:ext uri="{BB962C8B-B14F-4D97-AF65-F5344CB8AC3E}">
        <p14:creationId xmlns:p14="http://schemas.microsoft.com/office/powerpoint/2010/main" val="597797064"/>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それでは、ワークシートの赤枠の部分に記入してください。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16</a:t>
            </a:fld>
            <a:endParaRPr kumimoji="1" lang="ja-JP" altLang="en-US"/>
          </a:p>
        </p:txBody>
      </p:sp>
    </p:spTree>
    <p:extLst>
      <p:ext uri="{BB962C8B-B14F-4D97-AF65-F5344CB8AC3E}">
        <p14:creationId xmlns:p14="http://schemas.microsoft.com/office/powerpoint/2010/main" val="3128400770"/>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それでは、交流したことをグループの代表者が黒板（ホワイトボード）に書いてください。</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17</a:t>
            </a:fld>
            <a:endParaRPr kumimoji="1" lang="ja-JP" altLang="en-US"/>
          </a:p>
        </p:txBody>
      </p:sp>
    </p:spTree>
    <p:extLst>
      <p:ext uri="{BB962C8B-B14F-4D97-AF65-F5344CB8AC3E}">
        <p14:creationId xmlns:p14="http://schemas.microsoft.com/office/powerpoint/2010/main" val="57898919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このようなイメージでグループごとに書いていただき、その後補足説明してください。最後に、共通していることをまとめて、「本校の子どもたちに身に付けさせたい力」として、共通理解していきたいと思います。</a:t>
            </a:r>
            <a:endParaRPr kumimoji="1" lang="en-US" altLang="ja-JP" dirty="0" smtClean="0"/>
          </a:p>
          <a:p>
            <a:r>
              <a:rPr kumimoji="1" lang="ja-JP" altLang="en-US" dirty="0" smtClean="0"/>
              <a:t>（グループごとに書く）</a:t>
            </a:r>
            <a:endParaRPr kumimoji="1" lang="en-US" altLang="ja-JP" dirty="0" smtClean="0"/>
          </a:p>
          <a:p>
            <a:r>
              <a:rPr kumimoji="1" lang="ja-JP" altLang="en-US" dirty="0" smtClean="0"/>
              <a:t>それでは、グループごとに補足説明を簡単にしてください。それでは、共通していることをまとめていきたいと思います。</a:t>
            </a:r>
            <a:endParaRPr kumimoji="1" lang="en-US" altLang="ja-JP" dirty="0" smtClean="0"/>
          </a:p>
          <a:p>
            <a:r>
              <a:rPr kumimoji="1" lang="ja-JP" altLang="en-US" dirty="0" smtClean="0"/>
              <a:t>（まとめる）</a:t>
            </a:r>
            <a:endParaRPr kumimoji="1" lang="en-US" altLang="ja-JP" dirty="0" smtClean="0"/>
          </a:p>
          <a:p>
            <a:r>
              <a:rPr kumimoji="1" lang="ja-JP" altLang="en-US" dirty="0" smtClean="0"/>
              <a:t>それでは、共通理解されたことをワークシートに書いてください。</a:t>
            </a:r>
            <a:endParaRPr kumimoji="1" lang="en-US" altLang="ja-JP" dirty="0" smtClean="0"/>
          </a:p>
          <a:p>
            <a:r>
              <a:rPr kumimoji="1" lang="en-US" altLang="ja-JP" dirty="0" smtClean="0"/>
              <a:t>※</a:t>
            </a:r>
            <a:r>
              <a:rPr kumimoji="1" lang="ja-JP" altLang="en-US" dirty="0" smtClean="0"/>
              <a:t>研修担当者はグループで出たことの共通点をまとめたり、重要だと考えられることを確認したりして、自校の課題を明確にし、共通理解を図る。（次のスライドでワークシートを示す）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18</a:t>
            </a:fld>
            <a:endParaRPr kumimoji="1" lang="ja-JP" altLang="en-US"/>
          </a:p>
        </p:txBody>
      </p:sp>
    </p:spTree>
    <p:extLst>
      <p:ext uri="{BB962C8B-B14F-4D97-AF65-F5344CB8AC3E}">
        <p14:creationId xmlns:p14="http://schemas.microsoft.com/office/powerpoint/2010/main" val="503672215"/>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それでは、ワークシートの赤枠の部分に記入してください。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19</a:t>
            </a:fld>
            <a:endParaRPr kumimoji="1" lang="ja-JP" altLang="en-US"/>
          </a:p>
        </p:txBody>
      </p:sp>
    </p:spTree>
    <p:extLst>
      <p:ext uri="{BB962C8B-B14F-4D97-AF65-F5344CB8AC3E}">
        <p14:creationId xmlns:p14="http://schemas.microsoft.com/office/powerpoint/2010/main" val="3128400770"/>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endParaRPr kumimoji="1" lang="en-US" altLang="ja-JP" dirty="0" smtClean="0"/>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a:t>
            </a:fld>
            <a:endParaRPr kumimoji="1" lang="ja-JP" altLang="en-US"/>
          </a:p>
        </p:txBody>
      </p:sp>
    </p:spTree>
    <p:extLst>
      <p:ext uri="{BB962C8B-B14F-4D97-AF65-F5344CB8AC3E}">
        <p14:creationId xmlns:p14="http://schemas.microsoft.com/office/powerpoint/2010/main" val="1128292541"/>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それでは、「解説資料」（「問題の趣旨」「解説」「学習指導に当たって」等）を読み、指導のヒントを得てください。</a:t>
            </a:r>
            <a:endParaRPr kumimoji="1" lang="en-US" altLang="ja-JP" dirty="0" smtClean="0"/>
          </a:p>
          <a:p>
            <a:r>
              <a:rPr kumimoji="1" lang="en-US" altLang="ja-JP" dirty="0" smtClean="0"/>
              <a:t>※</a:t>
            </a:r>
            <a:r>
              <a:rPr kumimoji="1" lang="ja-JP" altLang="en-US" dirty="0" smtClean="0"/>
              <a:t>関連する過去の問題に取り組んだ場合は、その実施年度の「報告書」から問題に係る部分を抜き出して配付する。</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20</a:t>
            </a:fld>
            <a:endParaRPr kumimoji="1" lang="ja-JP" altLang="en-US"/>
          </a:p>
        </p:txBody>
      </p:sp>
    </p:spTree>
    <p:extLst>
      <p:ext uri="{BB962C8B-B14F-4D97-AF65-F5344CB8AC3E}">
        <p14:creationId xmlns:p14="http://schemas.microsoft.com/office/powerpoint/2010/main" val="217712557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それでは、この課題を対象学年だけのものにせず、学校全体として捉えた時、自分の学年や学級の授業においてどのような指導の改善・充実ができますか。個人で、考えてください。</a:t>
            </a:r>
            <a:endParaRPr kumimoji="1" lang="en-US" altLang="ja-JP" dirty="0" smtClean="0"/>
          </a:p>
          <a:p>
            <a:r>
              <a:rPr kumimoji="1" lang="ja-JP" altLang="en-US" dirty="0" smtClean="0"/>
              <a:t>（次のスライドでワークシートを示す）</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21</a:t>
            </a:fld>
            <a:endParaRPr kumimoji="1" lang="ja-JP" altLang="en-US"/>
          </a:p>
        </p:txBody>
      </p:sp>
    </p:spTree>
    <p:extLst>
      <p:ext uri="{BB962C8B-B14F-4D97-AF65-F5344CB8AC3E}">
        <p14:creationId xmlns:p14="http://schemas.microsoft.com/office/powerpoint/2010/main" val="751792140"/>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それでは、ワークシートの赤枠の部分に記入してください。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22</a:t>
            </a:fld>
            <a:endParaRPr kumimoji="1" lang="ja-JP" altLang="en-US"/>
          </a:p>
        </p:txBody>
      </p:sp>
    </p:spTree>
    <p:extLst>
      <p:ext uri="{BB962C8B-B14F-4D97-AF65-F5344CB8AC3E}">
        <p14:creationId xmlns:p14="http://schemas.microsoft.com/office/powerpoint/2010/main" val="3128400770"/>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それでは、グループで考えたことを交流してください。</a:t>
            </a:r>
            <a:endParaRPr kumimoji="1" lang="en-US" altLang="ja-JP" dirty="0" smtClean="0"/>
          </a:p>
          <a:p>
            <a:r>
              <a:rPr kumimoji="1" lang="ja-JP" altLang="en-US" dirty="0" smtClean="0"/>
              <a:t>（次のスライドでワークシートを示す）</a:t>
            </a:r>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23</a:t>
            </a:fld>
            <a:endParaRPr kumimoji="1" lang="ja-JP" altLang="en-US"/>
          </a:p>
        </p:txBody>
      </p:sp>
    </p:spTree>
    <p:extLst>
      <p:ext uri="{BB962C8B-B14F-4D97-AF65-F5344CB8AC3E}">
        <p14:creationId xmlns:p14="http://schemas.microsoft.com/office/powerpoint/2010/main" val="4274830149"/>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それでは、ワークシートの赤枠の部分に記入してください。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24</a:t>
            </a:fld>
            <a:endParaRPr kumimoji="1" lang="ja-JP" altLang="en-US"/>
          </a:p>
        </p:txBody>
      </p:sp>
    </p:spTree>
    <p:extLst>
      <p:ext uri="{BB962C8B-B14F-4D97-AF65-F5344CB8AC3E}">
        <p14:creationId xmlns:p14="http://schemas.microsoft.com/office/powerpoint/2010/main" val="3128400770"/>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それでは、報告してもらいます。メモをとりながら聞いてください。（次のスライドでワークシートを示す）</a:t>
            </a:r>
          </a:p>
          <a:p>
            <a:endParaRPr kumimoji="1" lang="ja-JP" altLang="en-US"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25</a:t>
            </a:fld>
            <a:endParaRPr kumimoji="1" lang="ja-JP" altLang="en-US"/>
          </a:p>
        </p:txBody>
      </p:sp>
    </p:spTree>
    <p:extLst>
      <p:ext uri="{BB962C8B-B14F-4D97-AF65-F5344CB8AC3E}">
        <p14:creationId xmlns:p14="http://schemas.microsoft.com/office/powerpoint/2010/main" val="2634988326"/>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それでは、ワークシートの赤枠の部分に記入してください。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26</a:t>
            </a:fld>
            <a:endParaRPr kumimoji="1" lang="ja-JP" altLang="en-US"/>
          </a:p>
        </p:txBody>
      </p:sp>
    </p:spTree>
    <p:extLst>
      <p:ext uri="{BB962C8B-B14F-4D97-AF65-F5344CB8AC3E}">
        <p14:creationId xmlns:p14="http://schemas.microsoft.com/office/powerpoint/2010/main" val="3128400770"/>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自校の課題を把握するためには、正答率そのものの低さにも注目して、課題を把握することが重要です。そして、その調査問題からどのような学力が求められているのか。その学力を身に付けるために、どのような授業の改善・充実が各学年・学級で図ることができるのかを考えていく必要があります。本日の研修で見えてきた取り組みの方向をぜひ、実現するように取り組んでください。以上で研修は終わりです。お疲れ様でした。</a:t>
            </a:r>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1950DC60-0FF8-4471-9429-C91EBD866CC7}" type="slidenum">
              <a:rPr kumimoji="1" lang="ja-JP" altLang="en-US" smtClean="0"/>
              <a:t>27</a:t>
            </a:fld>
            <a:endParaRPr kumimoji="1" lang="ja-JP" altLang="en-US"/>
          </a:p>
        </p:txBody>
      </p:sp>
    </p:spTree>
    <p:extLst>
      <p:ext uri="{BB962C8B-B14F-4D97-AF65-F5344CB8AC3E}">
        <p14:creationId xmlns:p14="http://schemas.microsoft.com/office/powerpoint/2010/main" val="11162983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「子どもの学びを支えるヒント集２」を徹底活用する校内研修パッケージの概要はこのようになっています。</a:t>
            </a:r>
            <a:endParaRPr kumimoji="1" lang="en-US" altLang="ja-JP" dirty="0" smtClean="0"/>
          </a:p>
          <a:p>
            <a:r>
              <a:rPr kumimoji="1" lang="en-US" altLang="ja-JP" dirty="0" smtClean="0"/>
              <a:t>※</a:t>
            </a:r>
            <a:r>
              <a:rPr kumimoji="1" lang="ja-JP" altLang="en-US" dirty="0" smtClean="0"/>
              <a:t>研修担当者はスライドを読み上げる。</a:t>
            </a:r>
          </a:p>
          <a:p>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3</a:t>
            </a:fld>
            <a:endParaRPr kumimoji="1" lang="ja-JP" altLang="en-US"/>
          </a:p>
        </p:txBody>
      </p:sp>
    </p:spTree>
    <p:extLst>
      <p:ext uri="{BB962C8B-B14F-4D97-AF65-F5344CB8AC3E}">
        <p14:creationId xmlns:p14="http://schemas.microsoft.com/office/powerpoint/2010/main" val="3013062423"/>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a:t>
            </a:r>
            <a:r>
              <a:rPr kumimoji="1" lang="en-US" altLang="ja-JP" dirty="0" smtClean="0"/>
              <a:t>Ⅱ</a:t>
            </a:r>
            <a:r>
              <a:rPr kumimoji="1" lang="ja-JP" altLang="en-US" dirty="0" smtClean="0"/>
              <a:t>　自校採点後研修」の目的は「自校の採点結果から、課題を捉え、今後の指導の改善・充実の方向を共有することができる」です。</a:t>
            </a:r>
          </a:p>
          <a:p>
            <a:endParaRPr kumimoji="1" lang="en-US" altLang="ja-JP" dirty="0" smtClean="0"/>
          </a:p>
        </p:txBody>
      </p:sp>
      <p:sp>
        <p:nvSpPr>
          <p:cNvPr id="4" name="スライド番号プレースホルダー 3"/>
          <p:cNvSpPr>
            <a:spLocks noGrp="1"/>
          </p:cNvSpPr>
          <p:nvPr>
            <p:ph type="sldNum" sz="quarter" idx="10"/>
          </p:nvPr>
        </p:nvSpPr>
        <p:spPr/>
        <p:txBody>
          <a:bodyPr/>
          <a:lstStyle/>
          <a:p>
            <a:fld id="{1950DC60-0FF8-4471-9429-C91EBD866CC7}" type="slidenum">
              <a:rPr kumimoji="1" lang="ja-JP" altLang="en-US" smtClean="0"/>
              <a:t>4</a:t>
            </a:fld>
            <a:endParaRPr kumimoji="1" lang="ja-JP" altLang="en-US"/>
          </a:p>
        </p:txBody>
      </p:sp>
    </p:spTree>
    <p:extLst>
      <p:ext uri="{BB962C8B-B14F-4D97-AF65-F5344CB8AC3E}">
        <p14:creationId xmlns:p14="http://schemas.microsoft.com/office/powerpoint/2010/main" val="32154615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準備物はこのようになっています。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5</a:t>
            </a:fld>
            <a:endParaRPr kumimoji="1" lang="ja-JP" altLang="en-US"/>
          </a:p>
        </p:txBody>
      </p:sp>
    </p:spTree>
    <p:extLst>
      <p:ext uri="{BB962C8B-B14F-4D97-AF65-F5344CB8AC3E}">
        <p14:creationId xmlns:p14="http://schemas.microsoft.com/office/powerpoint/2010/main" val="341701347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それでは、次の順番で研修を進めていきます。研修時間は約</a:t>
            </a:r>
            <a:r>
              <a:rPr kumimoji="1" lang="en-US" altLang="ja-JP" dirty="0" smtClean="0"/>
              <a:t>60</a:t>
            </a:r>
            <a:r>
              <a:rPr kumimoji="1" lang="ja-JP" altLang="en-US" dirty="0" smtClean="0"/>
              <a:t>分です。</a:t>
            </a: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6</a:t>
            </a:fld>
            <a:endParaRPr kumimoji="1" lang="ja-JP" altLang="en-US"/>
          </a:p>
        </p:txBody>
      </p:sp>
    </p:spTree>
    <p:extLst>
      <p:ext uri="{BB962C8B-B14F-4D97-AF65-F5344CB8AC3E}">
        <p14:creationId xmlns:p14="http://schemas.microsoft.com/office/powerpoint/2010/main" val="344130380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smtClean="0"/>
              <a:t>それでは、研修の概要や意義を確認するために「ヒント集２」の</a:t>
            </a:r>
            <a:r>
              <a:rPr kumimoji="1" lang="en-US" altLang="ja-JP" dirty="0" smtClean="0"/>
              <a:t>P</a:t>
            </a:r>
            <a:r>
              <a:rPr kumimoji="1" lang="ja-JP" altLang="en-US" dirty="0" smtClean="0"/>
              <a:t>４と、本日の研修対象教科の実践事例のプロセス１・２に当たるページをご覧ください。</a:t>
            </a:r>
          </a:p>
          <a:p>
            <a:pPr marL="0" marR="0" indent="0" algn="l" defTabSz="914400" rtl="0" eaLnBrk="1" fontAlgn="auto" latinLnBrk="0" hangingPunct="1">
              <a:lnSpc>
                <a:spcPct val="100000"/>
              </a:lnSpc>
              <a:spcBef>
                <a:spcPts val="0"/>
              </a:spcBef>
              <a:spcAft>
                <a:spcPts val="0"/>
              </a:spcAft>
              <a:buClrTx/>
              <a:buSzTx/>
              <a:buFontTx/>
              <a:buNone/>
              <a:tabLst/>
              <a:defRPr/>
            </a:pPr>
            <a:endParaRPr kumimoji="1" lang="en-US" altLang="ja-JP" dirty="0" smtClean="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7</a:t>
            </a:fld>
            <a:endParaRPr kumimoji="1" lang="ja-JP" altLang="en-US"/>
          </a:p>
        </p:txBody>
      </p:sp>
    </p:spTree>
    <p:extLst>
      <p:ext uri="{BB962C8B-B14F-4D97-AF65-F5344CB8AC3E}">
        <p14:creationId xmlns:p14="http://schemas.microsoft.com/office/powerpoint/2010/main" val="402961048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それでは、本年度の自校採点の設問別結果の一覧をご覧ください。平均正答率が低かった問題を課題と捉えます。従って本研修で取り上げる問題は、（教科）（問題番号）とします。</a:t>
            </a:r>
            <a:endParaRPr kumimoji="1" lang="en-US" altLang="ja-JP" dirty="0" smtClean="0"/>
          </a:p>
          <a:p>
            <a:r>
              <a:rPr kumimoji="1" lang="ja-JP" altLang="en-US" dirty="0" smtClean="0"/>
              <a:t>（次のスライドでワークシートを示す）</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8</a:t>
            </a:fld>
            <a:endParaRPr kumimoji="1" lang="ja-JP" altLang="en-US"/>
          </a:p>
        </p:txBody>
      </p:sp>
    </p:spTree>
    <p:extLst>
      <p:ext uri="{BB962C8B-B14F-4D97-AF65-F5344CB8AC3E}">
        <p14:creationId xmlns:p14="http://schemas.microsoft.com/office/powerpoint/2010/main" val="305883011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smtClean="0"/>
              <a:t>それでは、ワークシートの赤枠の部分に記入してください。</a:t>
            </a:r>
            <a:endParaRPr kumimoji="1" lang="ja-JP" altLang="en-US" dirty="0"/>
          </a:p>
        </p:txBody>
      </p:sp>
      <p:sp>
        <p:nvSpPr>
          <p:cNvPr id="4" name="スライド番号プレースホルダー 3"/>
          <p:cNvSpPr>
            <a:spLocks noGrp="1"/>
          </p:cNvSpPr>
          <p:nvPr>
            <p:ph type="sldNum" sz="quarter" idx="10"/>
          </p:nvPr>
        </p:nvSpPr>
        <p:spPr/>
        <p:txBody>
          <a:bodyPr/>
          <a:lstStyle/>
          <a:p>
            <a:fld id="{4D3E3A65-14AE-4051-8A5D-6820BE27C2A6}" type="slidenum">
              <a:rPr kumimoji="1" lang="ja-JP" altLang="en-US" smtClean="0"/>
              <a:t>9</a:t>
            </a:fld>
            <a:endParaRPr kumimoji="1" lang="ja-JP" altLang="en-US"/>
          </a:p>
        </p:txBody>
      </p:sp>
    </p:spTree>
    <p:extLst>
      <p:ext uri="{BB962C8B-B14F-4D97-AF65-F5344CB8AC3E}">
        <p14:creationId xmlns:p14="http://schemas.microsoft.com/office/powerpoint/2010/main" val="312840077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タイトル スライド">
    <p:bg>
      <p:bgRef idx="1003">
        <a:schemeClr val="bg1"/>
      </p:bgRef>
    </p:bg>
    <p:spTree>
      <p:nvGrpSpPr>
        <p:cNvPr id="1" name=""/>
        <p:cNvGrpSpPr/>
        <p:nvPr/>
      </p:nvGrpSpPr>
      <p:grpSpPr>
        <a:xfrm>
          <a:off x="0" y="0"/>
          <a:ext cx="0" cy="0"/>
          <a:chOff x="0" y="0"/>
          <a:chExt cx="0" cy="0"/>
        </a:xfrm>
      </p:grpSpPr>
      <p:sp>
        <p:nvSpPr>
          <p:cNvPr id="12" name="正方形/長方形 11"/>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9" name="サブタイトル 8"/>
          <p:cNvSpPr>
            <a:spLocks noGrp="1"/>
          </p:cNvSpPr>
          <p:nvPr>
            <p:ph type="subTitle" idx="1"/>
          </p:nvPr>
        </p:nvSpPr>
        <p:spPr>
          <a:xfrm>
            <a:off x="1295400" y="3200400"/>
            <a:ext cx="6400800" cy="1600200"/>
          </a:xfrm>
        </p:spPr>
        <p:txBody>
          <a:bodyPr/>
          <a:lstStyle>
            <a:lvl1pPr marL="0" indent="0" algn="ctr">
              <a:buNone/>
              <a:defRPr sz="26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ja-JP" altLang="en-US" smtClean="0"/>
              <a:t>マスター サブタイトルの書式設定</a:t>
            </a:r>
            <a:endParaRPr kumimoji="0" lang="en-US"/>
          </a:p>
        </p:txBody>
      </p:sp>
      <p:sp>
        <p:nvSpPr>
          <p:cNvPr id="29" name="スライド番号プレースホルダー 28"/>
          <p:cNvSpPr>
            <a:spLocks noGrp="1"/>
          </p:cNvSpPr>
          <p:nvPr>
            <p:ph type="sldNum" sz="quarter" idx="12"/>
          </p:nvPr>
        </p:nvSpPr>
        <p:spPr/>
        <p:txBody>
          <a:bodyPr lIns="0" tIns="0" rIns="0" bIns="0">
            <a:noAutofit/>
          </a:bodyPr>
          <a:lstStyle>
            <a:lvl1pPr>
              <a:defRPr sz="1400">
                <a:solidFill>
                  <a:srgbClr val="FFFFFF"/>
                </a:solidFill>
              </a:defRPr>
            </a:lvl1pPr>
          </a:lstStyle>
          <a:p>
            <a:fld id="{52246B95-DB36-4572-A8FC-7EAA6E343D2B}" type="slidenum">
              <a:rPr kumimoji="1" lang="ja-JP" altLang="en-US" smtClean="0"/>
              <a:pPr/>
              <a:t>‹#›</a:t>
            </a:fld>
            <a:endParaRPr kumimoji="1" lang="ja-JP" altLang="en-US"/>
          </a:p>
        </p:txBody>
      </p:sp>
      <p:sp>
        <p:nvSpPr>
          <p:cNvPr id="7" name="正方形/長方形 6"/>
          <p:cNvSpPr/>
          <p:nvPr/>
        </p:nvSpPr>
        <p:spPr>
          <a:xfrm>
            <a:off x="62931" y="1449303"/>
            <a:ext cx="9021537" cy="1527349"/>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0" name="正方形/長方形 9"/>
          <p:cNvSpPr/>
          <p:nvPr/>
        </p:nvSpPr>
        <p:spPr>
          <a:xfrm>
            <a:off x="62931" y="1396720"/>
            <a:ext cx="9021537" cy="120580"/>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1" name="正方形/長方形 10"/>
          <p:cNvSpPr/>
          <p:nvPr/>
        </p:nvSpPr>
        <p:spPr>
          <a:xfrm>
            <a:off x="62931" y="2976649"/>
            <a:ext cx="9021537" cy="110532"/>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タイトル 7"/>
          <p:cNvSpPr>
            <a:spLocks noGrp="1"/>
          </p:cNvSpPr>
          <p:nvPr>
            <p:ph type="ctrTitle"/>
          </p:nvPr>
        </p:nvSpPr>
        <p:spPr>
          <a:xfrm>
            <a:off x="457200" y="1505930"/>
            <a:ext cx="8229600" cy="1470025"/>
          </a:xfrm>
        </p:spPr>
        <p:txBody>
          <a:bodyPr anchor="ctr"/>
          <a:lstStyle>
            <a:lvl1pPr algn="ctr">
              <a:defRPr lang="en-US" dirty="0">
                <a:solidFill>
                  <a:srgbClr val="FFFFFF"/>
                </a:solidFill>
              </a:defRPr>
            </a:lvl1pPr>
          </a:lstStyle>
          <a:p>
            <a:r>
              <a:rPr kumimoji="0" lang="ja-JP" altLang="en-US" smtClean="0"/>
              <a:t>マスター タイトルの書式設定</a:t>
            </a:r>
            <a:endParaRPr kumimoji="0" lang="en-US"/>
          </a:p>
        </p:txBody>
      </p:sp>
    </p:spTree>
    <p:extLst>
      <p:ext uri="{BB962C8B-B14F-4D97-AF65-F5344CB8AC3E}">
        <p14:creationId xmlns:p14="http://schemas.microsoft.com/office/powerpoint/2010/main" val="2938564988"/>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3195896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41"/>
            <a:ext cx="2011680" cy="5851525"/>
          </a:xfrm>
        </p:spPr>
        <p:txBody>
          <a:bodyPr vert="eaVert"/>
          <a:lstStyle/>
          <a:p>
            <a:r>
              <a:rPr kumimoji="0" lang="ja-JP" altLang="en-US" smtClean="0"/>
              <a:t>マスター タイトルの書式設定</a:t>
            </a:r>
            <a:endParaRPr kumimoji="0" lang="en-US"/>
          </a:p>
        </p:txBody>
      </p:sp>
      <p:sp>
        <p:nvSpPr>
          <p:cNvPr id="3" name="縦書きテキスト プレースホルダー 2"/>
          <p:cNvSpPr>
            <a:spLocks noGrp="1"/>
          </p:cNvSpPr>
          <p:nvPr>
            <p:ph type="body" orient="vert" idx="1"/>
          </p:nvPr>
        </p:nvSpPr>
        <p:spPr>
          <a:xfrm>
            <a:off x="914400" y="274640"/>
            <a:ext cx="5562600" cy="5851525"/>
          </a:xfrm>
        </p:spPr>
        <p:txBody>
          <a:bodyPr vert="eaVert"/>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29031531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p:txBody>
          <a:bodyPr/>
          <a:lstStyle/>
          <a:p>
            <a:endParaRPr kumimoji="1" lang="ja-JP" altLang="en-US">
              <a:solidFill>
                <a:srgbClr val="696464"/>
              </a:solidFill>
            </a:endParaRPr>
          </a:p>
        </p:txBody>
      </p:sp>
      <p:sp>
        <p:nvSpPr>
          <p:cNvPr id="6" name="スライド番号プレースホルダー 5"/>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8" name="コンテンツ プレースホルダー 7"/>
          <p:cNvSpPr>
            <a:spLocks noGrp="1"/>
          </p:cNvSpPr>
          <p:nvPr>
            <p:ph sz="quarter" idx="1"/>
          </p:nvPr>
        </p:nvSpPr>
        <p:spPr>
          <a:xfrm>
            <a:off x="914400" y="1447800"/>
            <a:ext cx="777240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236418565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セクション見出し">
    <p:bg>
      <p:bgRef idx="1003">
        <a:schemeClr val="bg1"/>
      </p:bgRef>
    </p:bg>
    <p:spTree>
      <p:nvGrpSpPr>
        <p:cNvPr id="1" name=""/>
        <p:cNvGrpSpPr/>
        <p:nvPr/>
      </p:nvGrpSpPr>
      <p:grpSpPr>
        <a:xfrm>
          <a:off x="0" y="0"/>
          <a:ext cx="0" cy="0"/>
          <a:chOff x="0" y="0"/>
          <a:chExt cx="0" cy="0"/>
        </a:xfrm>
      </p:grpSpPr>
      <p:sp>
        <p:nvSpPr>
          <p:cNvPr id="11" name="正方形/長方形 10"/>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 name="タイトル 1"/>
          <p:cNvSpPr>
            <a:spLocks noGrp="1"/>
          </p:cNvSpPr>
          <p:nvPr>
            <p:ph type="title"/>
          </p:nvPr>
        </p:nvSpPr>
        <p:spPr>
          <a:xfrm>
            <a:off x="722313" y="952500"/>
            <a:ext cx="7772400" cy="1362075"/>
          </a:xfrm>
        </p:spPr>
        <p:txBody>
          <a:bodyPr anchor="b" anchorCtr="0"/>
          <a:lstStyle>
            <a:lvl1pPr algn="l">
              <a:buNone/>
              <a:defRPr sz="4000" b="0" cap="none"/>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722313" y="2547938"/>
            <a:ext cx="7772400" cy="1338262"/>
          </a:xfrm>
        </p:spPr>
        <p:txBody>
          <a:bodyPr anchor="t" anchorCtr="0"/>
          <a:lstStyle>
            <a:lvl1pPr marL="0" indent="0">
              <a:buNone/>
              <a:defRPr sz="24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ja-JP" altLang="en-US" smtClean="0"/>
              <a:t>マスター テキストの書式設定</a:t>
            </a:r>
          </a:p>
        </p:txBody>
      </p:sp>
      <p:sp>
        <p:nvSpPr>
          <p:cNvPr id="4" name="日付プレースホルダー 3"/>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5" name="フッター プレースホルダー 4"/>
          <p:cNvSpPr>
            <a:spLocks noGrp="1"/>
          </p:cNvSpPr>
          <p:nvPr>
            <p:ph type="ftr" sz="quarter" idx="11"/>
          </p:nvPr>
        </p:nvSpPr>
        <p:spPr>
          <a:xfrm>
            <a:off x="800100" y="6172200"/>
            <a:ext cx="4000500" cy="457200"/>
          </a:xfrm>
        </p:spPr>
        <p:txBody>
          <a:bodyPr/>
          <a:lstStyle/>
          <a:p>
            <a:endParaRPr kumimoji="1" lang="ja-JP" altLang="en-US">
              <a:solidFill>
                <a:srgbClr val="696464"/>
              </a:solidFill>
            </a:endParaRPr>
          </a:p>
        </p:txBody>
      </p:sp>
      <p:sp>
        <p:nvSpPr>
          <p:cNvPr id="7" name="正方形/長方形 6"/>
          <p:cNvSpPr/>
          <p:nvPr/>
        </p:nvSpPr>
        <p:spPr>
          <a:xfrm flipV="1">
            <a:off x="69412" y="2376830"/>
            <a:ext cx="9013515"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8" name="正方形/長方形 7"/>
          <p:cNvSpPr/>
          <p:nvPr/>
        </p:nvSpPr>
        <p:spPr>
          <a:xfrm>
            <a:off x="69146" y="2341475"/>
            <a:ext cx="9013781"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9" name="正方形/長方形 8"/>
          <p:cNvSpPr/>
          <p:nvPr/>
        </p:nvSpPr>
        <p:spPr>
          <a:xfrm>
            <a:off x="68306" y="2468880"/>
            <a:ext cx="9014621" cy="45720"/>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6" name="スライド番号プレースホルダー 5"/>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1573363627"/>
      </p:ext>
    </p:extLst>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9" name="コンテンツ プレースホルダー 8"/>
          <p:cNvSpPr>
            <a:spLocks noGrp="1"/>
          </p:cNvSpPr>
          <p:nvPr>
            <p:ph sz="quarter" idx="1"/>
          </p:nvPr>
        </p:nvSpPr>
        <p:spPr>
          <a:xfrm>
            <a:off x="91440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1" name="コンテンツ プレースホルダー 10"/>
          <p:cNvSpPr>
            <a:spLocks noGrp="1"/>
          </p:cNvSpPr>
          <p:nvPr>
            <p:ph sz="quarter" idx="2"/>
          </p:nvPr>
        </p:nvSpPr>
        <p:spPr>
          <a:xfrm>
            <a:off x="4933950" y="1447800"/>
            <a:ext cx="3749040" cy="45720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61276056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273050"/>
            <a:ext cx="7772400" cy="1143000"/>
          </a:xfrm>
        </p:spPr>
        <p:txBody>
          <a:bodyPr anchor="b" anchorCtr="0"/>
          <a:lstStyle>
            <a:lvl1pPr>
              <a:defRPr/>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1"/>
          </p:nvPr>
        </p:nvSpPr>
        <p:spPr>
          <a:xfrm>
            <a:off x="9144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4" name="テキスト プレースホルダー 3"/>
          <p:cNvSpPr>
            <a:spLocks noGrp="1"/>
          </p:cNvSpPr>
          <p:nvPr>
            <p:ph type="body" sz="half" idx="3"/>
          </p:nvPr>
        </p:nvSpPr>
        <p:spPr>
          <a:xfrm>
            <a:off x="4953000" y="1447800"/>
            <a:ext cx="3733800" cy="762000"/>
          </a:xfrm>
          <a:noFill/>
          <a:ln w="12700" cap="sq" cmpd="sng" algn="ctr">
            <a:noFill/>
            <a:prstDash val="solid"/>
          </a:ln>
        </p:spPr>
        <p:txBody>
          <a:bodyPr lIns="91440" anchor="b" anchorCtr="0">
            <a:noAutofit/>
          </a:bodyPr>
          <a:lstStyle>
            <a:lvl1pPr marL="0" indent="0">
              <a:buNone/>
              <a:defRPr sz="2400" b="1">
                <a:solidFill>
                  <a:schemeClr val="accent1"/>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ja-JP" altLang="en-US" smtClean="0"/>
              <a:t>マスター テキストの書式設定</a:t>
            </a:r>
          </a:p>
        </p:txBody>
      </p:sp>
      <p:sp>
        <p:nvSpPr>
          <p:cNvPr id="7" name="日付プレースホルダー 6"/>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8" name="フッター プレースホルダー 7"/>
          <p:cNvSpPr>
            <a:spLocks noGrp="1"/>
          </p:cNvSpPr>
          <p:nvPr>
            <p:ph type="ftr" sz="quarter" idx="11"/>
          </p:nvPr>
        </p:nvSpPr>
        <p:spPr/>
        <p:txBody>
          <a:bodyPr/>
          <a:lstStyle/>
          <a:p>
            <a:endParaRPr kumimoji="1" lang="ja-JP" altLang="en-US">
              <a:solidFill>
                <a:srgbClr val="696464"/>
              </a:solidFill>
            </a:endParaRPr>
          </a:p>
        </p:txBody>
      </p:sp>
      <p:sp>
        <p:nvSpPr>
          <p:cNvPr id="9" name="スライド番号プレースホルダー 8"/>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half" idx="2"/>
          </p:nvPr>
        </p:nvSpPr>
        <p:spPr>
          <a:xfrm>
            <a:off x="9144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
        <p:nvSpPr>
          <p:cNvPr id="13" name="コンテンツ プレースホルダー 12"/>
          <p:cNvSpPr>
            <a:spLocks noGrp="1"/>
          </p:cNvSpPr>
          <p:nvPr>
            <p:ph sz="half" idx="4"/>
          </p:nvPr>
        </p:nvSpPr>
        <p:spPr>
          <a:xfrm>
            <a:off x="4953000" y="2247900"/>
            <a:ext cx="3733800" cy="38862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39513713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r>
              <a:rPr kumimoji="0" lang="ja-JP" altLang="en-US" smtClean="0"/>
              <a:t>マスター タイトルの書式設定</a:t>
            </a:r>
            <a:endParaRPr kumimoji="0" lang="en-US"/>
          </a:p>
        </p:txBody>
      </p:sp>
      <p:sp>
        <p:nvSpPr>
          <p:cNvPr id="3" name="日付プレースホルダー 2"/>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4" name="フッター プレースホルダー 3"/>
          <p:cNvSpPr>
            <a:spLocks noGrp="1"/>
          </p:cNvSpPr>
          <p:nvPr>
            <p:ph type="ftr" sz="quarter" idx="11"/>
          </p:nvPr>
        </p:nvSpPr>
        <p:spPr/>
        <p:txBody>
          <a:bodyPr/>
          <a:lstStyle/>
          <a:p>
            <a:endParaRPr kumimoji="1" lang="ja-JP" altLang="en-US">
              <a:solidFill>
                <a:srgbClr val="696464"/>
              </a:solidFill>
            </a:endParaRPr>
          </a:p>
        </p:txBody>
      </p:sp>
      <p:sp>
        <p:nvSpPr>
          <p:cNvPr id="5" name="スライド番号プレースホルダー 4"/>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85271048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4" name="スライド番号プレースホルダー 3"/>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grpSp>
        <p:nvGrpSpPr>
          <p:cNvPr id="9" name="グループ化 8"/>
          <p:cNvGrpSpPr/>
          <p:nvPr userDrawn="1"/>
        </p:nvGrpSpPr>
        <p:grpSpPr>
          <a:xfrm>
            <a:off x="323528" y="340160"/>
            <a:ext cx="8496944" cy="856592"/>
            <a:chOff x="323528" y="340160"/>
            <a:chExt cx="8496944" cy="856592"/>
          </a:xfrm>
        </p:grpSpPr>
        <p:cxnSp>
          <p:nvCxnSpPr>
            <p:cNvPr id="6" name="直線コネクタ 5"/>
            <p:cNvCxnSpPr/>
            <p:nvPr userDrawn="1"/>
          </p:nvCxnSpPr>
          <p:spPr>
            <a:xfrm>
              <a:off x="323528" y="1196752"/>
              <a:ext cx="8496944" cy="0"/>
            </a:xfrm>
            <a:prstGeom prst="line">
              <a:avLst/>
            </a:prstGeom>
          </p:spPr>
          <p:style>
            <a:lnRef idx="1">
              <a:schemeClr val="accent1"/>
            </a:lnRef>
            <a:fillRef idx="0">
              <a:schemeClr val="accent1"/>
            </a:fillRef>
            <a:effectRef idx="0">
              <a:schemeClr val="accent1"/>
            </a:effectRef>
            <a:fontRef idx="minor">
              <a:schemeClr val="tx1"/>
            </a:fontRef>
          </p:style>
        </p:cxnSp>
        <p:sp>
          <p:nvSpPr>
            <p:cNvPr id="8" name="テキスト ボックス 7"/>
            <p:cNvSpPr txBox="1"/>
            <p:nvPr userDrawn="1"/>
          </p:nvSpPr>
          <p:spPr>
            <a:xfrm>
              <a:off x="323528" y="340160"/>
              <a:ext cx="8496944" cy="646331"/>
            </a:xfrm>
            <a:prstGeom prst="rect">
              <a:avLst/>
            </a:prstGeom>
            <a:noFill/>
          </p:spPr>
          <p:txBody>
            <a:bodyPr wrap="square" rtlCol="0">
              <a:spAutoFit/>
            </a:bodyPr>
            <a:lstStyle/>
            <a:p>
              <a:endParaRPr lang="ja-JP" altLang="en-US" sz="3600" dirty="0">
                <a:solidFill>
                  <a:prstClr val="black"/>
                </a:solidFill>
                <a:latin typeface="HG丸ｺﾞｼｯｸM-PRO" panose="020F0600000000000000" pitchFamily="50" charset="-128"/>
              </a:endParaRPr>
            </a:p>
          </p:txBody>
        </p:sp>
      </p:grpSp>
    </p:spTree>
    <p:extLst>
      <p:ext uri="{BB962C8B-B14F-4D97-AF65-F5344CB8AC3E}">
        <p14:creationId xmlns:p14="http://schemas.microsoft.com/office/powerpoint/2010/main" val="1108746584"/>
      </p:ext>
    </p:extLst>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8" name="正方形/長方形 7"/>
          <p:cNvSpPr/>
          <p:nvPr/>
        </p:nvSpPr>
        <p:spPr>
          <a:xfrm>
            <a:off x="0" y="0"/>
            <a:ext cx="9144000" cy="6858000"/>
          </a:xfrm>
          <a:prstGeom prst="rect">
            <a:avLst/>
          </a:prstGeom>
          <a:solidFill>
            <a:srgbClr val="FFFFFF"/>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2" name="タイトル 1"/>
          <p:cNvSpPr>
            <a:spLocks noGrp="1"/>
          </p:cNvSpPr>
          <p:nvPr>
            <p:ph type="title"/>
          </p:nvPr>
        </p:nvSpPr>
        <p:spPr>
          <a:xfrm>
            <a:off x="914400" y="273050"/>
            <a:ext cx="7772400" cy="1143000"/>
          </a:xfrm>
        </p:spPr>
        <p:txBody>
          <a:bodyPr anchor="b" anchorCtr="0"/>
          <a:lstStyle>
            <a:lvl1pPr algn="l">
              <a:buNone/>
              <a:defRPr sz="4000" b="0"/>
            </a:lvl1pPr>
          </a:lstStyle>
          <a:p>
            <a:r>
              <a:rPr kumimoji="0" lang="ja-JP" altLang="en-US" smtClean="0"/>
              <a:t>マスター タイトルの書式設定</a:t>
            </a:r>
            <a:endParaRPr kumimoji="0" lang="en-US"/>
          </a:p>
        </p:txBody>
      </p:sp>
      <p:sp>
        <p:nvSpPr>
          <p:cNvPr id="3" name="テキスト プレースホルダー 2"/>
          <p:cNvSpPr>
            <a:spLocks noGrp="1"/>
          </p:cNvSpPr>
          <p:nvPr>
            <p:ph type="body" idx="2"/>
          </p:nvPr>
        </p:nvSpPr>
        <p:spPr>
          <a:xfrm>
            <a:off x="914400" y="1600200"/>
            <a:ext cx="1905000" cy="4495800"/>
          </a:xfrm>
        </p:spPr>
        <p:txBody>
          <a:bodyPr/>
          <a:lstStyle>
            <a:lvl1pPr marL="0" indent="0">
              <a:buNone/>
              <a:defRPr sz="1800"/>
            </a:lvl1pPr>
            <a:lvl2pPr>
              <a:buNone/>
              <a:defRPr sz="1200"/>
            </a:lvl2pPr>
            <a:lvl3pPr>
              <a:buNone/>
              <a:defRPr sz="1000"/>
            </a:lvl3pPr>
            <a:lvl4pPr>
              <a:buNone/>
              <a:defRPr sz="900"/>
            </a:lvl4pPr>
            <a:lvl5pPr>
              <a:buNone/>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p:txBody>
          <a:bodyPr/>
          <a:lstStyle/>
          <a:p>
            <a:fld id="{52246B95-DB36-4572-A8FC-7EAA6E343D2B}" type="slidenum">
              <a:rPr kumimoji="1" lang="ja-JP" altLang="en-US" smtClean="0"/>
              <a:pPr/>
              <a:t>‹#›</a:t>
            </a:fld>
            <a:endParaRPr kumimoji="1" lang="ja-JP" altLang="en-US"/>
          </a:p>
        </p:txBody>
      </p:sp>
      <p:sp>
        <p:nvSpPr>
          <p:cNvPr id="11" name="コンテンツ プレースホルダー 10"/>
          <p:cNvSpPr>
            <a:spLocks noGrp="1"/>
          </p:cNvSpPr>
          <p:nvPr>
            <p:ph sz="quarter" idx="1"/>
          </p:nvPr>
        </p:nvSpPr>
        <p:spPr>
          <a:xfrm>
            <a:off x="2971800" y="1600200"/>
            <a:ext cx="5715000" cy="4495800"/>
          </a:xfrm>
        </p:spPr>
        <p:txBody>
          <a:bodyPr vert="horz"/>
          <a:lstStyle/>
          <a:p>
            <a:pPr lvl="0" eaLnBrk="1" latinLnBrk="0" hangingPunct="1"/>
            <a:r>
              <a:rPr lang="ja-JP" altLang="en-US" smtClean="0"/>
              <a:t>マスター テキストの書式設定</a:t>
            </a:r>
          </a:p>
          <a:p>
            <a:pPr lvl="1" eaLnBrk="1" latinLnBrk="0" hangingPunct="1"/>
            <a:r>
              <a:rPr lang="ja-JP" altLang="en-US" smtClean="0"/>
              <a:t>第 </a:t>
            </a:r>
            <a:r>
              <a:rPr lang="en-US" altLang="ja-JP" smtClean="0"/>
              <a:t>2 </a:t>
            </a:r>
            <a:r>
              <a:rPr lang="ja-JP" altLang="en-US" smtClean="0"/>
              <a:t>レベル</a:t>
            </a:r>
          </a:p>
          <a:p>
            <a:pPr lvl="2" eaLnBrk="1" latinLnBrk="0" hangingPunct="1"/>
            <a:r>
              <a:rPr lang="ja-JP" altLang="en-US" smtClean="0"/>
              <a:t>第 </a:t>
            </a:r>
            <a:r>
              <a:rPr lang="en-US" altLang="ja-JP" smtClean="0"/>
              <a:t>3 </a:t>
            </a:r>
            <a:r>
              <a:rPr lang="ja-JP" altLang="en-US" smtClean="0"/>
              <a:t>レベル</a:t>
            </a:r>
          </a:p>
          <a:p>
            <a:pPr lvl="3" eaLnBrk="1" latinLnBrk="0" hangingPunct="1"/>
            <a:r>
              <a:rPr lang="ja-JP" altLang="en-US" smtClean="0"/>
              <a:t>第 </a:t>
            </a:r>
            <a:r>
              <a:rPr lang="en-US" altLang="ja-JP" smtClean="0"/>
              <a:t>4 </a:t>
            </a:r>
            <a:r>
              <a:rPr lang="ja-JP" altLang="en-US" smtClean="0"/>
              <a:t>レベル</a:t>
            </a:r>
          </a:p>
          <a:p>
            <a:pPr lvl="4" eaLnBrk="1" latinLnBrk="0" hangingPunct="1"/>
            <a:r>
              <a:rPr lang="ja-JP" altLang="en-US" smtClean="0"/>
              <a:t>第 </a:t>
            </a:r>
            <a:r>
              <a:rPr lang="en-US" altLang="ja-JP" smtClean="0"/>
              <a:t>5 </a:t>
            </a:r>
            <a:r>
              <a:rPr lang="ja-JP" altLang="en-US" smtClean="0"/>
              <a:t>レベル</a:t>
            </a:r>
            <a:endParaRPr kumimoji="0" lang="en-US"/>
          </a:p>
        </p:txBody>
      </p:sp>
    </p:spTree>
    <p:extLst>
      <p:ext uri="{BB962C8B-B14F-4D97-AF65-F5344CB8AC3E}">
        <p14:creationId xmlns:p14="http://schemas.microsoft.com/office/powerpoint/2010/main" val="122858560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914400" y="4900550"/>
            <a:ext cx="7315200" cy="522288"/>
          </a:xfrm>
        </p:spPr>
        <p:txBody>
          <a:bodyPr anchor="ctr">
            <a:noAutofit/>
          </a:bodyPr>
          <a:lstStyle>
            <a:lvl1pPr algn="l">
              <a:buNone/>
              <a:defRPr sz="2800" b="0"/>
            </a:lvl1pPr>
          </a:lstStyle>
          <a:p>
            <a:r>
              <a:rPr kumimoji="0" lang="ja-JP" altLang="en-US" smtClean="0"/>
              <a:t>マスター タイトルの書式設定</a:t>
            </a:r>
            <a:endParaRPr kumimoji="0" lang="en-US"/>
          </a:p>
        </p:txBody>
      </p:sp>
      <p:sp>
        <p:nvSpPr>
          <p:cNvPr id="4" name="テキスト プレースホルダー 3"/>
          <p:cNvSpPr>
            <a:spLocks noGrp="1"/>
          </p:cNvSpPr>
          <p:nvPr>
            <p:ph type="body" sz="half" idx="2"/>
          </p:nvPr>
        </p:nvSpPr>
        <p:spPr>
          <a:xfrm>
            <a:off x="914400" y="5445825"/>
            <a:ext cx="7315200" cy="685800"/>
          </a:xfrm>
        </p:spPr>
        <p:txBody>
          <a:bodyPr/>
          <a:lstStyle>
            <a:lvl1pPr marL="0" indent="0">
              <a:buFontTx/>
              <a:buNone/>
              <a:defRPr sz="1600"/>
            </a:lvl1pPr>
            <a:lvl2pPr>
              <a:defRPr sz="1200"/>
            </a:lvl2pPr>
            <a:lvl3pPr>
              <a:defRPr sz="1000"/>
            </a:lvl3pPr>
            <a:lvl4pPr>
              <a:defRPr sz="900"/>
            </a:lvl4pPr>
            <a:lvl5pPr>
              <a:defRPr sz="900"/>
            </a:lvl5pPr>
          </a:lstStyle>
          <a:p>
            <a:pPr lvl="0" eaLnBrk="1" latinLnBrk="0" hangingPunct="1"/>
            <a:r>
              <a:rPr kumimoji="0" lang="ja-JP" altLang="en-US" smtClean="0"/>
              <a:t>マスター テキストの書式設定</a:t>
            </a:r>
          </a:p>
        </p:txBody>
      </p:sp>
      <p:sp>
        <p:nvSpPr>
          <p:cNvPr id="5" name="日付プレースホルダー 4"/>
          <p:cNvSpPr>
            <a:spLocks noGrp="1"/>
          </p:cNvSpPr>
          <p:nvPr>
            <p:ph type="dt" sz="half" idx="10"/>
          </p:nvPr>
        </p:nvSpPr>
        <p:spPr/>
        <p:txBody>
          <a:body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6" name="フッター プレースホルダー 5"/>
          <p:cNvSpPr>
            <a:spLocks noGrp="1"/>
          </p:cNvSpPr>
          <p:nvPr>
            <p:ph type="ftr" sz="quarter" idx="11"/>
          </p:nvPr>
        </p:nvSpPr>
        <p:spPr>
          <a:xfrm>
            <a:off x="914400" y="6172200"/>
            <a:ext cx="3886200" cy="457200"/>
          </a:xfrm>
        </p:spPr>
        <p:txBody>
          <a:bodyPr/>
          <a:lstStyle/>
          <a:p>
            <a:endParaRPr kumimoji="1" lang="ja-JP" altLang="en-US">
              <a:solidFill>
                <a:srgbClr val="696464"/>
              </a:solidFill>
            </a:endParaRPr>
          </a:p>
        </p:txBody>
      </p:sp>
      <p:sp>
        <p:nvSpPr>
          <p:cNvPr id="7" name="スライド番号プレースホルダー 6"/>
          <p:cNvSpPr>
            <a:spLocks noGrp="1"/>
          </p:cNvSpPr>
          <p:nvPr>
            <p:ph type="sldNum" sz="quarter" idx="12"/>
          </p:nvPr>
        </p:nvSpPr>
        <p:spPr>
          <a:xfrm>
            <a:off x="146304" y="6208776"/>
            <a:ext cx="457200" cy="457200"/>
          </a:xfrm>
        </p:spPr>
        <p:txBody>
          <a:bodyPr/>
          <a:lstStyle/>
          <a:p>
            <a:fld id="{52246B95-DB36-4572-A8FC-7EAA6E343D2B}" type="slidenum">
              <a:rPr kumimoji="1" lang="ja-JP" altLang="en-US" smtClean="0"/>
              <a:pPr/>
              <a:t>‹#›</a:t>
            </a:fld>
            <a:endParaRPr kumimoji="1" lang="ja-JP" altLang="en-US"/>
          </a:p>
        </p:txBody>
      </p:sp>
      <p:sp>
        <p:nvSpPr>
          <p:cNvPr id="11" name="正方形/長方形 10"/>
          <p:cNvSpPr/>
          <p:nvPr/>
        </p:nvSpPr>
        <p:spPr>
          <a:xfrm flipV="1">
            <a:off x="68307" y="4683555"/>
            <a:ext cx="9006840" cy="91440"/>
          </a:xfrm>
          <a:prstGeom prst="rect">
            <a:avLst/>
          </a:prstGeom>
          <a:solidFill>
            <a:schemeClr val="accent1">
              <a:alpha val="10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2" name="正方形/長方形 11"/>
          <p:cNvSpPr/>
          <p:nvPr/>
        </p:nvSpPr>
        <p:spPr>
          <a:xfrm>
            <a:off x="68508" y="4650474"/>
            <a:ext cx="9006639" cy="45719"/>
          </a:xfrm>
          <a:prstGeom prst="rect">
            <a:avLst/>
          </a:prstGeom>
          <a:solidFill>
            <a:schemeClr val="accent1">
              <a:tint val="60000"/>
            </a:schemeClr>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13" name="正方形/長方形 12"/>
          <p:cNvSpPr/>
          <p:nvPr/>
        </p:nvSpPr>
        <p:spPr>
          <a:xfrm>
            <a:off x="68510" y="4773224"/>
            <a:ext cx="9006637" cy="48807"/>
          </a:xfrm>
          <a:prstGeom prst="rect">
            <a:avLst/>
          </a:prstGeom>
          <a:solidFill>
            <a:schemeClr val="accent5"/>
          </a:solidFill>
          <a:ln w="19050" cap="sq"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a:endParaRPr kumimoji="0" lang="en-US">
              <a:solidFill>
                <a:prstClr val="white"/>
              </a:solidFill>
            </a:endParaRPr>
          </a:p>
        </p:txBody>
      </p:sp>
      <p:sp>
        <p:nvSpPr>
          <p:cNvPr id="3" name="図プレースホルダー 2"/>
          <p:cNvSpPr>
            <a:spLocks noGrp="1"/>
          </p:cNvSpPr>
          <p:nvPr>
            <p:ph type="pic" idx="1"/>
          </p:nvPr>
        </p:nvSpPr>
        <p:spPr>
          <a:xfrm>
            <a:off x="68308" y="66675"/>
            <a:ext cx="9001873" cy="4581525"/>
          </a:xfrm>
          <a:prstGeom prst="round2SameRect">
            <a:avLst>
              <a:gd name="adj1" fmla="val 7101"/>
              <a:gd name="adj2" fmla="val 0"/>
            </a:avLst>
          </a:prstGeom>
          <a:solidFill>
            <a:schemeClr val="bg2"/>
          </a:solidFill>
          <a:ln w="6350">
            <a:solidFill>
              <a:schemeClr val="tx1"/>
            </a:solidFill>
          </a:ln>
        </p:spPr>
        <p:txBody>
          <a:bodyPr/>
          <a:lstStyle>
            <a:lvl1pPr marL="0" indent="0">
              <a:buNone/>
              <a:defRPr sz="3200"/>
            </a:lvl1pPr>
          </a:lstStyle>
          <a:p>
            <a:r>
              <a:rPr kumimoji="0" lang="ja-JP" altLang="en-US" smtClean="0"/>
              <a:t>アイコンをクリックして図を追加</a:t>
            </a:r>
            <a:endParaRPr kumimoji="0" lang="en-US" dirty="0"/>
          </a:p>
        </p:txBody>
      </p:sp>
    </p:spTree>
    <p:extLst>
      <p:ext uri="{BB962C8B-B14F-4D97-AF65-F5344CB8AC3E}">
        <p14:creationId xmlns:p14="http://schemas.microsoft.com/office/powerpoint/2010/main" val="1529439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9" name="正方形/長方形 8"/>
          <p:cNvSpPr/>
          <p:nvPr/>
        </p:nvSpPr>
        <p:spPr>
          <a:xfrm>
            <a:off x="0" y="0"/>
            <a:ext cx="9144000" cy="6858000"/>
          </a:xfrm>
          <a:prstGeom prst="rect">
            <a:avLst/>
          </a:prstGeom>
          <a:solidFill>
            <a:srgbClr val="FFFFFF"/>
          </a:solidFill>
          <a:ln w="1270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a:endParaRPr kumimoji="0" lang="en-US">
              <a:solidFill>
                <a:prstClr val="white"/>
              </a:solidFill>
            </a:endParaRPr>
          </a:p>
        </p:txBody>
      </p:sp>
      <p:sp>
        <p:nvSpPr>
          <p:cNvPr id="22" name="タイトル プレースホルダー 21"/>
          <p:cNvSpPr>
            <a:spLocks noGrp="1"/>
          </p:cNvSpPr>
          <p:nvPr>
            <p:ph type="title"/>
          </p:nvPr>
        </p:nvSpPr>
        <p:spPr>
          <a:xfrm>
            <a:off x="914400" y="274638"/>
            <a:ext cx="7772400" cy="1143000"/>
          </a:xfrm>
          <a:prstGeom prst="rect">
            <a:avLst/>
          </a:prstGeom>
        </p:spPr>
        <p:txBody>
          <a:bodyPr bIns="91440" anchor="b" anchorCtr="0">
            <a:normAutofit/>
          </a:bodyPr>
          <a:lstStyle/>
          <a:p>
            <a:r>
              <a:rPr kumimoji="0" lang="ja-JP" altLang="en-US" smtClean="0"/>
              <a:t>マスター タイトルの書式設定</a:t>
            </a:r>
            <a:endParaRPr kumimoji="0" lang="en-US"/>
          </a:p>
        </p:txBody>
      </p:sp>
      <p:sp>
        <p:nvSpPr>
          <p:cNvPr id="13" name="テキスト プレースホルダー 12"/>
          <p:cNvSpPr>
            <a:spLocks noGrp="1"/>
          </p:cNvSpPr>
          <p:nvPr>
            <p:ph type="body" idx="1"/>
          </p:nvPr>
        </p:nvSpPr>
        <p:spPr>
          <a:xfrm>
            <a:off x="914400" y="1447800"/>
            <a:ext cx="7772400" cy="4572000"/>
          </a:xfrm>
          <a:prstGeom prst="rect">
            <a:avLst/>
          </a:prstGeom>
        </p:spPr>
        <p:txBody>
          <a:bodyPr>
            <a:normAutofit/>
          </a:bodyPr>
          <a:lstStyle/>
          <a:p>
            <a:pPr lvl="0" eaLnBrk="1" latinLnBrk="0" hangingPunct="1"/>
            <a:r>
              <a:rPr kumimoji="0" lang="ja-JP" altLang="en-US" smtClean="0"/>
              <a:t>マスター テキストの書式設定</a:t>
            </a:r>
          </a:p>
          <a:p>
            <a:pPr lvl="1" eaLnBrk="1" latinLnBrk="0" hangingPunct="1"/>
            <a:r>
              <a:rPr kumimoji="0" lang="ja-JP" altLang="en-US" smtClean="0"/>
              <a:t>第 </a:t>
            </a:r>
            <a:r>
              <a:rPr kumimoji="0" lang="en-US" altLang="ja-JP" smtClean="0"/>
              <a:t>2 </a:t>
            </a:r>
            <a:r>
              <a:rPr kumimoji="0" lang="ja-JP" altLang="en-US" smtClean="0"/>
              <a:t>レベル</a:t>
            </a:r>
          </a:p>
          <a:p>
            <a:pPr lvl="2" eaLnBrk="1" latinLnBrk="0" hangingPunct="1"/>
            <a:r>
              <a:rPr kumimoji="0" lang="ja-JP" altLang="en-US" smtClean="0"/>
              <a:t>第 </a:t>
            </a:r>
            <a:r>
              <a:rPr kumimoji="0" lang="en-US" altLang="ja-JP" smtClean="0"/>
              <a:t>3 </a:t>
            </a:r>
            <a:r>
              <a:rPr kumimoji="0" lang="ja-JP" altLang="en-US" smtClean="0"/>
              <a:t>レベル</a:t>
            </a:r>
          </a:p>
          <a:p>
            <a:pPr lvl="3" eaLnBrk="1" latinLnBrk="0" hangingPunct="1"/>
            <a:r>
              <a:rPr kumimoji="0" lang="ja-JP" altLang="en-US" smtClean="0"/>
              <a:t>第 </a:t>
            </a:r>
            <a:r>
              <a:rPr kumimoji="0" lang="en-US" altLang="ja-JP" smtClean="0"/>
              <a:t>4 </a:t>
            </a:r>
            <a:r>
              <a:rPr kumimoji="0" lang="ja-JP" altLang="en-US" smtClean="0"/>
              <a:t>レベル</a:t>
            </a:r>
          </a:p>
          <a:p>
            <a:pPr lvl="4" eaLnBrk="1" latinLnBrk="0" hangingPunct="1"/>
            <a:r>
              <a:rPr kumimoji="0" lang="ja-JP" altLang="en-US" smtClean="0"/>
              <a:t>第 </a:t>
            </a:r>
            <a:r>
              <a:rPr kumimoji="0" lang="en-US" altLang="ja-JP" smtClean="0"/>
              <a:t>5 </a:t>
            </a:r>
            <a:r>
              <a:rPr kumimoji="0" lang="ja-JP" altLang="en-US" smtClean="0"/>
              <a:t>レベル</a:t>
            </a:r>
            <a:endParaRPr kumimoji="0" lang="en-US"/>
          </a:p>
        </p:txBody>
      </p:sp>
      <p:sp>
        <p:nvSpPr>
          <p:cNvPr id="14" name="日付プレースホルダー 13"/>
          <p:cNvSpPr>
            <a:spLocks noGrp="1"/>
          </p:cNvSpPr>
          <p:nvPr>
            <p:ph type="dt" sz="half" idx="2"/>
          </p:nvPr>
        </p:nvSpPr>
        <p:spPr>
          <a:xfrm>
            <a:off x="6172200" y="6191250"/>
            <a:ext cx="2476500" cy="476250"/>
          </a:xfrm>
          <a:prstGeom prst="rect">
            <a:avLst/>
          </a:prstGeom>
        </p:spPr>
        <p:txBody>
          <a:bodyPr anchor="ctr" anchorCtr="0"/>
          <a:lstStyle>
            <a:lvl1pPr algn="r" eaLnBrk="1" latinLnBrk="0" hangingPunct="1">
              <a:defRPr kumimoji="0" sz="1400">
                <a:solidFill>
                  <a:schemeClr val="tx2"/>
                </a:solidFill>
              </a:defRPr>
            </a:lvl1pPr>
          </a:lstStyle>
          <a:p>
            <a:fld id="{FF2BBAB4-7043-45E8-B706-353556E07C37}" type="datetimeFigureOut">
              <a:rPr kumimoji="1" lang="ja-JP" altLang="en-US" smtClean="0">
                <a:solidFill>
                  <a:srgbClr val="696464"/>
                </a:solidFill>
              </a:rPr>
              <a:pPr/>
              <a:t>2022/9/26</a:t>
            </a:fld>
            <a:endParaRPr kumimoji="1" lang="ja-JP" altLang="en-US">
              <a:solidFill>
                <a:srgbClr val="696464"/>
              </a:solidFill>
            </a:endParaRPr>
          </a:p>
        </p:txBody>
      </p:sp>
      <p:sp>
        <p:nvSpPr>
          <p:cNvPr id="3" name="フッター プレースホルダー 2"/>
          <p:cNvSpPr>
            <a:spLocks noGrp="1"/>
          </p:cNvSpPr>
          <p:nvPr>
            <p:ph type="ftr" sz="quarter" idx="3"/>
          </p:nvPr>
        </p:nvSpPr>
        <p:spPr>
          <a:xfrm>
            <a:off x="914400" y="6172200"/>
            <a:ext cx="3962400" cy="457200"/>
          </a:xfrm>
          <a:prstGeom prst="rect">
            <a:avLst/>
          </a:prstGeom>
        </p:spPr>
        <p:txBody>
          <a:bodyPr anchor="ctr" anchorCtr="0"/>
          <a:lstStyle>
            <a:lvl1pPr eaLnBrk="1" latinLnBrk="0" hangingPunct="1">
              <a:defRPr kumimoji="0" sz="1400">
                <a:solidFill>
                  <a:schemeClr val="tx2"/>
                </a:solidFill>
              </a:defRPr>
            </a:lvl1pPr>
          </a:lstStyle>
          <a:p>
            <a:endParaRPr kumimoji="1" lang="ja-JP" altLang="en-US">
              <a:solidFill>
                <a:srgbClr val="696464"/>
              </a:solidFill>
            </a:endParaRPr>
          </a:p>
        </p:txBody>
      </p:sp>
      <p:sp>
        <p:nvSpPr>
          <p:cNvPr id="23" name="スライド番号プレースホルダー 22"/>
          <p:cNvSpPr>
            <a:spLocks noGrp="1"/>
          </p:cNvSpPr>
          <p:nvPr>
            <p:ph type="sldNum" sz="quarter" idx="4"/>
          </p:nvPr>
        </p:nvSpPr>
        <p:spPr>
          <a:xfrm>
            <a:off x="146304" y="6210300"/>
            <a:ext cx="457200" cy="457200"/>
          </a:xfrm>
          <a:prstGeom prst="ellipse">
            <a:avLst/>
          </a:prstGeom>
          <a:solidFill>
            <a:schemeClr val="accent1"/>
          </a:solidFill>
        </p:spPr>
        <p:txBody>
          <a:bodyPr wrap="none" lIns="0" tIns="0" rIns="0" bIns="0" anchor="ctr" anchorCtr="1">
            <a:noAutofit/>
          </a:bodyPr>
          <a:lstStyle>
            <a:lvl1pPr algn="ctr" eaLnBrk="1" latinLnBrk="0" hangingPunct="1">
              <a:defRPr kumimoji="0" sz="1400">
                <a:solidFill>
                  <a:srgbClr val="FFFFFF"/>
                </a:solidFill>
                <a:latin typeface="+mj-lt"/>
                <a:ea typeface="+mj-ea"/>
                <a:cs typeface="+mj-cs"/>
              </a:defRPr>
            </a:lvl1pPr>
          </a:lstStyle>
          <a:p>
            <a:fld id="{52246B95-DB36-4572-A8FC-7EAA6E343D2B}" type="slidenum">
              <a:rPr kumimoji="1" lang="ja-JP" altLang="en-US" smtClean="0"/>
              <a:pPr/>
              <a:t>‹#›</a:t>
            </a:fld>
            <a:endParaRPr kumimoji="1" lang="ja-JP" altLang="en-US"/>
          </a:p>
        </p:txBody>
      </p:sp>
    </p:spTree>
    <p:extLst>
      <p:ext uri="{BB962C8B-B14F-4D97-AF65-F5344CB8AC3E}">
        <p14:creationId xmlns:p14="http://schemas.microsoft.com/office/powerpoint/2010/main" val="3516393443"/>
      </p:ext>
    </p:extLst>
  </p:cSld>
  <p:clrMap bg1="lt1" tx1="dk1" bg2="lt2" tx2="dk2" accent1="accent1" accent2="accent2" accent3="accent3" accent4="accent4" accent5="accent5" accent6="accent6" hlink="hlink" folHlink="folHlink"/>
  <p:sldLayoutIdLst>
    <p:sldLayoutId id="2147483763" r:id="rId1"/>
    <p:sldLayoutId id="2147483764" r:id="rId2"/>
    <p:sldLayoutId id="2147483765" r:id="rId3"/>
    <p:sldLayoutId id="2147483766" r:id="rId4"/>
    <p:sldLayoutId id="2147483767" r:id="rId5"/>
    <p:sldLayoutId id="2147483768" r:id="rId6"/>
    <p:sldLayoutId id="2147483769" r:id="rId7"/>
    <p:sldLayoutId id="2147483770" r:id="rId8"/>
    <p:sldLayoutId id="2147483771" r:id="rId9"/>
    <p:sldLayoutId id="2147483772" r:id="rId10"/>
    <p:sldLayoutId id="2147483773" r:id="rId11"/>
  </p:sldLayoutIdLst>
  <p:timing>
    <p:tnLst>
      <p:par>
        <p:cTn id="1" dur="indefinite" restart="never" nodeType="tmRoot"/>
      </p:par>
    </p:tnLst>
  </p:timing>
  <p:txStyles>
    <p:titleStyle>
      <a:lvl1pPr algn="l" rtl="0" eaLnBrk="1" latinLnBrk="0" hangingPunct="1">
        <a:spcBef>
          <a:spcPct val="0"/>
        </a:spcBef>
        <a:buNone/>
        <a:defRPr kumimoji="1" sz="4000" kern="1200">
          <a:solidFill>
            <a:schemeClr val="tx2"/>
          </a:solidFill>
          <a:latin typeface="+mj-lt"/>
          <a:ea typeface="+mj-ea"/>
          <a:cs typeface="+mj-cs"/>
        </a:defRPr>
      </a:lvl1pPr>
    </p:titleStyle>
    <p:bodyStyle>
      <a:lvl1pPr marL="274320" indent="-274320" algn="l" rtl="0" eaLnBrk="1" latinLnBrk="0" hangingPunct="1">
        <a:spcBef>
          <a:spcPts val="580"/>
        </a:spcBef>
        <a:buClr>
          <a:schemeClr val="accent1"/>
        </a:buClr>
        <a:buSzPct val="85000"/>
        <a:buFont typeface="Wingdings 2"/>
        <a:buChar char=""/>
        <a:defRPr kumimoji="1" sz="2600" kern="1200">
          <a:solidFill>
            <a:schemeClr val="tx1"/>
          </a:solidFill>
          <a:latin typeface="+mn-lt"/>
          <a:ea typeface="+mn-ea"/>
          <a:cs typeface="+mn-cs"/>
        </a:defRPr>
      </a:lvl1pPr>
      <a:lvl2pPr marL="548640" indent="-228600" algn="l" rtl="0" eaLnBrk="1" latinLnBrk="0" hangingPunct="1">
        <a:spcBef>
          <a:spcPts val="370"/>
        </a:spcBef>
        <a:buClr>
          <a:schemeClr val="accent2"/>
        </a:buClr>
        <a:buSzPct val="85000"/>
        <a:buFont typeface="Wingdings 2"/>
        <a:buChar char=""/>
        <a:defRPr kumimoji="1" sz="2400" kern="1200">
          <a:solidFill>
            <a:schemeClr val="tx1"/>
          </a:solidFill>
          <a:latin typeface="+mn-lt"/>
          <a:ea typeface="+mn-ea"/>
          <a:cs typeface="+mn-cs"/>
        </a:defRPr>
      </a:lvl2pPr>
      <a:lvl3pPr marL="822960" indent="-228600" algn="l" rtl="0" eaLnBrk="1" latinLnBrk="0" hangingPunct="1">
        <a:spcBef>
          <a:spcPts val="370"/>
        </a:spcBef>
        <a:buClr>
          <a:schemeClr val="accent1">
            <a:tint val="60000"/>
          </a:schemeClr>
        </a:buClr>
        <a:buSzPct val="85000"/>
        <a:buFont typeface="Wingdings 2"/>
        <a:buChar char=""/>
        <a:defRPr kumimoji="1" sz="2000" kern="1200">
          <a:solidFill>
            <a:schemeClr val="tx1"/>
          </a:solidFill>
          <a:latin typeface="+mn-lt"/>
          <a:ea typeface="+mn-ea"/>
          <a:cs typeface="+mn-cs"/>
        </a:defRPr>
      </a:lvl3pPr>
      <a:lvl4pPr marL="1097280" indent="-228600" algn="l" rtl="0" eaLnBrk="1" latinLnBrk="0" hangingPunct="1">
        <a:spcBef>
          <a:spcPts val="370"/>
        </a:spcBef>
        <a:buClr>
          <a:schemeClr val="accent3"/>
        </a:buClr>
        <a:buSzPct val="80000"/>
        <a:buFont typeface="Wingdings 2"/>
        <a:buChar char=""/>
        <a:defRPr kumimoji="1" sz="2000" kern="1200">
          <a:solidFill>
            <a:schemeClr val="tx1"/>
          </a:solidFill>
          <a:latin typeface="+mn-lt"/>
          <a:ea typeface="+mn-ea"/>
          <a:cs typeface="+mn-cs"/>
        </a:defRPr>
      </a:lvl4pPr>
      <a:lvl5pPr marL="1371600" indent="-228600" algn="l" rtl="0" eaLnBrk="1" latinLnBrk="0" hangingPunct="1">
        <a:spcBef>
          <a:spcPts val="370"/>
        </a:spcBef>
        <a:buClr>
          <a:schemeClr val="accent3"/>
        </a:buClr>
        <a:buFontTx/>
        <a:buChar char="o"/>
        <a:defRPr kumimoji="1" sz="2000" kern="1200">
          <a:solidFill>
            <a:schemeClr val="tx1"/>
          </a:solidFill>
          <a:latin typeface="+mn-lt"/>
          <a:ea typeface="+mn-ea"/>
          <a:cs typeface="+mn-cs"/>
        </a:defRPr>
      </a:lvl5pPr>
      <a:lvl6pPr marL="1645920" indent="-228600" algn="l" rtl="0" eaLnBrk="1" latinLnBrk="0" hangingPunct="1">
        <a:spcBef>
          <a:spcPts val="370"/>
        </a:spcBef>
        <a:buClr>
          <a:schemeClr val="accent3"/>
        </a:buClr>
        <a:buChar char="•"/>
        <a:defRPr kumimoji="1" sz="1800" kern="1200" baseline="0">
          <a:solidFill>
            <a:schemeClr val="tx1"/>
          </a:solidFill>
          <a:latin typeface="+mn-lt"/>
          <a:ea typeface="+mn-ea"/>
          <a:cs typeface="+mn-cs"/>
        </a:defRPr>
      </a:lvl6pPr>
      <a:lvl7pPr marL="1920240" indent="-228600" algn="l" rtl="0" eaLnBrk="1" latinLnBrk="0" hangingPunct="1">
        <a:spcBef>
          <a:spcPts val="370"/>
        </a:spcBef>
        <a:buClr>
          <a:schemeClr val="accent2"/>
        </a:buClr>
        <a:buChar char="•"/>
        <a:defRPr kumimoji="1" sz="1800" kern="1200">
          <a:solidFill>
            <a:schemeClr val="tx1"/>
          </a:solidFill>
          <a:latin typeface="+mn-lt"/>
          <a:ea typeface="+mn-ea"/>
          <a:cs typeface="+mn-cs"/>
        </a:defRPr>
      </a:lvl7pPr>
      <a:lvl8pPr marL="2194560" indent="-228600" algn="l" rtl="0" eaLnBrk="1" latinLnBrk="0" hangingPunct="1">
        <a:spcBef>
          <a:spcPts val="370"/>
        </a:spcBef>
        <a:buClr>
          <a:schemeClr val="accent1">
            <a:tint val="60000"/>
          </a:schemeClr>
        </a:buClr>
        <a:buChar char="•"/>
        <a:defRPr kumimoji="1" sz="1800" kern="1200">
          <a:solidFill>
            <a:schemeClr val="tx1"/>
          </a:solidFill>
          <a:latin typeface="+mn-lt"/>
          <a:ea typeface="+mn-ea"/>
          <a:cs typeface="+mn-cs"/>
        </a:defRPr>
      </a:lvl8pPr>
      <a:lvl9pPr marL="2468880" indent="-228600" algn="l" rtl="0" eaLnBrk="1" latinLnBrk="0" hangingPunct="1">
        <a:spcBef>
          <a:spcPts val="370"/>
        </a:spcBef>
        <a:buClr>
          <a:schemeClr val="accent2">
            <a:tint val="60000"/>
          </a:schemeClr>
        </a:buClr>
        <a:buChar char="•"/>
        <a:defRPr kumimoji="1" sz="1800" kern="1200">
          <a:solidFill>
            <a:schemeClr val="tx1"/>
          </a:solidFill>
          <a:latin typeface="+mn-lt"/>
          <a:ea typeface="+mn-ea"/>
          <a:cs typeface="+mn-cs"/>
        </a:defRPr>
      </a:lvl9pPr>
    </p:bodyStyle>
    <p:otherStyle>
      <a:lvl1pPr marL="0" algn="l" rtl="0" eaLnBrk="1" latinLnBrk="0" hangingPunct="1">
        <a:defRPr kumimoji="1" kern="1200">
          <a:solidFill>
            <a:schemeClr val="tx1"/>
          </a:solidFill>
          <a:latin typeface="+mn-lt"/>
          <a:ea typeface="+mn-ea"/>
          <a:cs typeface="+mn-cs"/>
        </a:defRPr>
      </a:lvl1pPr>
      <a:lvl2pPr marL="457200" algn="l" rtl="0" eaLnBrk="1" latinLnBrk="0" hangingPunct="1">
        <a:defRPr kumimoji="1" kern="1200">
          <a:solidFill>
            <a:schemeClr val="tx1"/>
          </a:solidFill>
          <a:latin typeface="+mn-lt"/>
          <a:ea typeface="+mn-ea"/>
          <a:cs typeface="+mn-cs"/>
        </a:defRPr>
      </a:lvl2pPr>
      <a:lvl3pPr marL="914400" algn="l" rtl="0" eaLnBrk="1" latinLnBrk="0" hangingPunct="1">
        <a:defRPr kumimoji="1" kern="1200">
          <a:solidFill>
            <a:schemeClr val="tx1"/>
          </a:solidFill>
          <a:latin typeface="+mn-lt"/>
          <a:ea typeface="+mn-ea"/>
          <a:cs typeface="+mn-cs"/>
        </a:defRPr>
      </a:lvl3pPr>
      <a:lvl4pPr marL="1371600" algn="l" rtl="0" eaLnBrk="1" latinLnBrk="0" hangingPunct="1">
        <a:defRPr kumimoji="1" kern="1200">
          <a:solidFill>
            <a:schemeClr val="tx1"/>
          </a:solidFill>
          <a:latin typeface="+mn-lt"/>
          <a:ea typeface="+mn-ea"/>
          <a:cs typeface="+mn-cs"/>
        </a:defRPr>
      </a:lvl4pPr>
      <a:lvl5pPr marL="1828800" algn="l" rtl="0" eaLnBrk="1" latinLnBrk="0" hangingPunct="1">
        <a:defRPr kumimoji="1" kern="1200">
          <a:solidFill>
            <a:schemeClr val="tx1"/>
          </a:solidFill>
          <a:latin typeface="+mn-lt"/>
          <a:ea typeface="+mn-ea"/>
          <a:cs typeface="+mn-cs"/>
        </a:defRPr>
      </a:lvl5pPr>
      <a:lvl6pPr marL="2286000" algn="l" rtl="0" eaLnBrk="1" latinLnBrk="0" hangingPunct="1">
        <a:defRPr kumimoji="1" kern="1200">
          <a:solidFill>
            <a:schemeClr val="tx1"/>
          </a:solidFill>
          <a:latin typeface="+mn-lt"/>
          <a:ea typeface="+mn-ea"/>
          <a:cs typeface="+mn-cs"/>
        </a:defRPr>
      </a:lvl6pPr>
      <a:lvl7pPr marL="2743200" algn="l" rtl="0" eaLnBrk="1" latinLnBrk="0" hangingPunct="1">
        <a:defRPr kumimoji="1" kern="1200">
          <a:solidFill>
            <a:schemeClr val="tx1"/>
          </a:solidFill>
          <a:latin typeface="+mn-lt"/>
          <a:ea typeface="+mn-ea"/>
          <a:cs typeface="+mn-cs"/>
        </a:defRPr>
      </a:lvl7pPr>
      <a:lvl8pPr marL="3200400" algn="l" rtl="0" eaLnBrk="1" latinLnBrk="0" hangingPunct="1">
        <a:defRPr kumimoji="1" kern="1200">
          <a:solidFill>
            <a:schemeClr val="tx1"/>
          </a:solidFill>
          <a:latin typeface="+mn-lt"/>
          <a:ea typeface="+mn-ea"/>
          <a:cs typeface="+mn-cs"/>
        </a:defRPr>
      </a:lvl8pPr>
      <a:lvl9pPr marL="3657600" algn="l" rtl="0" eaLnBrk="1" latinLnBrk="0" hangingPunct="1">
        <a:defRPr kumimoji="1"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2.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4.xml"/><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6.xml"/><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2.xml"/><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4.xml"/><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6.xml"/><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角丸四角形 2"/>
          <p:cNvSpPr/>
          <p:nvPr/>
        </p:nvSpPr>
        <p:spPr>
          <a:xfrm>
            <a:off x="209550" y="857249"/>
            <a:ext cx="8705850" cy="5162551"/>
          </a:xfrm>
          <a:prstGeom prst="roundRect">
            <a:avLst>
              <a:gd name="adj" fmla="val 6617"/>
            </a:avLst>
          </a:prstGeom>
          <a:noFill/>
          <a:ln w="76200">
            <a:solidFill>
              <a:srgbClr val="00B0F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5" name="テキスト ボックス 124"/>
          <p:cNvSpPr txBox="1"/>
          <p:nvPr/>
        </p:nvSpPr>
        <p:spPr>
          <a:xfrm>
            <a:off x="1028700" y="3976985"/>
            <a:ext cx="7175997" cy="1938992"/>
          </a:xfrm>
          <a:prstGeom prst="rect">
            <a:avLst/>
          </a:prstGeom>
          <a:noFill/>
        </p:spPr>
        <p:txBody>
          <a:bodyPr wrap="square" rtlCol="0">
            <a:spAutoFit/>
          </a:bodyPr>
          <a:lstStyle/>
          <a:p>
            <a:r>
              <a:rPr kumimoji="1" lang="ja-JP" altLang="en-US" sz="6000" b="1" dirty="0" smtClean="0"/>
              <a:t>徹底活用するための校内研修パッケージ</a:t>
            </a:r>
            <a:endParaRPr kumimoji="1" lang="ja-JP" altLang="en-US" sz="6000" b="1" dirty="0"/>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71500" y="991271"/>
            <a:ext cx="8140157" cy="316162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190435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247650" y="1448517"/>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○自校採点結果から課題を把握する。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t>○課題と捉えた問題（及び、関連する過去の問題）を解き、正答例を確かめる。</a:t>
            </a:r>
            <a:endParaRPr lang="en-US" altLang="ja-JP" dirty="0" smtClean="0"/>
          </a:p>
          <a:p>
            <a:endParaRPr lang="en-US" altLang="ja-JP" dirty="0" smtClean="0">
              <a:solidFill>
                <a:schemeClr val="bg1">
                  <a:lumMod val="85000"/>
                </a:schemeClr>
              </a:solidFill>
            </a:endParaRPr>
          </a:p>
          <a:p>
            <a:r>
              <a:rPr lang="ja-JP" altLang="en-US" dirty="0" smtClean="0">
                <a:solidFill>
                  <a:schemeClr val="bg1">
                    <a:lumMod val="85000"/>
                  </a:schemeClr>
                </a:solidFill>
              </a:rPr>
              <a:t>○どんな学力を付ける必要があるか考える。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○「解説資料」（また、過去の問題の「報告書」）を読み、指導のヒントを得る。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　</a:t>
            </a:r>
            <a:endParaRPr lang="en-US" altLang="ja-JP" dirty="0" smtClean="0">
              <a:solidFill>
                <a:schemeClr val="bg1">
                  <a:lumMod val="85000"/>
                </a:schemeClr>
              </a:solidFill>
            </a:endParaRPr>
          </a:p>
        </p:txBody>
      </p:sp>
      <p:sp>
        <p:nvSpPr>
          <p:cNvPr id="4" name="下矢印 3"/>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64784139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角丸四角形 3"/>
          <p:cNvSpPr/>
          <p:nvPr/>
        </p:nvSpPr>
        <p:spPr>
          <a:xfrm>
            <a:off x="251520" y="1314025"/>
            <a:ext cx="8640960" cy="45879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000" b="1" dirty="0" smtClean="0">
                <a:solidFill>
                  <a:schemeClr val="tx1"/>
                </a:solidFill>
                <a:latin typeface="HG丸ｺﾞｼｯｸM-PRO" panose="020F0600000000000000" pitchFamily="50" charset="-128"/>
                <a:ea typeface="HG丸ｺﾞｼｯｸM-PRO" panose="020F0600000000000000" pitchFamily="50" charset="-128"/>
              </a:rPr>
              <a:t>「全国学力・学習状況調査と学習指導要領との関連表」（国語）</a:t>
            </a:r>
            <a:endParaRPr lang="en-US" altLang="ja-JP" sz="2000" b="1" dirty="0" smtClean="0">
              <a:solidFill>
                <a:schemeClr val="tx1"/>
              </a:solidFill>
              <a:latin typeface="HG丸ｺﾞｼｯｸM-PRO" panose="020F0600000000000000" pitchFamily="50" charset="-128"/>
              <a:ea typeface="HG丸ｺﾞｼｯｸM-PRO" panose="020F0600000000000000" pitchFamily="50" charset="-128"/>
            </a:endParaRPr>
          </a:p>
        </p:txBody>
      </p:sp>
      <p:pic>
        <p:nvPicPr>
          <p:cNvPr id="3075" name="Picture 3" descr="Z:\事務文書\教科教育\教科部共同研究\H27共同研修\校内研修パッケージ\モデル変更\作業\小国_調査問題と学習指導要領の関連表.jpg"/>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107504" y="2146807"/>
            <a:ext cx="8862594" cy="4505099"/>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10" name="角丸四角形吹き出し 9"/>
          <p:cNvSpPr/>
          <p:nvPr/>
        </p:nvSpPr>
        <p:spPr>
          <a:xfrm>
            <a:off x="2707319" y="1916832"/>
            <a:ext cx="2304256" cy="648072"/>
          </a:xfrm>
          <a:prstGeom prst="wedgeRoundRectCallout">
            <a:avLst>
              <a:gd name="adj1" fmla="val 59714"/>
              <a:gd name="adj2" fmla="val -719"/>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調査実施年度</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sp>
        <p:nvSpPr>
          <p:cNvPr id="7" name="正方形/長方形 6"/>
          <p:cNvSpPr/>
          <p:nvPr/>
        </p:nvSpPr>
        <p:spPr>
          <a:xfrm>
            <a:off x="5508104" y="6165304"/>
            <a:ext cx="3024336" cy="57606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altLang="ja-JP" sz="1200" dirty="0" smtClean="0">
                <a:solidFill>
                  <a:schemeClr val="tx1"/>
                </a:solidFill>
              </a:rPr>
              <a:t>※</a:t>
            </a:r>
            <a:r>
              <a:rPr lang="ja-JP" altLang="en-US" sz="1200" dirty="0" smtClean="0">
                <a:solidFill>
                  <a:schemeClr val="tx1"/>
                </a:solidFill>
              </a:rPr>
              <a:t>学習指導要領改訂前の調査問題の設問については、できるだけ現行の学習指導要領に当たるところに位置付けています。</a:t>
            </a:r>
            <a:endParaRPr kumimoji="1" lang="ja-JP" altLang="en-US" sz="1200" dirty="0">
              <a:solidFill>
                <a:schemeClr val="tx1"/>
              </a:solidFill>
            </a:endParaRPr>
          </a:p>
        </p:txBody>
      </p:sp>
      <p:sp>
        <p:nvSpPr>
          <p:cNvPr id="8" name="角丸四角形 7"/>
          <p:cNvSpPr/>
          <p:nvPr/>
        </p:nvSpPr>
        <p:spPr>
          <a:xfrm>
            <a:off x="5227598" y="2204864"/>
            <a:ext cx="3808897" cy="576064"/>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角丸四角形 11"/>
          <p:cNvSpPr/>
          <p:nvPr/>
        </p:nvSpPr>
        <p:spPr>
          <a:xfrm>
            <a:off x="691094" y="2745528"/>
            <a:ext cx="4672993" cy="3635799"/>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角丸四角形吹き出し 5"/>
          <p:cNvSpPr/>
          <p:nvPr/>
        </p:nvSpPr>
        <p:spPr>
          <a:xfrm>
            <a:off x="835111" y="5157192"/>
            <a:ext cx="1656184" cy="792088"/>
          </a:xfrm>
          <a:prstGeom prst="wedgeRoundRectCallout">
            <a:avLst>
              <a:gd name="adj1" fmla="val 82139"/>
              <a:gd name="adj2" fmla="val -108601"/>
              <a:gd name="adj3" fmla="val 16667"/>
            </a:avLst>
          </a:pr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smtClean="0">
                <a:solidFill>
                  <a:schemeClr val="tx1"/>
                </a:solidFill>
                <a:latin typeface="HG丸ｺﾞｼｯｸM-PRO" panose="020F0600000000000000" pitchFamily="50" charset="-128"/>
                <a:ea typeface="HG丸ｺﾞｼｯｸM-PRO" panose="020F0600000000000000" pitchFamily="50" charset="-128"/>
              </a:rPr>
              <a:t>指導事項</a:t>
            </a:r>
            <a:endParaRPr kumimoji="1" lang="ja-JP" altLang="en-US" sz="2400" dirty="0">
              <a:solidFill>
                <a:schemeClr val="tx1"/>
              </a:solidFill>
              <a:latin typeface="HG丸ｺﾞｼｯｸM-PRO" panose="020F0600000000000000" pitchFamily="50" charset="-128"/>
              <a:ea typeface="HG丸ｺﾞｼｯｸM-PRO" panose="020F0600000000000000" pitchFamily="50" charset="-128"/>
            </a:endParaRPr>
          </a:p>
        </p:txBody>
      </p:sp>
      <p:cxnSp>
        <p:nvCxnSpPr>
          <p:cNvPr id="15" name="直線コネクタ 14"/>
          <p:cNvCxnSpPr/>
          <p:nvPr/>
        </p:nvCxnSpPr>
        <p:spPr>
          <a:xfrm>
            <a:off x="853108" y="4595986"/>
            <a:ext cx="7776542" cy="33164"/>
          </a:xfrm>
          <a:prstGeom prst="line">
            <a:avLst/>
          </a:prstGeom>
          <a:ln w="57150">
            <a:solidFill>
              <a:srgbClr val="00B050"/>
            </a:solidFill>
          </a:ln>
        </p:spPr>
        <p:style>
          <a:lnRef idx="1">
            <a:schemeClr val="accent1"/>
          </a:lnRef>
          <a:fillRef idx="0">
            <a:schemeClr val="accent1"/>
          </a:fillRef>
          <a:effectRef idx="0">
            <a:schemeClr val="accent1"/>
          </a:effectRef>
          <a:fontRef idx="minor">
            <a:schemeClr val="tx1"/>
          </a:fontRef>
        </p:style>
      </p:cxnSp>
      <p:sp>
        <p:nvSpPr>
          <p:cNvPr id="16" name="正方形/長方形 15"/>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
        <p:nvSpPr>
          <p:cNvPr id="3" name="角丸四角形 2"/>
          <p:cNvSpPr/>
          <p:nvPr/>
        </p:nvSpPr>
        <p:spPr>
          <a:xfrm>
            <a:off x="76200" y="171450"/>
            <a:ext cx="201930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400" dirty="0" smtClean="0">
                <a:solidFill>
                  <a:schemeClr val="tx1"/>
                </a:solidFill>
              </a:rPr>
              <a:t>オプションスライド</a:t>
            </a:r>
            <a:r>
              <a:rPr kumimoji="1" lang="ja-JP" altLang="en-US" sz="2400" dirty="0" smtClean="0"/>
              <a:t>ン</a:t>
            </a:r>
            <a:endParaRPr kumimoji="1" lang="ja-JP" altLang="en-US" sz="2400" dirty="0"/>
          </a:p>
        </p:txBody>
      </p:sp>
    </p:spTree>
    <p:extLst>
      <p:ext uri="{BB962C8B-B14F-4D97-AF65-F5344CB8AC3E}">
        <p14:creationId xmlns:p14="http://schemas.microsoft.com/office/powerpoint/2010/main" val="30200109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wipe(left)">
                                      <p:cBhvr>
                                        <p:cTn id="7"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pic>
        <p:nvPicPr>
          <p:cNvPr id="2050" name="Picture 2"/>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a:stretch/>
        </p:blipFill>
        <p:spPr bwMode="auto">
          <a:xfrm>
            <a:off x="899592" y="1844824"/>
            <a:ext cx="7190060" cy="483496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角丸四角形 5"/>
          <p:cNvSpPr/>
          <p:nvPr/>
        </p:nvSpPr>
        <p:spPr>
          <a:xfrm>
            <a:off x="251520" y="1314025"/>
            <a:ext cx="4104456" cy="458791"/>
          </a:xfrm>
          <a:prstGeom prst="round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tx1"/>
                </a:solidFill>
                <a:latin typeface="HG丸ｺﾞｼｯｸM-PRO" panose="020F0600000000000000" pitchFamily="50" charset="-128"/>
                <a:ea typeface="HG丸ｺﾞｼｯｸM-PRO" panose="020F0600000000000000" pitchFamily="50" charset="-128"/>
              </a:rPr>
              <a:t>「ふり</a:t>
            </a:r>
            <a:r>
              <a:rPr lang="ja-JP" altLang="en-US" sz="2400" b="1" dirty="0">
                <a:solidFill>
                  <a:schemeClr val="tx1"/>
                </a:solidFill>
                <a:latin typeface="HG丸ｺﾞｼｯｸM-PRO" panose="020F0600000000000000" pitchFamily="50" charset="-128"/>
                <a:ea typeface="HG丸ｺﾞｼｯｸM-PRO" panose="020F0600000000000000" pitchFamily="50" charset="-128"/>
              </a:rPr>
              <a:t>かえ</a:t>
            </a:r>
            <a:r>
              <a:rPr kumimoji="1" lang="ja-JP" altLang="en-US" sz="2400" b="1" dirty="0" smtClean="0">
                <a:solidFill>
                  <a:schemeClr val="tx1"/>
                </a:solidFill>
                <a:latin typeface="HG丸ｺﾞｼｯｸM-PRO" panose="020F0600000000000000" pitchFamily="50" charset="-128"/>
                <a:ea typeface="HG丸ｺﾞｼｯｸM-PRO" panose="020F0600000000000000" pitchFamily="50" charset="-128"/>
              </a:rPr>
              <a:t>りプリント集」</a:t>
            </a:r>
            <a:endParaRPr lang="en-US" altLang="ja-JP" sz="2400" b="1" dirty="0" smtClean="0">
              <a:solidFill>
                <a:schemeClr val="tx1"/>
              </a:solidFill>
              <a:latin typeface="HG丸ｺﾞｼｯｸM-PRO" panose="020F0600000000000000" pitchFamily="50" charset="-128"/>
              <a:ea typeface="HG丸ｺﾞｼｯｸM-PRO" panose="020F0600000000000000" pitchFamily="50" charset="-128"/>
            </a:endParaRPr>
          </a:p>
        </p:txBody>
      </p:sp>
      <p:sp>
        <p:nvSpPr>
          <p:cNvPr id="4" name="正方形/長方形 3"/>
          <p:cNvSpPr/>
          <p:nvPr/>
        </p:nvSpPr>
        <p:spPr>
          <a:xfrm>
            <a:off x="5364088" y="2708920"/>
            <a:ext cx="3384376" cy="3170099"/>
          </a:xfrm>
          <a:prstGeom prst="rect">
            <a:avLst/>
          </a:prstGeom>
          <a:solidFill>
            <a:srgbClr val="CCECFF"/>
          </a:solidFill>
          <a:ln>
            <a:solidFill>
              <a:schemeClr val="tx1"/>
            </a:solidFill>
          </a:ln>
        </p:spPr>
        <p:txBody>
          <a:bodyPr wrap="square">
            <a:spAutoFit/>
          </a:bodyPr>
          <a:lstStyle/>
          <a:p>
            <a:r>
              <a:rPr lang="ja-JP" altLang="en-US" sz="2000" b="1" dirty="0" smtClean="0">
                <a:latin typeface="HG丸ｺﾞｼｯｸM-PRO" panose="020F0600000000000000" pitchFamily="50" charset="-128"/>
                <a:ea typeface="HG丸ｺﾞｼｯｸM-PRO" panose="020F0600000000000000" pitchFamily="50" charset="-128"/>
              </a:rPr>
              <a:t>・年度</a:t>
            </a:r>
            <a:endParaRPr lang="en-US" altLang="ja-JP" sz="2000" b="1" dirty="0" smtClean="0">
              <a:latin typeface="HG丸ｺﾞｼｯｸM-PRO" panose="020F0600000000000000" pitchFamily="50" charset="-128"/>
              <a:ea typeface="HG丸ｺﾞｼｯｸM-PRO" panose="020F0600000000000000" pitchFamily="50" charset="-128"/>
            </a:endParaRPr>
          </a:p>
          <a:p>
            <a:r>
              <a:rPr lang="ja-JP" altLang="en-US" sz="2000" b="1" dirty="0" smtClean="0">
                <a:latin typeface="HG丸ｺﾞｼｯｸM-PRO" panose="020F0600000000000000" pitchFamily="50" charset="-128"/>
                <a:ea typeface="HG丸ｺﾞｼｯｸM-PRO" panose="020F0600000000000000" pitchFamily="50" charset="-128"/>
              </a:rPr>
              <a:t>・</a:t>
            </a:r>
            <a:r>
              <a:rPr lang="ja-JP" altLang="en-US" sz="2000" b="1" dirty="0">
                <a:latin typeface="HG丸ｺﾞｼｯｸM-PRO" panose="020F0600000000000000" pitchFamily="50" charset="-128"/>
                <a:ea typeface="HG丸ｺﾞｼｯｸM-PRO" panose="020F0600000000000000" pitchFamily="50" charset="-128"/>
              </a:rPr>
              <a:t>対象校</a:t>
            </a:r>
            <a:r>
              <a:rPr lang="ja-JP" altLang="en-US" sz="2000" b="1" dirty="0" smtClean="0">
                <a:latin typeface="HG丸ｺﾞｼｯｸM-PRO" panose="020F0600000000000000" pitchFamily="50" charset="-128"/>
                <a:ea typeface="HG丸ｺﾞｼｯｸM-PRO" panose="020F0600000000000000" pitchFamily="50" charset="-128"/>
              </a:rPr>
              <a:t>種</a:t>
            </a:r>
            <a:endParaRPr lang="en-US" altLang="ja-JP" sz="2000" b="1" dirty="0" smtClean="0">
              <a:latin typeface="HG丸ｺﾞｼｯｸM-PRO" panose="020F0600000000000000" pitchFamily="50" charset="-128"/>
              <a:ea typeface="HG丸ｺﾞｼｯｸM-PRO" panose="020F0600000000000000" pitchFamily="50" charset="-128"/>
            </a:endParaRPr>
          </a:p>
          <a:p>
            <a:r>
              <a:rPr lang="ja-JP" altLang="en-US" sz="2000" b="1" dirty="0" smtClean="0">
                <a:latin typeface="HG丸ｺﾞｼｯｸM-PRO" panose="020F0600000000000000" pitchFamily="50" charset="-128"/>
                <a:ea typeface="HG丸ｺﾞｼｯｸM-PRO" panose="020F0600000000000000" pitchFamily="50" charset="-128"/>
              </a:rPr>
              <a:t>・科目</a:t>
            </a:r>
            <a:endParaRPr lang="en-US" altLang="ja-JP" sz="2000" b="1" dirty="0" smtClean="0">
              <a:latin typeface="HG丸ｺﾞｼｯｸM-PRO" panose="020F0600000000000000" pitchFamily="50" charset="-128"/>
              <a:ea typeface="HG丸ｺﾞｼｯｸM-PRO" panose="020F0600000000000000" pitchFamily="50" charset="-128"/>
            </a:endParaRPr>
          </a:p>
          <a:p>
            <a:r>
              <a:rPr lang="ja-JP" altLang="en-US" sz="2000" b="1" dirty="0" smtClean="0">
                <a:latin typeface="HG丸ｺﾞｼｯｸM-PRO" panose="020F0600000000000000" pitchFamily="50" charset="-128"/>
                <a:ea typeface="HG丸ｺﾞｼｯｸM-PRO" panose="020F0600000000000000" pitchFamily="50" charset="-128"/>
              </a:rPr>
              <a:t>・領域</a:t>
            </a:r>
            <a:endParaRPr lang="en-US" altLang="ja-JP" sz="2000" b="1" dirty="0" smtClean="0">
              <a:latin typeface="HG丸ｺﾞｼｯｸM-PRO" panose="020F0600000000000000" pitchFamily="50" charset="-128"/>
              <a:ea typeface="HG丸ｺﾞｼｯｸM-PRO" panose="020F0600000000000000" pitchFamily="50" charset="-128"/>
            </a:endParaRPr>
          </a:p>
          <a:p>
            <a:r>
              <a:rPr lang="ja-JP" altLang="en-US" sz="2000" b="1" dirty="0" smtClean="0">
                <a:latin typeface="HG丸ｺﾞｼｯｸM-PRO" panose="020F0600000000000000" pitchFamily="50" charset="-128"/>
                <a:ea typeface="HG丸ｺﾞｼｯｸM-PRO" panose="020F0600000000000000" pitchFamily="50" charset="-128"/>
              </a:rPr>
              <a:t>・</a:t>
            </a:r>
            <a:r>
              <a:rPr lang="ja-JP" altLang="en-US" sz="2000" b="1" dirty="0">
                <a:latin typeface="HG丸ｺﾞｼｯｸM-PRO" panose="020F0600000000000000" pitchFamily="50" charset="-128"/>
                <a:ea typeface="HG丸ｺﾞｼｯｸM-PRO" panose="020F0600000000000000" pitchFamily="50" charset="-128"/>
              </a:rPr>
              <a:t>対象</a:t>
            </a:r>
            <a:r>
              <a:rPr lang="ja-JP" altLang="en-US" sz="2000" b="1" dirty="0" smtClean="0">
                <a:latin typeface="HG丸ｺﾞｼｯｸM-PRO" panose="020F0600000000000000" pitchFamily="50" charset="-128"/>
                <a:ea typeface="HG丸ｺﾞｼｯｸM-PRO" panose="020F0600000000000000" pitchFamily="50" charset="-128"/>
              </a:rPr>
              <a:t>学年</a:t>
            </a:r>
            <a:endParaRPr lang="en-US" altLang="ja-JP" sz="2000" b="1" dirty="0" smtClean="0">
              <a:latin typeface="HG丸ｺﾞｼｯｸM-PRO" panose="020F0600000000000000" pitchFamily="50" charset="-128"/>
              <a:ea typeface="HG丸ｺﾞｼｯｸM-PRO" panose="020F0600000000000000" pitchFamily="50" charset="-128"/>
            </a:endParaRPr>
          </a:p>
          <a:p>
            <a:r>
              <a:rPr lang="ja-JP" altLang="en-US" sz="2000" b="1" dirty="0" smtClean="0">
                <a:latin typeface="HG丸ｺﾞｼｯｸM-PRO" panose="020F0600000000000000" pitchFamily="50" charset="-128"/>
                <a:ea typeface="HG丸ｺﾞｼｯｸM-PRO" panose="020F0600000000000000" pitchFamily="50" charset="-128"/>
              </a:rPr>
              <a:t>・</a:t>
            </a:r>
            <a:r>
              <a:rPr lang="ja-JP" altLang="en-US" sz="2000" b="1" dirty="0">
                <a:latin typeface="HG丸ｺﾞｼｯｸM-PRO" panose="020F0600000000000000" pitchFamily="50" charset="-128"/>
                <a:ea typeface="HG丸ｺﾞｼｯｸM-PRO" panose="020F0600000000000000" pitchFamily="50" charset="-128"/>
              </a:rPr>
              <a:t>設問</a:t>
            </a:r>
            <a:r>
              <a:rPr lang="ja-JP" altLang="en-US" sz="2000" b="1" dirty="0" smtClean="0">
                <a:latin typeface="HG丸ｺﾞｼｯｸM-PRO" panose="020F0600000000000000" pitchFamily="50" charset="-128"/>
                <a:ea typeface="HG丸ｺﾞｼｯｸM-PRO" panose="020F0600000000000000" pitchFamily="50" charset="-128"/>
              </a:rPr>
              <a:t>番号</a:t>
            </a:r>
            <a:endParaRPr lang="en-US" altLang="ja-JP" sz="2000" b="1" dirty="0" smtClean="0">
              <a:latin typeface="HG丸ｺﾞｼｯｸM-PRO" panose="020F0600000000000000" pitchFamily="50" charset="-128"/>
              <a:ea typeface="HG丸ｺﾞｼｯｸM-PRO" panose="020F0600000000000000" pitchFamily="50" charset="-128"/>
            </a:endParaRPr>
          </a:p>
          <a:p>
            <a:r>
              <a:rPr lang="ja-JP" altLang="en-US" sz="2000" b="1" dirty="0" smtClean="0">
                <a:latin typeface="HG丸ｺﾞｼｯｸM-PRO" panose="020F0600000000000000" pitchFamily="50" charset="-128"/>
                <a:ea typeface="HG丸ｺﾞｼｯｸM-PRO" panose="020F0600000000000000" pitchFamily="50" charset="-128"/>
              </a:rPr>
              <a:t>より</a:t>
            </a:r>
            <a:r>
              <a:rPr lang="ja-JP" altLang="en-US" sz="2000" b="1" dirty="0">
                <a:latin typeface="HG丸ｺﾞｼｯｸM-PRO" panose="020F0600000000000000" pitchFamily="50" charset="-128"/>
                <a:ea typeface="HG丸ｺﾞｼｯｸM-PRO" panose="020F0600000000000000" pitchFamily="50" charset="-128"/>
              </a:rPr>
              <a:t>絞り込みが可能で、</a:t>
            </a:r>
          </a:p>
          <a:p>
            <a:r>
              <a:rPr lang="ja-JP" altLang="en-US" sz="2000" b="1" dirty="0">
                <a:latin typeface="HG丸ｺﾞｼｯｸM-PRO" panose="020F0600000000000000" pitchFamily="50" charset="-128"/>
                <a:ea typeface="HG丸ｺﾞｼｯｸM-PRO" panose="020F0600000000000000" pitchFamily="50" charset="-128"/>
              </a:rPr>
              <a:t>選択されている条件を全て含む問題が検索結果としてリスト表示されます</a:t>
            </a:r>
            <a:r>
              <a:rPr lang="ja-JP" altLang="en-US" sz="2000" b="1" dirty="0" smtClean="0">
                <a:latin typeface="HG丸ｺﾞｼｯｸM-PRO" panose="020F0600000000000000" pitchFamily="50" charset="-128"/>
                <a:ea typeface="HG丸ｺﾞｼｯｸM-PRO" panose="020F0600000000000000" pitchFamily="50" charset="-128"/>
              </a:rPr>
              <a:t>。</a:t>
            </a:r>
            <a:endParaRPr lang="ja-JP" altLang="en-US" sz="2000" b="1" dirty="0">
              <a:latin typeface="HG丸ｺﾞｼｯｸM-PRO" panose="020F0600000000000000" pitchFamily="50" charset="-128"/>
              <a:ea typeface="HG丸ｺﾞｼｯｸM-PRO" panose="020F0600000000000000" pitchFamily="50" charset="-128"/>
            </a:endParaRPr>
          </a:p>
        </p:txBody>
      </p:sp>
      <p:sp>
        <p:nvSpPr>
          <p:cNvPr id="8" name="正方形/長方形 7"/>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
        <p:nvSpPr>
          <p:cNvPr id="9" name="角丸四角形 8"/>
          <p:cNvSpPr/>
          <p:nvPr/>
        </p:nvSpPr>
        <p:spPr>
          <a:xfrm>
            <a:off x="76200" y="171450"/>
            <a:ext cx="2019300" cy="914400"/>
          </a:xfrm>
          <a:prstGeom prst="round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t"/>
          <a:lstStyle/>
          <a:p>
            <a:pPr algn="ctr"/>
            <a:r>
              <a:rPr kumimoji="1" lang="ja-JP" altLang="en-US" sz="2400" dirty="0" smtClean="0">
                <a:solidFill>
                  <a:schemeClr val="tx1"/>
                </a:solidFill>
              </a:rPr>
              <a:t>オプションスライド</a:t>
            </a:r>
            <a:r>
              <a:rPr kumimoji="1" lang="ja-JP" altLang="en-US" sz="2400" dirty="0" smtClean="0"/>
              <a:t>ン</a:t>
            </a:r>
            <a:endParaRPr kumimoji="1" lang="ja-JP" altLang="en-US" sz="2400" dirty="0"/>
          </a:p>
        </p:txBody>
      </p:sp>
    </p:spTree>
    <p:extLst>
      <p:ext uri="{BB962C8B-B14F-4D97-AF65-F5344CB8AC3E}">
        <p14:creationId xmlns:p14="http://schemas.microsoft.com/office/powerpoint/2010/main" val="2879585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dirty="0"/>
          </a:p>
        </p:txBody>
      </p:sp>
      <p:sp>
        <p:nvSpPr>
          <p:cNvPr id="3" name="テキスト ボックス 2"/>
          <p:cNvSpPr txBox="1"/>
          <p:nvPr/>
        </p:nvSpPr>
        <p:spPr>
          <a:xfrm>
            <a:off x="247650" y="1448517"/>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○自校採点結果から課題を把握する。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○課題と捉えた問題（及び、関連する過去の問題）を解き、正答例を確かめる。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t>○どんな学力を付ける必要があるか考える。</a:t>
            </a:r>
            <a:endParaRPr lang="en-US" altLang="ja-JP" dirty="0" smtClean="0"/>
          </a:p>
          <a:p>
            <a:r>
              <a:rPr lang="ja-JP" altLang="en-US" dirty="0"/>
              <a:t>　</a:t>
            </a:r>
            <a:r>
              <a:rPr lang="ja-JP" altLang="en-US" dirty="0" smtClean="0"/>
              <a:t>（個人）</a:t>
            </a:r>
            <a:endParaRPr lang="en-US" altLang="ja-JP" dirty="0" smtClean="0"/>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○「解説資料」（また、過去の問題の「報告書」）を読み、指導のヒントを得る。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　</a:t>
            </a:r>
            <a:endParaRPr lang="en-US" altLang="ja-JP" dirty="0" smtClean="0">
              <a:solidFill>
                <a:schemeClr val="bg1">
                  <a:lumMod val="85000"/>
                </a:schemeClr>
              </a:solidFill>
            </a:endParaRPr>
          </a:p>
        </p:txBody>
      </p:sp>
      <p:sp>
        <p:nvSpPr>
          <p:cNvPr id="4" name="下矢印 3"/>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正方形/長方形 1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2673310360"/>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3074" name="Picture 2" descr="Z:\事務文書\教科教育\教科部共同研究\H27共同研修\校内研修パッケージ\ワークシート\画像\全国調査自校採点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9318" y="1428750"/>
            <a:ext cx="3796304" cy="52768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3219450" y="2533650"/>
            <a:ext cx="1485900" cy="13525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47650" y="21336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7" name="正方形/長方形 6"/>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308862492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247650" y="1448517"/>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○自校採点結果から課題を把握する。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○課題と捉えた問題（及び、関連する過去の問題）を解き、正答例を確かめる。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○どんな学力を付ける必要があるか考える。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t>○書いたことを交流する。</a:t>
            </a:r>
            <a:endParaRPr lang="en-US" altLang="ja-JP" dirty="0" smtClean="0"/>
          </a:p>
          <a:p>
            <a:r>
              <a:rPr lang="ja-JP" altLang="en-US" dirty="0"/>
              <a:t>　</a:t>
            </a:r>
            <a:r>
              <a:rPr lang="ja-JP" altLang="en-US" dirty="0" smtClean="0"/>
              <a:t>（グループ）</a:t>
            </a:r>
            <a:endParaRPr lang="en-US" altLang="ja-JP" dirty="0" smtClean="0">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○「解説資料」（また、過去の問題の「報告書」）を読み、指導のヒントを得る。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　</a:t>
            </a:r>
            <a:endParaRPr lang="en-US" altLang="ja-JP" dirty="0" smtClean="0">
              <a:solidFill>
                <a:schemeClr val="bg1">
                  <a:lumMod val="85000"/>
                </a:schemeClr>
              </a:solidFill>
            </a:endParaRPr>
          </a:p>
        </p:txBody>
      </p:sp>
      <p:sp>
        <p:nvSpPr>
          <p:cNvPr id="4" name="下矢印 3"/>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419894463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3074" name="Picture 2" descr="Z:\事務文書\教科教育\教科部共同研究\H27共同研修\校内研修パッケージ\ワークシート\画像\全国調査自校採点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9318" y="1428750"/>
            <a:ext cx="3796304" cy="52768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4457700" y="2628900"/>
            <a:ext cx="2114550" cy="12573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47650" y="21336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7" name="正方形/長方形 6"/>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4021316806"/>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247650" y="1448517"/>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○自校採点結果から課題を把握する。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○課題と捉えた問題（及び、関連する過去の問題）を解き、正答例を確かめる。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○どんな学力を付ける必要があるか考える。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latin typeface="+mj-ea"/>
                <a:ea typeface="+mj-ea"/>
              </a:rPr>
              <a:t>○全体で、黒板などに整理し自校の課題として共有する。</a:t>
            </a:r>
            <a:endParaRPr lang="en-US" altLang="ja-JP" dirty="0" smtClean="0">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○「解説資料」（また、過去の問題の「報告書」）を読み、指導のヒントを得る。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　</a:t>
            </a:r>
            <a:endParaRPr lang="en-US" altLang="ja-JP" dirty="0" smtClean="0">
              <a:solidFill>
                <a:schemeClr val="bg1">
                  <a:lumMod val="85000"/>
                </a:schemeClr>
              </a:solidFill>
            </a:endParaRPr>
          </a:p>
        </p:txBody>
      </p:sp>
      <p:sp>
        <p:nvSpPr>
          <p:cNvPr id="4" name="下矢印 3"/>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4014036701"/>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4" name="正方形/長方形 3"/>
          <p:cNvSpPr/>
          <p:nvPr/>
        </p:nvSpPr>
        <p:spPr>
          <a:xfrm>
            <a:off x="245097" y="1951348"/>
            <a:ext cx="8578392" cy="4590854"/>
          </a:xfrm>
          <a:prstGeom prst="rect">
            <a:avLst/>
          </a:prstGeom>
          <a:solidFill>
            <a:schemeClr val="accent3">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dirty="0"/>
          </a:p>
        </p:txBody>
      </p:sp>
      <p:sp>
        <p:nvSpPr>
          <p:cNvPr id="5" name="角丸四角形 4"/>
          <p:cNvSpPr/>
          <p:nvPr/>
        </p:nvSpPr>
        <p:spPr>
          <a:xfrm>
            <a:off x="3313522" y="3440783"/>
            <a:ext cx="2441542" cy="1310326"/>
          </a:xfrm>
          <a:prstGeom prst="roundRect">
            <a:avLst/>
          </a:prstGeom>
          <a:no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dirty="0" smtClean="0">
                <a:solidFill>
                  <a:schemeClr val="tx1"/>
                </a:solidFill>
              </a:rPr>
              <a:t>本校の子どもたちに身に付けさせたい力</a:t>
            </a:r>
            <a:endParaRPr kumimoji="1" lang="en-US" altLang="ja-JP" dirty="0" smtClean="0">
              <a:solidFill>
                <a:schemeClr val="tx1"/>
              </a:solidFill>
            </a:endParaRPr>
          </a:p>
          <a:p>
            <a:r>
              <a:rPr kumimoji="1" lang="ja-JP" altLang="en-US" dirty="0" smtClean="0">
                <a:solidFill>
                  <a:schemeClr val="tx1"/>
                </a:solidFill>
              </a:rPr>
              <a:t>◎・・・・・・・</a:t>
            </a:r>
            <a:endParaRPr kumimoji="1" lang="en-US" altLang="ja-JP" dirty="0" smtClean="0">
              <a:solidFill>
                <a:schemeClr val="tx1"/>
              </a:solidFill>
            </a:endParaRPr>
          </a:p>
          <a:p>
            <a:r>
              <a:rPr kumimoji="1" lang="ja-JP" altLang="en-US" dirty="0" smtClean="0">
                <a:solidFill>
                  <a:schemeClr val="tx1"/>
                </a:solidFill>
              </a:rPr>
              <a:t>◎・・・・・・・</a:t>
            </a:r>
            <a:endParaRPr kumimoji="1" lang="ja-JP" altLang="en-US" dirty="0">
              <a:solidFill>
                <a:schemeClr val="tx1"/>
              </a:solidFill>
            </a:endParaRPr>
          </a:p>
        </p:txBody>
      </p:sp>
      <p:sp>
        <p:nvSpPr>
          <p:cNvPr id="7" name="角丸四角形 6"/>
          <p:cNvSpPr/>
          <p:nvPr/>
        </p:nvSpPr>
        <p:spPr>
          <a:xfrm>
            <a:off x="527901" y="22053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8" name="正方形/長方形 7"/>
          <p:cNvSpPr/>
          <p:nvPr/>
        </p:nvSpPr>
        <p:spPr>
          <a:xfrm>
            <a:off x="914400" y="2252851"/>
            <a:ext cx="1719263" cy="646331"/>
          </a:xfrm>
          <a:prstGeom prst="rect">
            <a:avLst/>
          </a:prstGeom>
        </p:spPr>
        <p:txBody>
          <a:bodyPr wrap="square">
            <a:spAutoFit/>
          </a:bodyPr>
          <a:lstStyle/>
          <a:p>
            <a:r>
              <a:rPr lang="en-US" altLang="ja-JP" dirty="0">
                <a:latin typeface="+mj-ea"/>
                <a:ea typeface="+mj-ea"/>
              </a:rPr>
              <a:t>A</a:t>
            </a:r>
            <a:r>
              <a:rPr lang="ja-JP" altLang="en-US" dirty="0" smtClean="0">
                <a:latin typeface="+mj-ea"/>
                <a:ea typeface="+mj-ea"/>
              </a:rPr>
              <a:t>グループ</a:t>
            </a:r>
            <a:endParaRPr lang="en-US" altLang="ja-JP" dirty="0" smtClean="0">
              <a:latin typeface="+mj-ea"/>
              <a:ea typeface="+mj-ea"/>
            </a:endParaRPr>
          </a:p>
          <a:p>
            <a:r>
              <a:rPr lang="ja-JP" altLang="en-US" dirty="0" smtClean="0"/>
              <a:t>から出た意見</a:t>
            </a:r>
            <a:endParaRPr lang="en-US" altLang="ja-JP" dirty="0" smtClean="0"/>
          </a:p>
        </p:txBody>
      </p:sp>
      <p:sp>
        <p:nvSpPr>
          <p:cNvPr id="9" name="テキスト ボックス 8"/>
          <p:cNvSpPr txBox="1"/>
          <p:nvPr/>
        </p:nvSpPr>
        <p:spPr>
          <a:xfrm>
            <a:off x="914400" y="2899182"/>
            <a:ext cx="2026763"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11" name="角丸四角形 10"/>
          <p:cNvSpPr/>
          <p:nvPr/>
        </p:nvSpPr>
        <p:spPr>
          <a:xfrm>
            <a:off x="6014301" y="22307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12" name="正方形/長方形 11"/>
          <p:cNvSpPr/>
          <p:nvPr/>
        </p:nvSpPr>
        <p:spPr>
          <a:xfrm>
            <a:off x="6400800" y="2278251"/>
            <a:ext cx="1719263" cy="646331"/>
          </a:xfrm>
          <a:prstGeom prst="rect">
            <a:avLst/>
          </a:prstGeom>
        </p:spPr>
        <p:txBody>
          <a:bodyPr wrap="square">
            <a:spAutoFit/>
          </a:bodyPr>
          <a:lstStyle/>
          <a:p>
            <a:r>
              <a:rPr lang="en-US" altLang="ja-JP" dirty="0" smtClean="0">
                <a:latin typeface="+mn-ea"/>
              </a:rPr>
              <a:t>B</a:t>
            </a:r>
            <a:r>
              <a:rPr lang="ja-JP" altLang="en-US" dirty="0" smtClean="0"/>
              <a:t>グループ</a:t>
            </a:r>
            <a:endParaRPr lang="en-US" altLang="ja-JP" dirty="0" smtClean="0"/>
          </a:p>
          <a:p>
            <a:r>
              <a:rPr lang="ja-JP" altLang="en-US" dirty="0" smtClean="0"/>
              <a:t>から出た意見</a:t>
            </a:r>
            <a:endParaRPr lang="en-US" altLang="ja-JP" dirty="0" smtClean="0"/>
          </a:p>
        </p:txBody>
      </p:sp>
      <p:sp>
        <p:nvSpPr>
          <p:cNvPr id="13" name="テキスト ボックス 12"/>
          <p:cNvSpPr txBox="1"/>
          <p:nvPr/>
        </p:nvSpPr>
        <p:spPr>
          <a:xfrm>
            <a:off x="6400800" y="2924582"/>
            <a:ext cx="2026763" cy="646331"/>
          </a:xfrm>
          <a:prstGeom prst="rect">
            <a:avLst/>
          </a:prstGeom>
          <a:noFill/>
        </p:spPr>
        <p:txBody>
          <a:bodyPr wrap="square" rtlCol="0">
            <a:spAutoFit/>
          </a:bodyPr>
          <a:lstStyle/>
          <a:p>
            <a:r>
              <a:rPr kumimoji="1" lang="ja-JP" altLang="en-US" dirty="0" smtClean="0"/>
              <a:t>○・・・・・</a:t>
            </a:r>
            <a:endParaRPr kumimoji="1" lang="en-US" altLang="ja-JP" dirty="0" smtClean="0"/>
          </a:p>
          <a:p>
            <a:r>
              <a:rPr kumimoji="1" lang="ja-JP" altLang="en-US" dirty="0" smtClean="0"/>
              <a:t>○・・・・・</a:t>
            </a:r>
            <a:endParaRPr kumimoji="1" lang="ja-JP" altLang="en-US" dirty="0"/>
          </a:p>
        </p:txBody>
      </p:sp>
      <p:sp>
        <p:nvSpPr>
          <p:cNvPr id="14" name="角丸四角形 13"/>
          <p:cNvSpPr/>
          <p:nvPr/>
        </p:nvSpPr>
        <p:spPr>
          <a:xfrm>
            <a:off x="553301" y="46437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15" name="正方形/長方形 14"/>
          <p:cNvSpPr/>
          <p:nvPr/>
        </p:nvSpPr>
        <p:spPr>
          <a:xfrm>
            <a:off x="939800" y="4691251"/>
            <a:ext cx="1719263" cy="646331"/>
          </a:xfrm>
          <a:prstGeom prst="rect">
            <a:avLst/>
          </a:prstGeom>
        </p:spPr>
        <p:txBody>
          <a:bodyPr wrap="square">
            <a:spAutoFit/>
          </a:bodyPr>
          <a:lstStyle/>
          <a:p>
            <a:r>
              <a:rPr lang="en-US" altLang="ja-JP" dirty="0" smtClean="0">
                <a:latin typeface="+mj-ea"/>
                <a:ea typeface="+mj-ea"/>
              </a:rPr>
              <a:t>C</a:t>
            </a:r>
            <a:r>
              <a:rPr lang="ja-JP" altLang="en-US" dirty="0" smtClean="0"/>
              <a:t>グループ</a:t>
            </a:r>
            <a:endParaRPr lang="en-US" altLang="ja-JP" dirty="0" smtClean="0"/>
          </a:p>
          <a:p>
            <a:r>
              <a:rPr lang="ja-JP" altLang="en-US" dirty="0" smtClean="0"/>
              <a:t>から出た意見</a:t>
            </a:r>
            <a:endParaRPr lang="en-US" altLang="ja-JP" dirty="0" smtClean="0"/>
          </a:p>
        </p:txBody>
      </p:sp>
      <p:sp>
        <p:nvSpPr>
          <p:cNvPr id="16" name="テキスト ボックス 15"/>
          <p:cNvSpPr txBox="1"/>
          <p:nvPr/>
        </p:nvSpPr>
        <p:spPr>
          <a:xfrm>
            <a:off x="939800" y="5337582"/>
            <a:ext cx="2026763" cy="646331"/>
          </a:xfrm>
          <a:prstGeom prst="rect">
            <a:avLst/>
          </a:prstGeom>
          <a:noFill/>
        </p:spPr>
        <p:txBody>
          <a:bodyPr wrap="square" rtlCol="0">
            <a:spAutoFit/>
          </a:bodyPr>
          <a:lstStyle/>
          <a:p>
            <a:r>
              <a:rPr kumimoji="1" lang="ja-JP" altLang="en-US" dirty="0" smtClean="0"/>
              <a:t>○・・・・・</a:t>
            </a:r>
            <a:endParaRPr kumimoji="1" lang="en-US" altLang="ja-JP" dirty="0" smtClean="0"/>
          </a:p>
          <a:p>
            <a:r>
              <a:rPr kumimoji="1" lang="ja-JP" altLang="en-US" dirty="0" smtClean="0"/>
              <a:t>○・・・・・</a:t>
            </a:r>
            <a:endParaRPr kumimoji="1" lang="ja-JP" altLang="en-US" dirty="0"/>
          </a:p>
        </p:txBody>
      </p:sp>
      <p:sp>
        <p:nvSpPr>
          <p:cNvPr id="17" name="角丸四角形 16"/>
          <p:cNvSpPr/>
          <p:nvPr/>
        </p:nvSpPr>
        <p:spPr>
          <a:xfrm>
            <a:off x="6014301" y="4643748"/>
            <a:ext cx="2648932" cy="1489435"/>
          </a:xfrm>
          <a:prstGeom prst="roundRect">
            <a:avLst>
              <a:gd name="adj" fmla="val 50000"/>
            </a:avLst>
          </a:prstGeom>
          <a:noFill/>
          <a:ln w="22225" cmpd="sng">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t"/>
          <a:lstStyle/>
          <a:p>
            <a:endParaRPr kumimoji="1" lang="ja-JP" altLang="en-US" dirty="0">
              <a:solidFill>
                <a:schemeClr val="tx1"/>
              </a:solidFill>
            </a:endParaRPr>
          </a:p>
        </p:txBody>
      </p:sp>
      <p:sp>
        <p:nvSpPr>
          <p:cNvPr id="18" name="正方形/長方形 17"/>
          <p:cNvSpPr/>
          <p:nvPr/>
        </p:nvSpPr>
        <p:spPr>
          <a:xfrm>
            <a:off x="6400800" y="4691251"/>
            <a:ext cx="1719263" cy="646331"/>
          </a:xfrm>
          <a:prstGeom prst="rect">
            <a:avLst/>
          </a:prstGeom>
        </p:spPr>
        <p:txBody>
          <a:bodyPr wrap="square">
            <a:spAutoFit/>
          </a:bodyPr>
          <a:lstStyle/>
          <a:p>
            <a:r>
              <a:rPr lang="en-US" altLang="ja-JP" dirty="0" smtClean="0">
                <a:latin typeface="+mj-ea"/>
                <a:ea typeface="+mj-ea"/>
              </a:rPr>
              <a:t>D</a:t>
            </a:r>
            <a:r>
              <a:rPr lang="ja-JP" altLang="en-US" dirty="0" smtClean="0"/>
              <a:t>グループ</a:t>
            </a:r>
            <a:endParaRPr lang="en-US" altLang="ja-JP" dirty="0" smtClean="0"/>
          </a:p>
          <a:p>
            <a:r>
              <a:rPr lang="ja-JP" altLang="en-US" dirty="0" smtClean="0"/>
              <a:t>から出た意見</a:t>
            </a:r>
            <a:endParaRPr lang="en-US" altLang="ja-JP" dirty="0" smtClean="0"/>
          </a:p>
        </p:txBody>
      </p:sp>
      <p:sp>
        <p:nvSpPr>
          <p:cNvPr id="19" name="テキスト ボックス 18"/>
          <p:cNvSpPr txBox="1"/>
          <p:nvPr/>
        </p:nvSpPr>
        <p:spPr>
          <a:xfrm>
            <a:off x="6400800" y="5337582"/>
            <a:ext cx="2026763" cy="369332"/>
          </a:xfrm>
          <a:prstGeom prst="rect">
            <a:avLst/>
          </a:prstGeom>
          <a:noFill/>
        </p:spPr>
        <p:txBody>
          <a:bodyPr wrap="square" rtlCol="0">
            <a:spAutoFit/>
          </a:bodyPr>
          <a:lstStyle/>
          <a:p>
            <a:r>
              <a:rPr kumimoji="1" lang="ja-JP" altLang="en-US" dirty="0" smtClean="0"/>
              <a:t>○・・・・・</a:t>
            </a:r>
            <a:endParaRPr kumimoji="1" lang="ja-JP" altLang="en-US" dirty="0"/>
          </a:p>
        </p:txBody>
      </p:sp>
      <p:sp>
        <p:nvSpPr>
          <p:cNvPr id="20" name="テキスト ボックス 19"/>
          <p:cNvSpPr txBox="1"/>
          <p:nvPr/>
        </p:nvSpPr>
        <p:spPr>
          <a:xfrm>
            <a:off x="245096" y="1310326"/>
            <a:ext cx="6815579" cy="523220"/>
          </a:xfrm>
          <a:prstGeom prst="rect">
            <a:avLst/>
          </a:prstGeom>
          <a:noFill/>
        </p:spPr>
        <p:txBody>
          <a:bodyPr wrap="square" rtlCol="0">
            <a:spAutoFit/>
          </a:bodyPr>
          <a:lstStyle/>
          <a:p>
            <a:r>
              <a:rPr kumimoji="1" lang="ja-JP" altLang="en-US" sz="2800" dirty="0" smtClean="0"/>
              <a:t>黒板（ホワイトボード）等のイメージ</a:t>
            </a:r>
            <a:endParaRPr kumimoji="1" lang="ja-JP" altLang="en-US" sz="2800" dirty="0"/>
          </a:p>
        </p:txBody>
      </p:sp>
      <p:sp>
        <p:nvSpPr>
          <p:cNvPr id="21" name="正方形/長方形 20"/>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864536962"/>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3074" name="Picture 2" descr="Z:\事務文書\教科教育\教科部共同研究\H27共同研修\校内研修パッケージ\ワークシート\画像\全国調査自校採点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9318" y="1428750"/>
            <a:ext cx="3796304" cy="52768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3257550" y="3733799"/>
            <a:ext cx="3314700" cy="900113"/>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47650" y="21336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7" name="正方形/長方形 6"/>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40213168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79249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1822141858"/>
              </p:ext>
            </p:extLst>
          </p:nvPr>
        </p:nvGraphicFramePr>
        <p:xfrm>
          <a:off x="247648" y="2187352"/>
          <a:ext cx="8648705" cy="4297680"/>
        </p:xfrm>
        <a:graphic>
          <a:graphicData uri="http://schemas.openxmlformats.org/drawingml/2006/table">
            <a:tbl>
              <a:tblPr firstRow="1" bandRow="1">
                <a:tableStyleId>{10A1B5D5-9B99-4C35-A422-299274C87663}</a:tableStyleId>
              </a:tblPr>
              <a:tblGrid>
                <a:gridCol w="383948">
                  <a:extLst>
                    <a:ext uri="{9D8B030D-6E8A-4147-A177-3AD203B41FA5}">
                      <a16:colId xmlns:a16="http://schemas.microsoft.com/office/drawing/2014/main" val="20000"/>
                    </a:ext>
                  </a:extLst>
                </a:gridCol>
                <a:gridCol w="2846895">
                  <a:extLst>
                    <a:ext uri="{9D8B030D-6E8A-4147-A177-3AD203B41FA5}">
                      <a16:colId xmlns:a16="http://schemas.microsoft.com/office/drawing/2014/main" val="20001"/>
                    </a:ext>
                  </a:extLst>
                </a:gridCol>
                <a:gridCol w="1234911">
                  <a:extLst>
                    <a:ext uri="{9D8B030D-6E8A-4147-A177-3AD203B41FA5}">
                      <a16:colId xmlns:a16="http://schemas.microsoft.com/office/drawing/2014/main" val="20002"/>
                    </a:ext>
                  </a:extLst>
                </a:gridCol>
                <a:gridCol w="3148553">
                  <a:extLst>
                    <a:ext uri="{9D8B030D-6E8A-4147-A177-3AD203B41FA5}">
                      <a16:colId xmlns:a16="http://schemas.microsoft.com/office/drawing/2014/main" val="20003"/>
                    </a:ext>
                  </a:extLst>
                </a:gridCol>
                <a:gridCol w="1034398">
                  <a:extLst>
                    <a:ext uri="{9D8B030D-6E8A-4147-A177-3AD203B41FA5}">
                      <a16:colId xmlns:a16="http://schemas.microsoft.com/office/drawing/2014/main" val="20004"/>
                    </a:ext>
                  </a:extLst>
                </a:gridCol>
              </a:tblGrid>
              <a:tr h="37084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おすすめ</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時期</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「ヒント集２」の対応箇所</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研修時間</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Ⅰ</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授業づくり共通理解研修</a:t>
                      </a:r>
                      <a:endParaRPr kumimoji="1" lang="ja-JP" altLang="en-US" sz="18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４・５「課題解決のための４つのプロセス」</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30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４～５月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４「プロセス１・２」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実践事例のプロセス１・２</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８～９月</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４「プロセス１・２」</a:t>
                      </a:r>
                      <a:endParaRPr kumimoji="1" lang="en-US" altLang="ja-JP" sz="1600" dirty="0" smtClean="0">
                        <a:latin typeface="HG丸ｺﾞｼｯｸM-PRO" panose="020F0600000000000000" pitchFamily="50" charset="-128"/>
                        <a:ea typeface="+mn-ea"/>
                      </a:endParaRPr>
                    </a:p>
                    <a:p>
                      <a:r>
                        <a:rPr kumimoji="1" lang="ja-JP" altLang="en-US" sz="1600" dirty="0" smtClean="0">
                          <a:latin typeface="HG丸ｺﾞｼｯｸM-PRO" panose="020F0600000000000000" pitchFamily="50" charset="-128"/>
                          <a:ea typeface="+mn-ea"/>
                        </a:rPr>
                        <a:t>実践事例のプロセス１・２</a:t>
                      </a:r>
                      <a:endParaRPr kumimoji="1" lang="en-US" altLang="ja-JP" sz="1600" dirty="0" smtClean="0">
                        <a:latin typeface="HG丸ｺﾞｼｯｸM-PRO" panose="020F0600000000000000" pitchFamily="50" charset="-128"/>
                        <a:ea typeface="+mn-ea"/>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Ⅳ</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単元計画研修</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a:t>
                      </a:r>
                      <a:r>
                        <a:rPr kumimoji="1" lang="ja-JP" altLang="en-US" sz="1600" dirty="0" smtClean="0">
                          <a:latin typeface="HG丸ｺﾞｼｯｸM-PRO" panose="020F0600000000000000" pitchFamily="50" charset="-128"/>
                          <a:ea typeface="HG丸ｺﾞｼｯｸM-PRO" panose="020F0600000000000000" pitchFamily="50" charset="-128"/>
                        </a:rPr>
                        <a:t>５「プロセス３」</a:t>
                      </a:r>
                      <a:endParaRPr kumimoji="1" lang="en-US" altLang="ja-JP" sz="1600" dirty="0" smtClean="0">
                        <a:latin typeface="HG丸ｺﾞｼｯｸM-PRO" panose="020F0600000000000000" pitchFamily="50" charset="-128"/>
                        <a:ea typeface="HG丸ｺﾞｼｯｸM-PRO" panose="020F0600000000000000" pitchFamily="50" charset="-128"/>
                      </a:endParaRPr>
                    </a:p>
                    <a:p>
                      <a:r>
                        <a:rPr kumimoji="1" lang="ja-JP" altLang="en-US" sz="1600" dirty="0" smtClean="0">
                          <a:latin typeface="HG丸ｺﾞｼｯｸM-PRO" panose="020F0600000000000000" pitchFamily="50" charset="-128"/>
                          <a:ea typeface="HG丸ｺﾞｼｯｸM-PRO" panose="020F0600000000000000" pitchFamily="50" charset="-128"/>
                        </a:rPr>
                        <a:t>実践事例のプロセス３</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60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Ⅴ</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本時計画研修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t>通年</a:t>
                      </a:r>
                      <a:endParaRPr kumimoji="1" lang="ja-JP" altLang="en-US" sz="1600" dirty="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en-US" altLang="ja-JP" sz="1600" dirty="0" smtClean="0">
                          <a:latin typeface="HG丸ｺﾞｼｯｸM-PRO" panose="020F0600000000000000" pitchFamily="50" charset="-128"/>
                          <a:ea typeface="+mn-ea"/>
                        </a:rPr>
                        <a:t>P</a:t>
                      </a:r>
                      <a:r>
                        <a:rPr kumimoji="1" lang="ja-JP" altLang="en-US" sz="1600" dirty="0" smtClean="0">
                          <a:latin typeface="HG丸ｺﾞｼｯｸM-PRO" panose="020F0600000000000000" pitchFamily="50" charset="-128"/>
                          <a:ea typeface="+mn-ea"/>
                        </a:rPr>
                        <a:t>５「プロセス４」</a:t>
                      </a:r>
                    </a:p>
                    <a:p>
                      <a:r>
                        <a:rPr kumimoji="1" lang="ja-JP" altLang="en-US" sz="1600" dirty="0" smtClean="0">
                          <a:latin typeface="HG丸ｺﾞｼｯｸM-PRO" panose="020F0600000000000000" pitchFamily="50" charset="-128"/>
                          <a:ea typeface="+mn-ea"/>
                        </a:rPr>
                        <a:t>実践事例のプロセス４</a:t>
                      </a:r>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55</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370840">
                <a:tc>
                  <a:txBody>
                    <a:bodyPr/>
                    <a:lstStyle/>
                    <a:p>
                      <a:pPr algn="ctr"/>
                      <a:r>
                        <a:rPr kumimoji="1" lang="en-US" altLang="ja-JP" sz="16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8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800" dirty="0" smtClean="0">
                        <a:latin typeface="HG丸ｺﾞｼｯｸM-PRO" panose="020F0600000000000000" pitchFamily="50" charset="-128"/>
                        <a:ea typeface="HG丸ｺﾞｼｯｸM-PRO" panose="020F0600000000000000" pitchFamily="50" charset="-128"/>
                      </a:endParaRPr>
                    </a:p>
                    <a:p>
                      <a:pPr algn="ctr"/>
                      <a:r>
                        <a:rPr kumimoji="1" lang="ja-JP" altLang="en-US" sz="1800" dirty="0" smtClean="0">
                          <a:latin typeface="HG丸ｺﾞｼｯｸM-PRO" panose="020F0600000000000000" pitchFamily="50" charset="-128"/>
                          <a:ea typeface="HG丸ｺﾞｼｯｸM-PRO" panose="020F0600000000000000" pitchFamily="50" charset="-128"/>
                        </a:rPr>
                        <a:t>ブラッシュアップ研修</a:t>
                      </a:r>
                      <a:endParaRPr kumimoji="1" lang="en-US" altLang="ja-JP" sz="18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学期当初</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en-US" altLang="ja-JP" sz="1600" dirty="0" smtClean="0">
                          <a:latin typeface="HG丸ｺﾞｼｯｸM-PRO" panose="020F0600000000000000" pitchFamily="50" charset="-128"/>
                          <a:ea typeface="HG丸ｺﾞｼｯｸM-PRO" panose="020F0600000000000000" pitchFamily="50" charset="-128"/>
                        </a:rPr>
                        <a:t>P22</a:t>
                      </a:r>
                      <a:r>
                        <a:rPr kumimoji="1" lang="ja-JP" altLang="en-US" sz="1600" dirty="0" smtClean="0">
                          <a:latin typeface="HG丸ｺﾞｼｯｸM-PRO" panose="020F0600000000000000" pitchFamily="50" charset="-128"/>
                          <a:ea typeface="HG丸ｺﾞｼｯｸM-PRO" panose="020F0600000000000000" pitchFamily="50" charset="-128"/>
                        </a:rPr>
                        <a:t>～</a:t>
                      </a:r>
                      <a:r>
                        <a:rPr kumimoji="1" lang="en-US" altLang="ja-JP" sz="1600" dirty="0" smtClean="0">
                          <a:latin typeface="HG丸ｺﾞｼｯｸM-PRO" panose="020F0600000000000000" pitchFamily="50" charset="-128"/>
                          <a:ea typeface="HG丸ｺﾞｼｯｸM-PRO" panose="020F0600000000000000" pitchFamily="50" charset="-128"/>
                        </a:rPr>
                        <a:t>38</a:t>
                      </a:r>
                      <a:r>
                        <a:rPr kumimoji="1" lang="ja-JP" altLang="en-US" sz="1600" dirty="0" smtClean="0">
                          <a:latin typeface="HG丸ｺﾞｼｯｸM-PRO" panose="020F0600000000000000" pitchFamily="50" charset="-128"/>
                          <a:ea typeface="HG丸ｺﾞｼｯｸM-PRO" panose="020F0600000000000000" pitchFamily="50" charset="-128"/>
                        </a:rPr>
                        <a:t>「思考力・判断力・表現力等を育むための素地となる学校・学級の取り組み」</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約</a:t>
                      </a:r>
                      <a:r>
                        <a:rPr kumimoji="1" lang="en-US" altLang="ja-JP" sz="1600" dirty="0" smtClean="0">
                          <a:latin typeface="HG丸ｺﾞｼｯｸM-PRO" panose="020F0600000000000000" pitchFamily="50" charset="-128"/>
                          <a:ea typeface="HG丸ｺﾞｼｯｸM-PRO" panose="020F0600000000000000" pitchFamily="50" charset="-128"/>
                        </a:rPr>
                        <a:t>50</a:t>
                      </a:r>
                      <a:r>
                        <a:rPr kumimoji="1" lang="ja-JP" altLang="en-US" sz="1600" dirty="0" smtClean="0">
                          <a:latin typeface="HG丸ｺﾞｼｯｸM-PRO" panose="020F0600000000000000" pitchFamily="50" charset="-128"/>
                          <a:ea typeface="HG丸ｺﾞｼｯｸM-PRO" panose="020F0600000000000000" pitchFamily="50" charset="-128"/>
                        </a:rPr>
                        <a:t>分</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5" name="角丸四角形 4"/>
          <p:cNvSpPr/>
          <p:nvPr/>
        </p:nvSpPr>
        <p:spPr>
          <a:xfrm>
            <a:off x="247648" y="922734"/>
            <a:ext cx="8648704" cy="1051003"/>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t"/>
          <a:lstStyle/>
          <a:p>
            <a:r>
              <a:rPr kumimoji="1" lang="ja-JP" altLang="en-US" b="1" dirty="0" smtClean="0">
                <a:solidFill>
                  <a:schemeClr val="tx1"/>
                </a:solidFill>
                <a:latin typeface="+mj-ea"/>
                <a:ea typeface="+mj-ea"/>
              </a:rPr>
              <a:t>研修の取り扱い　</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①研修はそれぞれで完結しているため、シリーズでも単独でも扱うことができる。</a:t>
            </a:r>
            <a:endParaRPr kumimoji="1" lang="en-US" altLang="ja-JP" b="1" dirty="0" smtClean="0">
              <a:solidFill>
                <a:schemeClr val="tx1"/>
              </a:solidFill>
              <a:latin typeface="+mj-ea"/>
              <a:ea typeface="+mj-ea"/>
            </a:endParaRPr>
          </a:p>
          <a:p>
            <a:r>
              <a:rPr kumimoji="1" lang="ja-JP" altLang="en-US" b="1" dirty="0" smtClean="0">
                <a:solidFill>
                  <a:schemeClr val="tx1"/>
                </a:solidFill>
                <a:latin typeface="+mj-ea"/>
                <a:ea typeface="+mj-ea"/>
              </a:rPr>
              <a:t>②同日の研修で、２つ以上の研修を組み合わせることもできる。</a:t>
            </a:r>
            <a:endParaRPr kumimoji="1" lang="en-US" altLang="ja-JP" b="1" dirty="0" smtClean="0">
              <a:solidFill>
                <a:schemeClr val="tx1"/>
              </a:solidFill>
              <a:latin typeface="+mj-ea"/>
              <a:ea typeface="+mj-ea"/>
            </a:endParaRPr>
          </a:p>
        </p:txBody>
      </p:sp>
    </p:spTree>
    <p:extLst>
      <p:ext uri="{BB962C8B-B14F-4D97-AF65-F5344CB8AC3E}">
        <p14:creationId xmlns:p14="http://schemas.microsoft.com/office/powerpoint/2010/main" val="37184252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247650" y="1448517"/>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○自校採点結果から課題を把握する。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○課題と捉えた問題（及び、関連する過去の問題）を解き、正答例を確かめる。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○どんな学力を付ける必要があるか考える。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t>○「解説資料」（また、過去の問題の「報告書」）を読み、指導のヒントを得る。</a:t>
            </a:r>
            <a:endParaRPr lang="en-US" altLang="ja-JP" dirty="0" smtClean="0"/>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　</a:t>
            </a:r>
            <a:endParaRPr lang="en-US" altLang="ja-JP" dirty="0" smtClean="0">
              <a:solidFill>
                <a:schemeClr val="bg1">
                  <a:lumMod val="85000"/>
                </a:schemeClr>
              </a:solidFill>
            </a:endParaRPr>
          </a:p>
        </p:txBody>
      </p:sp>
      <p:sp>
        <p:nvSpPr>
          <p:cNvPr id="4" name="下矢印 3"/>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1220027410"/>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247650" y="1448517"/>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○自校採点結果から課題を把握する。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○課題と捉えた問題（及び、関連する過去の問題）を解き、正答例を確かめる。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○どんな学力を付ける必要があるか考える。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○「解説資料」（また、過去の問題の「報告書」）を読み、指導のヒントを得る。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t>○自分の学年や学級の指導について考える。</a:t>
            </a:r>
            <a:endParaRPr lang="en-US" altLang="ja-JP" dirty="0" smtClean="0"/>
          </a:p>
          <a:p>
            <a:r>
              <a:rPr lang="ja-JP" altLang="en-US" dirty="0" smtClean="0"/>
              <a:t>　（個人）</a:t>
            </a:r>
            <a:endParaRPr lang="en-US" altLang="ja-JP" dirty="0" smtClean="0"/>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　</a:t>
            </a:r>
            <a:endParaRPr lang="en-US" altLang="ja-JP" dirty="0" smtClean="0">
              <a:solidFill>
                <a:schemeClr val="bg1">
                  <a:lumMod val="85000"/>
                </a:schemeClr>
              </a:solidFill>
            </a:endParaRPr>
          </a:p>
        </p:txBody>
      </p:sp>
      <p:sp>
        <p:nvSpPr>
          <p:cNvPr id="4" name="下矢印 3"/>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1562592629"/>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3074" name="Picture 2" descr="Z:\事務文書\教科教育\教科部共同研究\H27共同研修\校内研修パッケージ\ワークシート\画像\全国調査自校採点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9318" y="1428750"/>
            <a:ext cx="3796304" cy="52768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3200400" y="4495800"/>
            <a:ext cx="1485900" cy="12001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47650" y="21336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7" name="正方形/長方形 6"/>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4021316806"/>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247650" y="1448517"/>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○自校採点結果から課題を把握する。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○課題と捉えた問題（及び、関連する過去の問題）を解き、正答例を確かめる。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○どんな学力を付ける必要があるか考える。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○「解説資料」（また、過去の問題の「報告書」）を読み、指導のヒントを得る。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t>○考えたことを交流する。</a:t>
            </a:r>
            <a:endParaRPr lang="en-US" altLang="ja-JP" dirty="0" smtClean="0"/>
          </a:p>
          <a:p>
            <a:r>
              <a:rPr lang="ja-JP" altLang="en-US" dirty="0" smtClean="0"/>
              <a:t>　（グループ）</a:t>
            </a:r>
            <a:endParaRPr lang="en-US" altLang="ja-JP" dirty="0"/>
          </a:p>
          <a:p>
            <a:r>
              <a:rPr lang="ja-JP" altLang="en-US" dirty="0" smtClean="0">
                <a:solidFill>
                  <a:schemeClr val="bg1">
                    <a:lumMod val="85000"/>
                  </a:schemeClr>
                </a:solidFill>
              </a:rPr>
              <a:t>○全体で共有する。　</a:t>
            </a:r>
            <a:endParaRPr lang="en-US" altLang="ja-JP" dirty="0" smtClean="0">
              <a:solidFill>
                <a:schemeClr val="bg1">
                  <a:lumMod val="85000"/>
                </a:schemeClr>
              </a:solidFill>
            </a:endParaRPr>
          </a:p>
        </p:txBody>
      </p:sp>
      <p:sp>
        <p:nvSpPr>
          <p:cNvPr id="4" name="下矢印 3"/>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149656068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3074" name="Picture 2" descr="Z:\事務文書\教科教育\教科部共同研究\H27共同研修\校内研修パッケージ\ワークシート\画像\全国調査自校採点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9318" y="1428750"/>
            <a:ext cx="3796304" cy="52768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4457700" y="4495800"/>
            <a:ext cx="2038350" cy="12001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47650" y="21336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7" name="正方形/長方形 6"/>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351281838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247650" y="1448517"/>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○自校採点結果から課題を把握する。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○課題と捉えた問題（及び、関連する過去の問題）を解き、正答例を確かめる。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○どんな学力を付ける必要があるか考える。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○「解説資料」（また、過去の問題の「報告書」）を読み、指導のヒントを得る。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t>○全体で共有する。　</a:t>
            </a:r>
            <a:endParaRPr lang="en-US" altLang="ja-JP" dirty="0" smtClean="0"/>
          </a:p>
        </p:txBody>
      </p:sp>
      <p:sp>
        <p:nvSpPr>
          <p:cNvPr id="4" name="下矢印 3"/>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251102279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3074" name="Picture 2" descr="Z:\事務文書\教科教育\教科部共同研究\H27共同研修\校内研修パッケージ\ワークシート\画像\全国調査自校採点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9318" y="1428750"/>
            <a:ext cx="3796304" cy="52768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3276600" y="5562600"/>
            <a:ext cx="3181350" cy="85725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47650" y="21336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7" name="正方形/長方形 6"/>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351281838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 name="テキスト ボックス 42"/>
          <p:cNvSpPr txBox="1"/>
          <p:nvPr/>
        </p:nvSpPr>
        <p:spPr>
          <a:xfrm>
            <a:off x="333375" y="1820197"/>
            <a:ext cx="8477250" cy="3416320"/>
          </a:xfrm>
          <a:prstGeom prst="rect">
            <a:avLst/>
          </a:prstGeom>
          <a:noFill/>
        </p:spPr>
        <p:txBody>
          <a:bodyPr wrap="square" rtlCol="0">
            <a:spAutoFit/>
          </a:bodyPr>
          <a:lstStyle/>
          <a:p>
            <a:r>
              <a:rPr lang="en-US" altLang="ja-JP" sz="3600" dirty="0" smtClean="0"/>
              <a:t>【</a:t>
            </a:r>
            <a:r>
              <a:rPr lang="ja-JP" altLang="en-US" sz="3600" dirty="0" smtClean="0"/>
              <a:t>まとめ</a:t>
            </a:r>
            <a:r>
              <a:rPr lang="en-US" altLang="ja-JP" sz="3600" dirty="0" smtClean="0"/>
              <a:t>】</a:t>
            </a:r>
          </a:p>
          <a:p>
            <a:r>
              <a:rPr lang="ja-JP" altLang="en-US" sz="3600" dirty="0" smtClean="0"/>
              <a:t>・正答率の低さを課題と捉える。</a:t>
            </a:r>
            <a:endParaRPr lang="en-US" altLang="ja-JP" sz="3600" dirty="0" smtClean="0"/>
          </a:p>
          <a:p>
            <a:r>
              <a:rPr lang="ja-JP" altLang="en-US" sz="3600" dirty="0" smtClean="0"/>
              <a:t>・</a:t>
            </a:r>
            <a:r>
              <a:rPr lang="ja-JP" altLang="en-US" sz="3600" dirty="0"/>
              <a:t>対象学年</a:t>
            </a:r>
            <a:r>
              <a:rPr lang="ja-JP" altLang="en-US" sz="3600" dirty="0" smtClean="0"/>
              <a:t>だけの課題と捉えるのでは</a:t>
            </a:r>
            <a:r>
              <a:rPr lang="ja-JP" altLang="en-US" sz="3600" dirty="0" err="1" smtClean="0"/>
              <a:t>な</a:t>
            </a:r>
            <a:endParaRPr lang="en-US" altLang="ja-JP" sz="3600" dirty="0" smtClean="0"/>
          </a:p>
          <a:p>
            <a:r>
              <a:rPr lang="ja-JP" altLang="en-US" sz="3600" dirty="0"/>
              <a:t>　</a:t>
            </a:r>
            <a:r>
              <a:rPr lang="ja-JP" altLang="en-US" sz="3600" dirty="0" smtClean="0"/>
              <a:t>く、自分の学年・学級のこととして捉</a:t>
            </a:r>
            <a:endParaRPr lang="en-US" altLang="ja-JP" sz="3600" dirty="0" smtClean="0"/>
          </a:p>
          <a:p>
            <a:r>
              <a:rPr lang="ja-JP" altLang="en-US" sz="3600" dirty="0"/>
              <a:t>　</a:t>
            </a:r>
            <a:r>
              <a:rPr lang="ja-JP" altLang="en-US" sz="3600" dirty="0" smtClean="0"/>
              <a:t>える。</a:t>
            </a:r>
            <a:endParaRPr lang="en-US" altLang="ja-JP" sz="3600" dirty="0" smtClean="0"/>
          </a:p>
          <a:p>
            <a:r>
              <a:rPr lang="ja-JP" altLang="en-US" sz="3600" dirty="0" smtClean="0"/>
              <a:t>　</a:t>
            </a:r>
            <a:endParaRPr lang="en-US" altLang="ja-JP" sz="3600" dirty="0"/>
          </a:p>
        </p:txBody>
      </p:sp>
      <p:sp>
        <p:nvSpPr>
          <p:cNvPr id="4" name="角丸四角形 3"/>
          <p:cNvSpPr/>
          <p:nvPr/>
        </p:nvSpPr>
        <p:spPr>
          <a:xfrm>
            <a:off x="304800" y="4962227"/>
            <a:ext cx="8515350" cy="1104900"/>
          </a:xfrm>
          <a:prstGeom prst="roundRect">
            <a:avLst/>
          </a:prstGeom>
          <a:no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3200" dirty="0" smtClean="0">
                <a:solidFill>
                  <a:schemeClr val="tx1"/>
                </a:solidFill>
              </a:rPr>
              <a:t>以上で研修は終わりです。お疲れ様でした。</a:t>
            </a:r>
            <a:endParaRPr kumimoji="1" lang="ja-JP" altLang="en-US" sz="3200" dirty="0">
              <a:solidFill>
                <a:schemeClr val="tx1"/>
              </a:solidFill>
            </a:endParaRPr>
          </a:p>
        </p:txBody>
      </p:sp>
      <p:sp>
        <p:nvSpPr>
          <p:cNvPr id="5" name="正方形/長方形 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373913355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正方形/長方形 5"/>
          <p:cNvSpPr/>
          <p:nvPr/>
        </p:nvSpPr>
        <p:spPr>
          <a:xfrm>
            <a:off x="0" y="-27384"/>
            <a:ext cx="9144000" cy="8031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3600" b="1" dirty="0" smtClean="0">
                <a:latin typeface="HG丸ｺﾞｼｯｸM-PRO" panose="020F0600000000000000" pitchFamily="50" charset="-128"/>
                <a:ea typeface="HG丸ｺﾞｼｯｸM-PRO" panose="020F0600000000000000" pitchFamily="50" charset="-128"/>
              </a:rPr>
              <a:t>６つの研修の概要</a:t>
            </a:r>
            <a:endParaRPr lang="en-US" altLang="ja-JP" sz="3600" b="1" dirty="0" smtClean="0">
              <a:latin typeface="HG丸ｺﾞｼｯｸM-PRO" panose="020F0600000000000000" pitchFamily="50" charset="-128"/>
              <a:ea typeface="HG丸ｺﾞｼｯｸM-PRO" panose="020F0600000000000000" pitchFamily="50" charset="-128"/>
            </a:endParaRPr>
          </a:p>
        </p:txBody>
      </p:sp>
      <p:sp>
        <p:nvSpPr>
          <p:cNvPr id="7" name="角丸四角形 6"/>
          <p:cNvSpPr/>
          <p:nvPr/>
        </p:nvSpPr>
        <p:spPr>
          <a:xfrm>
            <a:off x="114300" y="76200"/>
            <a:ext cx="1638300" cy="400050"/>
          </a:xfrm>
          <a:prstGeom prst="roundRect">
            <a:avLst/>
          </a:prstGeom>
        </p:spPr>
        <p:style>
          <a:lnRef idx="2">
            <a:schemeClr val="accent1"/>
          </a:lnRef>
          <a:fillRef idx="1">
            <a:schemeClr val="lt1"/>
          </a:fillRef>
          <a:effectRef idx="0">
            <a:schemeClr val="accent1"/>
          </a:effectRef>
          <a:fontRef idx="minor">
            <a:schemeClr val="dk1"/>
          </a:fontRef>
        </p:style>
        <p:txBody>
          <a:bodyPr rtlCol="0" anchor="ctr"/>
          <a:lstStyle/>
          <a:p>
            <a:pPr algn="ctr"/>
            <a:r>
              <a:rPr kumimoji="1" lang="ja-JP" altLang="en-US" sz="2400" dirty="0" smtClean="0">
                <a:latin typeface="+mj-ea"/>
                <a:ea typeface="+mj-ea"/>
              </a:rPr>
              <a:t>はじめに</a:t>
            </a:r>
            <a:endParaRPr kumimoji="1" lang="ja-JP" altLang="en-US" sz="2400" dirty="0">
              <a:latin typeface="+mj-ea"/>
              <a:ea typeface="+mj-ea"/>
            </a:endParaRPr>
          </a:p>
        </p:txBody>
      </p:sp>
      <p:graphicFrame>
        <p:nvGraphicFramePr>
          <p:cNvPr id="8" name="表 7"/>
          <p:cNvGraphicFramePr>
            <a:graphicFrameLocks noGrp="1"/>
          </p:cNvGraphicFramePr>
          <p:nvPr>
            <p:extLst>
              <p:ext uri="{D42A27DB-BD31-4B8C-83A1-F6EECF244321}">
                <p14:modId xmlns:p14="http://schemas.microsoft.com/office/powerpoint/2010/main" val="3359298700"/>
              </p:ext>
            </p:extLst>
          </p:nvPr>
        </p:nvGraphicFramePr>
        <p:xfrm>
          <a:off x="247647" y="841152"/>
          <a:ext cx="8745523" cy="5831563"/>
        </p:xfrm>
        <a:graphic>
          <a:graphicData uri="http://schemas.openxmlformats.org/drawingml/2006/table">
            <a:tbl>
              <a:tblPr firstRow="1" bandRow="1">
                <a:tableStyleId>{10A1B5D5-9B99-4C35-A422-299274C87663}</a:tableStyleId>
              </a:tblPr>
              <a:tblGrid>
                <a:gridCol w="412229">
                  <a:extLst>
                    <a:ext uri="{9D8B030D-6E8A-4147-A177-3AD203B41FA5}">
                      <a16:colId xmlns:a16="http://schemas.microsoft.com/office/drawing/2014/main" val="20000"/>
                    </a:ext>
                  </a:extLst>
                </a:gridCol>
                <a:gridCol w="2422689">
                  <a:extLst>
                    <a:ext uri="{9D8B030D-6E8A-4147-A177-3AD203B41FA5}">
                      <a16:colId xmlns:a16="http://schemas.microsoft.com/office/drawing/2014/main" val="20001"/>
                    </a:ext>
                  </a:extLst>
                </a:gridCol>
                <a:gridCol w="5910605">
                  <a:extLst>
                    <a:ext uri="{9D8B030D-6E8A-4147-A177-3AD203B41FA5}">
                      <a16:colId xmlns:a16="http://schemas.microsoft.com/office/drawing/2014/main" val="20002"/>
                    </a:ext>
                  </a:extLst>
                </a:gridCol>
              </a:tblGrid>
              <a:tr h="377160">
                <a:tc>
                  <a:txBody>
                    <a:bodyPr/>
                    <a:lstStyle/>
                    <a:p>
                      <a:pPr algn="ctr"/>
                      <a:endParaRPr kumimoji="1" lang="ja-JP" altLang="en-US" sz="18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研修の名称</a:t>
                      </a:r>
                      <a:endParaRPr kumimoji="1" lang="ja-JP" altLang="en-US" sz="1600" dirty="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研修の目的</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3333CC"/>
                    </a:solidFill>
                  </a:tcPr>
                </a:tc>
                <a:extLst>
                  <a:ext uri="{0D108BD9-81ED-4DB2-BD59-A6C34878D82A}">
                    <a16:rowId xmlns:a16="http://schemas.microsoft.com/office/drawing/2014/main" val="10000"/>
                  </a:ext>
                </a:extLst>
              </a:tr>
              <a:tr h="105447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Ⅰ</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授業づくり共通理解研修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全国学力・学習状況調査を活用した課題解決のための授業づくりについて知り、今後の授業づくりのヒントにすることができる。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1"/>
                  </a:ext>
                </a:extLst>
              </a:tr>
              <a:tr h="84997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Ⅱ</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自校採点後研修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自校の採点結果から、課題を捉え、今後の指導の改善・充実の方向を共有することができる。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2"/>
                  </a:ext>
                </a:extLst>
              </a:tr>
              <a:tr h="707366">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Ⅲ</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結果公表後研修</a:t>
                      </a:r>
                      <a:endParaRPr kumimoji="1" lang="en-US" altLang="ja-JP" sz="1600" dirty="0" smtClean="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全国平均正答率との差から自校の課題を捉え、今後の指導の改善・充実の方向を共有することができる。</a:t>
                      </a:r>
                    </a:p>
                    <a:p>
                      <a:endParaRPr kumimoji="1" lang="ja-JP" altLang="en-US" sz="1600" dirty="0"/>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3"/>
                  </a:ext>
                </a:extLst>
              </a:tr>
              <a:tr h="781553">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Ⅳ</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単元計画研修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r>
                        <a:rPr kumimoji="1" lang="ja-JP" altLang="en-US" sz="1600" dirty="0" smtClean="0"/>
                        <a:t>小学校国語を題材に、</a:t>
                      </a:r>
                      <a:r>
                        <a:rPr kumimoji="1" lang="en-US" altLang="ja-JP" sz="1600" dirty="0" smtClean="0"/>
                        <a:t>B</a:t>
                      </a:r>
                      <a:r>
                        <a:rPr kumimoji="1" lang="ja-JP" altLang="en-US" sz="1600" dirty="0" smtClean="0"/>
                        <a:t>問題を単元として捉えることで、単元を計画する力を高めることができる。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4"/>
                  </a:ext>
                </a:extLst>
              </a:tr>
              <a:tr h="845389">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Ⅴ</a:t>
                      </a:r>
                      <a:endParaRPr kumimoji="1" lang="ja-JP" altLang="en-US" sz="14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本時計画研修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tc>
                  <a:txBody>
                    <a:bodyPr/>
                    <a:lstStyle/>
                    <a:p>
                      <a:r>
                        <a:rPr kumimoji="1" lang="ja-JP" altLang="en-US" sz="1600" dirty="0" smtClean="0"/>
                        <a:t>小学校算数を題材にして、「授業５」を意識することで、本時を計画する力を高めることができる。</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CECFF"/>
                    </a:solidFill>
                  </a:tcPr>
                </a:tc>
                <a:extLst>
                  <a:ext uri="{0D108BD9-81ED-4DB2-BD59-A6C34878D82A}">
                    <a16:rowId xmlns:a16="http://schemas.microsoft.com/office/drawing/2014/main" val="10005"/>
                  </a:ext>
                </a:extLst>
              </a:tr>
              <a:tr h="1100051">
                <a:tc>
                  <a:txBody>
                    <a:bodyPr/>
                    <a:lstStyle/>
                    <a:p>
                      <a:pPr algn="ctr"/>
                      <a:r>
                        <a:rPr kumimoji="1" lang="en-US" altLang="ja-JP" sz="1400" dirty="0" smtClean="0">
                          <a:latin typeface="HG丸ｺﾞｼｯｸM-PRO" panose="020F0600000000000000" pitchFamily="50" charset="-128"/>
                          <a:ea typeface="HG丸ｺﾞｼｯｸM-PRO" panose="020F0600000000000000" pitchFamily="50" charset="-128"/>
                        </a:rPr>
                        <a:t>Ⅵ</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kumimoji="1" lang="ja-JP" altLang="en-US" sz="1600" dirty="0" smtClean="0">
                          <a:latin typeface="HG丸ｺﾞｼｯｸM-PRO" panose="020F0600000000000000" pitchFamily="50" charset="-128"/>
                          <a:ea typeface="HG丸ｺﾞｼｯｸM-PRO" panose="020F0600000000000000" pitchFamily="50" charset="-128"/>
                        </a:rPr>
                        <a:t>学校・学級の取り組み</a:t>
                      </a:r>
                      <a:endParaRPr kumimoji="1" lang="en-US" altLang="ja-JP" sz="1600" dirty="0" smtClean="0">
                        <a:latin typeface="HG丸ｺﾞｼｯｸM-PRO" panose="020F0600000000000000" pitchFamily="50" charset="-128"/>
                        <a:ea typeface="HG丸ｺﾞｼｯｸM-PRO" panose="020F0600000000000000" pitchFamily="50" charset="-128"/>
                      </a:endParaRPr>
                    </a:p>
                    <a:p>
                      <a:pPr algn="ctr"/>
                      <a:r>
                        <a:rPr kumimoji="1" lang="ja-JP" altLang="en-US" sz="1600" dirty="0" smtClean="0">
                          <a:latin typeface="HG丸ｺﾞｼｯｸM-PRO" panose="020F0600000000000000" pitchFamily="50" charset="-128"/>
                          <a:ea typeface="HG丸ｺﾞｼｯｸM-PRO" panose="020F0600000000000000" pitchFamily="50" charset="-128"/>
                        </a:rPr>
                        <a:t>ブラッシュアップ研修</a:t>
                      </a:r>
                      <a:endParaRPr kumimoji="1" lang="ja-JP" altLang="en-US" sz="1600" dirty="0">
                        <a:latin typeface="HG丸ｺﾞｼｯｸM-PRO" panose="020F0600000000000000" pitchFamily="50" charset="-128"/>
                        <a:ea typeface="HG丸ｺﾞｼｯｸM-PRO" panose="020F0600000000000000"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r>
                        <a:rPr kumimoji="1" lang="ja-JP" altLang="en-US" sz="1600" dirty="0" smtClean="0">
                          <a:latin typeface="HG丸ｺﾞｼｯｸM-PRO" panose="020F0600000000000000" pitchFamily="50" charset="-128"/>
                          <a:ea typeface="HG丸ｺﾞｼｯｸM-PRO" panose="020F0600000000000000" pitchFamily="50" charset="-128"/>
                        </a:rPr>
                        <a:t>学力向上に向け、現在の学校・学級の取り組みを振り返るとともに、他校の実践事例を参考にすることを通して、より実効的な学校の取り組みを構想することができる。</a:t>
                      </a:r>
                      <a:endParaRPr kumimoji="1" lang="en-US" altLang="ja-JP" sz="1600" dirty="0" smtClean="0">
                        <a:latin typeface="HG丸ｺﾞｼｯｸM-PRO" panose="020F0600000000000000" pitchFamily="50" charset="-128"/>
                        <a:ea typeface="HG丸ｺﾞｼｯｸM-PRO" panose="020F0600000000000000" pitchFamily="50" charset="-128"/>
                      </a:endParaRPr>
                    </a:p>
                    <a:p>
                      <a:endParaRPr kumimoji="1" lang="ja-JP" altLang="en-US" sz="1600" dirty="0" smtClean="0">
                        <a:latin typeface="HG丸ｺﾞｼｯｸM-PRO" panose="020F0600000000000000" pitchFamily="50" charset="-128"/>
                        <a:ea typeface="HG丸ｺﾞｼｯｸM-PRO" panose="020F0600000000000000"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6"/>
                  </a:ext>
                </a:extLst>
              </a:tr>
            </a:tbl>
          </a:graphicData>
        </a:graphic>
      </p:graphicFrame>
      <p:sp>
        <p:nvSpPr>
          <p:cNvPr id="3" name="角丸四角形 2"/>
          <p:cNvSpPr/>
          <p:nvPr/>
        </p:nvSpPr>
        <p:spPr>
          <a:xfrm>
            <a:off x="4813539" y="1826125"/>
            <a:ext cx="4165910" cy="382237"/>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課題解決のための４つのプロセスとは？</a:t>
            </a:r>
            <a:endParaRPr kumimoji="1" lang="en-US" altLang="ja-JP" sz="1600" dirty="0" smtClean="0">
              <a:solidFill>
                <a:schemeClr val="tx1"/>
              </a:solidFill>
            </a:endParaRPr>
          </a:p>
        </p:txBody>
      </p:sp>
      <p:sp>
        <p:nvSpPr>
          <p:cNvPr id="9" name="角丸四角形 8"/>
          <p:cNvSpPr/>
          <p:nvPr/>
        </p:nvSpPr>
        <p:spPr>
          <a:xfrm>
            <a:off x="5916758" y="2741444"/>
            <a:ext cx="3079944" cy="307911"/>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正答率の低い問題を課題に！</a:t>
            </a:r>
            <a:endParaRPr kumimoji="1" lang="en-US" altLang="ja-JP" sz="1600" dirty="0" smtClean="0">
              <a:solidFill>
                <a:schemeClr val="tx1"/>
              </a:solidFill>
            </a:endParaRPr>
          </a:p>
        </p:txBody>
      </p:sp>
      <p:sp>
        <p:nvSpPr>
          <p:cNvPr id="10" name="角丸四角形 9"/>
          <p:cNvSpPr/>
          <p:nvPr/>
        </p:nvSpPr>
        <p:spPr>
          <a:xfrm>
            <a:off x="5455172" y="3636854"/>
            <a:ext cx="3541530" cy="30940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全国との差の大きい問題を課題に！</a:t>
            </a:r>
            <a:endParaRPr kumimoji="1" lang="en-US" altLang="ja-JP" sz="1600" dirty="0" smtClean="0">
              <a:solidFill>
                <a:schemeClr val="tx1"/>
              </a:solidFill>
            </a:endParaRPr>
          </a:p>
        </p:txBody>
      </p:sp>
      <p:sp>
        <p:nvSpPr>
          <p:cNvPr id="12" name="角丸四角形 11"/>
          <p:cNvSpPr/>
          <p:nvPr/>
        </p:nvSpPr>
        <p:spPr>
          <a:xfrm>
            <a:off x="6668282" y="4335003"/>
            <a:ext cx="2328420" cy="278323"/>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調査問題を単元に！</a:t>
            </a:r>
            <a:endParaRPr kumimoji="1" lang="en-US" altLang="ja-JP" sz="1600" dirty="0" smtClean="0">
              <a:solidFill>
                <a:schemeClr val="tx1"/>
              </a:solidFill>
            </a:endParaRPr>
          </a:p>
        </p:txBody>
      </p:sp>
      <p:sp>
        <p:nvSpPr>
          <p:cNvPr id="13" name="角丸四角形 12"/>
          <p:cNvSpPr/>
          <p:nvPr/>
        </p:nvSpPr>
        <p:spPr>
          <a:xfrm>
            <a:off x="6547081" y="5259405"/>
            <a:ext cx="2466874" cy="307238"/>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600" dirty="0" smtClean="0">
                <a:solidFill>
                  <a:schemeClr val="tx1"/>
                </a:solidFill>
              </a:rPr>
              <a:t>「授業５」を意識して！</a:t>
            </a:r>
            <a:endParaRPr kumimoji="1" lang="en-US" altLang="ja-JP" sz="1600" dirty="0" smtClean="0">
              <a:solidFill>
                <a:schemeClr val="tx1"/>
              </a:solidFill>
            </a:endParaRPr>
          </a:p>
        </p:txBody>
      </p:sp>
      <p:sp>
        <p:nvSpPr>
          <p:cNvPr id="14" name="角丸四角形 13"/>
          <p:cNvSpPr/>
          <p:nvPr/>
        </p:nvSpPr>
        <p:spPr>
          <a:xfrm>
            <a:off x="6090248" y="6392072"/>
            <a:ext cx="2906453" cy="296514"/>
          </a:xfrm>
          <a:prstGeom prst="roundRect">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600" dirty="0" smtClean="0">
                <a:solidFill>
                  <a:schemeClr val="tx1"/>
                </a:solidFill>
                <a:latin typeface="+mj-ea"/>
                <a:ea typeface="+mj-ea"/>
              </a:rPr>
              <a:t>10</a:t>
            </a:r>
            <a:r>
              <a:rPr kumimoji="1" lang="ja-JP" altLang="en-US" sz="1600" dirty="0" smtClean="0">
                <a:solidFill>
                  <a:schemeClr val="tx1"/>
                </a:solidFill>
              </a:rPr>
              <a:t>のアイディアを参考に！</a:t>
            </a:r>
            <a:endParaRPr kumimoji="1" lang="en-US" altLang="ja-JP" sz="1600" dirty="0" smtClean="0">
              <a:solidFill>
                <a:schemeClr val="tx1"/>
              </a:solidFill>
            </a:endParaRPr>
          </a:p>
        </p:txBody>
      </p:sp>
    </p:spTree>
    <p:extLst>
      <p:ext uri="{BB962C8B-B14F-4D97-AF65-F5344CB8AC3E}">
        <p14:creationId xmlns:p14="http://schemas.microsoft.com/office/powerpoint/2010/main" val="247901846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 name="正方形/長方形 51"/>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
        <p:nvSpPr>
          <p:cNvPr id="43" name="テキスト ボックス 42"/>
          <p:cNvSpPr txBox="1"/>
          <p:nvPr/>
        </p:nvSpPr>
        <p:spPr>
          <a:xfrm>
            <a:off x="333375" y="2527562"/>
            <a:ext cx="8477250" cy="2308324"/>
          </a:xfrm>
          <a:prstGeom prst="rect">
            <a:avLst/>
          </a:prstGeom>
          <a:noFill/>
        </p:spPr>
        <p:txBody>
          <a:bodyPr wrap="square" rtlCol="0">
            <a:spAutoFit/>
          </a:bodyPr>
          <a:lstStyle/>
          <a:p>
            <a:r>
              <a:rPr lang="en-US" altLang="ja-JP" sz="3600" dirty="0" smtClean="0"/>
              <a:t>【</a:t>
            </a:r>
            <a:r>
              <a:rPr lang="ja-JP" altLang="en-US" sz="3600" dirty="0" smtClean="0"/>
              <a:t>目的</a:t>
            </a:r>
            <a:r>
              <a:rPr lang="en-US" altLang="ja-JP" sz="3600" dirty="0" smtClean="0"/>
              <a:t>】</a:t>
            </a:r>
          </a:p>
          <a:p>
            <a:r>
              <a:rPr lang="ja-JP" altLang="en-US" sz="3600" dirty="0" smtClean="0"/>
              <a:t>　</a:t>
            </a:r>
            <a:r>
              <a:rPr lang="ja-JP" altLang="en-US" sz="3600" dirty="0"/>
              <a:t>自校の採点結果</a:t>
            </a:r>
            <a:r>
              <a:rPr lang="ja-JP" altLang="en-US" sz="3600" dirty="0" smtClean="0"/>
              <a:t>から、課題</a:t>
            </a:r>
            <a:r>
              <a:rPr lang="ja-JP" altLang="en-US" sz="3600" dirty="0"/>
              <a:t>を</a:t>
            </a:r>
            <a:r>
              <a:rPr lang="ja-JP" altLang="en-US" sz="3600" dirty="0" smtClean="0"/>
              <a:t>捉え、今後</a:t>
            </a:r>
            <a:r>
              <a:rPr lang="ja-JP" altLang="en-US" sz="3600" dirty="0"/>
              <a:t>の指導の改善・充実の方向を共有することができる</a:t>
            </a:r>
            <a:r>
              <a:rPr lang="ja-JP" altLang="en-US" sz="3600" dirty="0" smtClean="0"/>
              <a:t>。</a:t>
            </a:r>
            <a:endParaRPr lang="ja-JP" altLang="en-US" sz="3600" dirty="0"/>
          </a:p>
        </p:txBody>
      </p:sp>
    </p:spTree>
    <p:extLst>
      <p:ext uri="{BB962C8B-B14F-4D97-AF65-F5344CB8AC3E}">
        <p14:creationId xmlns:p14="http://schemas.microsoft.com/office/powerpoint/2010/main" val="392479716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p:cNvSpPr txBox="1"/>
          <p:nvPr/>
        </p:nvSpPr>
        <p:spPr>
          <a:xfrm>
            <a:off x="247648" y="1435100"/>
            <a:ext cx="8575842" cy="5262979"/>
          </a:xfrm>
          <a:prstGeom prst="rect">
            <a:avLst/>
          </a:prstGeom>
          <a:noFill/>
        </p:spPr>
        <p:txBody>
          <a:bodyPr wrap="square" rtlCol="0">
            <a:spAutoFit/>
          </a:bodyPr>
          <a:lstStyle/>
          <a:p>
            <a:r>
              <a:rPr lang="en-US" altLang="ja-JP" sz="2800" dirty="0" smtClean="0"/>
              <a:t>【</a:t>
            </a:r>
            <a:r>
              <a:rPr lang="ja-JP" altLang="en-US" sz="2800" dirty="0"/>
              <a:t>準備物</a:t>
            </a:r>
            <a:r>
              <a:rPr lang="en-US" altLang="ja-JP" sz="2800" dirty="0" smtClean="0"/>
              <a:t>】</a:t>
            </a:r>
          </a:p>
          <a:p>
            <a:r>
              <a:rPr lang="ja-JP" altLang="en-US" sz="2800" dirty="0"/>
              <a:t>・「ヒント集２」Ｐ４・研修対象教科の</a:t>
            </a:r>
            <a:r>
              <a:rPr lang="ja-JP" altLang="en-US" sz="2800" dirty="0" smtClean="0"/>
              <a:t>プロセス２</a:t>
            </a:r>
            <a:endParaRPr lang="en-US" altLang="ja-JP" sz="2800" dirty="0" smtClean="0"/>
          </a:p>
          <a:p>
            <a:r>
              <a:rPr lang="ja-JP" altLang="en-US" sz="2800" dirty="0"/>
              <a:t>　</a:t>
            </a:r>
            <a:r>
              <a:rPr lang="ja-JP" altLang="en-US" sz="2800" dirty="0" smtClean="0"/>
              <a:t>に</a:t>
            </a:r>
            <a:r>
              <a:rPr lang="ja-JP" altLang="en-US" sz="2800" dirty="0"/>
              <a:t>該当するページ</a:t>
            </a:r>
            <a:endParaRPr lang="en-US" altLang="ja-JP" sz="2800" dirty="0"/>
          </a:p>
          <a:p>
            <a:r>
              <a:rPr lang="ja-JP" altLang="en-US" sz="2800" dirty="0" smtClean="0"/>
              <a:t>・自校の採点結果</a:t>
            </a:r>
            <a:endParaRPr lang="en-US" altLang="ja-JP" sz="2800" dirty="0" smtClean="0"/>
          </a:p>
          <a:p>
            <a:r>
              <a:rPr lang="ja-JP" altLang="en-US" sz="2800" dirty="0" smtClean="0"/>
              <a:t>・課題の見られた問題（１つ）</a:t>
            </a:r>
            <a:endParaRPr lang="en-US" altLang="ja-JP" sz="2800" dirty="0" smtClean="0"/>
          </a:p>
          <a:p>
            <a:r>
              <a:rPr lang="ja-JP" altLang="en-US" sz="2800" dirty="0" smtClean="0"/>
              <a:t>・「解説資料」の問題に関する資料</a:t>
            </a:r>
            <a:endParaRPr lang="en-US" altLang="ja-JP" sz="2800" dirty="0" smtClean="0"/>
          </a:p>
          <a:p>
            <a:r>
              <a:rPr lang="ja-JP" altLang="en-US" sz="2800" dirty="0" smtClean="0"/>
              <a:t>　（「出題の趣旨」「解説（正答例）」「学習指導</a:t>
            </a:r>
            <a:endParaRPr lang="en-US" altLang="ja-JP" sz="2800" dirty="0" smtClean="0"/>
          </a:p>
          <a:p>
            <a:r>
              <a:rPr lang="ja-JP" altLang="en-US" sz="2800" dirty="0" smtClean="0"/>
              <a:t>　　に当たって」等）</a:t>
            </a:r>
            <a:endParaRPr lang="en-US" altLang="ja-JP" sz="2800" dirty="0"/>
          </a:p>
          <a:p>
            <a:r>
              <a:rPr lang="ja-JP" altLang="en-US" sz="2800" dirty="0" smtClean="0"/>
              <a:t>・ワークシート</a:t>
            </a:r>
            <a:endParaRPr lang="en-US" altLang="ja-JP" sz="2800" dirty="0" smtClean="0"/>
          </a:p>
          <a:p>
            <a:r>
              <a:rPr lang="en-US" altLang="ja-JP" sz="2800" dirty="0" smtClean="0"/>
              <a:t>【</a:t>
            </a:r>
            <a:r>
              <a:rPr lang="ja-JP" altLang="en-US" sz="2800" dirty="0" smtClean="0"/>
              <a:t>追加が考えられる準備物</a:t>
            </a:r>
            <a:r>
              <a:rPr lang="en-US" altLang="ja-JP" sz="2800" dirty="0" smtClean="0"/>
              <a:t>】</a:t>
            </a:r>
            <a:endParaRPr lang="en-US" altLang="ja-JP" sz="2800" dirty="0"/>
          </a:p>
          <a:p>
            <a:r>
              <a:rPr lang="en-US" altLang="ja-JP" sz="2800" dirty="0" smtClean="0"/>
              <a:t>※</a:t>
            </a:r>
            <a:r>
              <a:rPr lang="ja-JP" altLang="en-US" sz="2800" dirty="0" smtClean="0"/>
              <a:t>課題の見られた問題と類似の問題（過去の問題）</a:t>
            </a:r>
            <a:endParaRPr lang="en-US" altLang="ja-JP" sz="2800" dirty="0" smtClean="0"/>
          </a:p>
          <a:p>
            <a:r>
              <a:rPr lang="en-US" altLang="ja-JP" sz="2800" dirty="0" smtClean="0"/>
              <a:t>※</a:t>
            </a:r>
            <a:r>
              <a:rPr lang="ja-JP" altLang="en-US" sz="2800" dirty="0" smtClean="0"/>
              <a:t>「報告書」から類似の問題に係る部分　　　　　　　　　　　</a:t>
            </a:r>
            <a:endParaRPr lang="en-US" altLang="ja-JP" sz="2800" dirty="0" smtClean="0"/>
          </a:p>
        </p:txBody>
      </p:sp>
      <p:sp>
        <p:nvSpPr>
          <p:cNvPr id="5" name="正方形/長方形 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17233081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247650" y="1448517"/>
            <a:ext cx="8648700" cy="5355312"/>
          </a:xfrm>
          <a:prstGeom prst="rect">
            <a:avLst/>
          </a:prstGeom>
          <a:noFill/>
        </p:spPr>
        <p:txBody>
          <a:bodyPr wrap="square" rtlCol="0">
            <a:spAutoFit/>
          </a:bodyPr>
          <a:lstStyle/>
          <a:p>
            <a:r>
              <a:rPr lang="ja-JP" altLang="en-US" dirty="0" smtClean="0"/>
              <a:t>○「ヒント集２</a:t>
            </a:r>
            <a:r>
              <a:rPr lang="ja-JP" altLang="en-US" dirty="0" smtClean="0">
                <a:latin typeface="+mj-ea"/>
                <a:ea typeface="+mj-ea"/>
              </a:rPr>
              <a:t>」</a:t>
            </a:r>
            <a:r>
              <a:rPr lang="en-US" altLang="ja-JP" dirty="0" smtClean="0">
                <a:latin typeface="+mj-ea"/>
                <a:ea typeface="+mj-ea"/>
              </a:rPr>
              <a:t>P</a:t>
            </a:r>
            <a:r>
              <a:rPr lang="ja-JP" altLang="en-US" dirty="0" smtClean="0">
                <a:latin typeface="+mj-ea"/>
                <a:ea typeface="+mj-ea"/>
              </a:rPr>
              <a:t>４・研修対象教科のプロセス１・２を読む。</a:t>
            </a:r>
            <a:endParaRPr lang="en-US" altLang="ja-JP" dirty="0" smtClean="0">
              <a:latin typeface="+mj-ea"/>
              <a:ea typeface="+mj-ea"/>
            </a:endParaRPr>
          </a:p>
          <a:p>
            <a:endParaRPr lang="en-US" altLang="ja-JP" dirty="0" smtClean="0">
              <a:latin typeface="+mj-ea"/>
              <a:ea typeface="+mj-ea"/>
            </a:endParaRPr>
          </a:p>
          <a:p>
            <a:r>
              <a:rPr lang="ja-JP" altLang="en-US" dirty="0" smtClean="0"/>
              <a:t>○自校採点結果から課題を把握する。（５分）</a:t>
            </a:r>
            <a:endParaRPr lang="en-US" altLang="ja-JP" dirty="0" smtClean="0"/>
          </a:p>
          <a:p>
            <a:endParaRPr lang="en-US" altLang="ja-JP" dirty="0" smtClean="0"/>
          </a:p>
          <a:p>
            <a:r>
              <a:rPr lang="ja-JP" altLang="en-US" dirty="0" smtClean="0"/>
              <a:t>○課題と捉えた問題（及び、関連する過去の問題）を解き、正答例を確かめる。</a:t>
            </a:r>
            <a:endParaRPr lang="en-US" altLang="ja-JP" dirty="0" smtClean="0"/>
          </a:p>
          <a:p>
            <a:endParaRPr lang="en-US" altLang="ja-JP" dirty="0" smtClean="0"/>
          </a:p>
          <a:p>
            <a:r>
              <a:rPr lang="ja-JP" altLang="en-US" dirty="0" smtClean="0"/>
              <a:t>○どんな学力を付ける必要があるか考える。（４分）</a:t>
            </a:r>
            <a:endParaRPr lang="en-US" altLang="ja-JP" dirty="0" smtClean="0"/>
          </a:p>
          <a:p>
            <a:r>
              <a:rPr lang="ja-JP" altLang="en-US" dirty="0"/>
              <a:t>　</a:t>
            </a:r>
            <a:r>
              <a:rPr lang="ja-JP" altLang="en-US" dirty="0" smtClean="0"/>
              <a:t>（個人）</a:t>
            </a:r>
            <a:endParaRPr lang="en-US" altLang="ja-JP" dirty="0" smtClean="0"/>
          </a:p>
          <a:p>
            <a:r>
              <a:rPr lang="ja-JP" altLang="en-US" dirty="0" smtClean="0"/>
              <a:t>○書いたことを交流する。（５分）</a:t>
            </a:r>
            <a:endParaRPr lang="en-US" altLang="ja-JP" dirty="0" smtClean="0"/>
          </a:p>
          <a:p>
            <a:r>
              <a:rPr lang="ja-JP" altLang="en-US" dirty="0"/>
              <a:t>　</a:t>
            </a:r>
            <a:r>
              <a:rPr lang="ja-JP" altLang="en-US" dirty="0" smtClean="0"/>
              <a:t>（グループ）</a:t>
            </a:r>
            <a:endParaRPr lang="en-US" altLang="ja-JP" dirty="0" smtClean="0">
              <a:latin typeface="+mj-ea"/>
              <a:ea typeface="+mj-ea"/>
            </a:endParaRPr>
          </a:p>
          <a:p>
            <a:r>
              <a:rPr lang="ja-JP" altLang="en-US" dirty="0" smtClean="0">
                <a:latin typeface="+mj-ea"/>
                <a:ea typeface="+mj-ea"/>
              </a:rPr>
              <a:t>○全体で、黒板などに整理し自校の課題として共有する。（</a:t>
            </a:r>
            <a:r>
              <a:rPr lang="en-US" altLang="ja-JP" dirty="0" smtClean="0">
                <a:latin typeface="+mj-ea"/>
                <a:ea typeface="+mj-ea"/>
              </a:rPr>
              <a:t>15</a:t>
            </a:r>
            <a:r>
              <a:rPr lang="ja-JP" altLang="en-US" dirty="0" smtClean="0">
                <a:latin typeface="+mj-ea"/>
                <a:ea typeface="+mj-ea"/>
              </a:rPr>
              <a:t>分）</a:t>
            </a:r>
            <a:endParaRPr lang="en-US" altLang="ja-JP" dirty="0" smtClean="0">
              <a:latin typeface="+mj-ea"/>
              <a:ea typeface="+mj-ea"/>
            </a:endParaRPr>
          </a:p>
          <a:p>
            <a:r>
              <a:rPr lang="ja-JP" altLang="en-US" dirty="0" smtClean="0">
                <a:latin typeface="+mj-ea"/>
                <a:ea typeface="+mj-ea"/>
              </a:rPr>
              <a:t>　</a:t>
            </a:r>
            <a:endParaRPr lang="en-US" altLang="ja-JP" dirty="0" smtClean="0">
              <a:latin typeface="+mj-ea"/>
              <a:ea typeface="+mj-ea"/>
            </a:endParaRPr>
          </a:p>
          <a:p>
            <a:r>
              <a:rPr lang="ja-JP" altLang="en-US" dirty="0" smtClean="0"/>
              <a:t>○「解説資料」（また、過去の問題の「報告書」）を読み、指導のヒントを得る。</a:t>
            </a:r>
            <a:endParaRPr lang="en-US" altLang="ja-JP" dirty="0" smtClean="0"/>
          </a:p>
          <a:p>
            <a:r>
              <a:rPr lang="ja-JP" altLang="en-US" dirty="0" smtClean="0"/>
              <a:t>　　　　　　　　　　　　　　　　　　　　</a:t>
            </a:r>
            <a:endParaRPr lang="en-US" altLang="ja-JP" dirty="0" smtClean="0"/>
          </a:p>
          <a:p>
            <a:r>
              <a:rPr lang="ja-JP" altLang="en-US" dirty="0" smtClean="0"/>
              <a:t>○自分の学年や学級の指導について考える。（３分）</a:t>
            </a:r>
            <a:endParaRPr lang="en-US" altLang="ja-JP" dirty="0" smtClean="0"/>
          </a:p>
          <a:p>
            <a:r>
              <a:rPr lang="ja-JP" altLang="en-US" dirty="0" smtClean="0"/>
              <a:t>　（個人）</a:t>
            </a:r>
            <a:endParaRPr lang="en-US" altLang="ja-JP" dirty="0" smtClean="0"/>
          </a:p>
          <a:p>
            <a:r>
              <a:rPr lang="ja-JP" altLang="en-US" dirty="0" smtClean="0"/>
              <a:t>○考えたことを交流する。（５分）</a:t>
            </a:r>
            <a:endParaRPr lang="en-US" altLang="ja-JP" dirty="0" smtClean="0"/>
          </a:p>
          <a:p>
            <a:r>
              <a:rPr lang="ja-JP" altLang="en-US" dirty="0" smtClean="0"/>
              <a:t>　（グループ）</a:t>
            </a:r>
            <a:endParaRPr lang="en-US" altLang="ja-JP" dirty="0"/>
          </a:p>
          <a:p>
            <a:r>
              <a:rPr lang="ja-JP" altLang="en-US" dirty="0" smtClean="0"/>
              <a:t>○全体で共有する。（５分）　</a:t>
            </a:r>
            <a:endParaRPr lang="en-US" altLang="ja-JP" dirty="0" smtClean="0"/>
          </a:p>
        </p:txBody>
      </p:sp>
      <p:sp>
        <p:nvSpPr>
          <p:cNvPr id="5" name="下矢印 4"/>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テキスト ボックス 9"/>
          <p:cNvSpPr txBox="1"/>
          <p:nvPr/>
        </p:nvSpPr>
        <p:spPr>
          <a:xfrm>
            <a:off x="6591300" y="6039567"/>
            <a:ext cx="2419350" cy="400110"/>
          </a:xfrm>
          <a:prstGeom prst="rect">
            <a:avLst/>
          </a:prstGeom>
          <a:noFill/>
        </p:spPr>
        <p:txBody>
          <a:bodyPr wrap="square" rtlCol="0">
            <a:spAutoFit/>
          </a:bodyPr>
          <a:lstStyle/>
          <a:p>
            <a:r>
              <a:rPr kumimoji="1" lang="en-US" altLang="ja-JP" sz="2000" dirty="0" smtClean="0"/>
              <a:t>※</a:t>
            </a:r>
            <a:r>
              <a:rPr kumimoji="1" lang="ja-JP" altLang="en-US" sz="2000" dirty="0" smtClean="0"/>
              <a:t>時間は目安です。</a:t>
            </a:r>
            <a:endParaRPr kumimoji="1" lang="ja-JP" altLang="en-US" sz="2000" dirty="0"/>
          </a:p>
        </p:txBody>
      </p:sp>
      <p:sp>
        <p:nvSpPr>
          <p:cNvPr id="12" name="角丸四角形 11"/>
          <p:cNvSpPr/>
          <p:nvPr/>
        </p:nvSpPr>
        <p:spPr>
          <a:xfrm>
            <a:off x="7581900" y="1333500"/>
            <a:ext cx="1352550" cy="857250"/>
          </a:xfrm>
          <a:prstGeom prst="roundRect">
            <a:avLst/>
          </a:prstGeom>
        </p:spPr>
        <p:style>
          <a:lnRef idx="3">
            <a:schemeClr val="lt1"/>
          </a:lnRef>
          <a:fillRef idx="1">
            <a:schemeClr val="accent1"/>
          </a:fillRef>
          <a:effectRef idx="1">
            <a:schemeClr val="accent1"/>
          </a:effectRef>
          <a:fontRef idx="minor">
            <a:schemeClr val="lt1"/>
          </a:fontRef>
        </p:style>
        <p:txBody>
          <a:bodyPr rtlCol="0" anchor="ctr"/>
          <a:lstStyle/>
          <a:p>
            <a:pPr algn="ctr"/>
            <a:r>
              <a:rPr lang="ja-JP" altLang="en-US" sz="2400" b="1" dirty="0" smtClean="0"/>
              <a:t>時間</a:t>
            </a:r>
            <a:endParaRPr lang="en-US" altLang="ja-JP" sz="2400" b="1" dirty="0" smtClean="0"/>
          </a:p>
          <a:p>
            <a:pPr algn="ctr"/>
            <a:r>
              <a:rPr kumimoji="1" lang="ja-JP" altLang="en-US" sz="2400" b="1" dirty="0" smtClean="0"/>
              <a:t>約</a:t>
            </a:r>
            <a:r>
              <a:rPr kumimoji="1" lang="en-US" altLang="ja-JP" sz="2400" b="1" dirty="0" smtClean="0">
                <a:latin typeface="+mj-ea"/>
                <a:ea typeface="+mj-ea"/>
              </a:rPr>
              <a:t>60</a:t>
            </a:r>
            <a:r>
              <a:rPr kumimoji="1" lang="ja-JP" altLang="en-US" sz="2400" b="1" dirty="0" smtClean="0">
                <a:latin typeface="+mj-ea"/>
                <a:ea typeface="+mj-ea"/>
              </a:rPr>
              <a:t>分</a:t>
            </a:r>
            <a:endParaRPr kumimoji="1" lang="ja-JP" altLang="en-US" sz="2400" b="1" dirty="0">
              <a:latin typeface="+mj-ea"/>
              <a:ea typeface="+mj-ea"/>
            </a:endParaRPr>
          </a:p>
        </p:txBody>
      </p:sp>
      <p:sp>
        <p:nvSpPr>
          <p:cNvPr id="17" name="下矢印 16"/>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下矢印 22"/>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下矢印 23"/>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 name="正方形/長方形 1"/>
          <p:cNvSpPr/>
          <p:nvPr/>
        </p:nvSpPr>
        <p:spPr>
          <a:xfrm>
            <a:off x="6261043" y="1717457"/>
            <a:ext cx="1107996" cy="369332"/>
          </a:xfrm>
          <a:prstGeom prst="rect">
            <a:avLst/>
          </a:prstGeom>
        </p:spPr>
        <p:txBody>
          <a:bodyPr wrap="none">
            <a:spAutoFit/>
          </a:bodyPr>
          <a:lstStyle/>
          <a:p>
            <a:r>
              <a:rPr lang="ja-JP" altLang="en-US" dirty="0"/>
              <a:t>（５分）</a:t>
            </a:r>
            <a:endParaRPr lang="en-US" altLang="ja-JP" dirty="0"/>
          </a:p>
        </p:txBody>
      </p:sp>
      <p:sp>
        <p:nvSpPr>
          <p:cNvPr id="4" name="正方形/長方形 3"/>
          <p:cNvSpPr/>
          <p:nvPr/>
        </p:nvSpPr>
        <p:spPr>
          <a:xfrm>
            <a:off x="7695022" y="2803834"/>
            <a:ext cx="1220206" cy="369332"/>
          </a:xfrm>
          <a:prstGeom prst="rect">
            <a:avLst/>
          </a:prstGeom>
        </p:spPr>
        <p:txBody>
          <a:bodyPr wrap="none">
            <a:spAutoFit/>
          </a:bodyPr>
          <a:lstStyle/>
          <a:p>
            <a:r>
              <a:rPr lang="ja-JP" altLang="en-US" dirty="0">
                <a:latin typeface="+mj-ea"/>
                <a:ea typeface="+mj-ea"/>
              </a:rPr>
              <a:t>（</a:t>
            </a:r>
            <a:r>
              <a:rPr lang="en-US" altLang="ja-JP" dirty="0">
                <a:latin typeface="+mj-ea"/>
                <a:ea typeface="+mj-ea"/>
              </a:rPr>
              <a:t>10</a:t>
            </a:r>
            <a:r>
              <a:rPr lang="ja-JP" altLang="en-US" dirty="0">
                <a:latin typeface="+mj-ea"/>
                <a:ea typeface="+mj-ea"/>
              </a:rPr>
              <a:t>分）</a:t>
            </a:r>
            <a:endParaRPr lang="en-US" altLang="ja-JP" dirty="0">
              <a:latin typeface="+mj-ea"/>
              <a:ea typeface="+mj-ea"/>
            </a:endParaRPr>
          </a:p>
        </p:txBody>
      </p:sp>
      <p:sp>
        <p:nvSpPr>
          <p:cNvPr id="3" name="正方形/長方形 2"/>
          <p:cNvSpPr/>
          <p:nvPr/>
        </p:nvSpPr>
        <p:spPr>
          <a:xfrm>
            <a:off x="7902654" y="5090763"/>
            <a:ext cx="1107996" cy="369332"/>
          </a:xfrm>
          <a:prstGeom prst="rect">
            <a:avLst/>
          </a:prstGeom>
        </p:spPr>
        <p:txBody>
          <a:bodyPr wrap="none">
            <a:spAutoFit/>
          </a:bodyPr>
          <a:lstStyle/>
          <a:p>
            <a:r>
              <a:rPr lang="ja-JP" altLang="en-US" dirty="0"/>
              <a:t>（３分）</a:t>
            </a:r>
            <a:endParaRPr lang="en-US" altLang="ja-JP" dirty="0"/>
          </a:p>
        </p:txBody>
      </p:sp>
      <p:sp>
        <p:nvSpPr>
          <p:cNvPr id="25" name="正方形/長方形 24"/>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2316466093"/>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テキスト ボックス 10"/>
          <p:cNvSpPr txBox="1"/>
          <p:nvPr/>
        </p:nvSpPr>
        <p:spPr>
          <a:xfrm>
            <a:off x="247650" y="1448517"/>
            <a:ext cx="8648700" cy="5355312"/>
          </a:xfrm>
          <a:prstGeom prst="rect">
            <a:avLst/>
          </a:prstGeom>
          <a:noFill/>
        </p:spPr>
        <p:txBody>
          <a:bodyPr wrap="square" rtlCol="0">
            <a:spAutoFit/>
          </a:bodyPr>
          <a:lstStyle/>
          <a:p>
            <a:r>
              <a:rPr lang="ja-JP" altLang="en-US" dirty="0" smtClean="0"/>
              <a:t>○「ヒント集２</a:t>
            </a:r>
            <a:r>
              <a:rPr lang="ja-JP" altLang="en-US" dirty="0" smtClean="0">
                <a:latin typeface="+mj-ea"/>
                <a:ea typeface="+mj-ea"/>
              </a:rPr>
              <a:t>」</a:t>
            </a:r>
            <a:r>
              <a:rPr lang="en-US" altLang="ja-JP" dirty="0" smtClean="0">
                <a:latin typeface="+mj-ea"/>
                <a:ea typeface="+mj-ea"/>
              </a:rPr>
              <a:t>P</a:t>
            </a:r>
            <a:r>
              <a:rPr lang="ja-JP" altLang="en-US" dirty="0" smtClean="0">
                <a:latin typeface="+mj-ea"/>
                <a:ea typeface="+mj-ea"/>
              </a:rPr>
              <a:t>４・研修対象教科のプロセス１・２を読む。</a:t>
            </a:r>
            <a:endParaRPr lang="en-US" altLang="ja-JP" dirty="0" smtClean="0">
              <a:latin typeface="+mj-ea"/>
              <a:ea typeface="+mj-ea"/>
            </a:endParaRPr>
          </a:p>
          <a:p>
            <a:endParaRPr lang="en-US" altLang="ja-JP" dirty="0" smtClean="0">
              <a:latin typeface="+mj-ea"/>
              <a:ea typeface="+mj-ea"/>
            </a:endParaRPr>
          </a:p>
          <a:p>
            <a:r>
              <a:rPr lang="ja-JP" altLang="en-US" dirty="0" smtClean="0">
                <a:solidFill>
                  <a:schemeClr val="bg1">
                    <a:lumMod val="85000"/>
                  </a:schemeClr>
                </a:solidFill>
              </a:rPr>
              <a:t>○自校採点結果から課題を把握する。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○課題と捉えた問題（及び、関連する過去の問題）を解き、正答例を確かめる。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○どんな学力を付ける必要があるか考える。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○「解説資料」（また、過去の問題の「報告書」）を読み、指導のヒントを得る。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　</a:t>
            </a:r>
            <a:endParaRPr lang="en-US" altLang="ja-JP" dirty="0" smtClean="0">
              <a:solidFill>
                <a:schemeClr val="bg1">
                  <a:lumMod val="85000"/>
                </a:schemeClr>
              </a:solidFill>
            </a:endParaRPr>
          </a:p>
        </p:txBody>
      </p:sp>
      <p:sp>
        <p:nvSpPr>
          <p:cNvPr id="5" name="下矢印 4"/>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下矢印 16"/>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下矢印 17"/>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9" name="下矢印 18"/>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 name="下矢印 19"/>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1" name="下矢印 20"/>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2" name="下矢印 21"/>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下矢印 22"/>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4" name="下矢印 23"/>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正方形/長方形 12"/>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157144297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sp>
        <p:nvSpPr>
          <p:cNvPr id="3" name="テキスト ボックス 2"/>
          <p:cNvSpPr txBox="1"/>
          <p:nvPr/>
        </p:nvSpPr>
        <p:spPr>
          <a:xfrm>
            <a:off x="247650" y="1448517"/>
            <a:ext cx="8648700" cy="5355312"/>
          </a:xfrm>
          <a:prstGeom prst="rect">
            <a:avLst/>
          </a:prstGeom>
          <a:noFill/>
        </p:spPr>
        <p:txBody>
          <a:bodyPr wrap="square" rtlCol="0">
            <a:spAutoFit/>
          </a:bodyPr>
          <a:lstStyle/>
          <a:p>
            <a:r>
              <a:rPr lang="ja-JP" altLang="en-US" dirty="0" smtClean="0">
                <a:solidFill>
                  <a:schemeClr val="bg1">
                    <a:lumMod val="85000"/>
                  </a:schemeClr>
                </a:solidFill>
              </a:rPr>
              <a:t>○「ヒント集２</a:t>
            </a:r>
            <a:r>
              <a:rPr lang="ja-JP" altLang="en-US" dirty="0" smtClean="0">
                <a:solidFill>
                  <a:schemeClr val="bg1">
                    <a:lumMod val="85000"/>
                  </a:schemeClr>
                </a:solidFill>
                <a:latin typeface="+mj-ea"/>
                <a:ea typeface="+mj-ea"/>
              </a:rPr>
              <a:t>」</a:t>
            </a:r>
            <a:r>
              <a:rPr lang="en-US" altLang="ja-JP" dirty="0" smtClean="0">
                <a:solidFill>
                  <a:schemeClr val="bg1">
                    <a:lumMod val="85000"/>
                  </a:schemeClr>
                </a:solidFill>
                <a:latin typeface="+mj-ea"/>
                <a:ea typeface="+mj-ea"/>
              </a:rPr>
              <a:t>P</a:t>
            </a:r>
            <a:r>
              <a:rPr lang="ja-JP" altLang="en-US" dirty="0" smtClean="0">
                <a:solidFill>
                  <a:schemeClr val="bg1">
                    <a:lumMod val="85000"/>
                  </a:schemeClr>
                </a:solidFill>
                <a:latin typeface="+mj-ea"/>
                <a:ea typeface="+mj-ea"/>
              </a:rPr>
              <a:t>４・研修対象教科のプロセス１・２を読む。</a:t>
            </a:r>
            <a:endParaRPr lang="en-US" altLang="ja-JP" dirty="0" smtClean="0">
              <a:solidFill>
                <a:schemeClr val="bg1">
                  <a:lumMod val="85000"/>
                </a:schemeClr>
              </a:solidFill>
              <a:latin typeface="+mj-ea"/>
              <a:ea typeface="+mj-ea"/>
            </a:endParaRPr>
          </a:p>
          <a:p>
            <a:endParaRPr lang="en-US" altLang="ja-JP" dirty="0" smtClean="0">
              <a:latin typeface="+mj-ea"/>
              <a:ea typeface="+mj-ea"/>
            </a:endParaRPr>
          </a:p>
          <a:p>
            <a:r>
              <a:rPr lang="ja-JP" altLang="en-US" dirty="0" smtClean="0"/>
              <a:t>○自校採点結果から課題を把握する。</a:t>
            </a:r>
            <a:endParaRPr lang="en-US" altLang="ja-JP" dirty="0" smtClean="0"/>
          </a:p>
          <a:p>
            <a:endParaRPr lang="en-US" altLang="ja-JP" dirty="0" smtClean="0">
              <a:solidFill>
                <a:schemeClr val="bg1">
                  <a:lumMod val="85000"/>
                </a:schemeClr>
              </a:solidFill>
            </a:endParaRPr>
          </a:p>
          <a:p>
            <a:r>
              <a:rPr lang="ja-JP" altLang="en-US" dirty="0" smtClean="0">
                <a:solidFill>
                  <a:schemeClr val="bg1">
                    <a:lumMod val="85000"/>
                  </a:schemeClr>
                </a:solidFill>
              </a:rPr>
              <a:t>○課題と捉えた問題（及び、関連する過去の問題）を解き、正答例を確かめる。</a:t>
            </a:r>
            <a:endParaRPr lang="en-US" altLang="ja-JP" dirty="0" smtClean="0">
              <a:solidFill>
                <a:schemeClr val="bg1">
                  <a:lumMod val="85000"/>
                </a:schemeClr>
              </a:solidFill>
            </a:endParaRPr>
          </a:p>
          <a:p>
            <a:endParaRPr lang="en-US" altLang="ja-JP" dirty="0" smtClean="0">
              <a:solidFill>
                <a:schemeClr val="bg1">
                  <a:lumMod val="85000"/>
                </a:schemeClr>
              </a:solidFill>
            </a:endParaRPr>
          </a:p>
          <a:p>
            <a:r>
              <a:rPr lang="ja-JP" altLang="en-US" dirty="0" smtClean="0">
                <a:solidFill>
                  <a:schemeClr val="bg1">
                    <a:lumMod val="85000"/>
                  </a:schemeClr>
                </a:solidFill>
              </a:rPr>
              <a:t>○どんな学力を付ける必要があるか考える。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（個人）</a:t>
            </a:r>
            <a:endParaRPr lang="en-US" altLang="ja-JP" dirty="0" smtClean="0">
              <a:solidFill>
                <a:schemeClr val="bg1">
                  <a:lumMod val="85000"/>
                </a:schemeClr>
              </a:solidFill>
            </a:endParaRPr>
          </a:p>
          <a:p>
            <a:r>
              <a:rPr lang="ja-JP" altLang="en-US" dirty="0" smtClean="0">
                <a:solidFill>
                  <a:schemeClr val="bg1">
                    <a:lumMod val="85000"/>
                  </a:schemeClr>
                </a:solidFill>
              </a:rPr>
              <a:t>○書いたことを交流する。</a:t>
            </a:r>
            <a:endParaRPr lang="en-US" altLang="ja-JP" dirty="0" smtClean="0">
              <a:solidFill>
                <a:schemeClr val="bg1">
                  <a:lumMod val="85000"/>
                </a:schemeClr>
              </a:solidFill>
            </a:endParaRPr>
          </a:p>
          <a:p>
            <a:r>
              <a:rPr lang="ja-JP" altLang="en-US" dirty="0">
                <a:solidFill>
                  <a:schemeClr val="bg1">
                    <a:lumMod val="85000"/>
                  </a:schemeClr>
                </a:solidFill>
              </a:rPr>
              <a:t>　</a:t>
            </a:r>
            <a:r>
              <a:rPr lang="ja-JP" altLang="en-US" dirty="0" smtClean="0">
                <a:solidFill>
                  <a:schemeClr val="bg1">
                    <a:lumMod val="85000"/>
                  </a:schemeClr>
                </a:solidFill>
              </a:rPr>
              <a:t>（グループ）</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○全体で、黒板などに整理し自校の課題として共有する。</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latin typeface="+mj-ea"/>
                <a:ea typeface="+mj-ea"/>
              </a:rPr>
              <a:t>　</a:t>
            </a:r>
            <a:endParaRPr lang="en-US" altLang="ja-JP" dirty="0" smtClean="0">
              <a:solidFill>
                <a:schemeClr val="bg1">
                  <a:lumMod val="85000"/>
                </a:schemeClr>
              </a:solidFill>
              <a:latin typeface="+mj-ea"/>
              <a:ea typeface="+mj-ea"/>
            </a:endParaRPr>
          </a:p>
          <a:p>
            <a:r>
              <a:rPr lang="ja-JP" altLang="en-US" dirty="0" smtClean="0">
                <a:solidFill>
                  <a:schemeClr val="bg1">
                    <a:lumMod val="85000"/>
                  </a:schemeClr>
                </a:solidFill>
              </a:rPr>
              <a:t>○「解説資料」（また、過去の問題の「報告書」）を読み、指導のヒントを得る。</a:t>
            </a:r>
            <a:endParaRPr lang="en-US" altLang="ja-JP" dirty="0" smtClean="0">
              <a:solidFill>
                <a:schemeClr val="bg1">
                  <a:lumMod val="85000"/>
                </a:schemeClr>
              </a:solidFill>
            </a:endParaRPr>
          </a:p>
          <a:p>
            <a:r>
              <a:rPr lang="ja-JP" altLang="en-US" dirty="0" smtClean="0">
                <a:solidFill>
                  <a:schemeClr val="bg1">
                    <a:lumMod val="85000"/>
                  </a:schemeClr>
                </a:solidFill>
              </a:rPr>
              <a:t>　　　　　　　　　　　　　　　　　　　　</a:t>
            </a:r>
            <a:endParaRPr lang="en-US" altLang="ja-JP" dirty="0" smtClean="0">
              <a:solidFill>
                <a:schemeClr val="bg1">
                  <a:lumMod val="85000"/>
                </a:schemeClr>
              </a:solidFill>
            </a:endParaRPr>
          </a:p>
          <a:p>
            <a:r>
              <a:rPr lang="ja-JP" altLang="en-US" dirty="0" smtClean="0">
                <a:solidFill>
                  <a:schemeClr val="bg1">
                    <a:lumMod val="85000"/>
                  </a:schemeClr>
                </a:solidFill>
              </a:rPr>
              <a:t>○自分の学年や学級の指導について考える。</a:t>
            </a:r>
            <a:endParaRPr lang="en-US" altLang="ja-JP" dirty="0" smtClean="0">
              <a:solidFill>
                <a:schemeClr val="bg1">
                  <a:lumMod val="85000"/>
                </a:schemeClr>
              </a:solidFill>
            </a:endParaRPr>
          </a:p>
          <a:p>
            <a:r>
              <a:rPr lang="ja-JP" altLang="en-US" dirty="0" smtClean="0">
                <a:solidFill>
                  <a:schemeClr val="bg1">
                    <a:lumMod val="85000"/>
                  </a:schemeClr>
                </a:solidFill>
              </a:rPr>
              <a:t>　（個人）</a:t>
            </a:r>
            <a:endParaRPr lang="en-US" altLang="ja-JP" dirty="0" smtClean="0">
              <a:solidFill>
                <a:schemeClr val="bg1">
                  <a:lumMod val="85000"/>
                </a:schemeClr>
              </a:solidFill>
            </a:endParaRPr>
          </a:p>
          <a:p>
            <a:r>
              <a:rPr lang="ja-JP" altLang="en-US" dirty="0" smtClean="0">
                <a:solidFill>
                  <a:schemeClr val="bg1">
                    <a:lumMod val="85000"/>
                  </a:schemeClr>
                </a:solidFill>
              </a:rPr>
              <a:t>○考えたことを交流する。</a:t>
            </a:r>
            <a:endParaRPr lang="en-US" altLang="ja-JP" dirty="0" smtClean="0">
              <a:solidFill>
                <a:schemeClr val="bg1">
                  <a:lumMod val="85000"/>
                </a:schemeClr>
              </a:solidFill>
            </a:endParaRPr>
          </a:p>
          <a:p>
            <a:r>
              <a:rPr lang="ja-JP" altLang="en-US" dirty="0" smtClean="0">
                <a:solidFill>
                  <a:schemeClr val="bg1">
                    <a:lumMod val="85000"/>
                  </a:schemeClr>
                </a:solidFill>
              </a:rPr>
              <a:t>　（グループ）</a:t>
            </a:r>
            <a:endParaRPr lang="en-US" altLang="ja-JP" dirty="0">
              <a:solidFill>
                <a:schemeClr val="bg1">
                  <a:lumMod val="85000"/>
                </a:schemeClr>
              </a:solidFill>
            </a:endParaRPr>
          </a:p>
          <a:p>
            <a:r>
              <a:rPr lang="ja-JP" altLang="en-US" dirty="0" smtClean="0">
                <a:solidFill>
                  <a:schemeClr val="bg1">
                    <a:lumMod val="85000"/>
                  </a:schemeClr>
                </a:solidFill>
              </a:rPr>
              <a:t>○全体で共有する。　</a:t>
            </a:r>
            <a:endParaRPr lang="en-US" altLang="ja-JP" dirty="0" smtClean="0">
              <a:solidFill>
                <a:schemeClr val="bg1">
                  <a:lumMod val="85000"/>
                </a:schemeClr>
              </a:solidFill>
            </a:endParaRPr>
          </a:p>
        </p:txBody>
      </p:sp>
      <p:sp>
        <p:nvSpPr>
          <p:cNvPr id="4" name="下矢印 3"/>
          <p:cNvSpPr/>
          <p:nvPr/>
        </p:nvSpPr>
        <p:spPr>
          <a:xfrm>
            <a:off x="2838450" y="18097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下矢印 4"/>
          <p:cNvSpPr/>
          <p:nvPr/>
        </p:nvSpPr>
        <p:spPr>
          <a:xfrm>
            <a:off x="2838450" y="238839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下矢印 5"/>
          <p:cNvSpPr/>
          <p:nvPr/>
        </p:nvSpPr>
        <p:spPr>
          <a:xfrm>
            <a:off x="2838450" y="296703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下矢印 6"/>
          <p:cNvSpPr/>
          <p:nvPr/>
        </p:nvSpPr>
        <p:spPr>
          <a:xfrm>
            <a:off x="2838450" y="3482182"/>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下矢印 7"/>
          <p:cNvSpPr/>
          <p:nvPr/>
        </p:nvSpPr>
        <p:spPr>
          <a:xfrm>
            <a:off x="2838450" y="4048126"/>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下矢印 8"/>
          <p:cNvSpPr/>
          <p:nvPr/>
        </p:nvSpPr>
        <p:spPr>
          <a:xfrm>
            <a:off x="2838450" y="460772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0" name="下矢印 9"/>
          <p:cNvSpPr/>
          <p:nvPr/>
        </p:nvSpPr>
        <p:spPr>
          <a:xfrm>
            <a:off x="2838450" y="5129214"/>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1" name="下矢印 10"/>
          <p:cNvSpPr/>
          <p:nvPr/>
        </p:nvSpPr>
        <p:spPr>
          <a:xfrm>
            <a:off x="2838450" y="5688808"/>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 name="下矢印 11"/>
          <p:cNvSpPr/>
          <p:nvPr/>
        </p:nvSpPr>
        <p:spPr>
          <a:xfrm>
            <a:off x="2838450" y="6229350"/>
            <a:ext cx="323850" cy="184746"/>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 name="正方形/長方形 13"/>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29497226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タイトル 1"/>
          <p:cNvSpPr>
            <a:spLocks noGrp="1"/>
          </p:cNvSpPr>
          <p:nvPr>
            <p:ph type="title"/>
          </p:nvPr>
        </p:nvSpPr>
        <p:spPr/>
        <p:txBody>
          <a:bodyPr/>
          <a:lstStyle/>
          <a:p>
            <a:endParaRPr kumimoji="1" lang="ja-JP" altLang="en-US"/>
          </a:p>
        </p:txBody>
      </p:sp>
      <p:pic>
        <p:nvPicPr>
          <p:cNvPr id="3074" name="Picture 2" descr="Z:\事務文書\教科教育\教科部共同研究\H27共同研修\校内研修パッケージ\ワークシート\画像\全国調査自校採点後研修.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989318" y="1428750"/>
            <a:ext cx="3796304" cy="5276850"/>
          </a:xfrm>
          <a:prstGeom prst="rect">
            <a:avLst/>
          </a:prstGeom>
          <a:noFill/>
          <a:ln>
            <a:solidFill>
              <a:schemeClr val="tx1"/>
            </a:solidFill>
          </a:ln>
          <a:extLst>
            <a:ext uri="{909E8E84-426E-40DD-AFC4-6F175D3DCCD1}">
              <a14:hiddenFill xmlns:a14="http://schemas.microsoft.com/office/drawing/2010/main">
                <a:solidFill>
                  <a:srgbClr val="FFFFFF"/>
                </a:solidFill>
              </a14:hiddenFill>
            </a:ext>
          </a:extLst>
        </p:spPr>
      </p:pic>
      <p:sp>
        <p:nvSpPr>
          <p:cNvPr id="5" name="角丸四角形 4"/>
          <p:cNvSpPr/>
          <p:nvPr/>
        </p:nvSpPr>
        <p:spPr>
          <a:xfrm>
            <a:off x="3219450" y="2305050"/>
            <a:ext cx="3352800" cy="381000"/>
          </a:xfrm>
          <a:prstGeom prst="roundRect">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247650" y="2133600"/>
            <a:ext cx="2247900" cy="923330"/>
          </a:xfrm>
          <a:prstGeom prst="rect">
            <a:avLst/>
          </a:prstGeom>
          <a:noFill/>
        </p:spPr>
        <p:txBody>
          <a:bodyPr wrap="square" rtlCol="0">
            <a:spAutoFit/>
          </a:bodyPr>
          <a:lstStyle/>
          <a:p>
            <a:r>
              <a:rPr kumimoji="1" lang="en-US" altLang="ja-JP" dirty="0" smtClean="0"/>
              <a:t>※</a:t>
            </a:r>
            <a:r>
              <a:rPr kumimoji="1" lang="ja-JP" altLang="en-US" dirty="0" smtClean="0"/>
              <a:t>ワークシートの</a:t>
            </a:r>
            <a:endParaRPr kumimoji="1" lang="en-US" altLang="ja-JP" dirty="0" smtClean="0"/>
          </a:p>
          <a:p>
            <a:r>
              <a:rPr kumimoji="1" lang="ja-JP" altLang="en-US" dirty="0" smtClean="0"/>
              <a:t>赤</a:t>
            </a:r>
            <a:r>
              <a:rPr lang="ja-JP" altLang="en-US" dirty="0" smtClean="0"/>
              <a:t>枠部分に記入してください。</a:t>
            </a:r>
            <a:endParaRPr kumimoji="1" lang="ja-JP" altLang="en-US" dirty="0"/>
          </a:p>
        </p:txBody>
      </p:sp>
      <p:sp>
        <p:nvSpPr>
          <p:cNvPr id="7" name="正方形/長方形 6"/>
          <p:cNvSpPr/>
          <p:nvPr/>
        </p:nvSpPr>
        <p:spPr>
          <a:xfrm>
            <a:off x="0" y="0"/>
            <a:ext cx="9144000" cy="1241946"/>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ja-JP" sz="3600" b="1" dirty="0" smtClean="0">
                <a:latin typeface="+mn-ea"/>
              </a:rPr>
              <a:t>Ⅱ</a:t>
            </a:r>
            <a:r>
              <a:rPr lang="ja-JP" altLang="en-US" sz="3600" b="1" dirty="0" smtClean="0">
                <a:latin typeface="+mn-ea"/>
              </a:rPr>
              <a:t>　自校採点後研修</a:t>
            </a:r>
            <a:endParaRPr kumimoji="1" lang="ja-JP" altLang="en-US" sz="2000" b="1" dirty="0"/>
          </a:p>
        </p:txBody>
      </p:sp>
    </p:spTree>
    <p:extLst>
      <p:ext uri="{BB962C8B-B14F-4D97-AF65-F5344CB8AC3E}">
        <p14:creationId xmlns:p14="http://schemas.microsoft.com/office/powerpoint/2010/main" val="1795324698"/>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ジャパネスク">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キュート">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ジャパネスク">
      <a:fillStyleLst>
        <a:solidFill>
          <a:schemeClr val="phClr"/>
        </a:solidFill>
        <a:blipFill>
          <a:blip xmlns:r="http://schemas.openxmlformats.org/officeDocument/2006/relationships" r:embed="rId1">
            <a:duotone>
              <a:schemeClr val="phClr">
                <a:tint val="30000"/>
                <a:satMod val="300000"/>
              </a:schemeClr>
              <a:schemeClr val="phClr">
                <a:tint val="40000"/>
                <a:satMod val="200000"/>
              </a:schemeClr>
            </a:duotone>
          </a:blip>
          <a:tile tx="0" ty="0" sx="70000" sy="70000" flip="none" algn="ctr"/>
        </a:blipFill>
        <a:blipFill>
          <a:blip xmlns:r="http://schemas.openxmlformats.org/officeDocument/2006/relationships" r:embed="rId1">
            <a:duotone>
              <a:schemeClr val="phClr">
                <a:shade val="22000"/>
                <a:satMod val="160000"/>
              </a:schemeClr>
              <a:schemeClr val="phClr">
                <a:shade val="45000"/>
                <a:satMod val="100000"/>
              </a:schemeClr>
            </a:duotone>
          </a:blip>
          <a:tile tx="0" ty="0" sx="65000" sy="65000" flip="none" algn="ctr"/>
        </a:blipFill>
      </a:fillStyleLst>
      <a:lnStyleLst>
        <a:ln w="9525" cap="flat" cmpd="sng" algn="ctr">
          <a:solidFill>
            <a:schemeClr val="phClr">
              <a:shade val="60000"/>
              <a:satMod val="110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outerShdw blurRad="38100" dist="25400" dir="5400000" algn="t" rotWithShape="0">
              <a:srgbClr val="000000">
                <a:alpha val="50000"/>
              </a:srgbClr>
            </a:outerShdw>
          </a:effectLst>
        </a:effectStyle>
        <a:effectStyle>
          <a:effectLst>
            <a:outerShdw blurRad="38100" dist="25400" dir="5400000" algn="t" rotWithShape="0">
              <a:srgbClr val="000000">
                <a:alpha val="50000"/>
              </a:srgbClr>
            </a:outerShdw>
          </a:effectLst>
        </a:effectStyle>
        <a:effectStyle>
          <a:effectLst>
            <a:outerShdw blurRad="50800" dist="50800" dir="5400000" algn="t" rotWithShape="0">
              <a:srgbClr val="000000">
                <a:alpha val="60000"/>
              </a:srgbClr>
            </a:outerShdw>
          </a:effectLst>
          <a:scene3d>
            <a:camera prst="isometricBottomUp" fov="0">
              <a:rot lat="0" lon="0" rev="0"/>
            </a:camera>
            <a:lightRig rig="soft" dir="b">
              <a:rot lat="0" lon="0" rev="9000000"/>
            </a:lightRig>
          </a:scene3d>
          <a:sp3d contourW="35000" prstMaterial="matte">
            <a:bevelT w="45000" h="38100" prst="convex"/>
            <a:contourClr>
              <a:schemeClr val="phClr">
                <a:tint val="10000"/>
                <a:satMod val="130000"/>
              </a:schemeClr>
            </a:contourClr>
          </a:sp3d>
        </a:effectStyle>
      </a:effectStyleLst>
      <a:bgFillStyleLst>
        <a:solidFill>
          <a:schemeClr val="phClr"/>
        </a:solidFill>
        <a:gradFill rotWithShape="1">
          <a:gsLst>
            <a:gs pos="0">
              <a:schemeClr val="phClr">
                <a:shade val="40000"/>
                <a:satMod val="165000"/>
              </a:schemeClr>
            </a:gs>
            <a:gs pos="50000">
              <a:schemeClr val="phClr">
                <a:shade val="80000"/>
                <a:satMod val="155000"/>
              </a:schemeClr>
            </a:gs>
            <a:gs pos="100000">
              <a:schemeClr val="phClr">
                <a:tint val="95000"/>
                <a:satMod val="200000"/>
              </a:schemeClr>
            </a:gs>
          </a:gsLst>
          <a:lin ang="16200000" scaled="1"/>
        </a:gradFill>
        <a:blipFill>
          <a:blip xmlns:r="http://schemas.openxmlformats.org/officeDocument/2006/relationships" r:embed="rId1">
            <a:duotone>
              <a:schemeClr val="phClr">
                <a:tint val="95000"/>
                <a:satMod val="200000"/>
              </a:schemeClr>
              <a:schemeClr val="phClr">
                <a:shade val="80000"/>
                <a:satMod val="100000"/>
              </a:schemeClr>
            </a:duotone>
          </a:blip>
          <a:tile tx="0" ty="0" sx="55000" sy="55000" flip="none" algn="tl"/>
        </a:blipFill>
      </a:bgFillStyleLst>
    </a:fmtScheme>
  </a:themeElements>
  <a:objectDefaults>
    <a:lnDef>
      <a:spPr>
        <a:ln w="12700" cmpd="sng">
          <a:solidFill>
            <a:srgbClr val="FF0000"/>
          </a:solidFill>
        </a:ln>
      </a:spPr>
      <a:bodyPr/>
      <a:lstStyle/>
      <a:style>
        <a:lnRef idx="1">
          <a:schemeClr val="accent1"/>
        </a:lnRef>
        <a:fillRef idx="0">
          <a:schemeClr val="accent1"/>
        </a:fillRef>
        <a:effectRef idx="0">
          <a:schemeClr val="accent1"/>
        </a:effectRef>
        <a:fontRef idx="minor">
          <a:schemeClr val="tx1"/>
        </a:fontRef>
      </a:style>
    </a:lnDef>
  </a:objectDefaults>
  <a:extraClrScheme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4124</Words>
  <Application>Microsoft Office PowerPoint</Application>
  <PresentationFormat>画面に合わせる (4:3)</PresentationFormat>
  <Paragraphs>450</Paragraphs>
  <Slides>27</Slides>
  <Notes>27</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27</vt:i4>
      </vt:variant>
    </vt:vector>
  </HeadingPairs>
  <TitlesOfParts>
    <vt:vector size="33" baseType="lpstr">
      <vt:lpstr>HG丸ｺﾞｼｯｸM-PRO</vt:lpstr>
      <vt:lpstr>ＭＳ Ｐゴシック</vt:lpstr>
      <vt:lpstr>Calibri</vt:lpstr>
      <vt:lpstr>Trebuchet MS</vt:lpstr>
      <vt:lpstr>Wingdings 2</vt:lpstr>
      <vt:lpstr>ジャパネスク</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2022-09-26T00:28:06Z</dcterms:created>
  <dcterms:modified xsi:type="dcterms:W3CDTF">2022-09-26T00:28:13Z</dcterms:modified>
</cp:coreProperties>
</file>