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62" r:id="rId1"/>
  </p:sldMasterIdLst>
  <p:notesMasterIdLst>
    <p:notesMasterId r:id="rId126"/>
  </p:notesMasterIdLst>
  <p:handoutMasterIdLst>
    <p:handoutMasterId r:id="rId127"/>
  </p:handoutMasterIdLst>
  <p:sldIdLst>
    <p:sldId id="905" r:id="rId2"/>
    <p:sldId id="1036" r:id="rId3"/>
    <p:sldId id="1115" r:id="rId4"/>
    <p:sldId id="1049" r:id="rId5"/>
    <p:sldId id="1051" r:id="rId6"/>
    <p:sldId id="955" r:id="rId7"/>
    <p:sldId id="1052" r:id="rId8"/>
    <p:sldId id="1060" r:id="rId9"/>
    <p:sldId id="1054" r:id="rId10"/>
    <p:sldId id="1062" r:id="rId11"/>
    <p:sldId id="1055" r:id="rId12"/>
    <p:sldId id="956" r:id="rId13"/>
    <p:sldId id="946" r:id="rId14"/>
    <p:sldId id="947" r:id="rId15"/>
    <p:sldId id="948" r:id="rId16"/>
    <p:sldId id="949" r:id="rId17"/>
    <p:sldId id="1056" r:id="rId18"/>
    <p:sldId id="1063" r:id="rId19"/>
    <p:sldId id="1057" r:id="rId20"/>
    <p:sldId id="1064" r:id="rId21"/>
    <p:sldId id="1058" r:id="rId22"/>
    <p:sldId id="1065" r:id="rId23"/>
    <p:sldId id="1089" r:id="rId24"/>
    <p:sldId id="1116" r:id="rId25"/>
    <p:sldId id="1118" r:id="rId26"/>
    <p:sldId id="1119" r:id="rId27"/>
    <p:sldId id="1121" r:id="rId28"/>
    <p:sldId id="1120" r:id="rId29"/>
    <p:sldId id="1137" r:id="rId30"/>
    <p:sldId id="1122" r:id="rId31"/>
    <p:sldId id="1135" r:id="rId32"/>
    <p:sldId id="1136" r:id="rId33"/>
    <p:sldId id="1126" r:id="rId34"/>
    <p:sldId id="1138" r:id="rId35"/>
    <p:sldId id="1125" r:id="rId36"/>
    <p:sldId id="1140" r:id="rId37"/>
    <p:sldId id="1124" r:id="rId38"/>
    <p:sldId id="1127" r:id="rId39"/>
    <p:sldId id="1141" r:id="rId40"/>
    <p:sldId id="1123" r:id="rId41"/>
    <p:sldId id="1129" r:id="rId42"/>
    <p:sldId id="1142" r:id="rId43"/>
    <p:sldId id="1130" r:id="rId44"/>
    <p:sldId id="1143" r:id="rId45"/>
    <p:sldId id="1131" r:id="rId46"/>
    <p:sldId id="1144" r:id="rId47"/>
    <p:sldId id="1132" r:id="rId48"/>
    <p:sldId id="952" r:id="rId49"/>
    <p:sldId id="1037" r:id="rId50"/>
    <p:sldId id="960" r:id="rId51"/>
    <p:sldId id="1095" r:id="rId52"/>
    <p:sldId id="1097" r:id="rId53"/>
    <p:sldId id="1106" r:id="rId54"/>
    <p:sldId id="1102" r:id="rId55"/>
    <p:sldId id="1101" r:id="rId56"/>
    <p:sldId id="1145" r:id="rId57"/>
    <p:sldId id="1100" r:id="rId58"/>
    <p:sldId id="1109" r:id="rId59"/>
    <p:sldId id="1098" r:id="rId60"/>
    <p:sldId id="1128" r:id="rId61"/>
    <p:sldId id="1111" r:id="rId62"/>
    <p:sldId id="1099" r:id="rId63"/>
    <p:sldId id="1105" r:id="rId64"/>
    <p:sldId id="1112" r:id="rId65"/>
    <p:sldId id="1104" r:id="rId66"/>
    <p:sldId id="1113" r:id="rId67"/>
    <p:sldId id="1103" r:id="rId68"/>
    <p:sldId id="1094" r:id="rId69"/>
    <p:sldId id="1090" r:id="rId70"/>
    <p:sldId id="950" r:id="rId71"/>
    <p:sldId id="1039" r:id="rId72"/>
    <p:sldId id="979" r:id="rId73"/>
    <p:sldId id="980" r:id="rId74"/>
    <p:sldId id="983" r:id="rId75"/>
    <p:sldId id="984" r:id="rId76"/>
    <p:sldId id="985" r:id="rId77"/>
    <p:sldId id="1154" r:id="rId78"/>
    <p:sldId id="1076" r:id="rId79"/>
    <p:sldId id="986" r:id="rId80"/>
    <p:sldId id="987" r:id="rId81"/>
    <p:sldId id="1146" r:id="rId82"/>
    <p:sldId id="988" r:id="rId83"/>
    <p:sldId id="1077" r:id="rId84"/>
    <p:sldId id="1147" r:id="rId85"/>
    <p:sldId id="1078" r:id="rId86"/>
    <p:sldId id="1091" r:id="rId87"/>
    <p:sldId id="999" r:id="rId88"/>
    <p:sldId id="1040" r:id="rId89"/>
    <p:sldId id="990" r:id="rId90"/>
    <p:sldId id="1155" r:id="rId91"/>
    <p:sldId id="1177" r:id="rId92"/>
    <p:sldId id="1156" r:id="rId93"/>
    <p:sldId id="1157" r:id="rId94"/>
    <p:sldId id="1170" r:id="rId95"/>
    <p:sldId id="1043" r:id="rId96"/>
    <p:sldId id="1163" r:id="rId97"/>
    <p:sldId id="1164" r:id="rId98"/>
    <p:sldId id="1162" r:id="rId99"/>
    <p:sldId id="1161" r:id="rId100"/>
    <p:sldId id="1166" r:id="rId101"/>
    <p:sldId id="1165" r:id="rId102"/>
    <p:sldId id="1167" r:id="rId103"/>
    <p:sldId id="1169" r:id="rId104"/>
    <p:sldId id="1160" r:id="rId105"/>
    <p:sldId id="1168" r:id="rId106"/>
    <p:sldId id="1092" r:id="rId107"/>
    <p:sldId id="1020" r:id="rId108"/>
    <p:sldId id="1027" r:id="rId109"/>
    <p:sldId id="1059" r:id="rId110"/>
    <p:sldId id="1173" r:id="rId111"/>
    <p:sldId id="1082" r:id="rId112"/>
    <p:sldId id="1023" r:id="rId113"/>
    <p:sldId id="1083" r:id="rId114"/>
    <p:sldId id="1025" r:id="rId115"/>
    <p:sldId id="1026" r:id="rId116"/>
    <p:sldId id="1084" r:id="rId117"/>
    <p:sldId id="1174" r:id="rId118"/>
    <p:sldId id="1172" r:id="rId119"/>
    <p:sldId id="1175" r:id="rId120"/>
    <p:sldId id="1171" r:id="rId121"/>
    <p:sldId id="1176" r:id="rId122"/>
    <p:sldId id="1029" r:id="rId123"/>
    <p:sldId id="1148" r:id="rId124"/>
    <p:sldId id="1093" r:id="rId125"/>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25">
          <p15:clr>
            <a:srgbClr val="A4A3A4"/>
          </p15:clr>
        </p15:guide>
        <p15:guide id="2" pos="1932">
          <p15:clr>
            <a:srgbClr val="A4A3A4"/>
          </p15:clr>
        </p15:guide>
        <p15:guide id="3" orient="horz" pos="2505">
          <p15:clr>
            <a:srgbClr val="A4A3A4"/>
          </p15:clr>
        </p15:guide>
        <p15:guide id="4" orient="horz" pos="3957">
          <p15:clr>
            <a:srgbClr val="A4A3A4"/>
          </p15:clr>
        </p15:guide>
        <p15:guide id="5" orient="horz" pos="2493">
          <p15:clr>
            <a:srgbClr val="A4A3A4"/>
          </p15:clr>
        </p15:guide>
        <p15:guide id="6" orient="horz" pos="3602">
          <p15:clr>
            <a:srgbClr val="A4A3A4"/>
          </p15:clr>
        </p15:guide>
        <p15:guide id="7" pos="2888">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CC"/>
    <a:srgbClr val="FFFFFF"/>
    <a:srgbClr val="0099CC"/>
    <a:srgbClr val="FF99CC"/>
    <a:srgbClr val="FF3300"/>
    <a:srgbClr val="FFFF99"/>
    <a:srgbClr val="3333FF"/>
    <a:srgbClr val="CCECFF"/>
    <a:srgbClr val="99FFCC"/>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85" autoAdjust="0"/>
    <p:restoredTop sz="76439" autoAdjust="0"/>
  </p:normalViewPr>
  <p:slideViewPr>
    <p:cSldViewPr snapToGrid="0" showGuides="1">
      <p:cViewPr varScale="1">
        <p:scale>
          <a:sx n="56" d="100"/>
          <a:sy n="56" d="100"/>
        </p:scale>
        <p:origin x="1848" y="60"/>
      </p:cViewPr>
      <p:guideLst>
        <p:guide orient="horz" pos="825"/>
        <p:guide pos="1932"/>
        <p:guide orient="horz" pos="2505"/>
        <p:guide orient="horz" pos="3957"/>
        <p:guide orient="horz" pos="2493"/>
        <p:guide orient="horz" pos="3602"/>
        <p:guide pos="2888"/>
      </p:guideLst>
    </p:cSldViewPr>
  </p:slideViewPr>
  <p:notesTextViewPr>
    <p:cViewPr>
      <p:scale>
        <a:sx n="125" d="100"/>
        <a:sy n="125" d="100"/>
      </p:scale>
      <p:origin x="0" y="0"/>
    </p:cViewPr>
  </p:notesTextViewPr>
  <p:sorterViewPr>
    <p:cViewPr varScale="1">
      <p:scale>
        <a:sx n="1" d="1"/>
        <a:sy n="1" d="1"/>
      </p:scale>
      <p:origin x="0" y="0"/>
    </p:cViewPr>
  </p:sorterViewPr>
  <p:notesViewPr>
    <p:cSldViewPr snapToGrid="0" showGuides="1">
      <p:cViewPr varScale="1">
        <p:scale>
          <a:sx n="48" d="100"/>
          <a:sy n="48" d="100"/>
        </p:scale>
        <p:origin x="-2988" y="-102"/>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noFill/>
        <a:ln w="15875">
          <a:solidFill>
            <a:schemeClr val="accent1"/>
          </a:solidFill>
        </a:ln>
      </dgm:spPr>
      <dgm:t>
        <a:bodyPr/>
        <a:lstStyle/>
        <a:p>
          <a:pPr algn="l"/>
          <a:r>
            <a:rPr kumimoji="1" lang="ja-JP" altLang="en-US" sz="1400" b="1" dirty="0" smtClean="0">
              <a:solidFill>
                <a:schemeClr val="tx1"/>
              </a:solidFill>
            </a:rPr>
            <a:t>プロセス１：</a:t>
          </a:r>
          <a:endParaRPr kumimoji="1" lang="en-US" altLang="ja-JP" sz="1400" b="1" dirty="0" smtClean="0">
            <a:solidFill>
              <a:schemeClr val="tx1"/>
            </a:solidFill>
          </a:endParaRPr>
        </a:p>
        <a:p>
          <a:pPr algn="l"/>
          <a:r>
            <a:rPr kumimoji="1" lang="ja-JP" altLang="en-US" sz="1400" b="1" dirty="0" smtClean="0">
              <a:solidFill>
                <a:schemeClr val="tx1"/>
              </a:solidFill>
            </a:rPr>
            <a:t>課題の把握をする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dgm:presLayoutVars>
          <dgm:bulletEnabled val="1"/>
        </dgm:presLayoutVars>
      </dgm:prSet>
      <dgm:spPr/>
      <dgm:t>
        <a:bodyPr/>
        <a:lstStyle/>
        <a:p>
          <a:endParaRPr kumimoji="1" lang="ja-JP" altLang="en-US"/>
        </a:p>
      </dgm:t>
    </dgm:pt>
  </dgm:ptLst>
  <dgm:cxnLst>
    <dgm:cxn modelId="{9338B1BC-130A-44EB-9CC5-D79D55E9BABA}"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4130782E-B1DE-4505-988F-2A5E63462A51}" type="presOf" srcId="{1E559342-9283-4FD1-948B-840CC35A67BB}" destId="{653BE62C-497D-4290-B20B-381C460F71C4}" srcOrd="0" destOrd="0" presId="urn:microsoft.com/office/officeart/2005/8/layout/hChevron3"/>
    <dgm:cxn modelId="{1887CEA0-7DD5-4511-89C6-BFF55B54BEB8}" type="presParOf" srcId="{653BE62C-497D-4290-B20B-381C460F71C4}" destId="{86427683-168A-4DD2-8F92-8E37ED89B022}" srcOrd="0" destOrd="0" presId="urn:microsoft.com/office/officeart/2005/8/layout/hChevron3"/>
  </dgm:cxnLst>
  <dgm:bg/>
  <dgm:whole>
    <a:ln w="9525"/>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20000"/>
            <a:lumOff val="80000"/>
          </a:schemeClr>
        </a:solidFill>
        <a:ln w="15875">
          <a:solidFill>
            <a:schemeClr val="accent1"/>
          </a:solidFill>
        </a:ln>
      </dgm:spPr>
      <dgm:t>
        <a:bodyPr/>
        <a:lstStyle/>
        <a:p>
          <a:pPr algn="l"/>
          <a:r>
            <a:rPr kumimoji="1" lang="ja-JP" altLang="en-US" sz="1400" b="1" dirty="0" smtClean="0">
              <a:solidFill>
                <a:schemeClr val="tx1"/>
              </a:solidFill>
            </a:rPr>
            <a:t>プロセス２：</a:t>
          </a:r>
          <a:endParaRPr kumimoji="1" lang="en-US" altLang="ja-JP" sz="1400" b="1" dirty="0" smtClean="0">
            <a:solidFill>
              <a:schemeClr val="tx1"/>
            </a:solidFill>
          </a:endParaRPr>
        </a:p>
        <a:p>
          <a:pPr algn="l"/>
          <a:r>
            <a:rPr kumimoji="1" lang="ja-JP" altLang="en-US" sz="1400" b="1" dirty="0" smtClean="0">
              <a:solidFill>
                <a:schemeClr val="tx1"/>
              </a:solidFill>
            </a:rPr>
            <a:t>単元の目標を定める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dgm:presLayoutVars>
          <dgm:bulletEnabled val="1"/>
        </dgm:presLayoutVars>
      </dgm:prSet>
      <dgm:spPr/>
      <dgm:t>
        <a:bodyPr/>
        <a:lstStyle/>
        <a:p>
          <a:endParaRPr kumimoji="1" lang="ja-JP" altLang="en-US"/>
        </a:p>
      </dgm:t>
    </dgm:pt>
  </dgm:ptLst>
  <dgm:cxnLst>
    <dgm:cxn modelId="{DE33C3DB-CB03-4E73-996D-27D40B876083}"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DBD1D98F-3518-417B-B499-68BC212960B0}" type="presOf" srcId="{1E559342-9283-4FD1-948B-840CC35A67BB}" destId="{653BE62C-497D-4290-B20B-381C460F71C4}" srcOrd="0" destOrd="0" presId="urn:microsoft.com/office/officeart/2005/8/layout/hChevron3"/>
    <dgm:cxn modelId="{840F8566-142D-49BC-B6CC-B2BE18426B89}"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40000"/>
            <a:lumOff val="60000"/>
          </a:schemeClr>
        </a:solidFill>
        <a:ln w="15875">
          <a:solidFill>
            <a:schemeClr val="accent1"/>
          </a:solidFill>
        </a:ln>
      </dgm:spPr>
      <dgm:t>
        <a:bodyPr/>
        <a:lstStyle/>
        <a:p>
          <a:pPr algn="l"/>
          <a:r>
            <a:rPr kumimoji="1" lang="ja-JP" altLang="en-US" sz="1400" b="1" dirty="0" smtClean="0">
              <a:solidFill>
                <a:schemeClr val="tx1"/>
              </a:solidFill>
            </a:rPr>
            <a:t>プロセス３：</a:t>
          </a:r>
          <a:endParaRPr kumimoji="1" lang="en-US" altLang="ja-JP" sz="1400" b="1" dirty="0" smtClean="0">
            <a:solidFill>
              <a:schemeClr val="tx1"/>
            </a:solidFill>
          </a:endParaRPr>
        </a:p>
        <a:p>
          <a:pPr algn="l"/>
          <a:r>
            <a:rPr kumimoji="1" lang="ja-JP" altLang="en-US" sz="1400" b="1" dirty="0" smtClean="0">
              <a:solidFill>
                <a:schemeClr val="tx1"/>
              </a:solidFill>
            </a:rPr>
            <a:t>単元を計画する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NeighborY="13774">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0AD17072-1360-46BB-86B7-44828CDCCCC4}" type="presOf" srcId="{5F1B9AD3-FE99-4939-8FBD-30BD9D9FD3C5}" destId="{86427683-168A-4DD2-8F92-8E37ED89B022}" srcOrd="0" destOrd="0" presId="urn:microsoft.com/office/officeart/2005/8/layout/hChevron3"/>
    <dgm:cxn modelId="{C316095E-D774-4B80-83DF-8607054EC320}" type="presOf" srcId="{1E559342-9283-4FD1-948B-840CC35A67BB}" destId="{653BE62C-497D-4290-B20B-381C460F71C4}" srcOrd="0" destOrd="0" presId="urn:microsoft.com/office/officeart/2005/8/layout/hChevron3"/>
    <dgm:cxn modelId="{A4DEC78A-2173-4CAC-AE7C-0581A5D0F636}"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60000"/>
            <a:lumOff val="40000"/>
          </a:schemeClr>
        </a:solidFill>
        <a:ln w="15875">
          <a:solidFill>
            <a:schemeClr val="accent1"/>
          </a:solidFill>
        </a:ln>
      </dgm:spPr>
      <dgm:t>
        <a:bodyPr/>
        <a:lstStyle/>
        <a:p>
          <a:pPr algn="l"/>
          <a:r>
            <a:rPr kumimoji="1" lang="ja-JP" altLang="en-US" sz="1400" b="1" dirty="0" smtClean="0">
              <a:solidFill>
                <a:schemeClr val="tx1"/>
              </a:solidFill>
            </a:rPr>
            <a:t>プロセス４：</a:t>
          </a:r>
          <a:endParaRPr kumimoji="1" lang="en-US" altLang="ja-JP" sz="1400" b="1" dirty="0" smtClean="0">
            <a:solidFill>
              <a:schemeClr val="tx1"/>
            </a:solidFill>
          </a:endParaRPr>
        </a:p>
        <a:p>
          <a:pPr algn="l"/>
          <a:r>
            <a:rPr kumimoji="1" lang="ja-JP" altLang="en-US" sz="1400" b="1" dirty="0" smtClean="0">
              <a:solidFill>
                <a:schemeClr val="tx1"/>
              </a:solidFill>
            </a:rPr>
            <a:t>本時の授業を計画する</a:t>
          </a:r>
          <a:endParaRPr kumimoji="1" lang="ja-JP" altLang="en-US" sz="14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NeighborX="-2435">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A846F405-529D-4070-A325-BA71B62A188A}" type="presOf" srcId="{5F1B9AD3-FE99-4939-8FBD-30BD9D9FD3C5}" destId="{86427683-168A-4DD2-8F92-8E37ED89B022}" srcOrd="0" destOrd="0" presId="urn:microsoft.com/office/officeart/2005/8/layout/hChevron3"/>
    <dgm:cxn modelId="{8F8DAF30-1354-4D86-855B-E0FDBF1D235E}" type="presOf" srcId="{1E559342-9283-4FD1-948B-840CC35A67BB}" destId="{653BE62C-497D-4290-B20B-381C460F71C4}" srcOrd="0" destOrd="0" presId="urn:microsoft.com/office/officeart/2005/8/layout/hChevron3"/>
    <dgm:cxn modelId="{2DF4CC87-C603-4B07-9AB7-919935A63145}"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noFill/>
        <a:ln w="15875">
          <a:solidFill>
            <a:schemeClr val="accent1"/>
          </a:solidFill>
        </a:ln>
      </dgm:spPr>
      <dgm:t>
        <a:bodyPr/>
        <a:lstStyle/>
        <a:p>
          <a:pPr algn="l"/>
          <a:r>
            <a:rPr kumimoji="1" lang="ja-JP" altLang="en-US" sz="3600" b="1" dirty="0" smtClean="0">
              <a:solidFill>
                <a:schemeClr val="tx1"/>
              </a:solidFill>
            </a:rPr>
            <a:t>プロセス１：課題の把握をする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dgm:presLayoutVars>
          <dgm:bulletEnabled val="1"/>
        </dgm:presLayoutVars>
      </dgm:prSet>
      <dgm:spPr/>
      <dgm:t>
        <a:bodyPr/>
        <a:lstStyle/>
        <a:p>
          <a:endParaRPr kumimoji="1" lang="ja-JP" altLang="en-US"/>
        </a:p>
      </dgm:t>
    </dgm:pt>
  </dgm:ptLst>
  <dgm:cxnLst>
    <dgm:cxn modelId="{004C5FBD-0092-4BC5-B40D-3C948D910C5F}" type="presOf" srcId="{5F1B9AD3-FE99-4939-8FBD-30BD9D9FD3C5}" destId="{86427683-168A-4DD2-8F92-8E37ED89B022}"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74D2D9AC-AA68-4614-AD4B-FF544CE77CD7}" type="presOf" srcId="{1E559342-9283-4FD1-948B-840CC35A67BB}" destId="{653BE62C-497D-4290-B20B-381C460F71C4}" srcOrd="0" destOrd="0" presId="urn:microsoft.com/office/officeart/2005/8/layout/hChevron3"/>
    <dgm:cxn modelId="{C342564C-D056-4DB6-9043-C145429C1990}" type="presParOf" srcId="{653BE62C-497D-4290-B20B-381C460F71C4}" destId="{86427683-168A-4DD2-8F92-8E37ED89B022}" srcOrd="0" destOrd="0" presId="urn:microsoft.com/office/officeart/2005/8/layout/hChevron3"/>
  </dgm:cxnLst>
  <dgm:bg/>
  <dgm:whole>
    <a:ln w="9525"/>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20000"/>
            <a:lumOff val="80000"/>
          </a:schemeClr>
        </a:solidFill>
        <a:ln w="15875">
          <a:solidFill>
            <a:schemeClr val="accent1"/>
          </a:solidFill>
        </a:ln>
      </dgm:spPr>
      <dgm:t>
        <a:bodyPr/>
        <a:lstStyle/>
        <a:p>
          <a:pPr algn="l"/>
          <a:r>
            <a:rPr kumimoji="1" lang="ja-JP" altLang="en-US" sz="3600" b="1" dirty="0" smtClean="0">
              <a:solidFill>
                <a:schemeClr val="tx1"/>
              </a:solidFill>
            </a:rPr>
            <a:t>プロセス２：単元の目標を定める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1400"/>
        </a:p>
      </dgm:t>
    </dgm:pt>
    <dgm:pt modelId="{574FCAD5-D226-470B-9C4B-C9FD3954C596}" type="sibTrans" cxnId="{FF6121B0-3F0A-44F5-9218-743473435066}">
      <dgm:prSet/>
      <dgm:spPr/>
      <dgm:t>
        <a:bodyPr/>
        <a:lstStyle/>
        <a:p>
          <a:pPr algn="l"/>
          <a:endParaRPr kumimoji="1" lang="ja-JP" altLang="en-US" sz="14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LinFactNeighborY="-8333">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6FA1AA26-EB57-477F-9A11-8DB7C5C6A5DA}" type="presOf" srcId="{5F1B9AD3-FE99-4939-8FBD-30BD9D9FD3C5}" destId="{86427683-168A-4DD2-8F92-8E37ED89B022}" srcOrd="0" destOrd="0" presId="urn:microsoft.com/office/officeart/2005/8/layout/hChevron3"/>
    <dgm:cxn modelId="{E478E55C-EFBE-48E4-ABFB-92B6E71ED368}" type="presOf" srcId="{1E559342-9283-4FD1-948B-840CC35A67BB}" destId="{653BE62C-497D-4290-B20B-381C460F71C4}" srcOrd="0" destOrd="0" presId="urn:microsoft.com/office/officeart/2005/8/layout/hChevron3"/>
    <dgm:cxn modelId="{BE52C362-EE0A-4EAC-995B-D5F1549E5325}"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40000"/>
            <a:lumOff val="60000"/>
          </a:schemeClr>
        </a:solidFill>
        <a:ln w="15875">
          <a:solidFill>
            <a:schemeClr val="accent1"/>
          </a:solidFill>
        </a:ln>
      </dgm:spPr>
      <dgm:t>
        <a:bodyPr/>
        <a:lstStyle/>
        <a:p>
          <a:pPr algn="l"/>
          <a:r>
            <a:rPr kumimoji="1" lang="ja-JP" altLang="en-US" sz="3600" b="1" dirty="0" smtClean="0">
              <a:solidFill>
                <a:schemeClr val="tx1"/>
              </a:solidFill>
            </a:rPr>
            <a:t>プロセス３：単元を計画する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X="-100000" custLinFactY="-70000" custLinFactNeighborX="-130675" custLinFactNeighborY="-100000">
        <dgm:presLayoutVars>
          <dgm:bulletEnabled val="1"/>
        </dgm:presLayoutVars>
      </dgm:prSet>
      <dgm:spPr/>
      <dgm:t>
        <a:bodyPr/>
        <a:lstStyle/>
        <a:p>
          <a:endParaRPr kumimoji="1" lang="ja-JP" altLang="en-US"/>
        </a:p>
      </dgm:t>
    </dgm:pt>
  </dgm:ptLst>
  <dgm:cxnLst>
    <dgm:cxn modelId="{A7438474-5FBF-4D73-88C4-2BFB3A6E90A4}" type="presOf" srcId="{5F1B9AD3-FE99-4939-8FBD-30BD9D9FD3C5}" destId="{86427683-168A-4DD2-8F92-8E37ED89B022}" srcOrd="0" destOrd="0" presId="urn:microsoft.com/office/officeart/2005/8/layout/hChevron3"/>
    <dgm:cxn modelId="{DCD37366-5C0A-401D-9B98-FB39DE201C5B}" type="presOf" srcId="{1E559342-9283-4FD1-948B-840CC35A67BB}" destId="{653BE62C-497D-4290-B20B-381C460F71C4}" srcOrd="0" destOrd="0" presId="urn:microsoft.com/office/officeart/2005/8/layout/hChevron3"/>
    <dgm:cxn modelId="{FF6121B0-3F0A-44F5-9218-743473435066}" srcId="{1E559342-9283-4FD1-948B-840CC35A67BB}" destId="{5F1B9AD3-FE99-4939-8FBD-30BD9D9FD3C5}" srcOrd="0" destOrd="0" parTransId="{6F1A2846-B63B-46C9-A8A2-2CD543139DED}" sibTransId="{574FCAD5-D226-470B-9C4B-C9FD3954C596}"/>
    <dgm:cxn modelId="{FBE9A184-F1E6-4D33-9606-CD8D1EA278DB}"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E559342-9283-4FD1-948B-840CC35A67BB}" type="doc">
      <dgm:prSet loTypeId="urn:microsoft.com/office/officeart/2005/8/layout/hChevron3" loCatId="process" qsTypeId="urn:microsoft.com/office/officeart/2005/8/quickstyle/simple1" qsCatId="simple" csTypeId="urn:microsoft.com/office/officeart/2005/8/colors/accent1_2" csCatId="accent1" phldr="1"/>
      <dgm:spPr/>
    </dgm:pt>
    <dgm:pt modelId="{5F1B9AD3-FE99-4939-8FBD-30BD9D9FD3C5}">
      <dgm:prSet phldrT="[テキスト]" custT="1"/>
      <dgm:spPr>
        <a:solidFill>
          <a:schemeClr val="accent1">
            <a:lumMod val="60000"/>
            <a:lumOff val="40000"/>
          </a:schemeClr>
        </a:solidFill>
        <a:ln w="15875">
          <a:solidFill>
            <a:schemeClr val="accent1"/>
          </a:solidFill>
        </a:ln>
      </dgm:spPr>
      <dgm:t>
        <a:bodyPr/>
        <a:lstStyle/>
        <a:p>
          <a:pPr algn="l"/>
          <a:r>
            <a:rPr kumimoji="1" lang="ja-JP" altLang="en-US" sz="3600" b="1" dirty="0" smtClean="0">
              <a:solidFill>
                <a:schemeClr val="tx1"/>
              </a:solidFill>
            </a:rPr>
            <a:t>プロセス４：本時の授業を計画する</a:t>
          </a:r>
          <a:endParaRPr kumimoji="1" lang="ja-JP" altLang="en-US" sz="3600" b="1" dirty="0">
            <a:solidFill>
              <a:schemeClr val="tx1"/>
            </a:solidFill>
          </a:endParaRPr>
        </a:p>
      </dgm:t>
    </dgm:pt>
    <dgm:pt modelId="{6F1A2846-B63B-46C9-A8A2-2CD543139DED}" type="parTrans" cxnId="{FF6121B0-3F0A-44F5-9218-743473435066}">
      <dgm:prSet/>
      <dgm:spPr/>
      <dgm:t>
        <a:bodyPr/>
        <a:lstStyle/>
        <a:p>
          <a:pPr algn="l"/>
          <a:endParaRPr kumimoji="1" lang="ja-JP" altLang="en-US" sz="3600"/>
        </a:p>
      </dgm:t>
    </dgm:pt>
    <dgm:pt modelId="{574FCAD5-D226-470B-9C4B-C9FD3954C596}" type="sibTrans" cxnId="{FF6121B0-3F0A-44F5-9218-743473435066}">
      <dgm:prSet/>
      <dgm:spPr/>
      <dgm:t>
        <a:bodyPr/>
        <a:lstStyle/>
        <a:p>
          <a:pPr algn="l"/>
          <a:endParaRPr kumimoji="1" lang="ja-JP" altLang="en-US" sz="3600"/>
        </a:p>
      </dgm:t>
    </dgm:pt>
    <dgm:pt modelId="{653BE62C-497D-4290-B20B-381C460F71C4}" type="pres">
      <dgm:prSet presAssocID="{1E559342-9283-4FD1-948B-840CC35A67BB}" presName="Name0" presStyleCnt="0">
        <dgm:presLayoutVars>
          <dgm:dir/>
          <dgm:resizeHandles val="exact"/>
        </dgm:presLayoutVars>
      </dgm:prSet>
      <dgm:spPr/>
    </dgm:pt>
    <dgm:pt modelId="{86427683-168A-4DD2-8F92-8E37ED89B022}" type="pres">
      <dgm:prSet presAssocID="{5F1B9AD3-FE99-4939-8FBD-30BD9D9FD3C5}" presName="parTxOnly" presStyleLbl="node1" presStyleIdx="0" presStyleCnt="1" custScaleX="100098" custLinFactX="-100000" custLinFactY="-10000" custLinFactNeighborX="-180078" custLinFactNeighborY="-100000">
        <dgm:presLayoutVars>
          <dgm:bulletEnabled val="1"/>
        </dgm:presLayoutVars>
      </dgm:prSet>
      <dgm:spPr/>
      <dgm:t>
        <a:bodyPr/>
        <a:lstStyle/>
        <a:p>
          <a:endParaRPr kumimoji="1" lang="ja-JP" altLang="en-US"/>
        </a:p>
      </dgm:t>
    </dgm:pt>
  </dgm:ptLst>
  <dgm:cxnLst>
    <dgm:cxn modelId="{FF6121B0-3F0A-44F5-9218-743473435066}" srcId="{1E559342-9283-4FD1-948B-840CC35A67BB}" destId="{5F1B9AD3-FE99-4939-8FBD-30BD9D9FD3C5}" srcOrd="0" destOrd="0" parTransId="{6F1A2846-B63B-46C9-A8A2-2CD543139DED}" sibTransId="{574FCAD5-D226-470B-9C4B-C9FD3954C596}"/>
    <dgm:cxn modelId="{3EFCB35C-CFEE-4619-AEA7-131DFF6EF7FE}" type="presOf" srcId="{1E559342-9283-4FD1-948B-840CC35A67BB}" destId="{653BE62C-497D-4290-B20B-381C460F71C4}" srcOrd="0" destOrd="0" presId="urn:microsoft.com/office/officeart/2005/8/layout/hChevron3"/>
    <dgm:cxn modelId="{9763CDAD-6BC2-4C20-A826-C865CF1D2EBE}" type="presOf" srcId="{5F1B9AD3-FE99-4939-8FBD-30BD9D9FD3C5}" destId="{86427683-168A-4DD2-8F92-8E37ED89B022}" srcOrd="0" destOrd="0" presId="urn:microsoft.com/office/officeart/2005/8/layout/hChevron3"/>
    <dgm:cxn modelId="{641DD5B5-F79D-4555-BB87-C644D929E5E3}" type="presParOf" srcId="{653BE62C-497D-4290-B20B-381C460F71C4}" destId="{86427683-168A-4DD2-8F92-8E37ED89B022}" srcOrd="0"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1021" y="0"/>
          <a:ext cx="2092328" cy="732711"/>
        </a:xfrm>
        <a:prstGeom prst="homePlate">
          <a:avLst/>
        </a:prstGeom>
        <a:no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プロセス１：</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課題の把握をする</a:t>
          </a:r>
          <a:endParaRPr kumimoji="1" lang="ja-JP" altLang="en-US" sz="1400" b="1" kern="1200" dirty="0">
            <a:solidFill>
              <a:schemeClr val="tx1"/>
            </a:solidFill>
          </a:endParaRPr>
        </a:p>
      </dsp:txBody>
      <dsp:txXfrm>
        <a:off x="1021" y="0"/>
        <a:ext cx="1909150" cy="7327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1000" y="0"/>
          <a:ext cx="2046028" cy="720080"/>
        </a:xfrm>
        <a:prstGeom prst="homePlate">
          <a:avLst/>
        </a:prstGeom>
        <a:solidFill>
          <a:schemeClr val="accent1">
            <a:lumMod val="20000"/>
            <a:lumOff val="8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プロセス２：</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単元の目標を定める</a:t>
          </a:r>
          <a:endParaRPr kumimoji="1" lang="ja-JP" altLang="en-US" sz="1400" b="1" kern="1200" dirty="0">
            <a:solidFill>
              <a:schemeClr val="tx1"/>
            </a:solidFill>
          </a:endParaRPr>
        </a:p>
      </dsp:txBody>
      <dsp:txXfrm>
        <a:off x="1000" y="0"/>
        <a:ext cx="1866008" cy="72008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960" y="0"/>
          <a:ext cx="1968969" cy="720081"/>
        </a:xfrm>
        <a:prstGeom prst="homePlate">
          <a:avLst/>
        </a:prstGeom>
        <a:solidFill>
          <a:schemeClr val="accent1">
            <a:lumMod val="40000"/>
            <a:lumOff val="6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プロセス３：</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単元を計画する</a:t>
          </a:r>
          <a:endParaRPr kumimoji="1" lang="ja-JP" altLang="en-US" sz="1400" b="1" kern="1200" dirty="0">
            <a:solidFill>
              <a:schemeClr val="tx1"/>
            </a:solidFill>
          </a:endParaRPr>
        </a:p>
      </dsp:txBody>
      <dsp:txXfrm>
        <a:off x="960" y="0"/>
        <a:ext cx="1788949" cy="72008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2066294" cy="720081"/>
        </a:xfrm>
        <a:prstGeom prst="homePlate">
          <a:avLst/>
        </a:prstGeom>
        <a:solidFill>
          <a:schemeClr val="accent1">
            <a:lumMod val="60000"/>
            <a:lumOff val="4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lvl="0" algn="l" defTabSz="622300">
            <a:lnSpc>
              <a:spcPct val="90000"/>
            </a:lnSpc>
            <a:spcBef>
              <a:spcPct val="0"/>
            </a:spcBef>
            <a:spcAft>
              <a:spcPct val="35000"/>
            </a:spcAft>
          </a:pPr>
          <a:r>
            <a:rPr kumimoji="1" lang="ja-JP" altLang="en-US" sz="1400" b="1" kern="1200" dirty="0" smtClean="0">
              <a:solidFill>
                <a:schemeClr val="tx1"/>
              </a:solidFill>
            </a:rPr>
            <a:t>プロセス４：</a:t>
          </a:r>
          <a:endParaRPr kumimoji="1" lang="en-US" altLang="ja-JP" sz="1400" b="1" kern="1200" dirty="0" smtClean="0">
            <a:solidFill>
              <a:schemeClr val="tx1"/>
            </a:solidFill>
          </a:endParaRPr>
        </a:p>
        <a:p>
          <a:pPr lvl="0" algn="l" defTabSz="622300">
            <a:lnSpc>
              <a:spcPct val="90000"/>
            </a:lnSpc>
            <a:spcBef>
              <a:spcPct val="0"/>
            </a:spcBef>
            <a:spcAft>
              <a:spcPct val="35000"/>
            </a:spcAft>
          </a:pPr>
          <a:r>
            <a:rPr kumimoji="1" lang="ja-JP" altLang="en-US" sz="1400" b="1" kern="1200" dirty="0" smtClean="0">
              <a:solidFill>
                <a:schemeClr val="tx1"/>
              </a:solidFill>
            </a:rPr>
            <a:t>本時の授業を計画する</a:t>
          </a:r>
          <a:endParaRPr kumimoji="1" lang="ja-JP" altLang="en-US" sz="1400" b="1" kern="1200" dirty="0">
            <a:solidFill>
              <a:schemeClr val="tx1"/>
            </a:solidFill>
          </a:endParaRPr>
        </a:p>
      </dsp:txBody>
      <dsp:txXfrm>
        <a:off x="0" y="0"/>
        <a:ext cx="1886274" cy="7200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4177" y="0"/>
          <a:ext cx="8560596" cy="936104"/>
        </a:xfrm>
        <a:prstGeom prst="homePlate">
          <a:avLst/>
        </a:prstGeom>
        <a:no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プロセス１：課題の把握をする</a:t>
          </a:r>
          <a:endParaRPr kumimoji="1" lang="ja-JP" altLang="en-US" sz="3600" b="1" kern="1200" dirty="0">
            <a:solidFill>
              <a:schemeClr val="tx1"/>
            </a:solidFill>
          </a:endParaRPr>
        </a:p>
      </dsp:txBody>
      <dsp:txXfrm>
        <a:off x="4177" y="0"/>
        <a:ext cx="8326570" cy="9361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4219" y="0"/>
          <a:ext cx="8632521" cy="864096"/>
        </a:xfrm>
        <a:prstGeom prst="homePlate">
          <a:avLst/>
        </a:prstGeom>
        <a:solidFill>
          <a:schemeClr val="accent1">
            <a:lumMod val="20000"/>
            <a:lumOff val="8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プロセス２：単元の目標を定める</a:t>
          </a:r>
          <a:endParaRPr kumimoji="1" lang="ja-JP" altLang="en-US" sz="3600" b="1" kern="1200" dirty="0">
            <a:solidFill>
              <a:schemeClr val="tx1"/>
            </a:solidFill>
          </a:endParaRPr>
        </a:p>
      </dsp:txBody>
      <dsp:txXfrm>
        <a:off x="4219" y="0"/>
        <a:ext cx="8416497" cy="8640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8632534" cy="792093"/>
        </a:xfrm>
        <a:prstGeom prst="homePlate">
          <a:avLst/>
        </a:prstGeom>
        <a:solidFill>
          <a:schemeClr val="accent1">
            <a:lumMod val="40000"/>
            <a:lumOff val="6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プロセス３：単元を計画する</a:t>
          </a:r>
          <a:endParaRPr kumimoji="1" lang="ja-JP" altLang="en-US" sz="3600" b="1" kern="1200" dirty="0">
            <a:solidFill>
              <a:schemeClr val="tx1"/>
            </a:solidFill>
          </a:endParaRPr>
        </a:p>
      </dsp:txBody>
      <dsp:txXfrm>
        <a:off x="0" y="0"/>
        <a:ext cx="8434511" cy="79209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27683-168A-4DD2-8F92-8E37ED89B022}">
      <dsp:nvSpPr>
        <dsp:cNvPr id="0" name=""/>
        <dsp:cNvSpPr/>
      </dsp:nvSpPr>
      <dsp:spPr>
        <a:xfrm>
          <a:off x="0" y="0"/>
          <a:ext cx="8632535" cy="864101"/>
        </a:xfrm>
        <a:prstGeom prst="homePlate">
          <a:avLst/>
        </a:prstGeom>
        <a:solidFill>
          <a:schemeClr val="accent1">
            <a:lumMod val="60000"/>
            <a:lumOff val="40000"/>
          </a:schemeClr>
        </a:solidFill>
        <a:ln w="15875" cap="flat" cmpd="sng" algn="ctr">
          <a:solidFill>
            <a:schemeClr val="accent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96012" rIns="48006" bIns="96012" numCol="1" spcCol="1270" anchor="ctr" anchorCtr="0">
          <a:noAutofit/>
        </a:bodyPr>
        <a:lstStyle/>
        <a:p>
          <a:pPr lvl="0" algn="l" defTabSz="1600200">
            <a:lnSpc>
              <a:spcPct val="90000"/>
            </a:lnSpc>
            <a:spcBef>
              <a:spcPct val="0"/>
            </a:spcBef>
            <a:spcAft>
              <a:spcPct val="35000"/>
            </a:spcAft>
          </a:pPr>
          <a:r>
            <a:rPr kumimoji="1" lang="ja-JP" altLang="en-US" sz="3600" b="1" kern="1200" dirty="0" smtClean="0">
              <a:solidFill>
                <a:schemeClr val="tx1"/>
              </a:solidFill>
            </a:rPr>
            <a:t>プロセス４：本時の授業を計画する</a:t>
          </a:r>
          <a:endParaRPr kumimoji="1" lang="ja-JP" altLang="en-US" sz="3600" b="1" kern="1200" dirty="0">
            <a:solidFill>
              <a:schemeClr val="tx1"/>
            </a:solidFill>
          </a:endParaRPr>
        </a:p>
      </dsp:txBody>
      <dsp:txXfrm>
        <a:off x="0" y="0"/>
        <a:ext cx="8416510" cy="8641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18621" cy="493237"/>
          </a:xfrm>
          <a:prstGeom prst="rect">
            <a:avLst/>
          </a:prstGeom>
        </p:spPr>
        <p:txBody>
          <a:bodyPr vert="horz" lIns="90633" tIns="45314" rIns="90633" bIns="45314"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4" y="0"/>
            <a:ext cx="2918621" cy="493237"/>
          </a:xfrm>
          <a:prstGeom prst="rect">
            <a:avLst/>
          </a:prstGeom>
        </p:spPr>
        <p:txBody>
          <a:bodyPr vert="horz" lIns="90633" tIns="45314" rIns="90633" bIns="45314" rtlCol="0"/>
          <a:lstStyle>
            <a:lvl1pPr algn="r">
              <a:defRPr sz="1200"/>
            </a:lvl1pPr>
          </a:lstStyle>
          <a:p>
            <a:fld id="{3AB88C29-7B39-471E-97D2-B91B0EC89A2D}" type="datetimeFigureOut">
              <a:rPr kumimoji="1" lang="ja-JP" altLang="en-US" smtClean="0"/>
              <a:t>2022/9/26</a:t>
            </a:fld>
            <a:endParaRPr kumimoji="1" lang="ja-JP" altLang="en-US"/>
          </a:p>
        </p:txBody>
      </p:sp>
      <p:sp>
        <p:nvSpPr>
          <p:cNvPr id="4" name="フッター プレースホルダー 3"/>
          <p:cNvSpPr>
            <a:spLocks noGrp="1"/>
          </p:cNvSpPr>
          <p:nvPr>
            <p:ph type="ftr" sz="quarter" idx="2"/>
          </p:nvPr>
        </p:nvSpPr>
        <p:spPr>
          <a:xfrm>
            <a:off x="3" y="9371503"/>
            <a:ext cx="2918621" cy="493236"/>
          </a:xfrm>
          <a:prstGeom prst="rect">
            <a:avLst/>
          </a:prstGeom>
        </p:spPr>
        <p:txBody>
          <a:bodyPr vert="horz" lIns="90633" tIns="45314" rIns="90633" bIns="45314"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4" y="9371503"/>
            <a:ext cx="2918621" cy="493236"/>
          </a:xfrm>
          <a:prstGeom prst="rect">
            <a:avLst/>
          </a:prstGeom>
        </p:spPr>
        <p:txBody>
          <a:bodyPr vert="horz" lIns="90633" tIns="45314" rIns="90633" bIns="45314" rtlCol="0" anchor="b"/>
          <a:lstStyle>
            <a:lvl1pPr algn="r">
              <a:defRPr sz="1200"/>
            </a:lvl1pPr>
          </a:lstStyle>
          <a:p>
            <a:fld id="{A38D17A4-5CF6-43E2-AEE4-4A1F5011C0D6}" type="slidenum">
              <a:rPr kumimoji="1" lang="ja-JP" altLang="en-US" smtClean="0"/>
              <a:t>‹#›</a:t>
            </a:fld>
            <a:endParaRPr kumimoji="1" lang="ja-JP" altLang="en-US"/>
          </a:p>
        </p:txBody>
      </p:sp>
    </p:spTree>
    <p:extLst>
      <p:ext uri="{BB962C8B-B14F-4D97-AF65-F5344CB8AC3E}">
        <p14:creationId xmlns:p14="http://schemas.microsoft.com/office/powerpoint/2010/main" val="9335350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1"/>
            <a:ext cx="2918831" cy="493315"/>
          </a:xfrm>
          <a:prstGeom prst="rect">
            <a:avLst/>
          </a:prstGeom>
        </p:spPr>
        <p:txBody>
          <a:bodyPr vert="horz" lIns="90627" tIns="45310" rIns="90627" bIns="4531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7" y="1"/>
            <a:ext cx="2918831" cy="493315"/>
          </a:xfrm>
          <a:prstGeom prst="rect">
            <a:avLst/>
          </a:prstGeom>
        </p:spPr>
        <p:txBody>
          <a:bodyPr vert="horz" lIns="90627" tIns="45310" rIns="90627" bIns="45310" rtlCol="0"/>
          <a:lstStyle>
            <a:lvl1pPr algn="r">
              <a:defRPr sz="1200"/>
            </a:lvl1pPr>
          </a:lstStyle>
          <a:p>
            <a:fld id="{B044E6AB-D650-4895-A0B4-DB97EF3232BA}" type="datetimeFigureOut">
              <a:rPr kumimoji="1" lang="ja-JP" altLang="en-US" smtClean="0"/>
              <a:t>2022/9/26</a:t>
            </a:fld>
            <a:endParaRPr kumimoji="1" lang="ja-JP" altLang="en-US"/>
          </a:p>
        </p:txBody>
      </p:sp>
      <p:sp>
        <p:nvSpPr>
          <p:cNvPr id="4" name="スライド イメージ プレースホルダー 3"/>
          <p:cNvSpPr>
            <a:spLocks noGrp="1" noRot="1" noChangeAspect="1"/>
          </p:cNvSpPr>
          <p:nvPr>
            <p:ph type="sldImg" idx="2"/>
          </p:nvPr>
        </p:nvSpPr>
        <p:spPr>
          <a:xfrm>
            <a:off x="903288" y="741363"/>
            <a:ext cx="4929187" cy="3697287"/>
          </a:xfrm>
          <a:prstGeom prst="rect">
            <a:avLst/>
          </a:prstGeom>
          <a:noFill/>
          <a:ln w="12700">
            <a:solidFill>
              <a:prstClr val="black"/>
            </a:solidFill>
          </a:ln>
        </p:spPr>
        <p:txBody>
          <a:bodyPr vert="horz" lIns="90627" tIns="45310" rIns="90627" bIns="45310" rtlCol="0" anchor="ctr"/>
          <a:lstStyle/>
          <a:p>
            <a:endParaRPr lang="ja-JP" altLang="en-US"/>
          </a:p>
        </p:txBody>
      </p:sp>
      <p:sp>
        <p:nvSpPr>
          <p:cNvPr id="5" name="ノート プレースホルダー 4"/>
          <p:cNvSpPr>
            <a:spLocks noGrp="1"/>
          </p:cNvSpPr>
          <p:nvPr>
            <p:ph type="body" sz="quarter" idx="3"/>
          </p:nvPr>
        </p:nvSpPr>
        <p:spPr>
          <a:xfrm>
            <a:off x="673577" y="4686501"/>
            <a:ext cx="5388610" cy="4439842"/>
          </a:xfrm>
          <a:prstGeom prst="rect">
            <a:avLst/>
          </a:prstGeom>
        </p:spPr>
        <p:txBody>
          <a:bodyPr vert="horz" lIns="90627" tIns="45310" rIns="90627" bIns="4531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9371286"/>
            <a:ext cx="2918831" cy="493315"/>
          </a:xfrm>
          <a:prstGeom prst="rect">
            <a:avLst/>
          </a:prstGeom>
        </p:spPr>
        <p:txBody>
          <a:bodyPr vert="horz" lIns="90627" tIns="45310" rIns="90627" bIns="4531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7" y="9371286"/>
            <a:ext cx="2918831" cy="493315"/>
          </a:xfrm>
          <a:prstGeom prst="rect">
            <a:avLst/>
          </a:prstGeom>
        </p:spPr>
        <p:txBody>
          <a:bodyPr vert="horz" lIns="90627" tIns="45310" rIns="90627" bIns="45310" rtlCol="0" anchor="b"/>
          <a:lstStyle>
            <a:lvl1pPr algn="r">
              <a:defRPr sz="1200"/>
            </a:lvl1pPr>
          </a:lstStyle>
          <a:p>
            <a:fld id="{4D3E3A65-14AE-4051-8A5D-6820BE27C2A6}" type="slidenum">
              <a:rPr kumimoji="1" lang="ja-JP" altLang="en-US" smtClean="0"/>
              <a:t>‹#›</a:t>
            </a:fld>
            <a:endParaRPr kumimoji="1" lang="ja-JP" altLang="en-US"/>
          </a:p>
        </p:txBody>
      </p:sp>
    </p:spTree>
    <p:extLst>
      <p:ext uri="{BB962C8B-B14F-4D97-AF65-F5344CB8AC3E}">
        <p14:creationId xmlns:p14="http://schemas.microsoft.com/office/powerpoint/2010/main" val="171170451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mn-ea"/>
                <a:ea typeface="+mn-ea"/>
              </a:rPr>
              <a:t>これから、「子どもの学びを支えるヒント集２」を活用した校内研修を始めます。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a:t>
            </a:fld>
            <a:endParaRPr kumimoji="1" lang="ja-JP" altLang="en-US"/>
          </a:p>
        </p:txBody>
      </p:sp>
    </p:spTree>
    <p:extLst>
      <p:ext uri="{BB962C8B-B14F-4D97-AF65-F5344CB8AC3E}">
        <p14:creationId xmlns:p14="http://schemas.microsoft.com/office/powerpoint/2010/main" val="37676380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a:t>
            </a:fld>
            <a:endParaRPr kumimoji="1" lang="ja-JP" altLang="en-US"/>
          </a:p>
        </p:txBody>
      </p:sp>
    </p:spTree>
    <p:extLst>
      <p:ext uri="{BB962C8B-B14F-4D97-AF65-F5344CB8AC3E}">
        <p14:creationId xmlns:p14="http://schemas.microsoft.com/office/powerpoint/2010/main" val="120178233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それでは、指導のポイントとして捉えたことや、新しく気付いたことなどを書いてください。</a:t>
            </a:r>
            <a:endParaRPr kumimoji="1" lang="en-US" altLang="ja-JP" dirty="0" smtClean="0"/>
          </a:p>
          <a:p>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100</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101</a:t>
            </a:fld>
            <a:endParaRPr kumimoji="1" lang="ja-JP" altLang="en-US"/>
          </a:p>
        </p:txBody>
      </p:sp>
    </p:spTree>
    <p:extLst>
      <p:ext uri="{BB962C8B-B14F-4D97-AF65-F5344CB8AC3E}">
        <p14:creationId xmlns:p14="http://schemas.microsoft.com/office/powerpoint/2010/main" val="1453411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それでは、考えたことをグループで交流してください。</a:t>
            </a:r>
            <a:endParaRPr kumimoji="1" lang="en-US" altLang="ja-JP" dirty="0" smtClean="0"/>
          </a:p>
          <a:p>
            <a:r>
              <a:rPr kumimoji="1" lang="ja-JP" altLang="en-US" dirty="0" smtClean="0"/>
              <a:t>（次のスライドでワークシートを示す）</a:t>
            </a:r>
          </a:p>
          <a:p>
            <a:endParaRPr kumimoji="1" lang="ja-JP" altLang="en-US"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103</a:t>
            </a:fld>
            <a:endParaRPr kumimoji="1" lang="ja-JP" altLang="en-US"/>
          </a:p>
        </p:txBody>
      </p:sp>
    </p:spTree>
    <p:extLst>
      <p:ext uri="{BB962C8B-B14F-4D97-AF65-F5344CB8AC3E}">
        <p14:creationId xmlns:p14="http://schemas.microsoft.com/office/powerpoint/2010/main" val="10046328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それでは、交流したことを全体に報告してください。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104</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報告された内容は、ワークシートの赤枠部分に記入してください。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105</a:t>
            </a:fld>
            <a:endParaRPr kumimoji="1" lang="ja-JP" altLang="en-US"/>
          </a:p>
        </p:txBody>
      </p:sp>
    </p:spTree>
    <p:extLst>
      <p:ext uri="{BB962C8B-B14F-4D97-AF65-F5344CB8AC3E}">
        <p14:creationId xmlns:p14="http://schemas.microsoft.com/office/powerpoint/2010/main" val="100463284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子供たちを主体的・協働的に学習させるためには、教師自身が１単位時間の流れを確かなものにするとともに、子供たち自身にも１時間の流れを理解させておくことは必要です。その際、「授業５」を意識することが重要です。また、１単位時間の中で、子供が思考・判断・表現する場面はどこかを想定し、そこへの指導・支援を充実させることが重要です。本研修では算数を題材にして考えましたが、研修で確認したことは、どの教科でも共通した重要な内容です。ぜひ、本研修の学びを他教科の日々の授業づくりにも生か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106</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（研修担当者は該当ページ「ヒント集２」の</a:t>
            </a:r>
            <a:r>
              <a:rPr kumimoji="1" lang="en-US" altLang="ja-JP" dirty="0" smtClean="0"/>
              <a:t>P22</a:t>
            </a:r>
            <a:r>
              <a:rPr kumimoji="1" lang="ja-JP" altLang="en-US" dirty="0" smtClean="0"/>
              <a:t>～</a:t>
            </a:r>
            <a:r>
              <a:rPr kumimoji="1" lang="en-US" altLang="ja-JP" dirty="0" smtClean="0"/>
              <a:t>39</a:t>
            </a:r>
            <a:r>
              <a:rPr kumimoji="1" lang="ja-JP" altLang="en-US" dirty="0" smtClean="0"/>
              <a:t>をプリントアウトして配付しておく。また、事前に配付して読んでおいてもらうと研修時間の短縮ができる）　「</a:t>
            </a:r>
            <a:r>
              <a:rPr kumimoji="1" lang="en-US" altLang="ja-JP" dirty="0" smtClean="0"/>
              <a:t>Ⅵ</a:t>
            </a:r>
            <a:r>
              <a:rPr kumimoji="1" lang="ja-JP" altLang="en-US" dirty="0" smtClean="0"/>
              <a:t>　学校・学級の取り組みブラッシュアップ研修」の</a:t>
            </a:r>
            <a:r>
              <a:rPr kumimoji="1" lang="en-US" altLang="ja-JP" dirty="0" smtClean="0"/>
              <a:t>【</a:t>
            </a:r>
            <a:r>
              <a:rPr kumimoji="1" lang="ja-JP" altLang="en-US" dirty="0" smtClean="0"/>
              <a:t>目的</a:t>
            </a:r>
            <a:r>
              <a:rPr kumimoji="1" lang="en-US" altLang="ja-JP" dirty="0" smtClean="0"/>
              <a:t>】</a:t>
            </a:r>
            <a:r>
              <a:rPr kumimoji="1" lang="ja-JP" altLang="en-US" dirty="0" smtClean="0"/>
              <a:t>は「学力向上に向け、現在の取り組みを見直すとともに、他校の実践を参考することを通して、より実効的な学校の取り組みを構想することができる」ことです。お手元には、「ヒント集２」の第２章をご準備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107</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それでは、本日はこのような流れで研修を進めていきます。研修時間は、約</a:t>
            </a:r>
            <a:r>
              <a:rPr kumimoji="1" lang="en-US" altLang="ja-JP" dirty="0" smtClean="0"/>
              <a:t>60</a:t>
            </a:r>
            <a:r>
              <a:rPr kumimoji="1" lang="ja-JP" altLang="en-US" dirty="0" smtClean="0"/>
              <a:t>分です。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108</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109</a:t>
            </a:fld>
            <a:endParaRPr kumimoji="1" lang="ja-JP" altLang="en-US"/>
          </a:p>
        </p:txBody>
      </p:sp>
    </p:spTree>
    <p:extLst>
      <p:ext uri="{BB962C8B-B14F-4D97-AF65-F5344CB8AC3E}">
        <p14:creationId xmlns:p14="http://schemas.microsoft.com/office/powerpoint/2010/main" val="24799090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それでは、全国学力・学習状況調査を活用した授業づくりについて、「ヒント集２」</a:t>
            </a:r>
            <a:r>
              <a:rPr kumimoji="1" lang="en-US" altLang="ja-JP" dirty="0" smtClean="0">
                <a:latin typeface="+mn-ea"/>
                <a:ea typeface="+mn-ea"/>
              </a:rPr>
              <a:t>P</a:t>
            </a:r>
            <a:r>
              <a:rPr kumimoji="1" lang="ja-JP" altLang="en-US" dirty="0" smtClean="0">
                <a:latin typeface="+mn-ea"/>
                <a:ea typeface="+mn-ea"/>
              </a:rPr>
              <a:t>４・５をご覧ください。これらからプレゼンを用いて説明をします。</a:t>
            </a:r>
          </a:p>
          <a:p>
            <a:pPr defTabSz="906445">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それでは、現在、学校や学級において、思考力・判断力・表現力等の育成のためにどのような取り組みを行っていますか。</a:t>
            </a:r>
            <a:endParaRPr kumimoji="1" lang="en-US" altLang="ja-JP" dirty="0" smtClean="0"/>
          </a:p>
          <a:p>
            <a:pPr defTabSz="906445">
              <a:defRPr/>
            </a:pPr>
            <a:r>
              <a:rPr kumimoji="1" lang="ja-JP" altLang="en-US" dirty="0" smtClean="0"/>
              <a:t>（次のスライドでワークシートを示す）</a:t>
            </a:r>
          </a:p>
          <a:p>
            <a:pPr defTabSz="906445">
              <a:defRPr/>
            </a:pP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110</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個人で、ワークシートの赤枠部分を記入してください。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111</a:t>
            </a:fld>
            <a:endParaRPr kumimoji="1" lang="ja-JP" altLang="en-US"/>
          </a:p>
        </p:txBody>
      </p:sp>
    </p:spTree>
    <p:extLst>
      <p:ext uri="{BB962C8B-B14F-4D97-AF65-F5344CB8AC3E}">
        <p14:creationId xmlns:p14="http://schemas.microsoft.com/office/powerpoint/2010/main" val="219426905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それでは、個人で振り返ったことをグループで情報交換してください。</a:t>
            </a:r>
            <a:endParaRPr kumimoji="1" lang="en-US" altLang="ja-JP" dirty="0" smtClean="0"/>
          </a:p>
          <a:p>
            <a:pPr defTabSz="906445">
              <a:defRPr/>
            </a:pPr>
            <a:r>
              <a:rPr kumimoji="1" lang="ja-JP" altLang="en-US" dirty="0" smtClean="0"/>
              <a:t>（次のスライドでワークシートを示す）</a:t>
            </a:r>
          </a:p>
          <a:p>
            <a:pPr defTabSz="906445">
              <a:defRPr/>
            </a:pP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グループで交流した内容は、ワークシートの赤枠部分に記入してください。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113</a:t>
            </a:fld>
            <a:endParaRPr kumimoji="1" lang="ja-JP" altLang="en-US"/>
          </a:p>
        </p:txBody>
      </p:sp>
    </p:spTree>
    <p:extLst>
      <p:ext uri="{BB962C8B-B14F-4D97-AF65-F5344CB8AC3E}">
        <p14:creationId xmlns:p14="http://schemas.microsoft.com/office/powerpoint/2010/main" val="1759522462"/>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それでは、現在の取り組みの改善・充実をしたり、新たな取り組みを考えたりする材料として、「ヒント集２」の第２章の</a:t>
            </a:r>
            <a:r>
              <a:rPr kumimoji="1" lang="en-US" altLang="ja-JP" dirty="0" smtClean="0"/>
              <a:t>10</a:t>
            </a:r>
            <a:r>
              <a:rPr kumimoji="1" lang="ja-JP" altLang="en-US" dirty="0" smtClean="0"/>
              <a:t>のアイディアをご覧ください。第２章の全部を読むのは大変ですので、アイディアと書かれた見出しや、その下の概要から、取り上げられそうな内容について読んでください。その際、取り上げられそうなアイディアについて、付せん</a:t>
            </a:r>
            <a:r>
              <a:rPr kumimoji="1" lang="ja-JP" altLang="en-US" dirty="0" err="1" smtClean="0"/>
              <a:t>を</a:t>
            </a:r>
            <a:r>
              <a:rPr kumimoji="1" lang="ja-JP" altLang="en-US" dirty="0" smtClean="0"/>
              <a:t>貼ったり、コメントを入れたりしてご覧ください。</a:t>
            </a:r>
            <a:r>
              <a:rPr kumimoji="1" lang="en-US" altLang="ja-JP" dirty="0" smtClean="0"/>
              <a:t>※</a:t>
            </a:r>
            <a:r>
              <a:rPr kumimoji="1" lang="ja-JP" altLang="en-US" dirty="0" smtClean="0"/>
              <a:t>研修担当者はこの活動を、事前に教職員にさせておくと、研修時間の短縮になる。</a:t>
            </a:r>
            <a:endParaRPr kumimoji="1" lang="en-US" altLang="ja-JP" dirty="0" smtClean="0"/>
          </a:p>
          <a:p>
            <a:pPr defTabSz="906445">
              <a:defRPr/>
            </a:pPr>
            <a:r>
              <a:rPr kumimoji="1" lang="ja-JP" altLang="en-US" dirty="0" smtClean="0"/>
              <a:t>（次のスライドでワークシートを示す）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114</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それでは、個人で、学校全体で取り組んでみたいことを考えてください。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115</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116</a:t>
            </a:fld>
            <a:endParaRPr kumimoji="1" lang="ja-JP" altLang="en-US"/>
          </a:p>
        </p:txBody>
      </p:sp>
    </p:spTree>
    <p:extLst>
      <p:ext uri="{BB962C8B-B14F-4D97-AF65-F5344CB8AC3E}">
        <p14:creationId xmlns:p14="http://schemas.microsoft.com/office/powerpoint/2010/main" val="193370232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それでは、個人で考えたことをグループで交流してください。</a:t>
            </a:r>
            <a:endParaRPr kumimoji="1" lang="en-US" altLang="ja-JP" dirty="0" smtClean="0"/>
          </a:p>
          <a:p>
            <a:r>
              <a:rPr kumimoji="1" lang="ja-JP" altLang="en-US" dirty="0" smtClean="0"/>
              <a:t>（次のスライドでワークシートを示す）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117</a:t>
            </a:fld>
            <a:endParaRPr kumimoji="1" lang="ja-JP" altLang="en-US"/>
          </a:p>
        </p:txBody>
      </p:sp>
    </p:spTree>
    <p:extLst>
      <p:ext uri="{BB962C8B-B14F-4D97-AF65-F5344CB8AC3E}">
        <p14:creationId xmlns:p14="http://schemas.microsoft.com/office/powerpoint/2010/main" val="375394951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交流した内容は、ワークシートの赤枠部分に記入してください。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118</a:t>
            </a:fld>
            <a:endParaRPr kumimoji="1" lang="ja-JP" altLang="en-US"/>
          </a:p>
        </p:txBody>
      </p:sp>
    </p:spTree>
    <p:extLst>
      <p:ext uri="{BB962C8B-B14F-4D97-AF65-F5344CB8AC3E}">
        <p14:creationId xmlns:p14="http://schemas.microsoft.com/office/powerpoint/2010/main" val="105371222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それでは、グループの意見を黒板等で整理し、学校の取り組みの方向について共通できることを検討していきます。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119</a:t>
            </a:fld>
            <a:endParaRPr kumimoji="1" lang="ja-JP" altLang="en-US"/>
          </a:p>
        </p:txBody>
      </p:sp>
    </p:spTree>
    <p:extLst>
      <p:ext uri="{BB962C8B-B14F-4D97-AF65-F5344CB8AC3E}">
        <p14:creationId xmlns:p14="http://schemas.microsoft.com/office/powerpoint/2010/main" val="3753949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全国学力・学習状況調査で見られた課題の解決のためには、普段の授業そのものを改善・充実していくことが大切です。ここには、課題解決のためには、４つのプロセスで授業を計画していくことが書かれています。この４つのプロセスの考え方はどの教科でも共通している授業づくりの考え方です。一つずつ確かめていきましょう。</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12</a:t>
            </a:fld>
            <a:endParaRPr kumimoji="1" lang="ja-JP" altLang="en-US"/>
          </a:p>
        </p:txBody>
      </p:sp>
    </p:spTree>
    <p:extLst>
      <p:ext uri="{BB962C8B-B14F-4D97-AF65-F5344CB8AC3E}">
        <p14:creationId xmlns:p14="http://schemas.microsoft.com/office/powerpoint/2010/main" val="137786491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このようなイメージでグループごとに書いていただき、その後補足説明してください。最後に、共通している取り組みを、「今後の本校の具体的取り組み」として、共有していきたいと思います。</a:t>
            </a:r>
            <a:endParaRPr kumimoji="1" lang="en-US" altLang="ja-JP" dirty="0" smtClean="0"/>
          </a:p>
          <a:p>
            <a:r>
              <a:rPr kumimoji="1" lang="ja-JP" altLang="en-US" dirty="0" smtClean="0"/>
              <a:t>（グループごとに書く）</a:t>
            </a:r>
            <a:endParaRPr kumimoji="1" lang="en-US" altLang="ja-JP" dirty="0" smtClean="0"/>
          </a:p>
          <a:p>
            <a:r>
              <a:rPr kumimoji="1" lang="ja-JP" altLang="en-US" dirty="0" smtClean="0"/>
              <a:t>それでは、グループごとに補足説明を簡単にしてください。</a:t>
            </a:r>
            <a:endParaRPr kumimoji="1" lang="en-US" altLang="ja-JP" dirty="0" smtClean="0"/>
          </a:p>
          <a:p>
            <a:r>
              <a:rPr kumimoji="1" lang="ja-JP" altLang="en-US" dirty="0" smtClean="0"/>
              <a:t>（補足説明後）</a:t>
            </a:r>
            <a:endParaRPr kumimoji="1" lang="en-US" altLang="ja-JP" dirty="0" smtClean="0"/>
          </a:p>
          <a:p>
            <a:r>
              <a:rPr kumimoji="1" lang="ja-JP" altLang="en-US" dirty="0" smtClean="0"/>
              <a:t>それでは、全体での協議を通して、「今後の本校の具体的取り組み」を考えていきたいと思います。実現の可能性を考えて、最終的には、１つか、２つ程度に絞りたいと思います。</a:t>
            </a:r>
            <a:endParaRPr kumimoji="1" lang="en-US" altLang="ja-JP" dirty="0" smtClean="0"/>
          </a:p>
          <a:p>
            <a:r>
              <a:rPr kumimoji="1" lang="ja-JP" altLang="en-US" dirty="0" smtClean="0"/>
              <a:t>（研修担当者は司会をしながら、協議を通して考えをまとめる）</a:t>
            </a:r>
            <a:endParaRPr kumimoji="1" lang="en-US" altLang="ja-JP" dirty="0" smtClean="0"/>
          </a:p>
          <a:p>
            <a:r>
              <a:rPr kumimoji="1" lang="ja-JP" altLang="en-US" dirty="0" smtClean="0"/>
              <a:t>「今後の取り組みの方向」として共通理解されたことをワークシートに書いてください。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120</a:t>
            </a:fld>
            <a:endParaRPr kumimoji="1" lang="ja-JP" altLang="en-US"/>
          </a:p>
        </p:txBody>
      </p:sp>
    </p:spTree>
    <p:extLst>
      <p:ext uri="{BB962C8B-B14F-4D97-AF65-F5344CB8AC3E}">
        <p14:creationId xmlns:p14="http://schemas.microsoft.com/office/powerpoint/2010/main" val="322457675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交流した内容は、ワークシートの赤枠部分に記入してください。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121</a:t>
            </a:fld>
            <a:endParaRPr kumimoji="1" lang="ja-JP" altLang="en-US"/>
          </a:p>
        </p:txBody>
      </p:sp>
    </p:spTree>
    <p:extLst>
      <p:ext uri="{BB962C8B-B14F-4D97-AF65-F5344CB8AC3E}">
        <p14:creationId xmlns:p14="http://schemas.microsoft.com/office/powerpoint/2010/main" val="105371222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それでは、学校全体の取り組み以外で個人で取り組んでみたいことを考えてみてください。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個人で考えた内容</a:t>
            </a:r>
            <a:r>
              <a:rPr kumimoji="1" lang="ja-JP" altLang="en-US" dirty="0" smtClean="0"/>
              <a:t>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123</a:t>
            </a:fld>
            <a:endParaRPr kumimoji="1" lang="ja-JP" altLang="en-US"/>
          </a:p>
        </p:txBody>
      </p:sp>
    </p:spTree>
    <p:extLst>
      <p:ext uri="{BB962C8B-B14F-4D97-AF65-F5344CB8AC3E}">
        <p14:creationId xmlns:p14="http://schemas.microsoft.com/office/powerpoint/2010/main" val="252346072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mtClean="0"/>
              <a:t>子供たち</a:t>
            </a:r>
            <a:r>
              <a:rPr kumimoji="1" lang="ja-JP" altLang="en-US" dirty="0" smtClean="0"/>
              <a:t>の思考力・判断力・表現力等を育むためには、学校全体で共通した取り組みをする必要があります。本日、学校の具体的な取り組みとして共通理解したことについては、学校全体で取り組みができるように研修担当者（研究推進委員会）で更に具体的な方向を示していきます。また、思考力・判断力・表現力等を育む取り組みは本日取り扱った内容以外にも多くありますし、学校・学級の実態に即した効果的な取り組みに常時ブラッシュアップしていく必要もあります。今後も全員協力してがんばりましょう。以上で、研修は終わりです。お疲れ様でした。</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124</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１では、全国学力・学習状況調査の設問別に、全国と自校の平均正答率の差を明らかにします。その際、義務教育課から配付されている「結果分析及び学力向上改善プラン作成支援ツール」を活用します。ツールの中のベンチマークグラフを使い、差の大きい設問から取り組みの優先順位を付けます。また、平均正答率そのものが低い設問も課題として捉え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13</a:t>
            </a:fld>
            <a:endParaRPr kumimoji="1" lang="ja-JP" altLang="en-US"/>
          </a:p>
        </p:txBody>
      </p:sp>
    </p:spTree>
    <p:extLst>
      <p:ext uri="{BB962C8B-B14F-4D97-AF65-F5344CB8AC3E}">
        <p14:creationId xmlns:p14="http://schemas.microsoft.com/office/powerpoint/2010/main" val="25474328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２では、全国学力・学習状況調査実施とともに配付される「解説資料」結果公表後に配付される「報告書」を読み、課題として把握した設問が、学習指導要領とどのように関連しているかを確認します。一つ一つの設問には、学習指導要領の領域・内容が密接に関連しています。このプロセスを経ることで、教師は課題となっている学力に対し理解を深めることができます。また、義務教育課から配付された「振り返りプリント集」や総合教育センターのＷｅｂページに掲載されている「全国学力・学習状況調査と学習指導要領の関連表」を活用して、課題となっている学力について多面的に捉えていきます。その上で、単元の目標及び、評価規準を設定していき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14</a:t>
            </a:fld>
            <a:endParaRPr kumimoji="1" lang="ja-JP" altLang="en-US"/>
          </a:p>
        </p:txBody>
      </p:sp>
    </p:spTree>
    <p:extLst>
      <p:ext uri="{BB962C8B-B14F-4D97-AF65-F5344CB8AC3E}">
        <p14:creationId xmlns:p14="http://schemas.microsoft.com/office/powerpoint/2010/main" val="2777667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３では単元を計画していきます。計画を立てる上では、それぞれの教科に応じて適切な言語活動を設定し、単元の目標を主体的・協働的に達成していけるようにします。その際、三つの方法にご留意ください。一つは全国学力・学習状況調査結果公表とともに配付される「全国学力・学習状況調査の結果を踏まえた授業アイディア例」を活用します。二つ目はＢ問題そのものを授業として捉え、単元として計画します。３つ目は、Ａ問題もＢ問題も教材として捉え、教科書をすすめる上で、適切な場面を見出し、取り組ませるようにします。このように関連する資料を参考にしたり、調査問題そのものを活用したりして単元を計画することができ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15</a:t>
            </a:fld>
            <a:endParaRPr kumimoji="1" lang="ja-JP" altLang="en-US"/>
          </a:p>
        </p:txBody>
      </p:sp>
    </p:spTree>
    <p:extLst>
      <p:ext uri="{BB962C8B-B14F-4D97-AF65-F5344CB8AC3E}">
        <p14:creationId xmlns:p14="http://schemas.microsoft.com/office/powerpoint/2010/main" val="927688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プロセス４では、本時の授業を計画します。「岡山型学習指導のスタンダード」には、「授業５」として①～⑤のポイントが示されています。①は、児童生徒のやってみたい、考えてみたいという内発的な動機が喚起されるようにすること。②は、話し合い活動を行う場合、それ自体を目的にするのではなく、交流を通して身に付ける力を明確にして取り組むこと。また、自分の考えをもたせてから話し合わせること。③は、練習問題や発問によって、児童生徒に達成度を確認させ、習得できていない場合は個別指導を行うこと。④は、教員がその授業で何を学んだのか整理し、確認するようにすること。⑤は、子ども自身が分かったこと、できたことを振り返るようにさせること。これらのポイントに留意しながら、具体的な本時の主な学習活動を計画し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16</a:t>
            </a:fld>
            <a:endParaRPr kumimoji="1" lang="ja-JP" altLang="en-US"/>
          </a:p>
        </p:txBody>
      </p:sp>
    </p:spTree>
    <p:extLst>
      <p:ext uri="{BB962C8B-B14F-4D97-AF65-F5344CB8AC3E}">
        <p14:creationId xmlns:p14="http://schemas.microsoft.com/office/powerpoint/2010/main" val="3540001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それでは、ここまでを踏まえて、授業づくりに関する気付きを書きましょう。</a:t>
            </a:r>
            <a:endParaRPr kumimoji="1" lang="en-US" altLang="ja-JP" dirty="0" smtClean="0">
              <a:latin typeface="+mn-ea"/>
              <a:ea typeface="+mn-ea"/>
            </a:endParaRPr>
          </a:p>
          <a:p>
            <a:pPr defTabSz="906445">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17</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latin typeface="+mn-ea"/>
                <a:ea typeface="+mn-ea"/>
              </a:rPr>
              <a:t>個人で、ワークシートの赤枠部分に記入してください。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18</a:t>
            </a:fld>
            <a:endParaRPr kumimoji="1" lang="ja-JP" altLang="en-US"/>
          </a:p>
        </p:txBody>
      </p:sp>
    </p:spTree>
    <p:extLst>
      <p:ext uri="{BB962C8B-B14F-4D97-AF65-F5344CB8AC3E}">
        <p14:creationId xmlns:p14="http://schemas.microsoft.com/office/powerpoint/2010/main" val="2398607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それでは、個人で書いたことを交流してください。</a:t>
            </a:r>
            <a:endParaRPr kumimoji="1" lang="en-US" altLang="ja-JP" dirty="0" smtClean="0">
              <a:latin typeface="+mn-ea"/>
              <a:ea typeface="+mn-ea"/>
            </a:endParaRPr>
          </a:p>
          <a:p>
            <a:pPr defTabSz="906445">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19</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「子どもの学びを支えるヒント集２」を徹底活用する校内研修パッケージ概要はこのようになっています。</a:t>
            </a:r>
            <a:endParaRPr kumimoji="1" lang="en-US" altLang="ja-JP" dirty="0" smtClean="0"/>
          </a:p>
          <a:p>
            <a:r>
              <a:rPr kumimoji="1" lang="en-US" altLang="ja-JP" dirty="0" smtClean="0"/>
              <a:t>※</a:t>
            </a:r>
            <a:r>
              <a:rPr kumimoji="1" lang="ja-JP" altLang="en-US" dirty="0" smtClean="0"/>
              <a:t>研修担当者はスライドを読み上げる。</a:t>
            </a:r>
            <a:endParaRPr kumimoji="1" lang="en-US" altLang="ja-JP"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a:t>
            </a:fld>
            <a:endParaRPr kumimoji="1" lang="ja-JP" altLang="en-US"/>
          </a:p>
        </p:txBody>
      </p:sp>
    </p:spTree>
    <p:extLst>
      <p:ext uri="{BB962C8B-B14F-4D97-AF65-F5344CB8AC3E}">
        <p14:creationId xmlns:p14="http://schemas.microsoft.com/office/powerpoint/2010/main" val="11282925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20</a:t>
            </a:fld>
            <a:endParaRPr kumimoji="1" lang="ja-JP" altLang="en-US"/>
          </a:p>
        </p:txBody>
      </p:sp>
    </p:spTree>
    <p:extLst>
      <p:ext uri="{BB962C8B-B14F-4D97-AF65-F5344CB8AC3E}">
        <p14:creationId xmlns:p14="http://schemas.microsoft.com/office/powerpoint/2010/main" val="30119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それでは、グループで交流したことを全体で報告してください。</a:t>
            </a:r>
            <a:endParaRPr kumimoji="1" lang="en-US" altLang="ja-JP" dirty="0" smtClean="0">
              <a:latin typeface="+mn-ea"/>
              <a:ea typeface="+mn-ea"/>
            </a:endParaRPr>
          </a:p>
          <a:p>
            <a:pPr defTabSz="906445">
              <a:defRPr/>
            </a:pPr>
            <a:r>
              <a:rPr kumimoji="1" lang="ja-JP" altLang="en-US" dirty="0" smtClean="0">
                <a:latin typeface="+mn-ea"/>
                <a:ea typeface="+mn-ea"/>
              </a:rPr>
              <a:t>（次のスライドでワークシートを示す）</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21</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交流した内容は、ワークシートの赤枠部分に記入してください。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22</a:t>
            </a:fld>
            <a:endParaRPr kumimoji="1" lang="ja-JP" altLang="en-US"/>
          </a:p>
        </p:txBody>
      </p:sp>
    </p:spTree>
    <p:extLst>
      <p:ext uri="{BB962C8B-B14F-4D97-AF65-F5344CB8AC3E}">
        <p14:creationId xmlns:p14="http://schemas.microsoft.com/office/powerpoint/2010/main" val="13092542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授業づくりには、いろいろな方法や観点がありますが、全国学力・学習状況調査で見られた課題から授業の改善・充実に取り組むことは、子どもたちの学力の向上のために有効なものです。また、どの教科においても、身に付けさせたい力や子どもの実態から本時、単元へと授業づくりをしていくことは、大切です。以上で、研修は終わります。お疲れ様でした。</a:t>
            </a:r>
            <a:endParaRPr kumimoji="1" lang="ja-JP" altLang="en-US" dirty="0">
              <a:latin typeface="+mn-ea"/>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23</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r>
              <a:rPr kumimoji="1" lang="en-US" altLang="ja-JP" dirty="0" smtClean="0"/>
              <a:t>Ⅱ</a:t>
            </a:r>
            <a:r>
              <a:rPr kumimoji="1" lang="ja-JP" altLang="en-US" dirty="0" smtClean="0"/>
              <a:t>　自校採点後研修」の目的は「自校の採点結果から、課題を捉え、今後の指導の改善・充実の方向を共有することができる」です。</a:t>
            </a: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24</a:t>
            </a:fld>
            <a:endParaRPr kumimoji="1" lang="ja-JP" altLang="en-US"/>
          </a:p>
        </p:txBody>
      </p:sp>
    </p:spTree>
    <p:extLst>
      <p:ext uri="{BB962C8B-B14F-4D97-AF65-F5344CB8AC3E}">
        <p14:creationId xmlns:p14="http://schemas.microsoft.com/office/powerpoint/2010/main" val="32154615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25</a:t>
            </a:fld>
            <a:endParaRPr kumimoji="1" lang="ja-JP" altLang="en-US"/>
          </a:p>
        </p:txBody>
      </p:sp>
    </p:spTree>
    <p:extLst>
      <p:ext uri="{BB962C8B-B14F-4D97-AF65-F5344CB8AC3E}">
        <p14:creationId xmlns:p14="http://schemas.microsoft.com/office/powerpoint/2010/main" val="3417013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それでは、次の順番で研修を進めていきます。研修時間は約</a:t>
            </a:r>
            <a:r>
              <a:rPr kumimoji="1" lang="en-US" altLang="ja-JP" dirty="0" smtClean="0"/>
              <a:t>60</a:t>
            </a:r>
            <a:r>
              <a:rPr kumimoji="1" lang="ja-JP" altLang="en-US" dirty="0" smtClean="0"/>
              <a:t>分です。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26</a:t>
            </a:fld>
            <a:endParaRPr kumimoji="1" lang="ja-JP" altLang="en-US"/>
          </a:p>
        </p:txBody>
      </p:sp>
    </p:spTree>
    <p:extLst>
      <p:ext uri="{BB962C8B-B14F-4D97-AF65-F5344CB8AC3E}">
        <p14:creationId xmlns:p14="http://schemas.microsoft.com/office/powerpoint/2010/main" val="34413038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それでは、研修の概要や意義を確認するために「ヒント集２」の</a:t>
            </a:r>
            <a:r>
              <a:rPr kumimoji="1" lang="en-US" altLang="ja-JP" dirty="0" smtClean="0"/>
              <a:t>P</a:t>
            </a:r>
            <a:r>
              <a:rPr kumimoji="1" lang="ja-JP" altLang="en-US" dirty="0" smtClean="0"/>
              <a:t>４と、本日の研修対象教科の実践事例のプロセス１・２に当たるページをご覧ください。</a:t>
            </a:r>
          </a:p>
          <a:p>
            <a:pPr defTabSz="906445">
              <a:defRPr/>
            </a:pP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27</a:t>
            </a:fld>
            <a:endParaRPr kumimoji="1" lang="ja-JP" altLang="en-US"/>
          </a:p>
        </p:txBody>
      </p:sp>
    </p:spTree>
    <p:extLst>
      <p:ext uri="{BB962C8B-B14F-4D97-AF65-F5344CB8AC3E}">
        <p14:creationId xmlns:p14="http://schemas.microsoft.com/office/powerpoint/2010/main" val="4029610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それでは、本年度の自校採点の設問別結果の一覧をご覧ください。平均正答率が低かった問題を課題と捉えます。従って本研修で取り上げる問題は、（教科）（問題番号）とします。</a:t>
            </a:r>
            <a:endParaRPr kumimoji="1" lang="en-US" altLang="ja-JP" dirty="0" smtClean="0"/>
          </a:p>
          <a:p>
            <a:r>
              <a:rPr kumimoji="1" lang="ja-JP" altLang="en-US" dirty="0" smtClean="0"/>
              <a:t>（次のスライドでワークシートを示す）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28</a:t>
            </a:fld>
            <a:endParaRPr kumimoji="1" lang="ja-JP" altLang="en-US"/>
          </a:p>
        </p:txBody>
      </p:sp>
    </p:spTree>
    <p:extLst>
      <p:ext uri="{BB962C8B-B14F-4D97-AF65-F5344CB8AC3E}">
        <p14:creationId xmlns:p14="http://schemas.microsoft.com/office/powerpoint/2010/main" val="3058830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29</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「子どもの学びを支えるヒント集２」を徹底活用する校内研修パッケージの概要はこのようになっています。</a:t>
            </a:r>
            <a:endParaRPr kumimoji="1" lang="en-US" altLang="ja-JP" dirty="0" smtClean="0"/>
          </a:p>
          <a:p>
            <a:r>
              <a:rPr kumimoji="1" lang="en-US" altLang="ja-JP" dirty="0" smtClean="0"/>
              <a:t>※</a:t>
            </a:r>
            <a:r>
              <a:rPr kumimoji="1" lang="ja-JP" altLang="en-US" dirty="0" smtClean="0"/>
              <a:t>研修担当者はスライドを読み上げる。</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a:t>
            </a:fld>
            <a:endParaRPr kumimoji="1" lang="ja-JP" altLang="en-US"/>
          </a:p>
        </p:txBody>
      </p:sp>
    </p:spTree>
    <p:extLst>
      <p:ext uri="{BB962C8B-B14F-4D97-AF65-F5344CB8AC3E}">
        <p14:creationId xmlns:p14="http://schemas.microsoft.com/office/powerpoint/2010/main" val="30130624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それでは、課題があると考えられるこの問題を、全員一度解いてみましょう。（解答する）それでは、「解説資料」から正答例を抜き出しているので、ご確認ください。</a:t>
            </a:r>
            <a:r>
              <a:rPr kumimoji="1" lang="en-US" altLang="ja-JP" dirty="0" smtClean="0"/>
              <a:t>※</a:t>
            </a:r>
            <a:r>
              <a:rPr kumimoji="1" lang="ja-JP" altLang="en-US" dirty="0" smtClean="0"/>
              <a:t>余裕があれば、課題と捉えた問題と類似の問題を取り上げることもできる。その際は、岡山県総合教育センターの</a:t>
            </a:r>
            <a:r>
              <a:rPr kumimoji="1" lang="en-US" altLang="ja-JP" dirty="0" smtClean="0"/>
              <a:t>Web</a:t>
            </a:r>
            <a:r>
              <a:rPr kumimoji="1" lang="ja-JP" altLang="en-US" dirty="0" smtClean="0"/>
              <a:t>ページから「全国学力・学習状況調査と学習指導要領の関連表」と義務教育課から配付されている「ふりかえりプリント集」を活用して検索する。</a:t>
            </a:r>
            <a:endParaRPr kumimoji="1" lang="en-US" altLang="ja-JP" dirty="0" smtClean="0"/>
          </a:p>
          <a:p>
            <a:r>
              <a:rPr kumimoji="1" lang="ja-JP" altLang="en-US" dirty="0" smtClean="0"/>
              <a:t>（次はオプションスライド）</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30</a:t>
            </a:fld>
            <a:endParaRPr kumimoji="1" lang="ja-JP" altLang="en-US"/>
          </a:p>
        </p:txBody>
      </p:sp>
    </p:spTree>
    <p:extLst>
      <p:ext uri="{BB962C8B-B14F-4D97-AF65-F5344CB8AC3E}">
        <p14:creationId xmlns:p14="http://schemas.microsoft.com/office/powerpoint/2010/main" val="20301635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過去の調査問題の検索に当たっては、総合教育センターの</a:t>
            </a:r>
            <a:r>
              <a:rPr kumimoji="1" lang="en-US" altLang="ja-JP" dirty="0" smtClean="0"/>
              <a:t>Web</a:t>
            </a:r>
            <a:r>
              <a:rPr kumimoji="1" lang="ja-JP" altLang="en-US" dirty="0" smtClean="0"/>
              <a:t>ページにある「全国学力・学習状況調査と学習指導要領との関連表」と義務教育課から配付されている「ふりかえりプリント集」を使いました。「全国学力・学習状況調査と学習指導要領との関連表」は、国語、算数、数学が掲載されています。国語を例に取り上げて説明します。国語科において身に付けさせる学力として示されている指導事項に対し、その一つ一つに関連する問題が位置付けられています。（クリック）また、下線部のように全国的に課題のある内容については、何度も出題されていることも見えてきます。</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31</a:t>
            </a:fld>
            <a:endParaRPr kumimoji="1" lang="ja-JP" altLang="en-US"/>
          </a:p>
        </p:txBody>
      </p:sp>
    </p:spTree>
    <p:extLst>
      <p:ext uri="{BB962C8B-B14F-4D97-AF65-F5344CB8AC3E}">
        <p14:creationId xmlns:p14="http://schemas.microsoft.com/office/powerpoint/2010/main" val="9780192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先ほどの「全国学力・学習状況調査と学習指導要領との関連表」で問題に目星を付け、「ふりかえりプリント集」でその問題や関係する資料をプリントアウトしました。</a:t>
            </a:r>
            <a:endParaRPr kumimoji="1" lang="ja-JP" altLang="en-US" dirty="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32</a:t>
            </a:fld>
            <a:endParaRPr kumimoji="1" lang="ja-JP" altLang="en-US"/>
          </a:p>
        </p:txBody>
      </p:sp>
    </p:spTree>
    <p:extLst>
      <p:ext uri="{BB962C8B-B14F-4D97-AF65-F5344CB8AC3E}">
        <p14:creationId xmlns:p14="http://schemas.microsoft.com/office/powerpoint/2010/main" val="25251150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それでは、この問題を解くためには、どんな学力を付ける必要があると思いますか。個人で考えてください。</a:t>
            </a:r>
            <a:endParaRPr kumimoji="1" lang="en-US" altLang="ja-JP" dirty="0" smtClean="0"/>
          </a:p>
          <a:p>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33</a:t>
            </a:fld>
            <a:endParaRPr kumimoji="1" lang="ja-JP" altLang="en-US"/>
          </a:p>
        </p:txBody>
      </p:sp>
    </p:spTree>
    <p:extLst>
      <p:ext uri="{BB962C8B-B14F-4D97-AF65-F5344CB8AC3E}">
        <p14:creationId xmlns:p14="http://schemas.microsoft.com/office/powerpoint/2010/main" val="38666497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34</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それでは、個人で書いたことを交流してください。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35</a:t>
            </a:fld>
            <a:endParaRPr kumimoji="1" lang="ja-JP" altLang="en-US"/>
          </a:p>
        </p:txBody>
      </p:sp>
    </p:spTree>
    <p:extLst>
      <p:ext uri="{BB962C8B-B14F-4D97-AF65-F5344CB8AC3E}">
        <p14:creationId xmlns:p14="http://schemas.microsoft.com/office/powerpoint/2010/main" val="5977970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36</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それでは、交流したことをグループの代表者が黒板（ホワイトボード）に書いてください。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37</a:t>
            </a:fld>
            <a:endParaRPr kumimoji="1" lang="ja-JP" altLang="en-US"/>
          </a:p>
        </p:txBody>
      </p:sp>
    </p:spTree>
    <p:extLst>
      <p:ext uri="{BB962C8B-B14F-4D97-AF65-F5344CB8AC3E}">
        <p14:creationId xmlns:p14="http://schemas.microsoft.com/office/powerpoint/2010/main" val="5789891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なイメージでグループごとに書いていただき、その後補足説明してください。最後に、共通していることをまとめて、「本校の子どもたちに身に付けさせたい力」として、共通理解していきたいと思います。</a:t>
            </a:r>
            <a:endParaRPr kumimoji="1" lang="en-US" altLang="ja-JP" dirty="0" smtClean="0"/>
          </a:p>
          <a:p>
            <a:r>
              <a:rPr kumimoji="1" lang="ja-JP" altLang="en-US" dirty="0" smtClean="0"/>
              <a:t>（グループごとに書く）</a:t>
            </a:r>
            <a:endParaRPr kumimoji="1" lang="en-US" altLang="ja-JP" dirty="0" smtClean="0"/>
          </a:p>
          <a:p>
            <a:r>
              <a:rPr kumimoji="1" lang="ja-JP" altLang="en-US" dirty="0" smtClean="0"/>
              <a:t>それでは、グループごとに補足説明を簡単にしてください。それでは、共通していることをまとめていきたいと思います。</a:t>
            </a:r>
            <a:endParaRPr kumimoji="1" lang="en-US" altLang="ja-JP" dirty="0" smtClean="0"/>
          </a:p>
          <a:p>
            <a:r>
              <a:rPr kumimoji="1" lang="ja-JP" altLang="en-US" dirty="0" smtClean="0"/>
              <a:t>（まとめる）</a:t>
            </a:r>
            <a:endParaRPr kumimoji="1" lang="en-US" altLang="ja-JP" dirty="0" smtClean="0"/>
          </a:p>
          <a:p>
            <a:r>
              <a:rPr kumimoji="1" lang="ja-JP" altLang="en-US" dirty="0" smtClean="0"/>
              <a:t>それでは、共通理解されたことをワークシートに書いてください。</a:t>
            </a:r>
            <a:endParaRPr kumimoji="1" lang="en-US" altLang="ja-JP" dirty="0" smtClean="0"/>
          </a:p>
          <a:p>
            <a:r>
              <a:rPr kumimoji="1" lang="en-US" altLang="ja-JP" dirty="0" smtClean="0"/>
              <a:t>※</a:t>
            </a:r>
            <a:r>
              <a:rPr kumimoji="1" lang="ja-JP" altLang="en-US" dirty="0" smtClean="0"/>
              <a:t>研修担当者はグループで出たことの共通点をまとめたり、重要だと考えられることを確認したりして、自校の課題を明確にし、共通理解を図る。（次のスライドでワークシートを示す）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38</a:t>
            </a:fld>
            <a:endParaRPr kumimoji="1" lang="ja-JP" altLang="en-US"/>
          </a:p>
        </p:txBody>
      </p:sp>
    </p:spTree>
    <p:extLst>
      <p:ext uri="{BB962C8B-B14F-4D97-AF65-F5344CB8AC3E}">
        <p14:creationId xmlns:p14="http://schemas.microsoft.com/office/powerpoint/2010/main" val="503672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39</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j-ea"/>
                <a:ea typeface="+mj-ea"/>
              </a:rPr>
              <a:t>「</a:t>
            </a:r>
            <a:r>
              <a:rPr kumimoji="1" lang="en-US" altLang="ja-JP" dirty="0" smtClean="0">
                <a:latin typeface="+mj-ea"/>
                <a:ea typeface="+mj-ea"/>
              </a:rPr>
              <a:t>Ⅰ</a:t>
            </a:r>
            <a:r>
              <a:rPr kumimoji="1" lang="ja-JP" altLang="en-US" dirty="0" smtClean="0">
                <a:latin typeface="+mj-ea"/>
                <a:ea typeface="+mj-ea"/>
              </a:rPr>
              <a:t>　授業づくり共通理解研修」の目的は「</a:t>
            </a:r>
            <a:r>
              <a:rPr kumimoji="1" lang="ja-JP" altLang="en-US" dirty="0" smtClean="0">
                <a:latin typeface="+mn-ea"/>
                <a:ea typeface="+mn-ea"/>
              </a:rPr>
              <a:t>全国学力・学習状況調査を活用した課題解決のための授業づくりについて知り、今後の授業づくりのヒントにすることができる」ことです。</a:t>
            </a:r>
          </a:p>
          <a:p>
            <a:pPr defTabSz="906445">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それでは、「解説資料」（「問題の趣旨」「解説」「学習指導に当たって」等）を読み、指導のヒントを得てください。</a:t>
            </a:r>
            <a:endParaRPr kumimoji="1" lang="en-US" altLang="ja-JP" dirty="0" smtClean="0"/>
          </a:p>
          <a:p>
            <a:r>
              <a:rPr kumimoji="1" lang="en-US" altLang="ja-JP" dirty="0" smtClean="0"/>
              <a:t>※</a:t>
            </a:r>
            <a:r>
              <a:rPr kumimoji="1" lang="ja-JP" altLang="en-US" dirty="0" smtClean="0"/>
              <a:t>関連する過去の問題に取り組んだ場合は、その実施年度の「報告書」から問題に係る部分を抜き出して配付する。</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40</a:t>
            </a:fld>
            <a:endParaRPr kumimoji="1" lang="ja-JP" altLang="en-US"/>
          </a:p>
        </p:txBody>
      </p:sp>
    </p:spTree>
    <p:extLst>
      <p:ext uri="{BB962C8B-B14F-4D97-AF65-F5344CB8AC3E}">
        <p14:creationId xmlns:p14="http://schemas.microsoft.com/office/powerpoint/2010/main" val="2177125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それでは、この課題を対象学年だけのものにせず、学校全体として捉えた時、自分の学年や学級の授業においてどのような指導の改善・充実ができますか。個人で、考えてください。</a:t>
            </a:r>
            <a:endParaRPr kumimoji="1" lang="en-US" altLang="ja-JP" dirty="0" smtClean="0"/>
          </a:p>
          <a:p>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41</a:t>
            </a:fld>
            <a:endParaRPr kumimoji="1" lang="ja-JP" altLang="en-US"/>
          </a:p>
        </p:txBody>
      </p:sp>
    </p:spTree>
    <p:extLst>
      <p:ext uri="{BB962C8B-B14F-4D97-AF65-F5344CB8AC3E}">
        <p14:creationId xmlns:p14="http://schemas.microsoft.com/office/powerpoint/2010/main" val="7517921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42</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それでは、グループで考えたことを交流してください。</a:t>
            </a:r>
            <a:endParaRPr kumimoji="1" lang="en-US" altLang="ja-JP" dirty="0" smtClean="0"/>
          </a:p>
          <a:p>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43</a:t>
            </a:fld>
            <a:endParaRPr kumimoji="1" lang="ja-JP" altLang="en-US"/>
          </a:p>
        </p:txBody>
      </p:sp>
    </p:spTree>
    <p:extLst>
      <p:ext uri="{BB962C8B-B14F-4D97-AF65-F5344CB8AC3E}">
        <p14:creationId xmlns:p14="http://schemas.microsoft.com/office/powerpoint/2010/main" val="427483014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44</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それでは、報告してもらいます。メモをとりながら聞いてください。（次のスライドでワークシートを示す）</a:t>
            </a:r>
          </a:p>
          <a:p>
            <a:endParaRPr kumimoji="1" lang="ja-JP" altLang="en-US"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45</a:t>
            </a:fld>
            <a:endParaRPr kumimoji="1" lang="ja-JP" altLang="en-US"/>
          </a:p>
        </p:txBody>
      </p:sp>
    </p:spTree>
    <p:extLst>
      <p:ext uri="{BB962C8B-B14F-4D97-AF65-F5344CB8AC3E}">
        <p14:creationId xmlns:p14="http://schemas.microsoft.com/office/powerpoint/2010/main" val="263498832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それでは、ワークシートの赤枠の部分に記入してください。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46</a:t>
            </a:fld>
            <a:endParaRPr kumimoji="1" lang="ja-JP" altLang="en-US"/>
          </a:p>
        </p:txBody>
      </p:sp>
    </p:spTree>
    <p:extLst>
      <p:ext uri="{BB962C8B-B14F-4D97-AF65-F5344CB8AC3E}">
        <p14:creationId xmlns:p14="http://schemas.microsoft.com/office/powerpoint/2010/main" val="31284007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自校の課題を把握するためには、正答率そのものの低さにも注目して、課題を把握することが重要です。そして、その調査問題からどのような学力が求められているのか。その学力を身に付けるために、どのような授業の改善・充実が各学年・学級で図ることができるのかを考えていく必要があります。本日の研修で見えてきた取り組みの方向をぜひ、実現するように取り組んでください。以上で研修は終わりです。お疲れ様でした。</a:t>
            </a:r>
          </a:p>
          <a:p>
            <a:endParaRPr kumimoji="1" lang="en-US" altLang="ja-JP" dirty="0" smtClean="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47</a:t>
            </a:fld>
            <a:endParaRPr kumimoji="1" lang="ja-JP" altLang="en-US"/>
          </a:p>
        </p:txBody>
      </p:sp>
    </p:spTree>
    <p:extLst>
      <p:ext uri="{BB962C8B-B14F-4D97-AF65-F5344CB8AC3E}">
        <p14:creationId xmlns:p14="http://schemas.microsoft.com/office/powerpoint/2010/main" val="11162983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r>
              <a:rPr kumimoji="1" lang="en-US" altLang="ja-JP" dirty="0" smtClean="0"/>
              <a:t>Ⅲ</a:t>
            </a:r>
            <a:r>
              <a:rPr kumimoji="1" lang="ja-JP" altLang="en-US" dirty="0" smtClean="0"/>
              <a:t>　結果公表後研修」の目的は、「全国平均正答率との差から自校の課題を捉え、今後の指導の改善・充実の方向を共有することができる。」ことです。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48</a:t>
            </a:fld>
            <a:endParaRPr kumimoji="1" lang="ja-JP" altLang="en-US"/>
          </a:p>
        </p:txBody>
      </p:sp>
    </p:spTree>
    <p:extLst>
      <p:ext uri="{BB962C8B-B14F-4D97-AF65-F5344CB8AC3E}">
        <p14:creationId xmlns:p14="http://schemas.microsoft.com/office/powerpoint/2010/main" val="254743285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endParaRPr kumimoji="1" lang="en-US" altLang="ja-JP" dirty="0" smtClean="0"/>
          </a:p>
          <a:p>
            <a:r>
              <a:rPr kumimoji="1" lang="en-US" altLang="ja-JP" dirty="0" smtClean="0"/>
              <a:t>※</a:t>
            </a:r>
            <a:r>
              <a:rPr kumimoji="1" lang="ja-JP" altLang="en-US" dirty="0" smtClean="0"/>
              <a:t>研修担当者は「結果析及び学力向上改善プラン作成支援ツール」の「ベンチマークグラフ」を活用し、優先順位の高い問題を選択しておく。</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49</a:t>
            </a:fld>
            <a:endParaRPr kumimoji="1" lang="ja-JP" altLang="en-US"/>
          </a:p>
        </p:txBody>
      </p:sp>
    </p:spTree>
    <p:extLst>
      <p:ext uri="{BB962C8B-B14F-4D97-AF65-F5344CB8AC3E}">
        <p14:creationId xmlns:p14="http://schemas.microsoft.com/office/powerpoint/2010/main" val="989642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r>
              <a:rPr kumimoji="1" lang="en-US" altLang="ja-JP" dirty="0" smtClean="0"/>
              <a:t>※</a:t>
            </a:r>
            <a:r>
              <a:rPr kumimoji="1" lang="ja-JP" altLang="en-US" dirty="0" smtClean="0"/>
              <a:t>研修担当者はスライドを読み上げる。</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a:t>
            </a:fld>
            <a:endParaRPr kumimoji="1" lang="ja-JP" altLang="en-US"/>
          </a:p>
        </p:txBody>
      </p:sp>
    </p:spTree>
    <p:extLst>
      <p:ext uri="{BB962C8B-B14F-4D97-AF65-F5344CB8AC3E}">
        <p14:creationId xmlns:p14="http://schemas.microsoft.com/office/powerpoint/2010/main" val="1743359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それでは、次の順番で研修を進めていきます。研修時間は約</a:t>
            </a:r>
            <a:r>
              <a:rPr kumimoji="1" lang="en-US" altLang="ja-JP" dirty="0" smtClean="0"/>
              <a:t>65</a:t>
            </a:r>
            <a:r>
              <a:rPr kumimoji="1" lang="ja-JP" altLang="en-US" dirty="0" smtClean="0"/>
              <a:t>分です。</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50</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それでは、研修の概要や意義を確認するために「ヒント集２」の</a:t>
            </a:r>
            <a:r>
              <a:rPr kumimoji="1" lang="en-US" altLang="ja-JP" dirty="0" smtClean="0"/>
              <a:t>P</a:t>
            </a:r>
            <a:r>
              <a:rPr kumimoji="1" lang="ja-JP" altLang="en-US" dirty="0" smtClean="0"/>
              <a:t>４と本日の研修対象教科の実践事例のプロセス１・２に当たるページをご覧ください。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51</a:t>
            </a:fld>
            <a:endParaRPr kumimoji="1" lang="ja-JP" altLang="en-US"/>
          </a:p>
        </p:txBody>
      </p:sp>
    </p:spTree>
    <p:extLst>
      <p:ext uri="{BB962C8B-B14F-4D97-AF65-F5344CB8AC3E}">
        <p14:creationId xmlns:p14="http://schemas.microsoft.com/office/powerpoint/2010/main" val="28687885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それでは、今年度の全国学力・学習状況調査の結果を反映させた本校の国語・算数・数学（理科）のベンチマークグラフをご覧ください。</a:t>
            </a:r>
            <a:endParaRPr kumimoji="1" lang="en-US" altLang="ja-JP" dirty="0" smtClean="0"/>
          </a:p>
          <a:p>
            <a:pPr defTabSz="906445">
              <a:defRPr/>
            </a:pPr>
            <a:r>
              <a:rPr kumimoji="1" lang="ja-JP" altLang="en-US" dirty="0" smtClean="0"/>
              <a:t>（全体的な傾向が把握できるくらいの見る時間をとる）</a:t>
            </a:r>
            <a:endParaRPr kumimoji="1" lang="en-US" altLang="ja-JP" dirty="0" smtClean="0"/>
          </a:p>
          <a:p>
            <a:pPr defTabSz="906445">
              <a:defRPr/>
            </a:pPr>
            <a:r>
              <a:rPr kumimoji="1" lang="ja-JP" altLang="en-US" dirty="0" smtClean="0"/>
              <a:t>本校の成果として（教科）（設問）などにおいて、全国平均正答率を上回っており、学力の定着状況が確認できます。また、全国平均正答率と比較して差の大きい設問から取り組みの優先順位を付け、優先順位の高い問題から課題と捉えています。この研修では、課題と捉えた（教科）（問題番号）を取り上げます。</a:t>
            </a:r>
            <a:endParaRPr kumimoji="1" lang="en-US" altLang="ja-JP" dirty="0" smtClean="0"/>
          </a:p>
          <a:p>
            <a:pPr defTabSz="906445">
              <a:defRPr/>
            </a:pPr>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52</a:t>
            </a:fld>
            <a:endParaRPr kumimoji="1" lang="ja-JP" altLang="en-US"/>
          </a:p>
        </p:txBody>
      </p:sp>
    </p:spTree>
    <p:extLst>
      <p:ext uri="{BB962C8B-B14F-4D97-AF65-F5344CB8AC3E}">
        <p14:creationId xmlns:p14="http://schemas.microsoft.com/office/powerpoint/2010/main" val="771116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53</a:t>
            </a:fld>
            <a:endParaRPr kumimoji="1" lang="ja-JP" altLang="en-US"/>
          </a:p>
        </p:txBody>
      </p:sp>
    </p:spTree>
    <p:extLst>
      <p:ext uri="{BB962C8B-B14F-4D97-AF65-F5344CB8AC3E}">
        <p14:creationId xmlns:p14="http://schemas.microsoft.com/office/powerpoint/2010/main" val="2777840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課題のあると考えられるこの問題を、全員一度解いてみましょう。（解答する）それでは、自校の「解答類型」と、全国の「解答類型と反応率」を「報告書」から抜き出しているので、併せてご確認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54</a:t>
            </a:fld>
            <a:endParaRPr kumimoji="1" lang="ja-JP" altLang="en-US"/>
          </a:p>
        </p:txBody>
      </p:sp>
    </p:spTree>
    <p:extLst>
      <p:ext uri="{BB962C8B-B14F-4D97-AF65-F5344CB8AC3E}">
        <p14:creationId xmlns:p14="http://schemas.microsoft.com/office/powerpoint/2010/main" val="115891478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それでは、この問題を解くためには、どんな力を付ける必要があると思いますか。個人で考えてください。</a:t>
            </a:r>
            <a:endParaRPr kumimoji="1" lang="en-US" altLang="ja-JP" dirty="0" smtClean="0"/>
          </a:p>
          <a:p>
            <a:pPr defTabSz="906445">
              <a:defRPr/>
            </a:pPr>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55</a:t>
            </a:fld>
            <a:endParaRPr kumimoji="1" lang="ja-JP" altLang="en-US"/>
          </a:p>
        </p:txBody>
      </p:sp>
    </p:spTree>
    <p:extLst>
      <p:ext uri="{BB962C8B-B14F-4D97-AF65-F5344CB8AC3E}">
        <p14:creationId xmlns:p14="http://schemas.microsoft.com/office/powerpoint/2010/main" val="15937594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56</a:t>
            </a:fld>
            <a:endParaRPr kumimoji="1" lang="ja-JP" altLang="en-US"/>
          </a:p>
        </p:txBody>
      </p:sp>
    </p:spTree>
    <p:extLst>
      <p:ext uri="{BB962C8B-B14F-4D97-AF65-F5344CB8AC3E}">
        <p14:creationId xmlns:p14="http://schemas.microsoft.com/office/powerpoint/2010/main" val="27778406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それでは、個人で書いたことを交流してください。</a:t>
            </a:r>
            <a:endParaRPr kumimoji="1" lang="en-US" altLang="ja-JP" dirty="0" smtClean="0"/>
          </a:p>
          <a:p>
            <a:pPr defTabSz="906445">
              <a:defRPr/>
            </a:pPr>
            <a:r>
              <a:rPr kumimoji="1" lang="ja-JP" altLang="en-US" dirty="0" smtClean="0"/>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57</a:t>
            </a:fld>
            <a:endParaRPr kumimoji="1" lang="ja-JP" altLang="en-US"/>
          </a:p>
        </p:txBody>
      </p:sp>
    </p:spTree>
    <p:extLst>
      <p:ext uri="{BB962C8B-B14F-4D97-AF65-F5344CB8AC3E}">
        <p14:creationId xmlns:p14="http://schemas.microsoft.com/office/powerpoint/2010/main" val="2852611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それでは、グループで交流したことは、ワークシートの赤枠部分に記入してください。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58</a:t>
            </a:fld>
            <a:endParaRPr kumimoji="1" lang="ja-JP" altLang="en-US"/>
          </a:p>
        </p:txBody>
      </p:sp>
    </p:spTree>
    <p:extLst>
      <p:ext uri="{BB962C8B-B14F-4D97-AF65-F5344CB8AC3E}">
        <p14:creationId xmlns:p14="http://schemas.microsoft.com/office/powerpoint/2010/main" val="34156552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それでは、全体で、黒板などに整理し自校の課題として共有したいと思います。交流したことをグループの代表者が黒板（ホワイトボード）に書いてください。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59</a:t>
            </a:fld>
            <a:endParaRPr kumimoji="1" lang="ja-JP" altLang="en-US"/>
          </a:p>
        </p:txBody>
      </p:sp>
    </p:spTree>
    <p:extLst>
      <p:ext uri="{BB962C8B-B14F-4D97-AF65-F5344CB8AC3E}">
        <p14:creationId xmlns:p14="http://schemas.microsoft.com/office/powerpoint/2010/main" val="10537122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a:latin typeface="+mn-ea"/>
                <a:ea typeface="+mn-ea"/>
              </a:rPr>
              <a:t>研修</a:t>
            </a:r>
            <a:r>
              <a:rPr kumimoji="1" lang="ja-JP" altLang="en-US" dirty="0" smtClean="0">
                <a:latin typeface="+mn-ea"/>
                <a:ea typeface="+mn-ea"/>
              </a:rPr>
              <a:t>の流れはこのようになっています。約</a:t>
            </a:r>
            <a:r>
              <a:rPr kumimoji="1" lang="en-US" altLang="ja-JP" dirty="0" smtClean="0">
                <a:latin typeface="+mn-ea"/>
                <a:ea typeface="+mn-ea"/>
              </a:rPr>
              <a:t>30</a:t>
            </a:r>
            <a:r>
              <a:rPr kumimoji="1" lang="ja-JP" altLang="en-US" dirty="0" smtClean="0">
                <a:latin typeface="+mn-ea"/>
                <a:ea typeface="+mn-ea"/>
              </a:rPr>
              <a:t>分を予定しています。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ようなイメージでグループごとに書いていただき、その後補足説明してください。最後に、共通していることをまとめて、「本校の子どもたちに身に付けさせたい力」として、共通理解していきたいと思います。</a:t>
            </a:r>
            <a:endParaRPr kumimoji="1" lang="en-US" altLang="ja-JP" dirty="0" smtClean="0"/>
          </a:p>
          <a:p>
            <a:r>
              <a:rPr kumimoji="1" lang="ja-JP" altLang="en-US" dirty="0" smtClean="0"/>
              <a:t>（グループごとに書く）</a:t>
            </a:r>
            <a:endParaRPr kumimoji="1" lang="en-US" altLang="ja-JP" dirty="0" smtClean="0"/>
          </a:p>
          <a:p>
            <a:r>
              <a:rPr kumimoji="1" lang="ja-JP" altLang="en-US" dirty="0" smtClean="0"/>
              <a:t>それでは、グループごとに補足説明を簡単にしてください。</a:t>
            </a:r>
            <a:endParaRPr kumimoji="1" lang="en-US" altLang="ja-JP" dirty="0" smtClean="0"/>
          </a:p>
          <a:p>
            <a:r>
              <a:rPr kumimoji="1" lang="ja-JP" altLang="en-US" dirty="0" smtClean="0"/>
              <a:t>（補足説明後）</a:t>
            </a:r>
            <a:endParaRPr kumimoji="1" lang="en-US" altLang="ja-JP" dirty="0" smtClean="0"/>
          </a:p>
          <a:p>
            <a:r>
              <a:rPr kumimoji="1" lang="ja-JP" altLang="en-US" dirty="0" smtClean="0"/>
              <a:t>それでは、全体での協議を通して、「本校の子どもたちに身に付けさせたい力」を考えていきたいと思います。実現の可能性を考えて、最終的には、１つか、２つ程度に絞りたいと思います。</a:t>
            </a:r>
            <a:endParaRPr kumimoji="1" lang="en-US" altLang="ja-JP" dirty="0" smtClean="0"/>
          </a:p>
          <a:p>
            <a:r>
              <a:rPr kumimoji="1" lang="ja-JP" altLang="en-US" dirty="0" smtClean="0"/>
              <a:t>（研修担当者は司会をしながら、協議を通して考えをまとめる）共通理解されたことをワークシートに書いてください。（次のスライドでワークシートを示す）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60</a:t>
            </a:fld>
            <a:endParaRPr kumimoji="1" lang="ja-JP" altLang="en-US"/>
          </a:p>
        </p:txBody>
      </p:sp>
    </p:spTree>
    <p:extLst>
      <p:ext uri="{BB962C8B-B14F-4D97-AF65-F5344CB8AC3E}">
        <p14:creationId xmlns:p14="http://schemas.microsoft.com/office/powerpoint/2010/main" val="322457675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それでは、共通理解されたことは、ワークシートの赤枠部分に記入してください。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61</a:t>
            </a:fld>
            <a:endParaRPr kumimoji="1" lang="ja-JP" altLang="en-US"/>
          </a:p>
        </p:txBody>
      </p:sp>
    </p:spTree>
    <p:extLst>
      <p:ext uri="{BB962C8B-B14F-4D97-AF65-F5344CB8AC3E}">
        <p14:creationId xmlns:p14="http://schemas.microsoft.com/office/powerpoint/2010/main" val="399948797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それでは、「報告書」にあるこの問題に関する部分である「分析結果と課題」「学習指導に当たって」等をご覧になり、指導のヒントを得てください。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62</a:t>
            </a:fld>
            <a:endParaRPr kumimoji="1" lang="ja-JP" altLang="en-US"/>
          </a:p>
        </p:txBody>
      </p:sp>
    </p:spTree>
    <p:extLst>
      <p:ext uri="{BB962C8B-B14F-4D97-AF65-F5344CB8AC3E}">
        <p14:creationId xmlns:p14="http://schemas.microsoft.com/office/powerpoint/2010/main" val="15559082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それでは、この課題を対象学年だけのものにせず、学校全体として捉えた時、自分の学年や学級の授業においてどのような指導の改善・充実ができますか。個人で、考えてください。</a:t>
            </a:r>
            <a:endParaRPr kumimoji="1" lang="en-US" altLang="ja-JP" dirty="0" smtClean="0"/>
          </a:p>
          <a:p>
            <a:pPr defTabSz="906445">
              <a:defRPr/>
            </a:pPr>
            <a:r>
              <a:rPr kumimoji="1" lang="ja-JP" altLang="en-US" dirty="0" smtClean="0"/>
              <a:t>（次のスライドでワークシートを示す）</a:t>
            </a:r>
          </a:p>
          <a:p>
            <a:pPr defTabSz="906445">
              <a:defRPr/>
            </a:pP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63</a:t>
            </a:fld>
            <a:endParaRPr kumimoji="1" lang="ja-JP" altLang="en-US"/>
          </a:p>
        </p:txBody>
      </p:sp>
    </p:spTree>
    <p:extLst>
      <p:ext uri="{BB962C8B-B14F-4D97-AF65-F5344CB8AC3E}">
        <p14:creationId xmlns:p14="http://schemas.microsoft.com/office/powerpoint/2010/main" val="325958403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それでは、グループで交流したことは、ワークシートの赤枠部分に記入してください。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64</a:t>
            </a:fld>
            <a:endParaRPr kumimoji="1" lang="ja-JP" altLang="en-US"/>
          </a:p>
        </p:txBody>
      </p:sp>
    </p:spTree>
    <p:extLst>
      <p:ext uri="{BB962C8B-B14F-4D97-AF65-F5344CB8AC3E}">
        <p14:creationId xmlns:p14="http://schemas.microsoft.com/office/powerpoint/2010/main" val="25573128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それでは、グループで考えたことを交流してください。</a:t>
            </a:r>
            <a:endParaRPr kumimoji="1" lang="en-US" altLang="ja-JP" dirty="0" smtClean="0"/>
          </a:p>
          <a:p>
            <a:pPr defTabSz="906445">
              <a:defRPr/>
            </a:pPr>
            <a:r>
              <a:rPr kumimoji="1" lang="ja-JP" altLang="en-US" dirty="0" smtClean="0"/>
              <a:t>（次のスライドでワークシートを示す）</a:t>
            </a:r>
          </a:p>
          <a:p>
            <a:pPr defTabSz="906445">
              <a:defRPr/>
            </a:pP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65</a:t>
            </a:fld>
            <a:endParaRPr kumimoji="1" lang="ja-JP" altLang="en-US"/>
          </a:p>
        </p:txBody>
      </p:sp>
    </p:spTree>
    <p:extLst>
      <p:ext uri="{BB962C8B-B14F-4D97-AF65-F5344CB8AC3E}">
        <p14:creationId xmlns:p14="http://schemas.microsoft.com/office/powerpoint/2010/main" val="1445333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それでは、グループで交流したことは、ワークシートの赤枠部分に記入してください。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66</a:t>
            </a:fld>
            <a:endParaRPr kumimoji="1" lang="ja-JP" altLang="en-US"/>
          </a:p>
        </p:txBody>
      </p:sp>
    </p:spTree>
    <p:extLst>
      <p:ext uri="{BB962C8B-B14F-4D97-AF65-F5344CB8AC3E}">
        <p14:creationId xmlns:p14="http://schemas.microsoft.com/office/powerpoint/2010/main" val="40302247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それでは、報告してもらいます。メモをとりながら聞いてください。</a:t>
            </a:r>
            <a:endParaRPr kumimoji="1" lang="en-US" altLang="ja-JP" dirty="0" smtClean="0"/>
          </a:p>
          <a:p>
            <a:pPr defTabSz="906445">
              <a:defRPr/>
            </a:pPr>
            <a:r>
              <a:rPr kumimoji="1" lang="ja-JP" altLang="en-US" dirty="0" smtClean="0"/>
              <a:t>（次のスライドでワークシートを示す）</a:t>
            </a:r>
          </a:p>
          <a:p>
            <a:pPr defTabSz="906445">
              <a:defRPr/>
            </a:pP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67</a:t>
            </a:fld>
            <a:endParaRPr kumimoji="1" lang="ja-JP" altLang="en-US"/>
          </a:p>
        </p:txBody>
      </p:sp>
    </p:spTree>
    <p:extLst>
      <p:ext uri="{BB962C8B-B14F-4D97-AF65-F5344CB8AC3E}">
        <p14:creationId xmlns:p14="http://schemas.microsoft.com/office/powerpoint/2010/main" val="6928624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それでは、報告されたことをメモしましょう。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68</a:t>
            </a:fld>
            <a:endParaRPr kumimoji="1" lang="ja-JP" altLang="en-US"/>
          </a:p>
        </p:txBody>
      </p:sp>
    </p:spTree>
    <p:extLst>
      <p:ext uri="{BB962C8B-B14F-4D97-AF65-F5344CB8AC3E}">
        <p14:creationId xmlns:p14="http://schemas.microsoft.com/office/powerpoint/2010/main" val="299475849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自校の課題を把握するためには、全国学力・学習状況調査の結果から、ベンチマークグラフ等を活用して、成果や課題を把握することが重要です。特に、全国の平均正答率との差の大きい設問から優先順位を付け、取り組みを考えることが必要です。また、対象学年だけの課題として捉えるのではなく、自分の学校・学級のこととして捉え、具体的な指導の改善・充実を図ることが重要です。本日の研修で見えてきた取り組みの方向をぜひ、実現するように取り組んでください。以上で研修は終わりです。お疲れ様でした。</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1950DC60-0FF8-4471-9429-C91EBD866CC7}" type="slidenum">
              <a:rPr kumimoji="1" lang="ja-JP" altLang="en-US" smtClean="0"/>
              <a:t>69</a:t>
            </a:fld>
            <a:endParaRPr kumimoji="1" lang="ja-JP" altLang="en-US"/>
          </a:p>
        </p:txBody>
      </p:sp>
    </p:spTree>
    <p:extLst>
      <p:ext uri="{BB962C8B-B14F-4D97-AF65-F5344CB8AC3E}">
        <p14:creationId xmlns:p14="http://schemas.microsoft.com/office/powerpoint/2010/main" val="2547432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それでは、みなさんは全国学力・学習状況調査は授業づくりにどのように生かせると思いますか。</a:t>
            </a:r>
            <a:endParaRPr kumimoji="1" lang="en-US" altLang="ja-JP" dirty="0" smtClean="0">
              <a:latin typeface="+mn-ea"/>
              <a:ea typeface="+mn-ea"/>
            </a:endParaRPr>
          </a:p>
          <a:p>
            <a:pPr defTabSz="906445">
              <a:defRPr/>
            </a:pPr>
            <a:r>
              <a:rPr kumimoji="1" lang="ja-JP" altLang="en-US" dirty="0" smtClean="0">
                <a:latin typeface="+mn-ea"/>
                <a:ea typeface="+mn-ea"/>
              </a:rPr>
              <a:t>（次のスライドでワークシートを示す）</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lt"/>
                <a:ea typeface="+mn-ea"/>
              </a:rPr>
              <a:t>「</a:t>
            </a:r>
            <a:r>
              <a:rPr kumimoji="1" lang="en-US" altLang="ja-JP" dirty="0" smtClean="0">
                <a:latin typeface="+mn-lt"/>
                <a:ea typeface="+mn-ea"/>
              </a:rPr>
              <a:t>Ⅳ</a:t>
            </a:r>
            <a:r>
              <a:rPr kumimoji="1" lang="ja-JP" altLang="en-US" dirty="0" smtClean="0">
                <a:latin typeface="+mn-lt"/>
                <a:ea typeface="+mn-ea"/>
              </a:rPr>
              <a:t>　単元計画研修」の目的は、「小学校国語を題材に、</a:t>
            </a:r>
            <a:r>
              <a:rPr kumimoji="1" lang="en-US" altLang="ja-JP" dirty="0" smtClean="0">
                <a:latin typeface="+mn-lt"/>
                <a:ea typeface="+mn-ea"/>
              </a:rPr>
              <a:t>B</a:t>
            </a:r>
            <a:r>
              <a:rPr kumimoji="1" lang="ja-JP" altLang="en-US" dirty="0" smtClean="0">
                <a:latin typeface="+mn-lt"/>
                <a:ea typeface="+mn-ea"/>
              </a:rPr>
              <a:t>問題を単元として捉えることで、単元を計画する力を高めることができる」です。課題解決のために、</a:t>
            </a:r>
            <a:r>
              <a:rPr kumimoji="1" lang="en-US" altLang="ja-JP" dirty="0" smtClean="0">
                <a:latin typeface="+mn-lt"/>
                <a:ea typeface="+mn-ea"/>
              </a:rPr>
              <a:t>B</a:t>
            </a:r>
            <a:r>
              <a:rPr kumimoji="1" lang="ja-JP" altLang="en-US" dirty="0" smtClean="0">
                <a:latin typeface="+mn-lt"/>
                <a:ea typeface="+mn-ea"/>
              </a:rPr>
              <a:t>問題そのものを活用することを考えます。このことは、教師が単元を計画する力を付けることにもつながるため、重要な視点となります。また、算数、数学においても、単元の展開の中に、調査問題を教材として組み込んでいくことができます。本研修を参考に算数、数学の授業づくりについても考えてください。</a:t>
            </a:r>
            <a:endParaRPr kumimoji="1" lang="en-US" altLang="ja-JP" dirty="0" smtClean="0">
              <a:latin typeface="+mn-lt"/>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70</a:t>
            </a:fld>
            <a:endParaRPr kumimoji="1" lang="ja-JP" altLang="en-US"/>
          </a:p>
        </p:txBody>
      </p:sp>
    </p:spTree>
    <p:extLst>
      <p:ext uri="{BB962C8B-B14F-4D97-AF65-F5344CB8AC3E}">
        <p14:creationId xmlns:p14="http://schemas.microsoft.com/office/powerpoint/2010/main" val="357110352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準備物はこのようになります。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71</a:t>
            </a:fld>
            <a:endParaRPr kumimoji="1" lang="ja-JP" altLang="en-US"/>
          </a:p>
        </p:txBody>
      </p:sp>
    </p:spTree>
    <p:extLst>
      <p:ext uri="{BB962C8B-B14F-4D97-AF65-F5344CB8AC3E}">
        <p14:creationId xmlns:p14="http://schemas.microsoft.com/office/powerpoint/2010/main" val="24615741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それでは、このように研修を進めていきます。時間は約</a:t>
            </a:r>
            <a:r>
              <a:rPr kumimoji="1" lang="en-US" altLang="ja-JP" dirty="0" smtClean="0"/>
              <a:t>60</a:t>
            </a:r>
            <a:r>
              <a:rPr kumimoji="1" lang="ja-JP" altLang="en-US" dirty="0" smtClean="0"/>
              <a:t>分です。</a:t>
            </a:r>
            <a:endParaRPr kumimoji="1" lang="en-US" altLang="ja-JP" dirty="0" smtClean="0"/>
          </a:p>
          <a:p>
            <a:r>
              <a:rPr kumimoji="1" lang="en-US" altLang="ja-JP" dirty="0" smtClean="0"/>
              <a:t>※</a:t>
            </a:r>
            <a:r>
              <a:rPr kumimoji="1" lang="ja-JP" altLang="en-US" dirty="0" smtClean="0"/>
              <a:t>研修担当者は流れを読み上げる。</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それでは、「ヒント集２」３ページをご覧ください。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73</a:t>
            </a:fld>
            <a:endParaRPr kumimoji="1" lang="ja-JP" altLang="en-US"/>
          </a:p>
        </p:txBody>
      </p:sp>
    </p:spTree>
    <p:extLst>
      <p:ext uri="{BB962C8B-B14F-4D97-AF65-F5344CB8AC3E}">
        <p14:creationId xmlns:p14="http://schemas.microsoft.com/office/powerpoint/2010/main" val="505324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それでは、平成</a:t>
            </a:r>
            <a:r>
              <a:rPr kumimoji="1" lang="en-US" altLang="ja-JP" dirty="0" smtClean="0"/>
              <a:t>27</a:t>
            </a:r>
            <a:r>
              <a:rPr kumimoji="1" lang="ja-JP" altLang="en-US" dirty="0" smtClean="0"/>
              <a:t>年度　全国学力・学習状況調査　小学校国語</a:t>
            </a:r>
            <a:r>
              <a:rPr kumimoji="1" lang="en-US" altLang="ja-JP" dirty="0" smtClean="0">
                <a:latin typeface="+mn-ea"/>
                <a:ea typeface="+mn-ea"/>
              </a:rPr>
              <a:t>B</a:t>
            </a:r>
            <a:r>
              <a:rPr kumimoji="1" lang="ja-JP" altLang="en-US" dirty="0" smtClean="0"/>
              <a:t>３をご準備ください。それでは、問題に取り組んでください。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74</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それでは、正答例を確かめてください。</a:t>
            </a:r>
            <a:endParaRPr kumimoji="1" lang="en-US" altLang="ja-JP" dirty="0" smtClean="0"/>
          </a:p>
          <a:p>
            <a:r>
              <a:rPr kumimoji="1" lang="en-US" altLang="ja-JP" dirty="0" smtClean="0"/>
              <a:t>※</a:t>
            </a:r>
            <a:r>
              <a:rPr kumimoji="1" lang="ja-JP" altLang="en-US" dirty="0" smtClean="0"/>
              <a:t>正答例を確かめる前に、周りの人と書いた解答について交流してもよい。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75</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それでは、この問題を単元として捉え、単元を計画してみましょう。</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76</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a:t>
            </a:r>
            <a:r>
              <a:rPr kumimoji="1" lang="en-US" altLang="ja-JP" dirty="0" smtClean="0"/>
              <a:t>B</a:t>
            </a:r>
            <a:r>
              <a:rPr kumimoji="1" lang="ja-JP" altLang="en-US" dirty="0" smtClean="0"/>
              <a:t>問題は、６年生が「一休さんのとん</a:t>
            </a:r>
            <a:r>
              <a:rPr kumimoji="1" lang="ja-JP" altLang="en-US" dirty="0" err="1" smtClean="0"/>
              <a:t>ち</a:t>
            </a:r>
            <a:r>
              <a:rPr kumimoji="1" lang="ja-JP" altLang="en-US" dirty="0" smtClean="0"/>
              <a:t>話」という本を読んで紙芝居を作り、１年生に読み聞かせをするという流れの中で、山田さんのグループは本から「びょうぶのとらのお話」を選んで「４枚の絵」にする設定がなされています。そして、設問では、子供同士が担当する場面を決めるために話し合う様子、おもしろさを伝えるための読み方について話し合う様子が示されています。それでは、このような設定や設問にある子どもの様子を授業として捉え、単元を計画してみてください。ワークシート１（単元計画）をご活用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77</a:t>
            </a:fld>
            <a:endParaRPr kumimoji="1" lang="ja-JP" altLang="en-US"/>
          </a:p>
        </p:txBody>
      </p:sp>
    </p:spTree>
    <p:extLst>
      <p:ext uri="{BB962C8B-B14F-4D97-AF65-F5344CB8AC3E}">
        <p14:creationId xmlns:p14="http://schemas.microsoft.com/office/powerpoint/2010/main" val="27643789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t>単元名と単元の計画を、赤枠部分に記入するようになります。単元の計画の際は、小学校国語Ｂ３に関連する学習指導要領における領域・内容（指導事項）を示していますので、これを単元の目標と捉えて、それらの力を身に付けるような展開を考えてください。ワークシート１には、主な学習活動の例として、学習活動の１つを示しています。２つ目以降の学習活動を考えてください。それでは、考えてください。</a:t>
            </a:r>
            <a:endParaRPr kumimoji="1" lang="en-US" altLang="ja-JP" dirty="0" smtClean="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78</a:t>
            </a:fld>
            <a:endParaRPr kumimoji="1" lang="ja-JP" altLang="en-US"/>
          </a:p>
        </p:txBody>
      </p:sp>
    </p:spTree>
    <p:extLst>
      <p:ext uri="{BB962C8B-B14F-4D97-AF65-F5344CB8AC3E}">
        <p14:creationId xmlns:p14="http://schemas.microsoft.com/office/powerpoint/2010/main" val="13261011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それでは、立てた単元の計画を交流してください。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79</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個人で、ワークシートの赤枠部分に記入してください。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a:t>
            </a:fld>
            <a:endParaRPr kumimoji="1" lang="ja-JP" altLang="en-US"/>
          </a:p>
        </p:txBody>
      </p:sp>
    </p:spTree>
    <p:extLst>
      <p:ext uri="{BB962C8B-B14F-4D97-AF65-F5344CB8AC3E}">
        <p14:creationId xmlns:p14="http://schemas.microsoft.com/office/powerpoint/2010/main" val="261864923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それでは、「ヒント集２」の小学校国語事例６ページ～７ページの、単元の主な学習活動を中心にお読みください。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80</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「ヒント集２」</a:t>
            </a:r>
            <a:r>
              <a:rPr kumimoji="1" lang="en-US" altLang="ja-JP" dirty="0" smtClean="0"/>
              <a:t>P</a:t>
            </a:r>
            <a:r>
              <a:rPr kumimoji="1" lang="ja-JP" altLang="en-US" dirty="0" smtClean="0"/>
              <a:t>６・７をワークシート１に書くとこのようになります。あくまで指導の例としてお考えください。整理するとポイントが３つあります。１つ目のポイントは、単元の導入時には教師の読み聞かせによりモデルを示し、紙芝居の具体的な姿を捉えさせることです。２つ目のポイントは、たくさんの物語に触れさせるために、中心となる教材である「</a:t>
            </a:r>
            <a:r>
              <a:rPr kumimoji="1" lang="ja-JP" altLang="en-US" dirty="0" err="1" smtClean="0"/>
              <a:t>びょ</a:t>
            </a:r>
            <a:r>
              <a:rPr kumimoji="1" lang="ja-JP" altLang="en-US" dirty="0" smtClean="0"/>
              <a:t>うぶのとらのお話」（実際の授業では「教科書教材」）で紙芝居や音読の方法を身に付けた力を、自分の選んだ物語で活用させることです。３つ目のポイントは、目標としている音読する力を付けるために、音読を繰り返す学習活動を入れていることで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81</a:t>
            </a:fld>
            <a:endParaRPr kumimoji="1" lang="ja-JP" altLang="en-US"/>
          </a:p>
        </p:txBody>
      </p:sp>
    </p:spTree>
    <p:extLst>
      <p:ext uri="{BB962C8B-B14F-4D97-AF65-F5344CB8AC3E}">
        <p14:creationId xmlns:p14="http://schemas.microsoft.com/office/powerpoint/2010/main" val="13261011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それでは、個人で、新しく知ったことや気付いたことを書いてください。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それでは、ワークシート２の赤枠部分に記入してください。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83</a:t>
            </a:fld>
            <a:endParaRPr kumimoji="1" lang="ja-JP" altLang="en-US"/>
          </a:p>
        </p:txBody>
      </p:sp>
    </p:spTree>
    <p:extLst>
      <p:ext uri="{BB962C8B-B14F-4D97-AF65-F5344CB8AC3E}">
        <p14:creationId xmlns:p14="http://schemas.microsoft.com/office/powerpoint/2010/main" val="314611025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それでは、グループで交流してください。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84</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グループで交流した内容は、ワークシートの赤枠部分に記入してください。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85</a:t>
            </a:fld>
            <a:endParaRPr kumimoji="1" lang="ja-JP" altLang="en-US"/>
          </a:p>
        </p:txBody>
      </p:sp>
    </p:spTree>
    <p:extLst>
      <p:ext uri="{BB962C8B-B14F-4D97-AF65-F5344CB8AC3E}">
        <p14:creationId xmlns:p14="http://schemas.microsoft.com/office/powerpoint/2010/main" val="107834382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lt"/>
                <a:ea typeface="+mn-ea"/>
              </a:rPr>
              <a:t>全国学力・学習状況調査からは、授業をイメージすることができます。学力を調査する問題としてだけでなく、授業のモデルとして全国学力・学習状況調査を見ると、普段の授業づくりの参考になることが多いですし、教師の授業を計画する力にもつながります。過去の調査問題や、毎年の調査問題をそのような観点で見てみてください。また、本研修で取り上げなかった算数、数学の調査問題も、普段の授業の学習活動の参考になります。また、教科書の問題を調査問題に差し替えるような教材の視点などでの活用をしてみてください。以上で研修は終わりです。お疲れ様でした。</a:t>
            </a:r>
            <a:endParaRPr kumimoji="1" lang="en-US" altLang="ja-JP" dirty="0" smtClean="0">
              <a:latin typeface="+mn-lt"/>
              <a:ea typeface="+mn-ea"/>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86</a:t>
            </a:fld>
            <a:endParaRPr kumimoji="1" lang="ja-JP" altLang="en-US"/>
          </a:p>
        </p:txBody>
      </p:sp>
    </p:spTree>
    <p:extLst>
      <p:ext uri="{BB962C8B-B14F-4D97-AF65-F5344CB8AC3E}">
        <p14:creationId xmlns:p14="http://schemas.microsoft.com/office/powerpoint/2010/main" val="35711035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a:t>
            </a:r>
            <a:r>
              <a:rPr kumimoji="1" lang="en-US" altLang="ja-JP" dirty="0" smtClean="0"/>
              <a:t>Ⅴ</a:t>
            </a:r>
            <a:r>
              <a:rPr kumimoji="1" lang="ja-JP" altLang="en-US" dirty="0" smtClean="0"/>
              <a:t>　本時計画研修」の目的は、「</a:t>
            </a:r>
            <a:r>
              <a:rPr kumimoji="1" lang="ja-JP" altLang="en-US" dirty="0" smtClean="0">
                <a:latin typeface="+mn-ea"/>
                <a:ea typeface="+mn-ea"/>
              </a:rPr>
              <a:t>小学校算数を題材にして、「授業５」を意識することで、本時を計画する力を高めることができる</a:t>
            </a:r>
            <a:r>
              <a:rPr kumimoji="1" lang="ja-JP" altLang="en-US" dirty="0" smtClean="0"/>
              <a:t>」です。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87</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準備物はこのようになっています。</a:t>
            </a:r>
            <a:endParaRPr kumimoji="1" lang="en-US" altLang="ja-JP" dirty="0" smtClean="0"/>
          </a:p>
          <a:p>
            <a:r>
              <a:rPr kumimoji="1" lang="en-US" altLang="ja-JP" dirty="0" smtClean="0"/>
              <a:t>※</a:t>
            </a:r>
            <a:r>
              <a:rPr kumimoji="1" lang="ja-JP" altLang="en-US" dirty="0" smtClean="0"/>
              <a:t>研修担当者は、読み上げる。</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88</a:t>
            </a:fld>
            <a:endParaRPr kumimoji="1" lang="ja-JP" altLang="en-US"/>
          </a:p>
        </p:txBody>
      </p:sp>
    </p:spTree>
    <p:extLst>
      <p:ext uri="{BB962C8B-B14F-4D97-AF65-F5344CB8AC3E}">
        <p14:creationId xmlns:p14="http://schemas.microsoft.com/office/powerpoint/2010/main" val="2117516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それでは、次のように研修を進めていきます。</a:t>
            </a:r>
            <a:endParaRPr kumimoji="1" lang="en-US" altLang="ja-JP" dirty="0" smtClean="0"/>
          </a:p>
          <a:p>
            <a:r>
              <a:rPr kumimoji="1" lang="en-US" altLang="ja-JP" dirty="0" smtClean="0"/>
              <a:t>※</a:t>
            </a:r>
            <a:r>
              <a:rPr kumimoji="1" lang="ja-JP" altLang="en-US" dirty="0" smtClean="0"/>
              <a:t>研修担当者は読み上げる。時間は、約</a:t>
            </a:r>
            <a:r>
              <a:rPr kumimoji="1" lang="en-US" altLang="ja-JP" dirty="0" smtClean="0"/>
              <a:t>65</a:t>
            </a:r>
            <a:r>
              <a:rPr kumimoji="1" lang="ja-JP" altLang="en-US" dirty="0" smtClean="0"/>
              <a:t>分です。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89</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06445">
              <a:defRPr/>
            </a:pPr>
            <a:r>
              <a:rPr kumimoji="1" lang="ja-JP" altLang="en-US" dirty="0" smtClean="0">
                <a:latin typeface="+mn-ea"/>
                <a:ea typeface="+mn-ea"/>
              </a:rPr>
              <a:t>それでは、個人で書いたことを基に交流してください。</a:t>
            </a:r>
            <a:endParaRPr kumimoji="1" lang="en-US" altLang="ja-JP" dirty="0" smtClean="0">
              <a:latin typeface="+mn-ea"/>
              <a:ea typeface="+mn-ea"/>
            </a:endParaRPr>
          </a:p>
          <a:p>
            <a:pPr defTabSz="906445">
              <a:defRPr/>
            </a:pPr>
            <a:r>
              <a:rPr kumimoji="1" lang="ja-JP" altLang="en-US" dirty="0" smtClean="0">
                <a:latin typeface="+mn-ea"/>
                <a:ea typeface="+mn-ea"/>
              </a:rPr>
              <a:t>（次のスライドでワークシートを示す）</a:t>
            </a:r>
          </a:p>
          <a:p>
            <a:pPr defTabSz="906445">
              <a:defRPr/>
            </a:pPr>
            <a:endParaRPr kumimoji="1" lang="ja-JP" altLang="en-US" dirty="0">
              <a:latin typeface="HG丸ｺﾞｼｯｸM-PRO" panose="020F0600000000000000" pitchFamily="50" charset="-128"/>
              <a:ea typeface="HG丸ｺﾞｼｯｸM-PRO" panose="020F0600000000000000" pitchFamily="50" charset="-128"/>
            </a:endParaRP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a:t>
            </a:fld>
            <a:endParaRPr kumimoji="1" lang="ja-JP" altLang="en-US"/>
          </a:p>
        </p:txBody>
      </p:sp>
    </p:spTree>
    <p:extLst>
      <p:ext uri="{BB962C8B-B14F-4D97-AF65-F5344CB8AC3E}">
        <p14:creationId xmlns:p14="http://schemas.microsoft.com/office/powerpoint/2010/main" val="65601315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それでは、本研修で取り上げる平成</a:t>
            </a:r>
            <a:r>
              <a:rPr kumimoji="1" lang="en-US" altLang="ja-JP" dirty="0" smtClean="0"/>
              <a:t>27</a:t>
            </a:r>
            <a:r>
              <a:rPr kumimoji="1" lang="ja-JP" altLang="en-US" dirty="0" smtClean="0"/>
              <a:t>年度　小学校算数</a:t>
            </a:r>
            <a:r>
              <a:rPr kumimoji="1" lang="en-US" altLang="ja-JP" dirty="0" smtClean="0">
                <a:latin typeface="+mn-ea"/>
                <a:ea typeface="+mn-ea"/>
              </a:rPr>
              <a:t>B</a:t>
            </a:r>
            <a:r>
              <a:rPr kumimoji="1" lang="ja-JP" altLang="en-US" dirty="0" smtClean="0"/>
              <a:t>５をご準備ください。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90</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この算数</a:t>
            </a:r>
            <a:r>
              <a:rPr kumimoji="1" lang="en-US" altLang="ja-JP" dirty="0" smtClean="0"/>
              <a:t>B</a:t>
            </a:r>
            <a:r>
              <a:rPr kumimoji="1" lang="ja-JP" altLang="en-US" dirty="0" smtClean="0"/>
              <a:t>５において、特に設問１の正答率は、岡山県は</a:t>
            </a:r>
            <a:r>
              <a:rPr kumimoji="1" lang="en-US" altLang="ja-JP" dirty="0" smtClean="0"/>
              <a:t>11.9</a:t>
            </a:r>
            <a:r>
              <a:rPr kumimoji="1" lang="ja-JP" altLang="en-US" dirty="0" smtClean="0"/>
              <a:t>％であり、全国平均正答率は、</a:t>
            </a:r>
            <a:r>
              <a:rPr kumimoji="1" lang="en-US" altLang="ja-JP" dirty="0" smtClean="0"/>
              <a:t>12.5</a:t>
            </a:r>
            <a:r>
              <a:rPr kumimoji="1" lang="ja-JP" altLang="en-US" dirty="0" smtClean="0"/>
              <a:t>％であり、課題が見られています。それでは、実際に問題に取り組んでください。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91</a:t>
            </a:fld>
            <a:endParaRPr kumimoji="1" lang="ja-JP" altLang="en-US"/>
          </a:p>
        </p:txBody>
      </p:sp>
    </p:spTree>
    <p:extLst>
      <p:ext uri="{BB962C8B-B14F-4D97-AF65-F5344CB8AC3E}">
        <p14:creationId xmlns:p14="http://schemas.microsoft.com/office/powerpoint/2010/main" val="294720654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それでは、問題に関する資料を「解説資料」（もしくは「報告書」）から抜き出して配付していますので、問題の趣旨や正答例などをご確認ください。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92</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それでは、この問題に問われている力を付けるための指導のポイントを考えたいと思います。グループで話し合って、指導のポイントを考えてください。（次のスライドを示す）</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93</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話し合った内容は、ワークシートの赤枠部分に記入してください。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94</a:t>
            </a:fld>
            <a:endParaRPr kumimoji="1" lang="ja-JP" altLang="en-US"/>
          </a:p>
        </p:txBody>
      </p:sp>
    </p:spTree>
    <p:extLst>
      <p:ext uri="{BB962C8B-B14F-4D97-AF65-F5344CB8AC3E}">
        <p14:creationId xmlns:p14="http://schemas.microsoft.com/office/powerpoint/2010/main" val="100463284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それでは、「ヒント集２」の４ページと</a:t>
            </a:r>
            <a:r>
              <a:rPr kumimoji="1" lang="en-US" altLang="ja-JP" dirty="0" smtClean="0"/>
              <a:t>10</a:t>
            </a:r>
            <a:r>
              <a:rPr kumimoji="1" lang="ja-JP" altLang="en-US" dirty="0" smtClean="0"/>
              <a:t>・</a:t>
            </a:r>
            <a:r>
              <a:rPr kumimoji="1" lang="en-US" altLang="ja-JP" dirty="0" smtClean="0"/>
              <a:t>11</a:t>
            </a:r>
            <a:r>
              <a:rPr kumimoji="1" lang="ja-JP" altLang="en-US" dirty="0" smtClean="0"/>
              <a:t>ページをご覧ください。この後に、本時を計画しますので、単元の主な学習活動を読み、単元の展開をご理解ください。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95</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それでは、「授業５」を参考に本時を計画してください。本時は、「ヒント集２」のＰ</a:t>
            </a:r>
            <a:r>
              <a:rPr kumimoji="1" lang="en-US" altLang="ja-JP" dirty="0" smtClean="0"/>
              <a:t>11</a:t>
            </a:r>
            <a:r>
              <a:rPr kumimoji="1" lang="ja-JP" altLang="en-US" dirty="0" smtClean="0"/>
              <a:t>にある第３時になります。その概要を読み上げます。「長方形２つを組み合わせた図形の面積を２等分する仕方を考え、分割された２つの図形の面積が等しくなる理由を、言葉や数、記号などを用いて説明する」です。それでは、この概要を具体的な授業の１時間として計画してください。</a:t>
            </a:r>
            <a:endParaRPr kumimoji="1" lang="en-US" altLang="ja-JP" dirty="0" smtClean="0"/>
          </a:p>
          <a:p>
            <a:r>
              <a:rPr kumimoji="1" lang="ja-JP" altLang="en-US" dirty="0" smtClean="0"/>
              <a:t>（次のスライドでワークシートを示す）</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96</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計画した内容は、ワークシートの赤枠部分に記入してください。</a:t>
            </a:r>
          </a:p>
          <a:p>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97</a:t>
            </a:fld>
            <a:endParaRPr kumimoji="1" lang="ja-JP" altLang="en-US"/>
          </a:p>
        </p:txBody>
      </p:sp>
    </p:spTree>
    <p:extLst>
      <p:ext uri="{BB962C8B-B14F-4D97-AF65-F5344CB8AC3E}">
        <p14:creationId xmlns:p14="http://schemas.microsoft.com/office/powerpoint/2010/main" val="14534116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それでは、本時の計画を交流してください。特に最初に指導のポイントとして確認したことを、どのように学習活動や指導上の留意点として考えたのかご説明ください。</a:t>
            </a:r>
            <a:endParaRPr kumimoji="1" lang="ja-JP" altLang="en-US" dirty="0"/>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98</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それでは、「ヒント集２」の</a:t>
            </a:r>
            <a:r>
              <a:rPr kumimoji="1" lang="en-US" altLang="ja-JP" dirty="0" smtClean="0"/>
              <a:t>12</a:t>
            </a:r>
            <a:r>
              <a:rPr kumimoji="1" lang="ja-JP" altLang="en-US" dirty="0" smtClean="0"/>
              <a:t>・</a:t>
            </a:r>
            <a:r>
              <a:rPr kumimoji="1" lang="en-US" altLang="ja-JP" dirty="0" smtClean="0"/>
              <a:t>13</a:t>
            </a:r>
            <a:r>
              <a:rPr kumimoji="1" lang="ja-JP" altLang="en-US" dirty="0" smtClean="0"/>
              <a:t>ページにある本時（第３時）の実践をご覧ください。</a:t>
            </a:r>
          </a:p>
        </p:txBody>
      </p:sp>
      <p:sp>
        <p:nvSpPr>
          <p:cNvPr id="4" name="スライド番号プレースホルダー 3"/>
          <p:cNvSpPr>
            <a:spLocks noGrp="1"/>
          </p:cNvSpPr>
          <p:nvPr>
            <p:ph type="sldNum" sz="quarter" idx="10"/>
          </p:nvPr>
        </p:nvSpPr>
        <p:spPr/>
        <p:txBody>
          <a:bodyPr/>
          <a:lstStyle/>
          <a:p>
            <a:fld id="{4D3E3A65-14AE-4051-8A5D-6820BE27C2A6}" type="slidenum">
              <a:rPr kumimoji="1" lang="ja-JP" altLang="en-US" smtClean="0"/>
              <a:t>99</a:t>
            </a:fld>
            <a:endParaRPr kumimoji="1" lang="ja-JP" altLang="en-US"/>
          </a:p>
        </p:txBody>
      </p:sp>
    </p:spTree>
    <p:extLst>
      <p:ext uri="{BB962C8B-B14F-4D97-AF65-F5344CB8AC3E}">
        <p14:creationId xmlns:p14="http://schemas.microsoft.com/office/powerpoint/2010/main" val="21356610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3">
        <a:schemeClr val="bg1"/>
      </p:bgRef>
    </p:bg>
    <p:spTree>
      <p:nvGrpSpPr>
        <p:cNvPr id="1" name=""/>
        <p:cNvGrpSpPr/>
        <p:nvPr/>
      </p:nvGrpSpPr>
      <p:grpSpPr>
        <a:xfrm>
          <a:off x="0" y="0"/>
          <a:ext cx="0" cy="0"/>
          <a:chOff x="0" y="0"/>
          <a:chExt cx="0" cy="0"/>
        </a:xfrm>
      </p:grpSpPr>
      <p:sp>
        <p:nvSpPr>
          <p:cNvPr id="12" name="正方形/長方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9" name="サブタイトル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マスター サブタイトルの書式設定</a:t>
            </a:r>
            <a:endParaRPr kumimoji="0" lang="en-US"/>
          </a:p>
        </p:txBody>
      </p:sp>
      <p:sp>
        <p:nvSpPr>
          <p:cNvPr id="29" name="スライド番号プレースホルダー 28"/>
          <p:cNvSpPr>
            <a:spLocks noGrp="1"/>
          </p:cNvSpPr>
          <p:nvPr>
            <p:ph type="sldNum" sz="quarter" idx="12"/>
          </p:nvPr>
        </p:nvSpPr>
        <p:spPr/>
        <p:txBody>
          <a:bodyPr lIns="0" tIns="0" rIns="0" bIns="0">
            <a:noAutofit/>
          </a:bodyPr>
          <a:lstStyle>
            <a:lvl1pPr>
              <a:defRPr sz="1400">
                <a:solidFill>
                  <a:srgbClr val="FFFFFF"/>
                </a:solidFill>
              </a:defRPr>
            </a:lvl1pPr>
          </a:lstStyle>
          <a:p>
            <a:fld id="{52246B95-DB36-4572-A8FC-7EAA6E343D2B}" type="slidenum">
              <a:rPr kumimoji="1" lang="ja-JP" altLang="en-US" smtClean="0"/>
              <a:pPr/>
              <a:t>‹#›</a:t>
            </a:fld>
            <a:endParaRPr kumimoji="1" lang="ja-JP" altLang="en-US"/>
          </a:p>
        </p:txBody>
      </p:sp>
      <p:sp>
        <p:nvSpPr>
          <p:cNvPr id="7" name="正方形/長方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0" name="正方形/長方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1" name="正方形/長方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タイトル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ja-JP" altLang="en-US" smtClean="0"/>
              <a:t>マスター タイトルの書式設定</a:t>
            </a:r>
            <a:endParaRPr kumimoji="0" lang="en-US"/>
          </a:p>
        </p:txBody>
      </p:sp>
    </p:spTree>
    <p:extLst>
      <p:ext uri="{BB962C8B-B14F-4D97-AF65-F5344CB8AC3E}">
        <p14:creationId xmlns:p14="http://schemas.microsoft.com/office/powerpoint/2010/main" val="29385649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3195896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41"/>
            <a:ext cx="2011680" cy="5851525"/>
          </a:xfrm>
        </p:spPr>
        <p:txBody>
          <a:bodyPr vert="eaVert"/>
          <a:lstStyle/>
          <a:p>
            <a:r>
              <a:rPr kumimoji="0" lang="ja-JP" altLang="en-US" smtClean="0"/>
              <a:t>マスター タイトルの書式設定</a:t>
            </a:r>
            <a:endParaRPr kumimoji="0" lang="en-US"/>
          </a:p>
        </p:txBody>
      </p:sp>
      <p:sp>
        <p:nvSpPr>
          <p:cNvPr id="3" name="縦書きテキスト プレースホルダー 2"/>
          <p:cNvSpPr>
            <a:spLocks noGrp="1"/>
          </p:cNvSpPr>
          <p:nvPr>
            <p:ph type="body" orient="vert" idx="1"/>
          </p:nvPr>
        </p:nvSpPr>
        <p:spPr>
          <a:xfrm>
            <a:off x="914400" y="274640"/>
            <a:ext cx="5562600" cy="5851525"/>
          </a:xfrm>
        </p:spPr>
        <p:txBody>
          <a:bodyPr vert="eaVert"/>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290315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p:txBody>
          <a:bodyPr/>
          <a:lstStyle/>
          <a:p>
            <a:endParaRPr kumimoji="1" lang="ja-JP" altLang="en-US">
              <a:solidFill>
                <a:srgbClr val="696464"/>
              </a:solidFill>
            </a:endParaRPr>
          </a:p>
        </p:txBody>
      </p:sp>
      <p:sp>
        <p:nvSpPr>
          <p:cNvPr id="6" name="スライド番号プレースホルダー 5"/>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8" name="コンテンツ プレースホルダー 7"/>
          <p:cNvSpPr>
            <a:spLocks noGrp="1"/>
          </p:cNvSpPr>
          <p:nvPr>
            <p:ph sz="quarter" idx="1"/>
          </p:nvPr>
        </p:nvSpPr>
        <p:spPr>
          <a:xfrm>
            <a:off x="914400" y="1447800"/>
            <a:ext cx="777240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2364185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3">
        <a:schemeClr val="bg1"/>
      </p:bgRef>
    </p:bg>
    <p:spTree>
      <p:nvGrpSpPr>
        <p:cNvPr id="1" name=""/>
        <p:cNvGrpSpPr/>
        <p:nvPr/>
      </p:nvGrpSpPr>
      <p:grpSpPr>
        <a:xfrm>
          <a:off x="0" y="0"/>
          <a:ext cx="0" cy="0"/>
          <a:chOff x="0" y="0"/>
          <a:chExt cx="0" cy="0"/>
        </a:xfrm>
      </p:grpSpPr>
      <p:sp>
        <p:nvSpPr>
          <p:cNvPr id="11" name="正方形/長方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 name="タイトル 1"/>
          <p:cNvSpPr>
            <a:spLocks noGrp="1"/>
          </p:cNvSpPr>
          <p:nvPr>
            <p:ph type="title"/>
          </p:nvPr>
        </p:nvSpPr>
        <p:spPr>
          <a:xfrm>
            <a:off x="722313" y="952500"/>
            <a:ext cx="7772400" cy="1362075"/>
          </a:xfrm>
        </p:spPr>
        <p:txBody>
          <a:bodyPr anchor="b" anchorCtr="0"/>
          <a:lstStyle>
            <a:lvl1pPr algn="l">
              <a:buNone/>
              <a:defRPr sz="4000" b="0" cap="none"/>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マスター テキストの書式設定</a:t>
            </a:r>
          </a:p>
        </p:txBody>
      </p:sp>
      <p:sp>
        <p:nvSpPr>
          <p:cNvPr id="4" name="日付プレースホルダー 3"/>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5" name="フッター プレースホルダー 4"/>
          <p:cNvSpPr>
            <a:spLocks noGrp="1"/>
          </p:cNvSpPr>
          <p:nvPr>
            <p:ph type="ftr" sz="quarter" idx="11"/>
          </p:nvPr>
        </p:nvSpPr>
        <p:spPr>
          <a:xfrm>
            <a:off x="800100" y="6172200"/>
            <a:ext cx="4000500" cy="457200"/>
          </a:xfrm>
        </p:spPr>
        <p:txBody>
          <a:bodyPr/>
          <a:lstStyle/>
          <a:p>
            <a:endParaRPr kumimoji="1" lang="ja-JP" altLang="en-US">
              <a:solidFill>
                <a:srgbClr val="696464"/>
              </a:solidFill>
            </a:endParaRPr>
          </a:p>
        </p:txBody>
      </p:sp>
      <p:sp>
        <p:nvSpPr>
          <p:cNvPr id="7" name="正方形/長方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8" name="正方形/長方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9" name="正方形/長方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6" name="スライド番号プレースホルダー 5"/>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157336362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9" name="コンテンツ プレースホルダー 8"/>
          <p:cNvSpPr>
            <a:spLocks noGrp="1"/>
          </p:cNvSpPr>
          <p:nvPr>
            <p:ph sz="quarter" idx="1"/>
          </p:nvPr>
        </p:nvSpPr>
        <p:spPr>
          <a:xfrm>
            <a:off x="91440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1" name="コンテンツ プレースホルダー 10"/>
          <p:cNvSpPr>
            <a:spLocks noGrp="1"/>
          </p:cNvSpPr>
          <p:nvPr>
            <p:ph sz="quarter" idx="2"/>
          </p:nvPr>
        </p:nvSpPr>
        <p:spPr>
          <a:xfrm>
            <a:off x="4933950" y="1447800"/>
            <a:ext cx="3749040" cy="45720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61276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273050"/>
            <a:ext cx="7772400" cy="1143000"/>
          </a:xfrm>
        </p:spPr>
        <p:txBody>
          <a:bodyPr anchor="b" anchorCtr="0"/>
          <a:lstStyle>
            <a:lvl1pPr>
              <a:defRPr/>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4" name="テキスト プレースホルダー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マスター テキストの書式設定</a:t>
            </a:r>
          </a:p>
        </p:txBody>
      </p:sp>
      <p:sp>
        <p:nvSpPr>
          <p:cNvPr id="7" name="日付プレースホルダー 6"/>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8" name="フッター プレースホルダー 7"/>
          <p:cNvSpPr>
            <a:spLocks noGrp="1"/>
          </p:cNvSpPr>
          <p:nvPr>
            <p:ph type="ftr" sz="quarter" idx="11"/>
          </p:nvPr>
        </p:nvSpPr>
        <p:spPr/>
        <p:txBody>
          <a:bodyPr/>
          <a:lstStyle/>
          <a:p>
            <a:endParaRPr kumimoji="1" lang="ja-JP" altLang="en-US">
              <a:solidFill>
                <a:srgbClr val="696464"/>
              </a:solidFill>
            </a:endParaRPr>
          </a:p>
        </p:txBody>
      </p:sp>
      <p:sp>
        <p:nvSpPr>
          <p:cNvPr id="9" name="スライド番号プレースホルダー 8"/>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half" idx="2"/>
          </p:nvPr>
        </p:nvSpPr>
        <p:spPr>
          <a:xfrm>
            <a:off x="9144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13" name="コンテンツ プレースホルダー 12"/>
          <p:cNvSpPr>
            <a:spLocks noGrp="1"/>
          </p:cNvSpPr>
          <p:nvPr>
            <p:ph sz="half" idx="4"/>
          </p:nvPr>
        </p:nvSpPr>
        <p:spPr>
          <a:xfrm>
            <a:off x="4953000" y="2247900"/>
            <a:ext cx="3733800" cy="38862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3951371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マスター タイトルの書式設定</a:t>
            </a:r>
            <a:endParaRPr kumimoji="0" lang="en-US"/>
          </a:p>
        </p:txBody>
      </p:sp>
      <p:sp>
        <p:nvSpPr>
          <p:cNvPr id="3" name="日付プレースホルダー 2"/>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4" name="フッター プレースホルダー 3"/>
          <p:cNvSpPr>
            <a:spLocks noGrp="1"/>
          </p:cNvSpPr>
          <p:nvPr>
            <p:ph type="ftr" sz="quarter" idx="11"/>
          </p:nvPr>
        </p:nvSpPr>
        <p:spPr/>
        <p:txBody>
          <a:bodyPr/>
          <a:lstStyle/>
          <a:p>
            <a:endParaRPr kumimoji="1" lang="ja-JP" altLang="en-US">
              <a:solidFill>
                <a:srgbClr val="696464"/>
              </a:solidFill>
            </a:endParaRPr>
          </a:p>
        </p:txBody>
      </p:sp>
      <p:sp>
        <p:nvSpPr>
          <p:cNvPr id="5" name="スライド番号プレースホルダー 4"/>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852710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grpSp>
        <p:nvGrpSpPr>
          <p:cNvPr id="9" name="グループ化 8"/>
          <p:cNvGrpSpPr/>
          <p:nvPr userDrawn="1"/>
        </p:nvGrpSpPr>
        <p:grpSpPr>
          <a:xfrm>
            <a:off x="323528" y="340160"/>
            <a:ext cx="8496944" cy="856592"/>
            <a:chOff x="323528" y="340160"/>
            <a:chExt cx="8496944" cy="856592"/>
          </a:xfrm>
        </p:grpSpPr>
        <p:cxnSp>
          <p:nvCxnSpPr>
            <p:cNvPr id="6" name="直線コネクタ 5"/>
            <p:cNvCxnSpPr/>
            <p:nvPr userDrawn="1"/>
          </p:nvCxnSpPr>
          <p:spPr>
            <a:xfrm>
              <a:off x="323528" y="1196752"/>
              <a:ext cx="8496944" cy="0"/>
            </a:xfrm>
            <a:prstGeom prst="line">
              <a:avLst/>
            </a:prstGeom>
          </p:spPr>
          <p:style>
            <a:lnRef idx="1">
              <a:schemeClr val="accent1"/>
            </a:lnRef>
            <a:fillRef idx="0">
              <a:schemeClr val="accent1"/>
            </a:fillRef>
            <a:effectRef idx="0">
              <a:schemeClr val="accent1"/>
            </a:effectRef>
            <a:fontRef idx="minor">
              <a:schemeClr val="tx1"/>
            </a:fontRef>
          </p:style>
        </p:cxnSp>
        <p:sp>
          <p:nvSpPr>
            <p:cNvPr id="8" name="テキスト ボックス 7"/>
            <p:cNvSpPr txBox="1"/>
            <p:nvPr userDrawn="1"/>
          </p:nvSpPr>
          <p:spPr>
            <a:xfrm>
              <a:off x="323528" y="340160"/>
              <a:ext cx="8496944" cy="646331"/>
            </a:xfrm>
            <a:prstGeom prst="rect">
              <a:avLst/>
            </a:prstGeom>
            <a:noFill/>
          </p:spPr>
          <p:txBody>
            <a:bodyPr wrap="square" rtlCol="0">
              <a:spAutoFit/>
            </a:bodyPr>
            <a:lstStyle/>
            <a:p>
              <a:endParaRPr lang="ja-JP" altLang="en-US" sz="3600" dirty="0">
                <a:solidFill>
                  <a:prstClr val="black"/>
                </a:solidFill>
                <a:latin typeface="HG丸ｺﾞｼｯｸM-PRO" panose="020F0600000000000000" pitchFamily="50" charset="-128"/>
              </a:endParaRPr>
            </a:p>
          </p:txBody>
        </p:sp>
      </p:grpSp>
    </p:spTree>
    <p:extLst>
      <p:ext uri="{BB962C8B-B14F-4D97-AF65-F5344CB8AC3E}">
        <p14:creationId xmlns:p14="http://schemas.microsoft.com/office/powerpoint/2010/main" val="11087465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8" name="正方形/長方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2" name="タイトル 1"/>
          <p:cNvSpPr>
            <a:spLocks noGrp="1"/>
          </p:cNvSpPr>
          <p:nvPr>
            <p:ph type="title"/>
          </p:nvPr>
        </p:nvSpPr>
        <p:spPr>
          <a:xfrm>
            <a:off x="914400" y="273050"/>
            <a:ext cx="7772400" cy="1143000"/>
          </a:xfrm>
        </p:spPr>
        <p:txBody>
          <a:bodyPr anchor="b" anchorCtr="0"/>
          <a:lstStyle>
            <a:lvl1pPr algn="l">
              <a:buNone/>
              <a:defRPr sz="4000" b="0"/>
            </a:lvl1pPr>
          </a:lstStyle>
          <a:p>
            <a:r>
              <a:rPr kumimoji="0" lang="ja-JP" altLang="en-US" smtClean="0"/>
              <a:t>マスター タイトルの書式設定</a:t>
            </a:r>
            <a:endParaRPr kumimoji="0" lang="en-US"/>
          </a:p>
        </p:txBody>
      </p:sp>
      <p:sp>
        <p:nvSpPr>
          <p:cNvPr id="3" name="テキスト プレースホルダー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p:txBody>
          <a:bodyPr/>
          <a:lstStyle/>
          <a:p>
            <a:fld id="{52246B95-DB36-4572-A8FC-7EAA6E343D2B}" type="slidenum">
              <a:rPr kumimoji="1" lang="ja-JP" altLang="en-US" smtClean="0"/>
              <a:pPr/>
              <a:t>‹#›</a:t>
            </a:fld>
            <a:endParaRPr kumimoji="1" lang="ja-JP" altLang="en-US"/>
          </a:p>
        </p:txBody>
      </p:sp>
      <p:sp>
        <p:nvSpPr>
          <p:cNvPr id="11" name="コンテンツ プレースホルダー 10"/>
          <p:cNvSpPr>
            <a:spLocks noGrp="1"/>
          </p:cNvSpPr>
          <p:nvPr>
            <p:ph sz="quarter" idx="1"/>
          </p:nvPr>
        </p:nvSpPr>
        <p:spPr>
          <a:xfrm>
            <a:off x="2971800" y="1600200"/>
            <a:ext cx="5715000" cy="4495800"/>
          </a:xfrm>
        </p:spPr>
        <p:txBody>
          <a:bodyPr vert="horz"/>
          <a:lstStyle/>
          <a:p>
            <a:pPr lvl="0" eaLnBrk="1" latinLnBrk="0" hangingPunct="1"/>
            <a:r>
              <a:rPr lang="ja-JP" altLang="en-US" smtClean="0"/>
              <a:t>マスター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Tree>
    <p:extLst>
      <p:ext uri="{BB962C8B-B14F-4D97-AF65-F5344CB8AC3E}">
        <p14:creationId xmlns:p14="http://schemas.microsoft.com/office/powerpoint/2010/main" val="1228585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ja-JP" altLang="en-US" smtClean="0"/>
              <a:t>マスター タイトルの書式設定</a:t>
            </a:r>
            <a:endParaRPr kumimoji="0" lang="en-US"/>
          </a:p>
        </p:txBody>
      </p:sp>
      <p:sp>
        <p:nvSpPr>
          <p:cNvPr id="4" name="テキスト プレースホルダー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ja-JP" altLang="en-US" smtClean="0"/>
              <a:t>マスター テキストの書式設定</a:t>
            </a:r>
          </a:p>
        </p:txBody>
      </p:sp>
      <p:sp>
        <p:nvSpPr>
          <p:cNvPr id="5" name="日付プレースホルダー 4"/>
          <p:cNvSpPr>
            <a:spLocks noGrp="1"/>
          </p:cNvSpPr>
          <p:nvPr>
            <p:ph type="dt" sz="half" idx="10"/>
          </p:nvPr>
        </p:nvSpPr>
        <p:spPr/>
        <p:txBody>
          <a:body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6" name="フッター プレースホルダー 5"/>
          <p:cNvSpPr>
            <a:spLocks noGrp="1"/>
          </p:cNvSpPr>
          <p:nvPr>
            <p:ph type="ftr" sz="quarter" idx="11"/>
          </p:nvPr>
        </p:nvSpPr>
        <p:spPr>
          <a:xfrm>
            <a:off x="914400" y="6172200"/>
            <a:ext cx="3886200" cy="457200"/>
          </a:xfrm>
        </p:spPr>
        <p:txBody>
          <a:bodyPr/>
          <a:lstStyle/>
          <a:p>
            <a:endParaRPr kumimoji="1" lang="ja-JP" altLang="en-US">
              <a:solidFill>
                <a:srgbClr val="696464"/>
              </a:solidFill>
            </a:endParaRPr>
          </a:p>
        </p:txBody>
      </p:sp>
      <p:sp>
        <p:nvSpPr>
          <p:cNvPr id="7" name="スライド番号プレースホルダー 6"/>
          <p:cNvSpPr>
            <a:spLocks noGrp="1"/>
          </p:cNvSpPr>
          <p:nvPr>
            <p:ph type="sldNum" sz="quarter" idx="12"/>
          </p:nvPr>
        </p:nvSpPr>
        <p:spPr>
          <a:xfrm>
            <a:off x="146304" y="6208776"/>
            <a:ext cx="457200" cy="457200"/>
          </a:xfrm>
        </p:spPr>
        <p:txBody>
          <a:bodyPr/>
          <a:lstStyle/>
          <a:p>
            <a:fld id="{52246B95-DB36-4572-A8FC-7EAA6E343D2B}" type="slidenum">
              <a:rPr kumimoji="1" lang="ja-JP" altLang="en-US" smtClean="0"/>
              <a:pPr/>
              <a:t>‹#›</a:t>
            </a:fld>
            <a:endParaRPr kumimoji="1" lang="ja-JP" altLang="en-US"/>
          </a:p>
        </p:txBody>
      </p:sp>
      <p:sp>
        <p:nvSpPr>
          <p:cNvPr id="11" name="正方形/長方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2" name="正方形/長方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13" name="正方形/長方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kumimoji="0" lang="en-US">
              <a:solidFill>
                <a:prstClr val="white"/>
              </a:solidFill>
            </a:endParaRPr>
          </a:p>
        </p:txBody>
      </p:sp>
      <p:sp>
        <p:nvSpPr>
          <p:cNvPr id="3" name="図プレースホルダー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ja-JP" altLang="en-US" smtClean="0"/>
              <a:t>アイコンをクリックして図を追加</a:t>
            </a:r>
            <a:endParaRPr kumimoji="0" lang="en-US" dirty="0"/>
          </a:p>
        </p:txBody>
      </p:sp>
    </p:spTree>
    <p:extLst>
      <p:ext uri="{BB962C8B-B14F-4D97-AF65-F5344CB8AC3E}">
        <p14:creationId xmlns:p14="http://schemas.microsoft.com/office/powerpoint/2010/main" val="15294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正方形/長方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a:endParaRPr kumimoji="0" lang="en-US">
              <a:solidFill>
                <a:prstClr val="white"/>
              </a:solidFill>
            </a:endParaRPr>
          </a:p>
        </p:txBody>
      </p:sp>
      <p:sp>
        <p:nvSpPr>
          <p:cNvPr id="22" name="タイトル プレースホルダー 21"/>
          <p:cNvSpPr>
            <a:spLocks noGrp="1"/>
          </p:cNvSpPr>
          <p:nvPr>
            <p:ph type="title"/>
          </p:nvPr>
        </p:nvSpPr>
        <p:spPr>
          <a:xfrm>
            <a:off x="914400" y="274638"/>
            <a:ext cx="7772400" cy="1143000"/>
          </a:xfrm>
          <a:prstGeom prst="rect">
            <a:avLst/>
          </a:prstGeom>
        </p:spPr>
        <p:txBody>
          <a:bodyPr bIns="91440" anchor="b" anchorCtr="0">
            <a:normAutofit/>
          </a:bodyPr>
          <a:lstStyle/>
          <a:p>
            <a:r>
              <a:rPr kumimoji="0" lang="ja-JP" altLang="en-US" smtClean="0"/>
              <a:t>マスター タイトルの書式設定</a:t>
            </a:r>
            <a:endParaRPr kumimoji="0" lang="en-US"/>
          </a:p>
        </p:txBody>
      </p:sp>
      <p:sp>
        <p:nvSpPr>
          <p:cNvPr id="13" name="テキスト プレースホルダー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ja-JP" altLang="en-US" smtClean="0"/>
              <a:t>マスター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14" name="日付プレースホルダー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FF2BBAB4-7043-45E8-B706-353556E07C37}" type="datetimeFigureOut">
              <a:rPr kumimoji="1" lang="ja-JP" altLang="en-US" smtClean="0">
                <a:solidFill>
                  <a:srgbClr val="696464"/>
                </a:solidFill>
              </a:rPr>
              <a:pPr/>
              <a:t>2022/9/26</a:t>
            </a:fld>
            <a:endParaRPr kumimoji="1" lang="ja-JP" altLang="en-US">
              <a:solidFill>
                <a:srgbClr val="696464"/>
              </a:solidFill>
            </a:endParaRPr>
          </a:p>
        </p:txBody>
      </p:sp>
      <p:sp>
        <p:nvSpPr>
          <p:cNvPr id="3" name="フッター プレースホルダー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kumimoji="1" lang="ja-JP" altLang="en-US">
              <a:solidFill>
                <a:srgbClr val="696464"/>
              </a:solidFill>
            </a:endParaRPr>
          </a:p>
        </p:txBody>
      </p:sp>
      <p:sp>
        <p:nvSpPr>
          <p:cNvPr id="23" name="スライド番号プレースホルダー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52246B95-DB36-4572-A8FC-7EAA6E343D2B}" type="slidenum">
              <a:rPr kumimoji="1" lang="ja-JP" altLang="en-US" smtClean="0"/>
              <a:pPr/>
              <a:t>‹#›</a:t>
            </a:fld>
            <a:endParaRPr kumimoji="1" lang="ja-JP" altLang="en-US"/>
          </a:p>
        </p:txBody>
      </p:sp>
    </p:spTree>
    <p:extLst>
      <p:ext uri="{BB962C8B-B14F-4D97-AF65-F5344CB8AC3E}">
        <p14:creationId xmlns:p14="http://schemas.microsoft.com/office/powerpoint/2010/main" val="3516393443"/>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iming>
    <p:tnLst>
      <p:par>
        <p:cTn id="1" dur="indefinite" restart="never" nodeType="tmRoot"/>
      </p:par>
    </p:tnLst>
  </p:timing>
  <p:txStyles>
    <p:titleStyle>
      <a:lvl1pPr algn="l" rtl="0" eaLnBrk="1" latinLnBrk="0" hangingPunct="1">
        <a:spcBef>
          <a:spcPct val="0"/>
        </a:spcBef>
        <a:buNone/>
        <a:defRPr kumimoji="1"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1"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1"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1"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1"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1"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1"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1"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1"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1" sz="18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4.jpeg"/><Relationship Id="rId18" Type="http://schemas.openxmlformats.org/officeDocument/2006/relationships/diagramData" Target="../diagrams/data3.xml"/><Relationship Id="rId26" Type="http://schemas.openxmlformats.org/officeDocument/2006/relationships/diagramColors" Target="../diagrams/colors4.xml"/><Relationship Id="rId3" Type="http://schemas.openxmlformats.org/officeDocument/2006/relationships/diagramData" Target="../diagrams/data1.xml"/><Relationship Id="rId21" Type="http://schemas.openxmlformats.org/officeDocument/2006/relationships/diagramColors" Target="../diagrams/colors3.xml"/><Relationship Id="rId7" Type="http://schemas.microsoft.com/office/2007/relationships/diagramDrawing" Target="../diagrams/drawing1.xml"/><Relationship Id="rId12" Type="http://schemas.microsoft.com/office/2007/relationships/diagramDrawing" Target="../diagrams/drawing2.xml"/><Relationship Id="rId17" Type="http://schemas.openxmlformats.org/officeDocument/2006/relationships/image" Target="../media/image8.jpeg"/><Relationship Id="rId25" Type="http://schemas.openxmlformats.org/officeDocument/2006/relationships/diagramQuickStyle" Target="../diagrams/quickStyle4.xml"/><Relationship Id="rId2" Type="http://schemas.openxmlformats.org/officeDocument/2006/relationships/notesSlide" Target="../notesSlides/notesSlide12.xml"/><Relationship Id="rId16" Type="http://schemas.openxmlformats.org/officeDocument/2006/relationships/image" Target="../media/image7.jpeg"/><Relationship Id="rId20" Type="http://schemas.openxmlformats.org/officeDocument/2006/relationships/diagramQuickStyle" Target="../diagrams/quickStyle3.xml"/><Relationship Id="rId29" Type="http://schemas.openxmlformats.org/officeDocument/2006/relationships/image" Target="../media/image10.jpeg"/><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4.xml"/><Relationship Id="rId5" Type="http://schemas.openxmlformats.org/officeDocument/2006/relationships/diagramQuickStyle" Target="../diagrams/quickStyle1.xml"/><Relationship Id="rId15" Type="http://schemas.openxmlformats.org/officeDocument/2006/relationships/image" Target="../media/image6.jpeg"/><Relationship Id="rId23" Type="http://schemas.openxmlformats.org/officeDocument/2006/relationships/diagramData" Target="../diagrams/data4.xml"/><Relationship Id="rId28" Type="http://schemas.openxmlformats.org/officeDocument/2006/relationships/image" Target="../media/image9.png"/><Relationship Id="rId10" Type="http://schemas.openxmlformats.org/officeDocument/2006/relationships/diagramQuickStyle" Target="../diagrams/quickStyle2.xml"/><Relationship Id="rId19" Type="http://schemas.openxmlformats.org/officeDocument/2006/relationships/diagramLayout" Target="../diagrams/layout3.xml"/><Relationship Id="rId31" Type="http://schemas.openxmlformats.org/officeDocument/2006/relationships/image" Target="../media/image11.png"/><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image" Target="../media/image5.jpeg"/><Relationship Id="rId22" Type="http://schemas.microsoft.com/office/2007/relationships/diagramDrawing" Target="../diagrams/drawing3.xml"/><Relationship Id="rId27" Type="http://schemas.microsoft.com/office/2007/relationships/diagramDrawing" Target="../diagrams/drawing4.xml"/><Relationship Id="rId30" Type="http://schemas.microsoft.com/office/2007/relationships/hdphoto" Target="../media/hdphoto1.wdp"/></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6.xml"/><Relationship Id="rId11" Type="http://schemas.openxmlformats.org/officeDocument/2006/relationships/image" Target="../media/image7.jpeg"/><Relationship Id="rId5" Type="http://schemas.openxmlformats.org/officeDocument/2006/relationships/diagramQuickStyle" Target="../diagrams/quickStyle6.xml"/><Relationship Id="rId10" Type="http://schemas.openxmlformats.org/officeDocument/2006/relationships/image" Target="../media/image6.jpeg"/><Relationship Id="rId4" Type="http://schemas.openxmlformats.org/officeDocument/2006/relationships/diagramLayout" Target="../diagrams/layout6.xml"/><Relationship Id="rId9" Type="http://schemas.openxmlformats.org/officeDocument/2006/relationships/image" Target="../media/image12.jpeg"/></Relationships>
</file>

<file path=ppt/slides/_rels/slide1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10" Type="http://schemas.openxmlformats.org/officeDocument/2006/relationships/image" Target="../media/image14.jpeg"/><Relationship Id="rId4" Type="http://schemas.openxmlformats.org/officeDocument/2006/relationships/diagramLayout" Target="../diagrams/layout7.xml"/><Relationship Id="rId9" Type="http://schemas.openxmlformats.org/officeDocument/2006/relationships/image" Target="../media/image13.jpeg"/></Relationships>
</file>

<file path=ppt/slides/_rels/slide16.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jpeg"/><Relationship Id="rId7" Type="http://schemas.openxmlformats.org/officeDocument/2006/relationships/diagramColors" Target="../diagrams/colors8.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7.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7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1.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209550" y="857249"/>
            <a:ext cx="8705850" cy="5162551"/>
          </a:xfrm>
          <a:prstGeom prst="roundRect">
            <a:avLst>
              <a:gd name="adj" fmla="val 6617"/>
            </a:avLst>
          </a:prstGeom>
          <a:noFill/>
          <a:ln w="762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テキスト ボックス 124"/>
          <p:cNvSpPr txBox="1"/>
          <p:nvPr/>
        </p:nvSpPr>
        <p:spPr>
          <a:xfrm>
            <a:off x="1028700" y="3976985"/>
            <a:ext cx="7175997" cy="1938992"/>
          </a:xfrm>
          <a:prstGeom prst="rect">
            <a:avLst/>
          </a:prstGeom>
          <a:noFill/>
        </p:spPr>
        <p:txBody>
          <a:bodyPr wrap="square" rtlCol="0">
            <a:spAutoFit/>
          </a:bodyPr>
          <a:lstStyle/>
          <a:p>
            <a:r>
              <a:rPr kumimoji="1" lang="ja-JP" altLang="en-US" sz="6000" b="1" dirty="0" smtClean="0"/>
              <a:t>徹底活用するための校内研修パッケージ</a:t>
            </a:r>
            <a:endParaRPr kumimoji="1" lang="ja-JP" altLang="en-US" sz="6000" b="1"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500" y="991271"/>
            <a:ext cx="8140157" cy="316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0435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3930131" y="2626956"/>
            <a:ext cx="1943100" cy="1123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27978554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r>
              <a:rPr lang="ja-JP" altLang="en-US" dirty="0" smtClean="0">
                <a:latin typeface="+mj-ea"/>
                <a:ea typeface="+mj-ea"/>
              </a:rPr>
              <a:t>。</a:t>
            </a:r>
            <a:endParaRPr lang="en-US" altLang="ja-JP" dirty="0" smtClean="0">
              <a:latin typeface="+mj-ea"/>
              <a:ea typeface="+mj-ea"/>
            </a:endParaRPr>
          </a:p>
          <a:p>
            <a:endParaRPr lang="en-US" altLang="ja-JP" dirty="0" smtClean="0">
              <a:latin typeface="+mj-ea"/>
              <a:ea typeface="+mj-ea"/>
            </a:endParaRPr>
          </a:p>
          <a:p>
            <a:r>
              <a:rPr lang="ja-JP" altLang="en-US" dirty="0" smtClean="0">
                <a:latin typeface="+mj-ea"/>
                <a:ea typeface="+mj-ea"/>
              </a:rPr>
              <a:t>○指導のポイントとして捉えたことや、新しく気付いたことを書く。</a:t>
            </a:r>
            <a:endParaRPr lang="en-US" altLang="ja-JP" dirty="0" smtClean="0">
              <a:latin typeface="+mj-ea"/>
              <a:ea typeface="+mj-ea"/>
            </a:endParaRPr>
          </a:p>
          <a:p>
            <a:r>
              <a:rPr lang="ja-JP" altLang="en-US" dirty="0" smtClean="0">
                <a:latin typeface="+mj-ea"/>
                <a:ea typeface="+mj-ea"/>
              </a:rPr>
              <a:t>　（</a:t>
            </a:r>
            <a:r>
              <a:rPr lang="ja-JP" altLang="en-US" dirty="0">
                <a:latin typeface="+mj-ea"/>
                <a:ea typeface="+mj-ea"/>
              </a:rPr>
              <a:t>個人</a:t>
            </a:r>
            <a:r>
              <a:rPr lang="ja-JP" altLang="en-US" dirty="0" smtClean="0">
                <a:latin typeface="+mj-ea"/>
                <a:ea typeface="+mj-ea"/>
              </a:rPr>
              <a:t>）</a:t>
            </a:r>
            <a:endParaRPr lang="en-US" altLang="ja-JP" dirty="0">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2787364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本時計画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0268" y="1337398"/>
            <a:ext cx="3847704" cy="54448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71775" y="5237018"/>
            <a:ext cx="1812925" cy="81049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2151988888"/>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r>
              <a:rPr lang="ja-JP" altLang="en-US" dirty="0" smtClean="0">
                <a:latin typeface="+mj-ea"/>
                <a:ea typeface="+mj-ea"/>
              </a:rPr>
              <a:t>。</a:t>
            </a:r>
            <a:endParaRPr lang="en-US" altLang="ja-JP" dirty="0" smtClean="0">
              <a:latin typeface="+mj-ea"/>
              <a:ea typeface="+mj-ea"/>
            </a:endParaRPr>
          </a:p>
          <a:p>
            <a:endParaRPr lang="en-US" altLang="ja-JP" dirty="0" smtClean="0">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latin typeface="+mj-ea"/>
                <a:ea typeface="+mj-ea"/>
              </a:rPr>
              <a:t>○考えたことを交流する。</a:t>
            </a:r>
            <a:endParaRPr lang="en-US" altLang="ja-JP" dirty="0" smtClean="0">
              <a:latin typeface="+mj-ea"/>
              <a:ea typeface="+mj-ea"/>
            </a:endParaRPr>
          </a:p>
          <a:p>
            <a:r>
              <a:rPr lang="ja-JP" altLang="en-US" dirty="0">
                <a:latin typeface="+mj-ea"/>
                <a:ea typeface="+mj-ea"/>
              </a:rPr>
              <a:t>　</a:t>
            </a:r>
            <a:r>
              <a:rPr lang="ja-JP" altLang="en-US" dirty="0" smtClean="0">
                <a:latin typeface="+mj-ea"/>
                <a:ea typeface="+mj-ea"/>
              </a:rPr>
              <a:t>（</a:t>
            </a:r>
            <a:r>
              <a:rPr lang="ja-JP" altLang="en-US" dirty="0">
                <a:latin typeface="+mj-ea"/>
                <a:ea typeface="+mj-ea"/>
              </a:rPr>
              <a:t>グループ</a:t>
            </a:r>
            <a:r>
              <a:rPr lang="ja-JP" altLang="en-US" dirty="0" smtClean="0">
                <a:latin typeface="+mj-ea"/>
                <a:ea typeface="+mj-ea"/>
              </a:rPr>
              <a:t>）</a:t>
            </a:r>
            <a:endParaRPr lang="en-US" altLang="ja-JP" dirty="0" smtClean="0">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7589421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本時計画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0268" y="1337398"/>
            <a:ext cx="3847704" cy="54448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4376306" y="5157353"/>
            <a:ext cx="2024494" cy="890155"/>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169582383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latin typeface="+mj-ea"/>
                <a:ea typeface="+mj-ea"/>
              </a:rPr>
              <a:t>○全体で共有する。</a:t>
            </a:r>
            <a:endParaRPr lang="en-US" altLang="ja-JP" dirty="0" smtClean="0">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260415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本時計画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0268" y="1337398"/>
            <a:ext cx="3847704" cy="54448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99196" y="5944034"/>
            <a:ext cx="3622386" cy="58145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426219293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 6"/>
          <p:cNvSpPr/>
          <p:nvPr/>
        </p:nvSpPr>
        <p:spPr>
          <a:xfrm>
            <a:off x="304800" y="5410200"/>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6" name="テキスト ボックス 5"/>
          <p:cNvSpPr txBox="1"/>
          <p:nvPr/>
        </p:nvSpPr>
        <p:spPr>
          <a:xfrm>
            <a:off x="247650" y="2586038"/>
            <a:ext cx="8743950" cy="2062103"/>
          </a:xfrm>
          <a:prstGeom prst="rect">
            <a:avLst/>
          </a:prstGeom>
          <a:noFill/>
        </p:spPr>
        <p:txBody>
          <a:bodyPr wrap="square" rtlCol="0">
            <a:spAutoFit/>
          </a:bodyPr>
          <a:lstStyle/>
          <a:p>
            <a:r>
              <a:rPr kumimoji="1" lang="en-US" altLang="ja-JP" sz="3200" dirty="0" smtClean="0">
                <a:latin typeface="+mj-ea"/>
                <a:ea typeface="+mj-ea"/>
              </a:rPr>
              <a:t>【</a:t>
            </a:r>
            <a:r>
              <a:rPr lang="ja-JP" altLang="en-US" sz="3200" dirty="0">
                <a:latin typeface="+mj-ea"/>
                <a:ea typeface="+mj-ea"/>
              </a:rPr>
              <a:t>まとめ</a:t>
            </a:r>
            <a:r>
              <a:rPr kumimoji="1" lang="en-US" altLang="ja-JP" sz="3200" dirty="0" smtClean="0">
                <a:latin typeface="+mj-ea"/>
                <a:ea typeface="+mj-ea"/>
              </a:rPr>
              <a:t>】</a:t>
            </a:r>
          </a:p>
          <a:p>
            <a:r>
              <a:rPr lang="ja-JP" altLang="en-US" sz="3200" dirty="0" smtClean="0">
                <a:latin typeface="+mj-ea"/>
                <a:ea typeface="+mj-ea"/>
              </a:rPr>
              <a:t>・「授業５」を意識した授業の流れを計画する。</a:t>
            </a:r>
            <a:endParaRPr lang="en-US" altLang="ja-JP" sz="3200" dirty="0" smtClean="0">
              <a:latin typeface="+mj-ea"/>
              <a:ea typeface="+mj-ea"/>
            </a:endParaRPr>
          </a:p>
          <a:p>
            <a:r>
              <a:rPr lang="ja-JP" altLang="en-US" sz="3200" dirty="0" smtClean="0">
                <a:latin typeface="+mj-ea"/>
                <a:ea typeface="+mj-ea"/>
              </a:rPr>
              <a:t>・本時の中で、思考・判断・表現する場面を想　</a:t>
            </a:r>
            <a:endParaRPr lang="en-US" altLang="ja-JP" sz="3200" dirty="0" smtClean="0">
              <a:latin typeface="+mj-ea"/>
              <a:ea typeface="+mj-ea"/>
            </a:endParaRPr>
          </a:p>
          <a:p>
            <a:r>
              <a:rPr lang="ja-JP" altLang="en-US" sz="3200" dirty="0">
                <a:latin typeface="+mj-ea"/>
                <a:ea typeface="+mj-ea"/>
              </a:rPr>
              <a:t>　</a:t>
            </a:r>
            <a:r>
              <a:rPr lang="ja-JP" altLang="en-US" sz="3200" dirty="0" err="1" smtClean="0">
                <a:latin typeface="+mj-ea"/>
                <a:ea typeface="+mj-ea"/>
              </a:rPr>
              <a:t>定し</a:t>
            </a:r>
            <a:r>
              <a:rPr lang="ja-JP" altLang="en-US" sz="3200" dirty="0" smtClean="0">
                <a:latin typeface="+mj-ea"/>
                <a:ea typeface="+mj-ea"/>
              </a:rPr>
              <a:t>、そこへの指導・支援を充実させる。</a:t>
            </a:r>
            <a:endParaRPr lang="en-US" altLang="ja-JP" sz="3200" dirty="0" smtClean="0">
              <a:latin typeface="+mj-ea"/>
              <a:ea typeface="+mj-ea"/>
            </a:endParaRPr>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26489392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1" name="テキスト ボックス 10"/>
          <p:cNvSpPr txBox="1"/>
          <p:nvPr/>
        </p:nvSpPr>
        <p:spPr>
          <a:xfrm>
            <a:off x="266700" y="2300288"/>
            <a:ext cx="8591550" cy="2554545"/>
          </a:xfrm>
          <a:prstGeom prst="rect">
            <a:avLst/>
          </a:prstGeom>
          <a:noFill/>
        </p:spPr>
        <p:txBody>
          <a:bodyPr wrap="square" rtlCol="0">
            <a:spAutoFit/>
          </a:bodyPr>
          <a:lstStyle/>
          <a:p>
            <a:r>
              <a:rPr kumimoji="1" lang="en-US" altLang="ja-JP" sz="3200" dirty="0" smtClean="0">
                <a:latin typeface="+mj-ea"/>
                <a:ea typeface="+mj-ea"/>
              </a:rPr>
              <a:t>【</a:t>
            </a:r>
            <a:r>
              <a:rPr kumimoji="1" lang="ja-JP" altLang="en-US" sz="3200" dirty="0" smtClean="0">
                <a:latin typeface="+mj-ea"/>
                <a:ea typeface="+mj-ea"/>
              </a:rPr>
              <a:t>目的</a:t>
            </a:r>
            <a:r>
              <a:rPr kumimoji="1" lang="en-US" altLang="ja-JP" sz="3200" dirty="0" smtClean="0">
                <a:latin typeface="+mj-ea"/>
                <a:ea typeface="+mj-ea"/>
              </a:rPr>
              <a:t>】</a:t>
            </a:r>
          </a:p>
          <a:p>
            <a:r>
              <a:rPr lang="ja-JP" altLang="en-US" sz="3200" dirty="0">
                <a:latin typeface="+mj-ea"/>
                <a:ea typeface="+mj-ea"/>
              </a:rPr>
              <a:t>　</a:t>
            </a:r>
            <a:r>
              <a:rPr lang="ja-JP" altLang="en-US" sz="3200" dirty="0" smtClean="0">
                <a:latin typeface="+mj-ea"/>
                <a:ea typeface="+mj-ea"/>
              </a:rPr>
              <a:t>学力向上に向け、現在の学校・学級の取り組みを振り返るとともに、他校の実践事例を参考にすることを通して、より実効的な学校の取り組みを構想することができる。</a:t>
            </a:r>
            <a:endParaRPr lang="en-US" altLang="ja-JP" sz="3200" dirty="0" smtClean="0">
              <a:latin typeface="+mj-ea"/>
              <a:ea typeface="+mj-ea"/>
            </a:endParaRPr>
          </a:p>
        </p:txBody>
      </p:sp>
    </p:spTree>
    <p:extLst>
      <p:ext uri="{BB962C8B-B14F-4D97-AF65-F5344CB8AC3E}">
        <p14:creationId xmlns:p14="http://schemas.microsoft.com/office/powerpoint/2010/main" val="350166919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45471" y="1859976"/>
            <a:ext cx="8853055" cy="4401205"/>
          </a:xfrm>
          <a:prstGeom prst="rect">
            <a:avLst/>
          </a:prstGeom>
          <a:noFill/>
        </p:spPr>
        <p:txBody>
          <a:bodyPr wrap="square" rtlCol="0">
            <a:spAutoFit/>
          </a:bodyPr>
          <a:lstStyle/>
          <a:p>
            <a:r>
              <a:rPr lang="ja-JP" altLang="en-US" sz="2000" dirty="0" smtClean="0"/>
              <a:t>○現在までの取り組みを振り返る。（５分）</a:t>
            </a:r>
            <a:endParaRPr lang="en-US" altLang="ja-JP" sz="2000" dirty="0" smtClean="0"/>
          </a:p>
          <a:p>
            <a:r>
              <a:rPr lang="ja-JP" altLang="en-US" sz="2000" dirty="0" smtClean="0"/>
              <a:t>　（個人）</a:t>
            </a:r>
            <a:endParaRPr lang="en-US" altLang="ja-JP" sz="2000" dirty="0" smtClean="0"/>
          </a:p>
          <a:p>
            <a:r>
              <a:rPr lang="ja-JP" altLang="en-US" sz="2000" dirty="0" smtClean="0"/>
              <a:t>○情報交換をする。</a:t>
            </a:r>
            <a:r>
              <a:rPr lang="ja-JP" altLang="en-US" sz="2000" dirty="0" smtClean="0">
                <a:latin typeface="+mj-ea"/>
                <a:ea typeface="+mj-ea"/>
              </a:rPr>
              <a:t>（</a:t>
            </a:r>
            <a:r>
              <a:rPr lang="en-US" altLang="ja-JP" sz="2000" dirty="0" smtClean="0">
                <a:latin typeface="+mj-ea"/>
                <a:ea typeface="+mj-ea"/>
              </a:rPr>
              <a:t>10</a:t>
            </a:r>
            <a:r>
              <a:rPr lang="ja-JP" altLang="en-US" sz="2000" dirty="0" smtClean="0">
                <a:latin typeface="+mj-ea"/>
                <a:ea typeface="+mj-ea"/>
              </a:rPr>
              <a:t>分）</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a:latin typeface="+mj-ea"/>
              <a:ea typeface="+mj-ea"/>
            </a:endParaRPr>
          </a:p>
          <a:p>
            <a:r>
              <a:rPr lang="ja-JP" altLang="en-US" sz="2000" dirty="0" smtClean="0">
                <a:latin typeface="+mj-ea"/>
                <a:ea typeface="+mj-ea"/>
              </a:rPr>
              <a:t>○「ヒント集２」第２章から取り組むことができそうなアイディアを読む。　　　　　　　　　　　</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　　　　　　　　　　　　　　　　　　　　　　　　　　　（</a:t>
            </a:r>
            <a:r>
              <a:rPr lang="en-US" altLang="ja-JP" sz="2000" dirty="0" smtClean="0">
                <a:latin typeface="+mj-ea"/>
                <a:ea typeface="+mj-ea"/>
              </a:rPr>
              <a:t>10</a:t>
            </a:r>
            <a:r>
              <a:rPr lang="ja-JP" altLang="en-US" sz="2000" dirty="0" smtClean="0">
                <a:latin typeface="+mj-ea"/>
                <a:ea typeface="+mj-ea"/>
              </a:rPr>
              <a:t>分）</a:t>
            </a:r>
            <a:endParaRPr lang="en-US" altLang="ja-JP" sz="2000" dirty="0" smtClean="0">
              <a:latin typeface="+mj-ea"/>
              <a:ea typeface="+mj-ea"/>
            </a:endParaRPr>
          </a:p>
          <a:p>
            <a:r>
              <a:rPr lang="ja-JP" altLang="en-US" sz="2000" dirty="0" smtClean="0">
                <a:latin typeface="+mj-ea"/>
                <a:ea typeface="+mj-ea"/>
              </a:rPr>
              <a:t>○学校全体で取り組んでみたいことを考える。（５分）</a:t>
            </a:r>
            <a:endParaRPr lang="en-US" altLang="ja-JP" sz="2000" dirty="0" smtClean="0">
              <a:latin typeface="+mj-ea"/>
              <a:ea typeface="+mj-ea"/>
            </a:endParaRPr>
          </a:p>
          <a:p>
            <a:r>
              <a:rPr lang="ja-JP" altLang="en-US" sz="2000" dirty="0" smtClean="0">
                <a:latin typeface="+mj-ea"/>
                <a:ea typeface="+mj-ea"/>
              </a:rPr>
              <a:t>　（個人）</a:t>
            </a:r>
            <a:endParaRPr lang="en-US" altLang="ja-JP" sz="2000" dirty="0">
              <a:latin typeface="+mj-ea"/>
              <a:ea typeface="+mj-ea"/>
            </a:endParaRPr>
          </a:p>
          <a:p>
            <a:r>
              <a:rPr lang="ja-JP" altLang="en-US" sz="2000" dirty="0" smtClean="0">
                <a:latin typeface="+mj-ea"/>
                <a:ea typeface="+mj-ea"/>
              </a:rPr>
              <a:t>○考えたことを交流する。（</a:t>
            </a:r>
            <a:r>
              <a:rPr lang="en-US" altLang="ja-JP" sz="2000" dirty="0" smtClean="0">
                <a:latin typeface="+mj-ea"/>
                <a:ea typeface="+mj-ea"/>
              </a:rPr>
              <a:t>10</a:t>
            </a:r>
            <a:r>
              <a:rPr lang="ja-JP" altLang="en-US" sz="2000" dirty="0" smtClean="0">
                <a:latin typeface="+mj-ea"/>
                <a:ea typeface="+mj-ea"/>
              </a:rPr>
              <a:t>分）</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smtClean="0">
              <a:latin typeface="+mj-ea"/>
              <a:ea typeface="+mj-ea"/>
            </a:endParaRPr>
          </a:p>
          <a:p>
            <a:r>
              <a:rPr lang="ja-JP" altLang="en-US" sz="2000" dirty="0" smtClean="0">
                <a:latin typeface="+mj-ea"/>
                <a:ea typeface="+mj-ea"/>
              </a:rPr>
              <a:t>○グループの意見を黒板等で整理し、学校の具体的取り組みについて考える。</a:t>
            </a:r>
            <a:endParaRPr lang="en-US" altLang="ja-JP" sz="2000" dirty="0" smtClean="0">
              <a:latin typeface="+mj-ea"/>
              <a:ea typeface="+mj-ea"/>
            </a:endParaRPr>
          </a:p>
          <a:p>
            <a:r>
              <a:rPr lang="ja-JP" altLang="en-US" sz="2000" dirty="0" smtClean="0">
                <a:latin typeface="+mj-ea"/>
                <a:ea typeface="+mj-ea"/>
              </a:rPr>
              <a:t>　（全体）　　　　　　　　　　　　　　　　　　　　　　　　（</a:t>
            </a:r>
            <a:r>
              <a:rPr lang="en-US" altLang="ja-JP" sz="2000" dirty="0" smtClean="0">
                <a:latin typeface="+mj-ea"/>
                <a:ea typeface="+mj-ea"/>
              </a:rPr>
              <a:t>15</a:t>
            </a:r>
            <a:r>
              <a:rPr lang="ja-JP" altLang="en-US" sz="2000" dirty="0" smtClean="0">
                <a:latin typeface="+mj-ea"/>
                <a:ea typeface="+mj-ea"/>
              </a:rPr>
              <a:t>分）</a:t>
            </a:r>
            <a:endParaRPr lang="en-US" altLang="ja-JP" sz="2000" dirty="0" smtClean="0">
              <a:latin typeface="+mj-ea"/>
              <a:ea typeface="+mj-ea"/>
            </a:endParaRPr>
          </a:p>
          <a:p>
            <a:r>
              <a:rPr lang="ja-JP" altLang="en-US" sz="2000" dirty="0" smtClean="0">
                <a:latin typeface="+mj-ea"/>
                <a:ea typeface="+mj-ea"/>
              </a:rPr>
              <a:t>○個人での取り組みについて考える。（</a:t>
            </a:r>
            <a:r>
              <a:rPr lang="ja-JP" altLang="en-US" sz="2000" dirty="0">
                <a:latin typeface="+mj-ea"/>
                <a:ea typeface="+mj-ea"/>
              </a:rPr>
              <a:t>５</a:t>
            </a:r>
            <a:r>
              <a:rPr lang="ja-JP" altLang="en-US" sz="2000" dirty="0" smtClean="0">
                <a:latin typeface="+mj-ea"/>
                <a:ea typeface="+mj-ea"/>
              </a:rPr>
              <a:t>分）</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（個人）</a:t>
            </a:r>
            <a:endParaRPr lang="en-US" altLang="ja-JP" sz="2000" dirty="0" smtClean="0">
              <a:latin typeface="+mj-ea"/>
              <a:ea typeface="+mj-ea"/>
            </a:endParaRPr>
          </a:p>
        </p:txBody>
      </p:sp>
      <p:sp>
        <p:nvSpPr>
          <p:cNvPr id="5" name="下矢印 4"/>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7639050" y="1543052"/>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latin typeface="+mj-ea"/>
                <a:ea typeface="+mj-ea"/>
              </a:rPr>
              <a:t>時間</a:t>
            </a:r>
            <a:endParaRPr lang="en-US" altLang="ja-JP" sz="2400" b="1" dirty="0" smtClean="0">
              <a:latin typeface="+mj-ea"/>
              <a:ea typeface="+mj-ea"/>
            </a:endParaRPr>
          </a:p>
          <a:p>
            <a:pPr algn="ctr"/>
            <a:r>
              <a:rPr kumimoji="1" lang="ja-JP" altLang="en-US" sz="2400" b="1" dirty="0" smtClean="0">
                <a:latin typeface="+mj-ea"/>
                <a:ea typeface="+mj-ea"/>
              </a:rPr>
              <a:t>約</a:t>
            </a:r>
            <a:r>
              <a:rPr kumimoji="1" lang="en-US" altLang="ja-JP" sz="2400" b="1" dirty="0" smtClean="0">
                <a:latin typeface="+mj-ea"/>
                <a:ea typeface="+mj-ea"/>
              </a:rPr>
              <a:t>60</a:t>
            </a:r>
            <a:r>
              <a:rPr kumimoji="1" lang="ja-JP" altLang="en-US" sz="2400" b="1" dirty="0" smtClean="0">
                <a:latin typeface="+mj-ea"/>
                <a:ea typeface="+mj-ea"/>
              </a:rPr>
              <a:t>分</a:t>
            </a:r>
            <a:endParaRPr kumimoji="1" lang="ja-JP" altLang="en-US" sz="2400" b="1" dirty="0">
              <a:latin typeface="+mj-ea"/>
              <a:ea typeface="+mj-ea"/>
            </a:endParaRPr>
          </a:p>
        </p:txBody>
      </p:sp>
      <p:sp>
        <p:nvSpPr>
          <p:cNvPr id="12" name="下矢印 11"/>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3" name="下矢印 12"/>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15941989"/>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323850" y="1981200"/>
            <a:ext cx="8477250" cy="2062103"/>
          </a:xfrm>
          <a:prstGeom prst="rect">
            <a:avLst/>
          </a:prstGeom>
          <a:noFill/>
        </p:spPr>
        <p:txBody>
          <a:bodyPr wrap="square" rtlCol="0">
            <a:spAutoFit/>
          </a:bodyPr>
          <a:lstStyle/>
          <a:p>
            <a:r>
              <a:rPr lang="en-US" altLang="ja-JP" sz="3200" dirty="0" smtClean="0"/>
              <a:t>【</a:t>
            </a:r>
            <a:r>
              <a:rPr lang="ja-JP" altLang="en-US" sz="3200" dirty="0"/>
              <a:t>準備物</a:t>
            </a:r>
            <a:r>
              <a:rPr lang="en-US" altLang="ja-JP" sz="3200" dirty="0" smtClean="0"/>
              <a:t>】</a:t>
            </a:r>
          </a:p>
          <a:p>
            <a:r>
              <a:rPr lang="ja-JP" altLang="en-US" sz="3200" dirty="0" smtClean="0"/>
              <a:t>・「ヒント集２」</a:t>
            </a:r>
            <a:r>
              <a:rPr lang="ja-JP" altLang="en-US" sz="3200" dirty="0" smtClean="0">
                <a:latin typeface="+mj-ea"/>
                <a:ea typeface="+mj-ea"/>
              </a:rPr>
              <a:t>Ｐ</a:t>
            </a:r>
            <a:r>
              <a:rPr lang="en-US" altLang="ja-JP" sz="3200" dirty="0" smtClean="0">
                <a:latin typeface="+mj-ea"/>
                <a:ea typeface="+mj-ea"/>
              </a:rPr>
              <a:t>22</a:t>
            </a:r>
            <a:r>
              <a:rPr lang="ja-JP" altLang="en-US" sz="3200" dirty="0" smtClean="0">
                <a:latin typeface="+mj-ea"/>
                <a:ea typeface="+mj-ea"/>
              </a:rPr>
              <a:t>～</a:t>
            </a:r>
            <a:r>
              <a:rPr lang="en-US" altLang="ja-JP" sz="3200" dirty="0" smtClean="0">
                <a:latin typeface="+mj-ea"/>
                <a:ea typeface="+mj-ea"/>
              </a:rPr>
              <a:t>39</a:t>
            </a:r>
          </a:p>
          <a:p>
            <a:r>
              <a:rPr lang="ja-JP" altLang="en-US" sz="3200" dirty="0" smtClean="0"/>
              <a:t>・付せん（一人に５枚程度）</a:t>
            </a:r>
            <a:endParaRPr lang="en-US" altLang="ja-JP" sz="3200" dirty="0" smtClean="0"/>
          </a:p>
          <a:p>
            <a:r>
              <a:rPr lang="ja-JP" altLang="en-US" sz="3200" dirty="0" smtClean="0"/>
              <a:t>・</a:t>
            </a:r>
            <a:r>
              <a:rPr lang="ja-JP" altLang="en-US" sz="3200" dirty="0"/>
              <a:t>ワークシート</a:t>
            </a:r>
            <a:endParaRPr lang="en-US" altLang="ja-JP" sz="3200" dirty="0" smtClean="0"/>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18949340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t>○「ヒント集２</a:t>
            </a:r>
            <a:r>
              <a:rPr lang="ja-JP" altLang="en-US" sz="2800" dirty="0" smtClean="0">
                <a:latin typeface="+mj-ea"/>
                <a:ea typeface="+mj-ea"/>
              </a:rPr>
              <a:t>」</a:t>
            </a:r>
            <a:r>
              <a:rPr lang="en-US" altLang="ja-JP" sz="2800" dirty="0" smtClean="0">
                <a:latin typeface="+mj-ea"/>
                <a:ea typeface="+mj-ea"/>
              </a:rPr>
              <a:t>P</a:t>
            </a:r>
            <a:r>
              <a:rPr lang="ja-JP" altLang="en-US" sz="2800" dirty="0" smtClean="0">
                <a:latin typeface="+mj-ea"/>
                <a:ea typeface="+mj-ea"/>
              </a:rPr>
              <a:t>４・５</a:t>
            </a:r>
            <a:r>
              <a:rPr lang="ja-JP" altLang="en-US" sz="2800" dirty="0" smtClean="0"/>
              <a:t>を読む。</a:t>
            </a:r>
            <a:endParaRPr lang="en-US" altLang="ja-JP" sz="2800" dirty="0" smtClean="0"/>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0" name="テキスト ボックス 9"/>
          <p:cNvSpPr txBox="1"/>
          <p:nvPr/>
        </p:nvSpPr>
        <p:spPr>
          <a:xfrm>
            <a:off x="145471" y="1859976"/>
            <a:ext cx="8853055" cy="4401205"/>
          </a:xfrm>
          <a:prstGeom prst="rect">
            <a:avLst/>
          </a:prstGeom>
          <a:noFill/>
        </p:spPr>
        <p:txBody>
          <a:bodyPr wrap="square" rtlCol="0">
            <a:spAutoFit/>
          </a:bodyPr>
          <a:lstStyle/>
          <a:p>
            <a:r>
              <a:rPr lang="ja-JP" altLang="en-US" sz="2000" dirty="0" smtClean="0"/>
              <a:t>○現在までの取り組みを振り返る。</a:t>
            </a:r>
            <a:endParaRPr lang="en-US" altLang="ja-JP" sz="2000" dirty="0" smtClean="0"/>
          </a:p>
          <a:p>
            <a:r>
              <a:rPr lang="ja-JP" altLang="en-US" sz="2000" dirty="0" smtClean="0"/>
              <a:t>　（個人）</a:t>
            </a:r>
            <a:endParaRPr lang="en-US" altLang="ja-JP" sz="2000" dirty="0" smtClean="0"/>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○グループの意見を黒板等で整理し、学校の具体的取り組みについて考える。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11" name="下矢印 10"/>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下矢印 12"/>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05400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821131" y="2266949"/>
            <a:ext cx="1428751" cy="153612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217503251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0" name="テキスト ボックス 9"/>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t>○情報交換をする。</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○グループの意見を黒板等で整理し、学校の具体的取り組みについて考える。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11" name="下矢印 10"/>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下矢印 12"/>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836392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dirty="0"/>
          </a:p>
        </p:txBody>
      </p:sp>
      <p:sp>
        <p:nvSpPr>
          <p:cNvPr id="6" name="角丸四角形 5"/>
          <p:cNvSpPr/>
          <p:nvPr/>
        </p:nvSpPr>
        <p:spPr>
          <a:xfrm>
            <a:off x="4210049" y="2286001"/>
            <a:ext cx="1933575" cy="149629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29853046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0" name="テキスト ボックス 9"/>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latin typeface="+mj-ea"/>
                <a:ea typeface="+mj-ea"/>
              </a:rPr>
              <a:t>○「ヒント集２」第２章から取り組むことができそうなアイディアを読む。　　　　　　　　　　　</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　　　　　　　　　　　　　　　　　　　　　　　　　　　</a:t>
            </a:r>
            <a:endParaRPr lang="en-US" altLang="ja-JP" sz="2000" dirty="0" smtClean="0">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11" name="下矢印 10"/>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下矢印 12"/>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7634558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10" name="テキスト ボックス 9"/>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○学校全体で取り組んでみたいことを考える。</a:t>
            </a:r>
            <a:endParaRPr lang="en-US" altLang="ja-JP" sz="2000" dirty="0" smtClean="0">
              <a:latin typeface="+mj-ea"/>
              <a:ea typeface="+mj-ea"/>
            </a:endParaRPr>
          </a:p>
          <a:p>
            <a:r>
              <a:rPr lang="ja-JP" altLang="en-US" sz="2000" dirty="0" smtClean="0">
                <a:latin typeface="+mj-ea"/>
                <a:ea typeface="+mj-ea"/>
              </a:rPr>
              <a:t>　（個人）</a:t>
            </a:r>
            <a:endParaRPr lang="en-US" altLang="ja-JP" sz="2000" dirty="0">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○グループの意見を黒板等で整理し、学校の具体的取り組みについて考える。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11" name="下矢印 10"/>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下矢印 12"/>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62412283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847109" y="3771901"/>
            <a:ext cx="1558636" cy="131964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29853046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latin typeface="+mj-ea"/>
                <a:ea typeface="+mj-ea"/>
              </a:rPr>
              <a:t>○考えたことを交流する。</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smtClean="0">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4" name="下矢印 3"/>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148905739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角丸四角形 14"/>
          <p:cNvSpPr/>
          <p:nvPr/>
        </p:nvSpPr>
        <p:spPr>
          <a:xfrm>
            <a:off x="4156375" y="3771901"/>
            <a:ext cx="2078170" cy="131964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6" name="正方形/長方形 5"/>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368402876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○グループの意見を黒板等で整理し、学校の具体的取り組みについて考える。</a:t>
            </a:r>
            <a:endParaRPr lang="en-US" altLang="ja-JP" sz="2000" dirty="0" smtClean="0">
              <a:latin typeface="+mj-ea"/>
              <a:ea typeface="+mj-ea"/>
            </a:endParaRPr>
          </a:p>
          <a:p>
            <a:r>
              <a:rPr lang="ja-JP" altLang="en-US" sz="2000" dirty="0" smtClean="0">
                <a:latin typeface="+mj-ea"/>
                <a:ea typeface="+mj-ea"/>
              </a:rPr>
              <a:t>　（全体）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○個人での取り組みについて考える。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p:txBody>
      </p:sp>
      <p:sp>
        <p:nvSpPr>
          <p:cNvPr id="4" name="下矢印 3"/>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2389584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ホームベース 2"/>
          <p:cNvSpPr/>
          <p:nvPr/>
        </p:nvSpPr>
        <p:spPr>
          <a:xfrm>
            <a:off x="204626" y="476672"/>
            <a:ext cx="8737633" cy="108012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2400" b="1" dirty="0">
              <a:solidFill>
                <a:prstClr val="white"/>
              </a:solidFill>
            </a:endParaRPr>
          </a:p>
        </p:txBody>
      </p:sp>
      <p:sp>
        <p:nvSpPr>
          <p:cNvPr id="11" name="角丸四角形 10"/>
          <p:cNvSpPr/>
          <p:nvPr/>
        </p:nvSpPr>
        <p:spPr>
          <a:xfrm>
            <a:off x="251520" y="2492897"/>
            <a:ext cx="2094371" cy="91896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全国学力・学習状況調査の結果を分析する</a:t>
            </a:r>
            <a:endParaRPr lang="ja-JP" altLang="en-US" sz="1400" dirty="0">
              <a:solidFill>
                <a:prstClr val="black"/>
              </a:solidFill>
            </a:endParaRPr>
          </a:p>
        </p:txBody>
      </p:sp>
      <p:graphicFrame>
        <p:nvGraphicFramePr>
          <p:cNvPr id="12" name="図表 11"/>
          <p:cNvGraphicFramePr/>
          <p:nvPr>
            <p:extLst>
              <p:ext uri="{D42A27DB-BD31-4B8C-83A1-F6EECF244321}">
                <p14:modId xmlns:p14="http://schemas.microsoft.com/office/powerpoint/2010/main" val="3211989737"/>
              </p:ext>
            </p:extLst>
          </p:nvPr>
        </p:nvGraphicFramePr>
        <p:xfrm>
          <a:off x="251520" y="1616169"/>
          <a:ext cx="2094371" cy="732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3" name="図表 12"/>
          <p:cNvGraphicFramePr/>
          <p:nvPr>
            <p:extLst>
              <p:ext uri="{D42A27DB-BD31-4B8C-83A1-F6EECF244321}">
                <p14:modId xmlns:p14="http://schemas.microsoft.com/office/powerpoint/2010/main" val="1263027320"/>
              </p:ext>
            </p:extLst>
          </p:nvPr>
        </p:nvGraphicFramePr>
        <p:xfrm>
          <a:off x="2523972" y="1616170"/>
          <a:ext cx="2048029" cy="72008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4" name="角丸四角形 13"/>
          <p:cNvSpPr/>
          <p:nvPr/>
        </p:nvSpPr>
        <p:spPr>
          <a:xfrm>
            <a:off x="2523972" y="2492896"/>
            <a:ext cx="2048029"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「解説資料」や「報告書」で学習指導要領との関連を確かめる</a:t>
            </a:r>
            <a:endParaRPr lang="ja-JP" altLang="en-US" sz="1400" dirty="0">
              <a:solidFill>
                <a:prstClr val="black"/>
              </a:solidFill>
            </a:endParaRPr>
          </a:p>
        </p:txBody>
      </p:sp>
      <p:grpSp>
        <p:nvGrpSpPr>
          <p:cNvPr id="77" name="グループ化 76"/>
          <p:cNvGrpSpPr/>
          <p:nvPr/>
        </p:nvGrpSpPr>
        <p:grpSpPr>
          <a:xfrm>
            <a:off x="2523972" y="3645024"/>
            <a:ext cx="2048029" cy="2448272"/>
            <a:chOff x="2523971" y="3205378"/>
            <a:chExt cx="2048029" cy="3155042"/>
          </a:xfrm>
        </p:grpSpPr>
        <p:grpSp>
          <p:nvGrpSpPr>
            <p:cNvPr id="10" name="グループ化 9"/>
            <p:cNvGrpSpPr/>
            <p:nvPr/>
          </p:nvGrpSpPr>
          <p:grpSpPr>
            <a:xfrm>
              <a:off x="2789903" y="3597111"/>
              <a:ext cx="1521810" cy="2510877"/>
              <a:chOff x="3483543" y="2390712"/>
              <a:chExt cx="3155866" cy="2618892"/>
            </a:xfrm>
          </p:grpSpPr>
          <p:pic>
            <p:nvPicPr>
              <p:cNvPr id="48" name="Picture 4" descr="Z:\事務文書\教科教育\教科部共同研究\H27共同研修\ガイドブック２_作業\プロセス\解説表紙（小国）.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rot="20335491">
                <a:off x="3483543" y="2390712"/>
                <a:ext cx="1801206" cy="15284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49" name="Picture 5" descr="Z:\事務文書\教科教育\教科部共同研究\H27共同研修\ガイドブック２_作業\プロセス\解説表紙（中数）.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rot="1455281">
                <a:off x="5109185" y="2393528"/>
                <a:ext cx="1530224" cy="14974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0" name="Picture 6" descr="Z:\事務文書\教科教育\教科部共同研究\H27共同研修\ガイドブック２_作業\プロセス\報告書（中国）.jp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rot="1880203">
                <a:off x="5038597" y="3726240"/>
                <a:ext cx="1576641" cy="121306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 name="Picture 7" descr="Z:\事務文書\教科教育\教科部共同研究\H27共同研修\ガイドブック２_作業\プロセス\報告書（小算）.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rot="19619864">
                <a:off x="3530273" y="3695439"/>
                <a:ext cx="1691177" cy="131416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15" name="正方形/長方形 14"/>
            <p:cNvSpPr/>
            <p:nvPr/>
          </p:nvSpPr>
          <p:spPr>
            <a:xfrm>
              <a:off x="2523971" y="3205378"/>
              <a:ext cx="2048029" cy="315504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nvGrpSpPr>
          <p:cNvPr id="76" name="グループ化 75"/>
          <p:cNvGrpSpPr/>
          <p:nvPr/>
        </p:nvGrpSpPr>
        <p:grpSpPr>
          <a:xfrm>
            <a:off x="251520" y="3421360"/>
            <a:ext cx="2159977" cy="2677886"/>
            <a:chOff x="251520" y="2939686"/>
            <a:chExt cx="2159977" cy="3449303"/>
          </a:xfrm>
        </p:grpSpPr>
        <p:sp>
          <p:nvSpPr>
            <p:cNvPr id="8" name="テキスト ボックス 7"/>
            <p:cNvSpPr txBox="1"/>
            <p:nvPr/>
          </p:nvSpPr>
          <p:spPr>
            <a:xfrm>
              <a:off x="429179" y="2939686"/>
              <a:ext cx="307777" cy="1016228"/>
            </a:xfrm>
            <a:prstGeom prst="rect">
              <a:avLst/>
            </a:prstGeom>
            <a:noFill/>
          </p:spPr>
          <p:txBody>
            <a:bodyPr vert="eaVert" wrap="square" rtlCol="0">
              <a:spAutoFit/>
            </a:bodyPr>
            <a:lstStyle/>
            <a:p>
              <a:pPr algn="r"/>
              <a:r>
                <a:rPr lang="ja-JP" altLang="en-US" sz="800" dirty="0" smtClean="0">
                  <a:solidFill>
                    <a:prstClr val="black"/>
                  </a:solidFill>
                  <a:latin typeface="ＭＳ ゴシック" panose="020B0609070205080204" pitchFamily="49" charset="-128"/>
                  <a:ea typeface="ＭＳ ゴシック" panose="020B0609070205080204" pitchFamily="49" charset="-128"/>
                </a:rPr>
                <a:t>正答率の差　</a:t>
              </a:r>
              <a:endParaRPr lang="ja-JP" altLang="en-US" sz="800" dirty="0">
                <a:solidFill>
                  <a:prstClr val="black"/>
                </a:solidFill>
                <a:latin typeface="ＭＳ ゴシック" panose="020B0609070205080204" pitchFamily="49" charset="-128"/>
                <a:ea typeface="ＭＳ ゴシック" panose="020B0609070205080204" pitchFamily="49" charset="-128"/>
              </a:endParaRPr>
            </a:p>
          </p:txBody>
        </p:sp>
        <p:grpSp>
          <p:nvGrpSpPr>
            <p:cNvPr id="75" name="グループ化 74"/>
            <p:cNvGrpSpPr/>
            <p:nvPr/>
          </p:nvGrpSpPr>
          <p:grpSpPr>
            <a:xfrm>
              <a:off x="251520" y="3183488"/>
              <a:ext cx="2159977" cy="3205501"/>
              <a:chOff x="251520" y="3183488"/>
              <a:chExt cx="2159977" cy="3205501"/>
            </a:xfrm>
          </p:grpSpPr>
          <p:sp>
            <p:nvSpPr>
              <p:cNvPr id="6" name="正方形/長方形 5"/>
              <p:cNvSpPr/>
              <p:nvPr/>
            </p:nvSpPr>
            <p:spPr>
              <a:xfrm>
                <a:off x="298667" y="3205378"/>
                <a:ext cx="2094370" cy="3155042"/>
              </a:xfrm>
              <a:prstGeom prst="rect">
                <a:avLst/>
              </a:prstGeom>
              <a:no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7" name="テキスト ボックス 6"/>
              <p:cNvSpPr txBox="1"/>
              <p:nvPr/>
            </p:nvSpPr>
            <p:spPr>
              <a:xfrm>
                <a:off x="251520" y="6061928"/>
                <a:ext cx="2090750" cy="327061"/>
              </a:xfrm>
              <a:prstGeom prst="rect">
                <a:avLst/>
              </a:prstGeom>
              <a:noFill/>
            </p:spPr>
            <p:txBody>
              <a:bodyPr wrap="square" rtlCol="0">
                <a:spAutoFit/>
              </a:bodyPr>
              <a:lstStyle/>
              <a:p>
                <a:pPr algn="ctr"/>
                <a:r>
                  <a:rPr lang="ja-JP" altLang="en-US" sz="1050" b="1" dirty="0" smtClean="0">
                    <a:solidFill>
                      <a:prstClr val="black"/>
                    </a:solidFill>
                    <a:latin typeface="ＭＳ Ｐゴシック"/>
                  </a:rPr>
                  <a:t>ベンチマークグラフ（対全国）の例</a:t>
                </a:r>
                <a:endParaRPr lang="ja-JP" altLang="en-US" sz="1050" b="1" dirty="0">
                  <a:solidFill>
                    <a:prstClr val="black"/>
                  </a:solidFill>
                  <a:latin typeface="ＭＳ Ｐゴシック"/>
                </a:endParaRPr>
              </a:p>
            </p:txBody>
          </p:sp>
          <p:sp>
            <p:nvSpPr>
              <p:cNvPr id="9" name="テキスト ボックス 8"/>
              <p:cNvSpPr txBox="1"/>
              <p:nvPr/>
            </p:nvSpPr>
            <p:spPr>
              <a:xfrm>
                <a:off x="764997" y="3183488"/>
                <a:ext cx="307777" cy="871432"/>
              </a:xfrm>
              <a:prstGeom prst="rect">
                <a:avLst/>
              </a:prstGeom>
              <a:noFill/>
            </p:spPr>
            <p:txBody>
              <a:bodyPr vert="eaVert" wrap="square" rtlCol="0">
                <a:spAutoFit/>
              </a:bodyPr>
              <a:lstStyle/>
              <a:p>
                <a:pPr algn="ctr"/>
                <a:r>
                  <a:rPr lang="ja-JP" altLang="en-US" sz="800" dirty="0" smtClean="0">
                    <a:solidFill>
                      <a:prstClr val="black"/>
                    </a:solidFill>
                    <a:latin typeface="ＭＳ ゴシック" panose="020B0609070205080204" pitchFamily="49" charset="-128"/>
                    <a:ea typeface="ＭＳ ゴシック" panose="020B0609070205080204" pitchFamily="49" charset="-128"/>
                  </a:rPr>
                  <a:t>優先順位</a:t>
                </a:r>
                <a:endParaRPr lang="ja-JP" altLang="en-US" sz="800" dirty="0">
                  <a:solidFill>
                    <a:prstClr val="black"/>
                  </a:solidFill>
                  <a:latin typeface="ＭＳ ゴシック" panose="020B0609070205080204" pitchFamily="49" charset="-128"/>
                  <a:ea typeface="ＭＳ ゴシック" panose="020B0609070205080204" pitchFamily="49" charset="-128"/>
                </a:endParaRPr>
              </a:p>
            </p:txBody>
          </p:sp>
          <p:cxnSp>
            <p:nvCxnSpPr>
              <p:cNvPr id="16" name="直線コネクタ 15"/>
              <p:cNvCxnSpPr/>
              <p:nvPr/>
            </p:nvCxnSpPr>
            <p:spPr>
              <a:xfrm>
                <a:off x="2149632" y="3949552"/>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41352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831423"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113060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1650353" y="3951717"/>
                <a:ext cx="0" cy="207105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413521" y="3951717"/>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413521" y="4365928"/>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413521" y="4780139"/>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p:cNvCxnSpPr/>
              <p:nvPr/>
            </p:nvCxnSpPr>
            <p:spPr>
              <a:xfrm>
                <a:off x="413521" y="5194350"/>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p:cNvCxnSpPr/>
              <p:nvPr/>
            </p:nvCxnSpPr>
            <p:spPr>
              <a:xfrm>
                <a:off x="413521" y="5608561"/>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p:cNvCxnSpPr/>
              <p:nvPr/>
            </p:nvCxnSpPr>
            <p:spPr>
              <a:xfrm>
                <a:off x="413521" y="6022774"/>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486164" y="4027927"/>
                <a:ext cx="364202" cy="336972"/>
              </a:xfrm>
              <a:prstGeom prst="rect">
                <a:avLst/>
              </a:prstGeom>
              <a:noFill/>
            </p:spPr>
            <p:txBody>
              <a:bodyPr wrap="none" rtlCol="0">
                <a:spAutoFit/>
              </a:bodyPr>
              <a:lstStyle/>
              <a:p>
                <a:r>
                  <a:rPr lang="en-US" altLang="ja-JP" sz="1100" dirty="0" smtClean="0">
                    <a:solidFill>
                      <a:prstClr val="black"/>
                    </a:solidFill>
                  </a:rPr>
                  <a:t>1.0</a:t>
                </a:r>
                <a:endParaRPr lang="ja-JP" altLang="en-US" sz="1100" dirty="0">
                  <a:solidFill>
                    <a:prstClr val="black"/>
                  </a:solidFill>
                </a:endParaRPr>
              </a:p>
            </p:txBody>
          </p:sp>
          <p:sp>
            <p:nvSpPr>
              <p:cNvPr id="28" name="テキスト ボックス 27"/>
              <p:cNvSpPr txBox="1"/>
              <p:nvPr/>
            </p:nvSpPr>
            <p:spPr>
              <a:xfrm>
                <a:off x="486164" y="4447953"/>
                <a:ext cx="364202" cy="336972"/>
              </a:xfrm>
              <a:prstGeom prst="rect">
                <a:avLst/>
              </a:prstGeom>
              <a:noFill/>
            </p:spPr>
            <p:txBody>
              <a:bodyPr wrap="none" rtlCol="0">
                <a:spAutoFit/>
              </a:bodyPr>
              <a:lstStyle/>
              <a:p>
                <a:r>
                  <a:rPr lang="en-US" altLang="ja-JP" sz="1100" dirty="0" smtClean="0">
                    <a:solidFill>
                      <a:prstClr val="black"/>
                    </a:solidFill>
                  </a:rPr>
                  <a:t>3.7</a:t>
                </a:r>
                <a:endParaRPr lang="ja-JP" altLang="en-US" sz="1100" dirty="0">
                  <a:solidFill>
                    <a:prstClr val="black"/>
                  </a:solidFill>
                </a:endParaRPr>
              </a:p>
            </p:txBody>
          </p:sp>
          <p:sp>
            <p:nvSpPr>
              <p:cNvPr id="29" name="テキスト ボックス 28"/>
              <p:cNvSpPr txBox="1"/>
              <p:nvPr/>
            </p:nvSpPr>
            <p:spPr>
              <a:xfrm>
                <a:off x="454923" y="4867979"/>
                <a:ext cx="407484" cy="336972"/>
              </a:xfrm>
              <a:prstGeom prst="rect">
                <a:avLst/>
              </a:prstGeom>
              <a:noFill/>
            </p:spPr>
            <p:txBody>
              <a:bodyPr wrap="none" rtlCol="0">
                <a:spAutoFit/>
              </a:bodyPr>
              <a:lstStyle/>
              <a:p>
                <a:r>
                  <a:rPr lang="en-US" altLang="ja-JP" sz="1100" dirty="0" smtClean="0">
                    <a:solidFill>
                      <a:prstClr val="black"/>
                    </a:solidFill>
                  </a:rPr>
                  <a:t>-3.4</a:t>
                </a:r>
                <a:endParaRPr lang="ja-JP" altLang="en-US" sz="1100" dirty="0">
                  <a:solidFill>
                    <a:prstClr val="black"/>
                  </a:solidFill>
                </a:endParaRPr>
              </a:p>
            </p:txBody>
          </p:sp>
          <p:sp>
            <p:nvSpPr>
              <p:cNvPr id="30" name="テキスト ボックス 29"/>
              <p:cNvSpPr txBox="1"/>
              <p:nvPr/>
            </p:nvSpPr>
            <p:spPr>
              <a:xfrm>
                <a:off x="454923" y="5288003"/>
                <a:ext cx="407484" cy="336972"/>
              </a:xfrm>
              <a:prstGeom prst="rect">
                <a:avLst/>
              </a:prstGeom>
              <a:noFill/>
            </p:spPr>
            <p:txBody>
              <a:bodyPr wrap="none" rtlCol="0">
                <a:spAutoFit/>
              </a:bodyPr>
              <a:lstStyle/>
              <a:p>
                <a:r>
                  <a:rPr lang="en-US" altLang="ja-JP" sz="1100" dirty="0" smtClean="0">
                    <a:solidFill>
                      <a:prstClr val="black"/>
                    </a:solidFill>
                  </a:rPr>
                  <a:t>-3.2</a:t>
                </a:r>
                <a:endParaRPr lang="ja-JP" altLang="en-US" sz="1100" dirty="0">
                  <a:solidFill>
                    <a:prstClr val="black"/>
                  </a:solidFill>
                </a:endParaRPr>
              </a:p>
            </p:txBody>
          </p:sp>
          <p:sp>
            <p:nvSpPr>
              <p:cNvPr id="31" name="テキスト ボックス 30"/>
              <p:cNvSpPr txBox="1"/>
              <p:nvPr/>
            </p:nvSpPr>
            <p:spPr>
              <a:xfrm>
                <a:off x="454923" y="5708027"/>
                <a:ext cx="407484" cy="336972"/>
              </a:xfrm>
              <a:prstGeom prst="rect">
                <a:avLst/>
              </a:prstGeom>
              <a:noFill/>
            </p:spPr>
            <p:txBody>
              <a:bodyPr wrap="none" rtlCol="0">
                <a:spAutoFit/>
              </a:bodyPr>
              <a:lstStyle/>
              <a:p>
                <a:r>
                  <a:rPr lang="en-US" altLang="ja-JP" sz="1100" dirty="0" smtClean="0">
                    <a:solidFill>
                      <a:prstClr val="black"/>
                    </a:solidFill>
                  </a:rPr>
                  <a:t>-2.2</a:t>
                </a:r>
                <a:endParaRPr lang="ja-JP" altLang="en-US" sz="1100" dirty="0">
                  <a:solidFill>
                    <a:prstClr val="black"/>
                  </a:solidFill>
                </a:endParaRPr>
              </a:p>
            </p:txBody>
          </p:sp>
          <p:sp>
            <p:nvSpPr>
              <p:cNvPr id="32" name="テキスト ボックス 31"/>
              <p:cNvSpPr txBox="1"/>
              <p:nvPr/>
            </p:nvSpPr>
            <p:spPr>
              <a:xfrm>
                <a:off x="863088" y="4027927"/>
                <a:ext cx="328936" cy="336972"/>
              </a:xfrm>
              <a:prstGeom prst="rect">
                <a:avLst/>
              </a:prstGeom>
              <a:noFill/>
            </p:spPr>
            <p:txBody>
              <a:bodyPr wrap="none" rtlCol="0">
                <a:spAutoFit/>
              </a:bodyPr>
              <a:lstStyle/>
              <a:p>
                <a:r>
                  <a:rPr lang="en-US" altLang="ja-JP" sz="1100" dirty="0" smtClean="0">
                    <a:solidFill>
                      <a:prstClr val="black"/>
                    </a:solidFill>
                  </a:rPr>
                  <a:t>12</a:t>
                </a:r>
                <a:endParaRPr lang="ja-JP" altLang="en-US" sz="1100" dirty="0">
                  <a:solidFill>
                    <a:prstClr val="black"/>
                  </a:solidFill>
                </a:endParaRPr>
              </a:p>
            </p:txBody>
          </p:sp>
          <p:sp>
            <p:nvSpPr>
              <p:cNvPr id="33" name="テキスト ボックス 32"/>
              <p:cNvSpPr txBox="1"/>
              <p:nvPr/>
            </p:nvSpPr>
            <p:spPr>
              <a:xfrm>
                <a:off x="863088" y="4447953"/>
                <a:ext cx="328936" cy="336972"/>
              </a:xfrm>
              <a:prstGeom prst="rect">
                <a:avLst/>
              </a:prstGeom>
              <a:noFill/>
            </p:spPr>
            <p:txBody>
              <a:bodyPr wrap="none" rtlCol="0">
                <a:spAutoFit/>
              </a:bodyPr>
              <a:lstStyle/>
              <a:p>
                <a:r>
                  <a:rPr lang="en-US" altLang="ja-JP" sz="1100" dirty="0" smtClean="0">
                    <a:solidFill>
                      <a:prstClr val="black"/>
                    </a:solidFill>
                  </a:rPr>
                  <a:t>15</a:t>
                </a:r>
                <a:endParaRPr lang="ja-JP" altLang="en-US" sz="1100" dirty="0">
                  <a:solidFill>
                    <a:prstClr val="black"/>
                  </a:solidFill>
                </a:endParaRPr>
              </a:p>
            </p:txBody>
          </p:sp>
          <p:sp>
            <p:nvSpPr>
              <p:cNvPr id="34" name="テキスト ボックス 33"/>
              <p:cNvSpPr txBox="1"/>
              <p:nvPr/>
            </p:nvSpPr>
            <p:spPr>
              <a:xfrm>
                <a:off x="889121" y="4867979"/>
                <a:ext cx="256802" cy="336972"/>
              </a:xfrm>
              <a:prstGeom prst="rect">
                <a:avLst/>
              </a:prstGeom>
              <a:noFill/>
            </p:spPr>
            <p:txBody>
              <a:bodyPr wrap="none" rtlCol="0">
                <a:spAutoFit/>
              </a:bodyPr>
              <a:lstStyle/>
              <a:p>
                <a:r>
                  <a:rPr lang="en-US" altLang="ja-JP" sz="1100" dirty="0" smtClean="0">
                    <a:solidFill>
                      <a:prstClr val="black"/>
                    </a:solidFill>
                  </a:rPr>
                  <a:t>2</a:t>
                </a:r>
                <a:endParaRPr lang="ja-JP" altLang="en-US" sz="1100" dirty="0">
                  <a:solidFill>
                    <a:prstClr val="black"/>
                  </a:solidFill>
                </a:endParaRPr>
              </a:p>
            </p:txBody>
          </p:sp>
          <p:sp>
            <p:nvSpPr>
              <p:cNvPr id="35" name="テキスト ボックス 34"/>
              <p:cNvSpPr txBox="1"/>
              <p:nvPr/>
            </p:nvSpPr>
            <p:spPr>
              <a:xfrm>
                <a:off x="889121" y="5288003"/>
                <a:ext cx="256802" cy="336972"/>
              </a:xfrm>
              <a:prstGeom prst="rect">
                <a:avLst/>
              </a:prstGeom>
              <a:noFill/>
            </p:spPr>
            <p:txBody>
              <a:bodyPr wrap="none" rtlCol="0">
                <a:spAutoFit/>
              </a:bodyPr>
              <a:lstStyle/>
              <a:p>
                <a:r>
                  <a:rPr lang="en-US" altLang="ja-JP" sz="1100" dirty="0" smtClean="0">
                    <a:solidFill>
                      <a:prstClr val="black"/>
                    </a:solidFill>
                  </a:rPr>
                  <a:t>3</a:t>
                </a:r>
                <a:endParaRPr lang="ja-JP" altLang="en-US" sz="1100" dirty="0">
                  <a:solidFill>
                    <a:prstClr val="black"/>
                  </a:solidFill>
                </a:endParaRPr>
              </a:p>
            </p:txBody>
          </p:sp>
          <p:sp>
            <p:nvSpPr>
              <p:cNvPr id="36" name="テキスト ボックス 35"/>
              <p:cNvSpPr txBox="1"/>
              <p:nvPr/>
            </p:nvSpPr>
            <p:spPr>
              <a:xfrm>
                <a:off x="889121" y="5708027"/>
                <a:ext cx="256802" cy="336972"/>
              </a:xfrm>
              <a:prstGeom prst="rect">
                <a:avLst/>
              </a:prstGeom>
              <a:noFill/>
            </p:spPr>
            <p:txBody>
              <a:bodyPr wrap="none" rtlCol="0">
                <a:spAutoFit/>
              </a:bodyPr>
              <a:lstStyle/>
              <a:p>
                <a:r>
                  <a:rPr lang="en-US" altLang="ja-JP" sz="1100" dirty="0" smtClean="0">
                    <a:solidFill>
                      <a:prstClr val="black"/>
                    </a:solidFill>
                  </a:rPr>
                  <a:t>4</a:t>
                </a:r>
                <a:endParaRPr lang="ja-JP" altLang="en-US" sz="1100" dirty="0">
                  <a:solidFill>
                    <a:prstClr val="black"/>
                  </a:solidFill>
                </a:endParaRPr>
              </a:p>
            </p:txBody>
          </p:sp>
          <p:sp>
            <p:nvSpPr>
              <p:cNvPr id="37" name="テキスト ボックス 36"/>
              <p:cNvSpPr txBox="1"/>
              <p:nvPr/>
            </p:nvSpPr>
            <p:spPr>
              <a:xfrm>
                <a:off x="1018027" y="3660597"/>
                <a:ext cx="372218" cy="336972"/>
              </a:xfrm>
              <a:prstGeom prst="rect">
                <a:avLst/>
              </a:prstGeom>
              <a:noFill/>
            </p:spPr>
            <p:txBody>
              <a:bodyPr wrap="none" rtlCol="0">
                <a:spAutoFit/>
              </a:bodyPr>
              <a:lstStyle/>
              <a:p>
                <a:r>
                  <a:rPr lang="en-US" altLang="ja-JP" sz="1100" dirty="0" smtClean="0">
                    <a:solidFill>
                      <a:srgbClr val="FF0000"/>
                    </a:solidFill>
                  </a:rPr>
                  <a:t>-15</a:t>
                </a:r>
                <a:endParaRPr lang="ja-JP" altLang="en-US" sz="1100" dirty="0">
                  <a:solidFill>
                    <a:srgbClr val="FF0000"/>
                  </a:solidFill>
                </a:endParaRPr>
              </a:p>
            </p:txBody>
          </p:sp>
          <p:sp>
            <p:nvSpPr>
              <p:cNvPr id="38" name="テキスト ボックス 37"/>
              <p:cNvSpPr txBox="1"/>
              <p:nvPr/>
            </p:nvSpPr>
            <p:spPr>
              <a:xfrm>
                <a:off x="2012029" y="3660597"/>
                <a:ext cx="399468" cy="336972"/>
              </a:xfrm>
              <a:prstGeom prst="rect">
                <a:avLst/>
              </a:prstGeom>
              <a:noFill/>
            </p:spPr>
            <p:txBody>
              <a:bodyPr wrap="none" rtlCol="0">
                <a:spAutoFit/>
              </a:bodyPr>
              <a:lstStyle/>
              <a:p>
                <a:r>
                  <a:rPr lang="en-US" altLang="ja-JP" sz="1100" dirty="0" smtClean="0">
                    <a:solidFill>
                      <a:prstClr val="black"/>
                    </a:solidFill>
                  </a:rPr>
                  <a:t>+15</a:t>
                </a:r>
                <a:endParaRPr lang="ja-JP" altLang="en-US" sz="1100" dirty="0">
                  <a:solidFill>
                    <a:prstClr val="black"/>
                  </a:solidFill>
                </a:endParaRPr>
              </a:p>
            </p:txBody>
          </p:sp>
          <p:cxnSp>
            <p:nvCxnSpPr>
              <p:cNvPr id="39" name="直線コネクタ 38"/>
              <p:cNvCxnSpPr/>
              <p:nvPr/>
            </p:nvCxnSpPr>
            <p:spPr>
              <a:xfrm>
                <a:off x="1816779"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線コネクタ 39"/>
              <p:cNvCxnSpPr/>
              <p:nvPr/>
            </p:nvCxnSpPr>
            <p:spPr>
              <a:xfrm>
                <a:off x="1983205" y="3948318"/>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線コネクタ 40"/>
              <p:cNvCxnSpPr/>
              <p:nvPr/>
            </p:nvCxnSpPr>
            <p:spPr>
              <a:xfrm>
                <a:off x="1477103"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線コネクタ 41"/>
              <p:cNvCxnSpPr/>
              <p:nvPr/>
            </p:nvCxnSpPr>
            <p:spPr>
              <a:xfrm>
                <a:off x="1303852"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3" name="正方形/長方形 42"/>
              <p:cNvSpPr/>
              <p:nvPr/>
            </p:nvSpPr>
            <p:spPr>
              <a:xfrm>
                <a:off x="1650353" y="4038011"/>
                <a:ext cx="33285"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4" name="正方形/長方形 43"/>
              <p:cNvSpPr/>
              <p:nvPr/>
            </p:nvSpPr>
            <p:spPr>
              <a:xfrm>
                <a:off x="1650352" y="4447952"/>
                <a:ext cx="117414"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5" name="正方形/長方形 44"/>
              <p:cNvSpPr/>
              <p:nvPr/>
            </p:nvSpPr>
            <p:spPr>
              <a:xfrm>
                <a:off x="1532939" y="4866549"/>
                <a:ext cx="117414"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6" name="正方形/長方形 45"/>
              <p:cNvSpPr/>
              <p:nvPr/>
            </p:nvSpPr>
            <p:spPr>
              <a:xfrm>
                <a:off x="1537451" y="5293802"/>
                <a:ext cx="112901"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7" name="正方形/長方形 46"/>
              <p:cNvSpPr/>
              <p:nvPr/>
            </p:nvSpPr>
            <p:spPr>
              <a:xfrm>
                <a:off x="1571826" y="5727766"/>
                <a:ext cx="78526"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pic>
        <p:nvPicPr>
          <p:cNvPr id="53" name="Picture 3" descr="Z:\事務文書\教科教育\教科部共同研究\H27共同研修\ガイドブック２_作業\プロセス\授業5.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rot="5400000">
            <a:off x="6625681" y="3970513"/>
            <a:ext cx="2445365" cy="18002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aphicFrame>
        <p:nvGraphicFramePr>
          <p:cNvPr id="54" name="図表 53"/>
          <p:cNvGraphicFramePr/>
          <p:nvPr>
            <p:extLst>
              <p:ext uri="{D42A27DB-BD31-4B8C-83A1-F6EECF244321}">
                <p14:modId xmlns:p14="http://schemas.microsoft.com/office/powerpoint/2010/main" val="367372267"/>
              </p:ext>
            </p:extLst>
          </p:nvPr>
        </p:nvGraphicFramePr>
        <p:xfrm>
          <a:off x="4788025" y="1628804"/>
          <a:ext cx="1970891" cy="720081"/>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graphicFrame>
        <p:nvGraphicFramePr>
          <p:cNvPr id="55" name="図表 54"/>
          <p:cNvGraphicFramePr/>
          <p:nvPr>
            <p:extLst>
              <p:ext uri="{D42A27DB-BD31-4B8C-83A1-F6EECF244321}">
                <p14:modId xmlns:p14="http://schemas.microsoft.com/office/powerpoint/2010/main" val="295501886"/>
              </p:ext>
            </p:extLst>
          </p:nvPr>
        </p:nvGraphicFramePr>
        <p:xfrm>
          <a:off x="6896183" y="1628804"/>
          <a:ext cx="2068311" cy="720081"/>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56" name="角丸四角形 55"/>
          <p:cNvSpPr/>
          <p:nvPr/>
        </p:nvSpPr>
        <p:spPr>
          <a:xfrm>
            <a:off x="6896180" y="2492896"/>
            <a:ext cx="2068309"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400" dirty="0" smtClean="0">
                <a:solidFill>
                  <a:prstClr val="black"/>
                </a:solidFill>
              </a:rPr>
              <a:t>「岡山型学習指導のスタンダード」の「授業５」を参考に１単位時間を構成する</a:t>
            </a:r>
            <a:endParaRPr lang="ja-JP" altLang="en-US" sz="1400" dirty="0">
              <a:solidFill>
                <a:prstClr val="black"/>
              </a:solidFill>
            </a:endParaRPr>
          </a:p>
        </p:txBody>
      </p:sp>
      <p:sp>
        <p:nvSpPr>
          <p:cNvPr id="57" name="正方形/長方形 56"/>
          <p:cNvSpPr/>
          <p:nvPr/>
        </p:nvSpPr>
        <p:spPr>
          <a:xfrm>
            <a:off x="4837231" y="2636912"/>
            <a:ext cx="1967440" cy="738664"/>
          </a:xfrm>
          <a:prstGeom prst="rect">
            <a:avLst/>
          </a:prstGeom>
          <a:ln w="15875">
            <a:noFill/>
          </a:ln>
        </p:spPr>
        <p:txBody>
          <a:bodyPr wrap="square">
            <a:spAutoFit/>
          </a:bodyPr>
          <a:lstStyle/>
          <a:p>
            <a:r>
              <a:rPr lang="ja-JP" altLang="en-US" sz="1400" dirty="0" smtClean="0">
                <a:solidFill>
                  <a:prstClr val="black"/>
                </a:solidFill>
                <a:latin typeface="ＭＳ ゴシック" panose="020B0609070205080204" pitchFamily="49" charset="-128"/>
                <a:ea typeface="ＭＳ ゴシック" panose="020B0609070205080204" pitchFamily="49" charset="-128"/>
              </a:rPr>
              <a:t>身に付けさせたい力にふさわしい言語活動を位置</a:t>
            </a:r>
            <a:r>
              <a:rPr lang="ja-JP" altLang="en-US" sz="1400" dirty="0">
                <a:solidFill>
                  <a:prstClr val="black"/>
                </a:solidFill>
                <a:latin typeface="ＭＳ ゴシック" panose="020B0609070205080204" pitchFamily="49" charset="-128"/>
                <a:ea typeface="ＭＳ ゴシック" panose="020B0609070205080204" pitchFamily="49" charset="-128"/>
              </a:rPr>
              <a:t>付ける</a:t>
            </a:r>
          </a:p>
        </p:txBody>
      </p:sp>
      <p:sp>
        <p:nvSpPr>
          <p:cNvPr id="58" name="角丸四角形 57"/>
          <p:cNvSpPr/>
          <p:nvPr/>
        </p:nvSpPr>
        <p:spPr>
          <a:xfrm>
            <a:off x="4788025" y="2492896"/>
            <a:ext cx="1970891"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ja-JP" altLang="en-US" sz="1400" dirty="0">
              <a:solidFill>
                <a:prstClr val="black"/>
              </a:solidFill>
              <a:latin typeface="ＭＳ ゴシック" panose="020B0609070205080204" pitchFamily="49" charset="-128"/>
              <a:ea typeface="ＭＳ ゴシック" panose="020B0609070205080204" pitchFamily="49" charset="-128"/>
            </a:endParaRPr>
          </a:p>
        </p:txBody>
      </p:sp>
      <p:pic>
        <p:nvPicPr>
          <p:cNvPr id="59" name="Picture 2"/>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88029" y="3645029"/>
            <a:ext cx="1958913" cy="24482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0" name="Rectangle 3" descr="02_011"/>
          <p:cNvSpPr>
            <a:spLocks noChangeArrowheads="1"/>
          </p:cNvSpPr>
          <p:nvPr/>
        </p:nvSpPr>
        <p:spPr bwMode="auto">
          <a:xfrm>
            <a:off x="179512" y="188640"/>
            <a:ext cx="936104" cy="554578"/>
          </a:xfrm>
          <a:prstGeom prst="rect">
            <a:avLst/>
          </a:prstGeom>
          <a:blipFill dpi="0" rotWithShape="1">
            <a:blip r:embed="rId29">
              <a:extLst>
                <a:ext uri="{BEBA8EAE-BF5A-486C-A8C5-ECC9F3942E4B}">
                  <a14:imgProps xmlns:a14="http://schemas.microsoft.com/office/drawing/2010/main">
                    <a14:imgLayer r:embed="rId30">
                      <a14:imgEffect>
                        <a14:brightnessContrast bright="20000"/>
                      </a14:imgEffect>
                    </a14:imgLayer>
                  </a14:imgProps>
                </a:ext>
              </a:extLst>
            </a:blip>
            <a:srcRect/>
            <a:stretch>
              <a:fillRect/>
            </a:stretch>
          </a:blipFill>
          <a:ln w="9525">
            <a:solidFill>
              <a:srgbClr val="FFFFFF"/>
            </a:solidFill>
            <a:miter lim="800000"/>
            <a:headEnd/>
            <a:tailEnd/>
          </a:ln>
          <a:effectLst>
            <a:outerShdw blurRad="50800" dist="76200" dir="2700000" algn="tl" rotWithShape="0">
              <a:prstClr val="black">
                <a:alpha val="40000"/>
              </a:prstClr>
            </a:outerShdw>
          </a:effectLst>
        </p:spPr>
        <p:txBody>
          <a:bodyPr vert="horz" wrap="square" lIns="74290" tIns="8889" rIns="74290" bIns="8889" numCol="1" anchor="ctr" anchorCtr="0" compatLnSpc="1">
            <a:prstTxWarp prst="textNoShape">
              <a:avLst/>
            </a:prstTxWarp>
          </a:bodyPr>
          <a:lstStyle/>
          <a:p>
            <a:r>
              <a:rPr lang="ja-JP" altLang="en-US" sz="2400" b="1" dirty="0" smtClean="0">
                <a:solidFill>
                  <a:prstClr val="black"/>
                </a:solidFill>
                <a:latin typeface="ＭＳ ゴシック" panose="020B0609070205080204" pitchFamily="49" charset="-128"/>
                <a:ea typeface="ＭＳ ゴシック" panose="020B0609070205080204" pitchFamily="49" charset="-128"/>
              </a:rPr>
              <a:t>第</a:t>
            </a:r>
            <a:r>
              <a:rPr lang="en-US" altLang="ja-JP" sz="2400" b="1" dirty="0" smtClean="0">
                <a:solidFill>
                  <a:prstClr val="black"/>
                </a:solidFill>
                <a:latin typeface="ＭＳ ゴシック" panose="020B0609070205080204" pitchFamily="49" charset="-128"/>
                <a:ea typeface="ＭＳ ゴシック" panose="020B0609070205080204" pitchFamily="49" charset="-128"/>
              </a:rPr>
              <a:t>1</a:t>
            </a:r>
            <a:r>
              <a:rPr lang="ja-JP" altLang="en-US" sz="2400" b="1" dirty="0" smtClean="0">
                <a:solidFill>
                  <a:prstClr val="black"/>
                </a:solidFill>
                <a:latin typeface="ＭＳ ゴシック" panose="020B0609070205080204" pitchFamily="49" charset="-128"/>
                <a:ea typeface="ＭＳ ゴシック" panose="020B0609070205080204" pitchFamily="49" charset="-128"/>
              </a:rPr>
              <a:t>章</a:t>
            </a:r>
            <a:r>
              <a:rPr lang="ja-JP" altLang="en-US" sz="2400" b="1" dirty="0">
                <a:solidFill>
                  <a:prstClr val="black"/>
                </a:solidFill>
                <a:latin typeface="ＭＳ ゴシック" panose="020B0609070205080204" pitchFamily="49" charset="-128"/>
                <a:ea typeface="ＭＳ ゴシック" panose="020B0609070205080204" pitchFamily="49" charset="-128"/>
              </a:rPr>
              <a:t>　</a:t>
            </a:r>
            <a:endParaRPr lang="ja-JP" altLang="en-US" sz="2400"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61" name="角丸四角形 60"/>
          <p:cNvSpPr/>
          <p:nvPr/>
        </p:nvSpPr>
        <p:spPr>
          <a:xfrm>
            <a:off x="8100392" y="260648"/>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pic>
        <p:nvPicPr>
          <p:cNvPr id="4" name="図 3"/>
          <p:cNvPicPr>
            <a:picLocks noChangeAspect="1"/>
          </p:cNvPicPr>
          <p:nvPr/>
        </p:nvPicPr>
        <p:blipFill>
          <a:blip r:embed="rId31"/>
          <a:stretch>
            <a:fillRect/>
          </a:stretch>
        </p:blipFill>
        <p:spPr>
          <a:xfrm>
            <a:off x="157712" y="756361"/>
            <a:ext cx="8590752" cy="646232"/>
          </a:xfrm>
          <a:prstGeom prst="rect">
            <a:avLst/>
          </a:prstGeom>
        </p:spPr>
      </p:pic>
    </p:spTree>
    <p:extLst>
      <p:ext uri="{BB962C8B-B14F-4D97-AF65-F5344CB8AC3E}">
        <p14:creationId xmlns:p14="http://schemas.microsoft.com/office/powerpoint/2010/main" val="3131447201"/>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4" name="正方形/長方形 3"/>
          <p:cNvSpPr/>
          <p:nvPr/>
        </p:nvSpPr>
        <p:spPr>
          <a:xfrm>
            <a:off x="245097" y="1951348"/>
            <a:ext cx="8578392" cy="459085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p>
        </p:txBody>
      </p:sp>
      <p:sp>
        <p:nvSpPr>
          <p:cNvPr id="5" name="角丸四角形 4"/>
          <p:cNvSpPr/>
          <p:nvPr/>
        </p:nvSpPr>
        <p:spPr>
          <a:xfrm>
            <a:off x="3313522" y="3440783"/>
            <a:ext cx="2441542" cy="131032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smtClean="0">
                <a:solidFill>
                  <a:schemeClr val="tx1"/>
                </a:solidFill>
              </a:rPr>
              <a:t>今後の本校の具体的取り組み◎・・・・・・・</a:t>
            </a:r>
            <a:endParaRPr kumimoji="1" lang="en-US" altLang="ja-JP" dirty="0" smtClean="0">
              <a:solidFill>
                <a:schemeClr val="tx1"/>
              </a:solidFill>
            </a:endParaRPr>
          </a:p>
          <a:p>
            <a:r>
              <a:rPr kumimoji="1" lang="ja-JP" altLang="en-US" dirty="0" smtClean="0">
                <a:solidFill>
                  <a:schemeClr val="tx1"/>
                </a:solidFill>
              </a:rPr>
              <a:t>◎・・・・・・・</a:t>
            </a:r>
            <a:endParaRPr kumimoji="1" lang="ja-JP" altLang="en-US" dirty="0">
              <a:solidFill>
                <a:schemeClr val="tx1"/>
              </a:solidFill>
            </a:endParaRPr>
          </a:p>
        </p:txBody>
      </p:sp>
      <p:sp>
        <p:nvSpPr>
          <p:cNvPr id="7" name="角丸四角形 6"/>
          <p:cNvSpPr/>
          <p:nvPr/>
        </p:nvSpPr>
        <p:spPr>
          <a:xfrm>
            <a:off x="527901" y="22053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8" name="正方形/長方形 7"/>
          <p:cNvSpPr/>
          <p:nvPr/>
        </p:nvSpPr>
        <p:spPr>
          <a:xfrm>
            <a:off x="914400" y="2252851"/>
            <a:ext cx="1719263" cy="646331"/>
          </a:xfrm>
          <a:prstGeom prst="rect">
            <a:avLst/>
          </a:prstGeom>
        </p:spPr>
        <p:txBody>
          <a:bodyPr wrap="square">
            <a:spAutoFit/>
          </a:bodyPr>
          <a:lstStyle/>
          <a:p>
            <a:r>
              <a:rPr lang="en-US" altLang="ja-JP" dirty="0">
                <a:latin typeface="+mj-ea"/>
                <a:ea typeface="+mj-ea"/>
              </a:rPr>
              <a:t>A</a:t>
            </a:r>
            <a:r>
              <a:rPr lang="ja-JP" altLang="en-US" dirty="0" smtClean="0">
                <a:latin typeface="+mj-ea"/>
                <a:ea typeface="+mj-ea"/>
              </a:rPr>
              <a:t>グループ</a:t>
            </a:r>
            <a:endParaRPr lang="en-US" altLang="ja-JP" dirty="0" smtClean="0">
              <a:latin typeface="+mj-ea"/>
              <a:ea typeface="+mj-ea"/>
            </a:endParaRPr>
          </a:p>
          <a:p>
            <a:r>
              <a:rPr lang="ja-JP" altLang="en-US" dirty="0" smtClean="0"/>
              <a:t>から出た意見</a:t>
            </a:r>
            <a:endParaRPr lang="en-US" altLang="ja-JP" dirty="0" smtClean="0"/>
          </a:p>
        </p:txBody>
      </p:sp>
      <p:sp>
        <p:nvSpPr>
          <p:cNvPr id="9" name="テキスト ボックス 8"/>
          <p:cNvSpPr txBox="1"/>
          <p:nvPr/>
        </p:nvSpPr>
        <p:spPr>
          <a:xfrm>
            <a:off x="914400" y="28991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11" name="角丸四角形 10"/>
          <p:cNvSpPr/>
          <p:nvPr/>
        </p:nvSpPr>
        <p:spPr>
          <a:xfrm>
            <a:off x="6014301" y="2230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2" name="正方形/長方形 11"/>
          <p:cNvSpPr/>
          <p:nvPr/>
        </p:nvSpPr>
        <p:spPr>
          <a:xfrm>
            <a:off x="6400800" y="2278251"/>
            <a:ext cx="1719263" cy="646331"/>
          </a:xfrm>
          <a:prstGeom prst="rect">
            <a:avLst/>
          </a:prstGeom>
        </p:spPr>
        <p:txBody>
          <a:bodyPr wrap="square">
            <a:spAutoFit/>
          </a:bodyPr>
          <a:lstStyle/>
          <a:p>
            <a:r>
              <a:rPr lang="en-US" altLang="ja-JP" dirty="0" smtClean="0">
                <a:latin typeface="+mn-ea"/>
              </a:rPr>
              <a:t>B</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3" name="テキスト ボックス 12"/>
          <p:cNvSpPr txBox="1"/>
          <p:nvPr/>
        </p:nvSpPr>
        <p:spPr>
          <a:xfrm>
            <a:off x="6400800" y="2924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4" name="角丸四角形 13"/>
          <p:cNvSpPr/>
          <p:nvPr/>
        </p:nvSpPr>
        <p:spPr>
          <a:xfrm>
            <a:off x="553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5" name="正方形/長方形 14"/>
          <p:cNvSpPr/>
          <p:nvPr/>
        </p:nvSpPr>
        <p:spPr>
          <a:xfrm>
            <a:off x="939800" y="4691251"/>
            <a:ext cx="1719263" cy="646331"/>
          </a:xfrm>
          <a:prstGeom prst="rect">
            <a:avLst/>
          </a:prstGeom>
        </p:spPr>
        <p:txBody>
          <a:bodyPr wrap="square">
            <a:spAutoFit/>
          </a:bodyPr>
          <a:lstStyle/>
          <a:p>
            <a:r>
              <a:rPr lang="en-US" altLang="ja-JP" dirty="0" smtClean="0">
                <a:latin typeface="+mj-ea"/>
                <a:ea typeface="+mj-ea"/>
              </a:rPr>
              <a:t>C</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6" name="テキスト ボックス 15"/>
          <p:cNvSpPr txBox="1"/>
          <p:nvPr/>
        </p:nvSpPr>
        <p:spPr>
          <a:xfrm>
            <a:off x="939800" y="5337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7" name="角丸四角形 16"/>
          <p:cNvSpPr/>
          <p:nvPr/>
        </p:nvSpPr>
        <p:spPr>
          <a:xfrm>
            <a:off x="6014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8" name="正方形/長方形 17"/>
          <p:cNvSpPr/>
          <p:nvPr/>
        </p:nvSpPr>
        <p:spPr>
          <a:xfrm>
            <a:off x="6400800" y="4691251"/>
            <a:ext cx="1719263" cy="646331"/>
          </a:xfrm>
          <a:prstGeom prst="rect">
            <a:avLst/>
          </a:prstGeom>
        </p:spPr>
        <p:txBody>
          <a:bodyPr wrap="square">
            <a:spAutoFit/>
          </a:bodyPr>
          <a:lstStyle/>
          <a:p>
            <a:r>
              <a:rPr lang="en-US" altLang="ja-JP" dirty="0" smtClean="0">
                <a:latin typeface="+mj-ea"/>
                <a:ea typeface="+mj-ea"/>
              </a:rPr>
              <a:t>D</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9" name="テキスト ボックス 18"/>
          <p:cNvSpPr txBox="1"/>
          <p:nvPr/>
        </p:nvSpPr>
        <p:spPr>
          <a:xfrm>
            <a:off x="6400800" y="53375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20" name="テキスト ボックス 19"/>
          <p:cNvSpPr txBox="1"/>
          <p:nvPr/>
        </p:nvSpPr>
        <p:spPr>
          <a:xfrm>
            <a:off x="245096" y="1310326"/>
            <a:ext cx="6815579" cy="523220"/>
          </a:xfrm>
          <a:prstGeom prst="rect">
            <a:avLst/>
          </a:prstGeom>
          <a:noFill/>
        </p:spPr>
        <p:txBody>
          <a:bodyPr wrap="square" rtlCol="0">
            <a:spAutoFit/>
          </a:bodyPr>
          <a:lstStyle/>
          <a:p>
            <a:r>
              <a:rPr kumimoji="1" lang="ja-JP" altLang="en-US" sz="2800" dirty="0" smtClean="0"/>
              <a:t>黒板（ホワイトボード）等のイメージ</a:t>
            </a:r>
            <a:endParaRPr kumimoji="1" lang="ja-JP" altLang="en-US" sz="2800" dirty="0"/>
          </a:p>
        </p:txBody>
      </p:sp>
      <p:sp>
        <p:nvSpPr>
          <p:cNvPr id="22" name="正方形/長方形 2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71795598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5" name="角丸四角形 14"/>
          <p:cNvSpPr/>
          <p:nvPr/>
        </p:nvSpPr>
        <p:spPr>
          <a:xfrm>
            <a:off x="2885680" y="4833256"/>
            <a:ext cx="3398039" cy="90238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6" name="正方形/長方形 5"/>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391879373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
        <p:nvSpPr>
          <p:cNvPr id="23" name="テキスト ボックス 22"/>
          <p:cNvSpPr txBox="1"/>
          <p:nvPr/>
        </p:nvSpPr>
        <p:spPr>
          <a:xfrm>
            <a:off x="145471" y="1859976"/>
            <a:ext cx="8853055" cy="4401205"/>
          </a:xfrm>
          <a:prstGeom prst="rect">
            <a:avLst/>
          </a:prstGeom>
          <a:noFill/>
        </p:spPr>
        <p:txBody>
          <a:bodyPr wrap="square" rtlCol="0">
            <a:spAutoFit/>
          </a:bodyPr>
          <a:lstStyle/>
          <a:p>
            <a:r>
              <a:rPr lang="ja-JP" altLang="en-US" sz="2000" dirty="0" smtClean="0">
                <a:solidFill>
                  <a:schemeClr val="bg1">
                    <a:lumMod val="85000"/>
                  </a:schemeClr>
                </a:solidFill>
              </a:rPr>
              <a:t>○現在までの取り組みを振り返る。</a:t>
            </a:r>
            <a:endParaRPr lang="en-US" altLang="ja-JP" sz="2000" dirty="0" smtClean="0">
              <a:solidFill>
                <a:schemeClr val="bg1">
                  <a:lumMod val="85000"/>
                </a:schemeClr>
              </a:solidFill>
            </a:endParaRPr>
          </a:p>
          <a:p>
            <a:r>
              <a:rPr lang="ja-JP" altLang="en-US" sz="2000" dirty="0" smtClean="0">
                <a:solidFill>
                  <a:schemeClr val="bg1">
                    <a:lumMod val="85000"/>
                  </a:schemeClr>
                </a:solidFill>
              </a:rPr>
              <a:t>　（個人）</a:t>
            </a:r>
            <a:endParaRPr lang="en-US" altLang="ja-JP" sz="2000" dirty="0" smtClean="0">
              <a:solidFill>
                <a:schemeClr val="bg1">
                  <a:lumMod val="85000"/>
                </a:schemeClr>
              </a:solidFill>
            </a:endParaRPr>
          </a:p>
          <a:p>
            <a:r>
              <a:rPr lang="ja-JP" altLang="en-US" sz="2000" dirty="0" smtClean="0">
                <a:solidFill>
                  <a:schemeClr val="bg1">
                    <a:lumMod val="85000"/>
                  </a:schemeClr>
                </a:solidFill>
              </a:rPr>
              <a:t>○情報交換をする。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○「ヒント集２」第２章から取り組むことができそうなアイディアを読む。　　　　　　　　　　　</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○学校全体で取り組んでみたいことを考える。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○考えたことを交流する。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○グループの意見を黒板等で整理し、学校の具体的取り組みについて考える。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（全体）</a:t>
            </a:r>
            <a:r>
              <a:rPr lang="ja-JP" altLang="en-US" sz="2000" dirty="0" smtClean="0">
                <a:latin typeface="+mj-ea"/>
                <a:ea typeface="+mj-ea"/>
              </a:rPr>
              <a:t>　　　</a:t>
            </a:r>
            <a:r>
              <a:rPr lang="ja-JP" altLang="en-US" sz="2000" dirty="0" smtClean="0">
                <a:solidFill>
                  <a:schemeClr val="bg1">
                    <a:lumMod val="85000"/>
                  </a:schemeClr>
                </a:solidFill>
                <a:latin typeface="+mj-ea"/>
                <a:ea typeface="+mj-ea"/>
              </a:rPr>
              <a:t>　　　　　　　　　　　　　　　　　　　　　</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○個人での取り組みについて考える。</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（個人）</a:t>
            </a:r>
            <a:endParaRPr lang="en-US" altLang="ja-JP" sz="2000" dirty="0" smtClean="0">
              <a:latin typeface="+mj-ea"/>
              <a:ea typeface="+mj-ea"/>
            </a:endParaRPr>
          </a:p>
        </p:txBody>
      </p:sp>
      <p:sp>
        <p:nvSpPr>
          <p:cNvPr id="24" name="下矢印 23"/>
          <p:cNvSpPr/>
          <p:nvPr/>
        </p:nvSpPr>
        <p:spPr>
          <a:xfrm>
            <a:off x="3028950" y="231024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28921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347835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4118255"/>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6585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下矢印 28"/>
          <p:cNvSpPr/>
          <p:nvPr/>
        </p:nvSpPr>
        <p:spPr>
          <a:xfrm>
            <a:off x="3028950" y="528896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09167447"/>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学校・学級の取り組みブラッシュアップ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6162" y="1330037"/>
            <a:ext cx="3877076" cy="54863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911150" y="5691666"/>
            <a:ext cx="3433666" cy="73400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757958068"/>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88925" y="2407028"/>
            <a:ext cx="8591550" cy="2062103"/>
          </a:xfrm>
          <a:prstGeom prst="rect">
            <a:avLst/>
          </a:prstGeom>
          <a:noFill/>
        </p:spPr>
        <p:txBody>
          <a:bodyPr wrap="square" rtlCol="0">
            <a:spAutoFit/>
          </a:bodyPr>
          <a:lstStyle/>
          <a:p>
            <a:r>
              <a:rPr kumimoji="1" lang="en-US" altLang="ja-JP" sz="3200" dirty="0" smtClean="0">
                <a:latin typeface="+mj-ea"/>
                <a:ea typeface="+mj-ea"/>
              </a:rPr>
              <a:t>【</a:t>
            </a:r>
            <a:r>
              <a:rPr kumimoji="1" lang="ja-JP" altLang="en-US" sz="3200" dirty="0" smtClean="0">
                <a:latin typeface="+mj-ea"/>
                <a:ea typeface="+mj-ea"/>
              </a:rPr>
              <a:t>まとめ</a:t>
            </a:r>
            <a:r>
              <a:rPr kumimoji="1" lang="en-US" altLang="ja-JP" sz="3200" dirty="0" smtClean="0">
                <a:latin typeface="+mj-ea"/>
                <a:ea typeface="+mj-ea"/>
              </a:rPr>
              <a:t>】</a:t>
            </a:r>
          </a:p>
          <a:p>
            <a:r>
              <a:rPr lang="ja-JP" altLang="en-US" sz="3200" dirty="0" smtClean="0">
                <a:latin typeface="+mj-ea"/>
                <a:ea typeface="+mj-ea"/>
              </a:rPr>
              <a:t>・思考力・判断力・表現力等を育むためには、　</a:t>
            </a:r>
            <a:endParaRPr lang="en-US" altLang="ja-JP" sz="3200" dirty="0" smtClean="0">
              <a:latin typeface="+mj-ea"/>
              <a:ea typeface="+mj-ea"/>
            </a:endParaRPr>
          </a:p>
          <a:p>
            <a:r>
              <a:rPr lang="ja-JP" altLang="en-US" sz="3200" dirty="0">
                <a:latin typeface="+mj-ea"/>
                <a:ea typeface="+mj-ea"/>
              </a:rPr>
              <a:t>　</a:t>
            </a:r>
            <a:r>
              <a:rPr lang="ja-JP" altLang="en-US" sz="3200" dirty="0" smtClean="0">
                <a:latin typeface="+mj-ea"/>
                <a:ea typeface="+mj-ea"/>
              </a:rPr>
              <a:t>学校全体での共通した取り組みが必要。</a:t>
            </a:r>
            <a:endParaRPr lang="en-US" altLang="ja-JP" sz="3200" dirty="0" smtClean="0">
              <a:latin typeface="+mj-ea"/>
              <a:ea typeface="+mj-ea"/>
            </a:endParaRPr>
          </a:p>
          <a:p>
            <a:r>
              <a:rPr lang="ja-JP" altLang="en-US" sz="3200" dirty="0" smtClean="0">
                <a:latin typeface="+mj-ea"/>
                <a:ea typeface="+mj-ea"/>
              </a:rPr>
              <a:t>・常時効果的な取り組みにブラッシュアップ。</a:t>
            </a:r>
            <a:endParaRPr lang="ja-JP" altLang="en-US" sz="3200" dirty="0">
              <a:latin typeface="+mj-ea"/>
              <a:ea typeface="+mj-ea"/>
            </a:endParaRPr>
          </a:p>
        </p:txBody>
      </p:sp>
      <p:sp>
        <p:nvSpPr>
          <p:cNvPr id="6" name="角丸四角形 5"/>
          <p:cNvSpPr/>
          <p:nvPr/>
        </p:nvSpPr>
        <p:spPr>
          <a:xfrm>
            <a:off x="285750" y="5176838"/>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3200" b="1" dirty="0" smtClean="0">
                <a:latin typeface="+mn-ea"/>
              </a:rPr>
              <a:t>　　　　</a:t>
            </a:r>
            <a:r>
              <a:rPr lang="en-US" altLang="ja-JP" sz="3200" b="1" dirty="0" smtClean="0">
                <a:latin typeface="+mn-ea"/>
              </a:rPr>
              <a:t>Ⅵ</a:t>
            </a:r>
            <a:r>
              <a:rPr lang="ja-JP" altLang="en-US" sz="3200" b="1" dirty="0" smtClean="0">
                <a:latin typeface="+mn-ea"/>
              </a:rPr>
              <a:t>　学校</a:t>
            </a:r>
            <a:r>
              <a:rPr lang="ja-JP" altLang="en-US" sz="3200" b="1" dirty="0">
                <a:latin typeface="+mn-ea"/>
              </a:rPr>
              <a:t>・学級の</a:t>
            </a:r>
            <a:r>
              <a:rPr lang="ja-JP" altLang="en-US" sz="3200" b="1" dirty="0" smtClean="0">
                <a:latin typeface="+mn-ea"/>
              </a:rPr>
              <a:t>取り組み</a:t>
            </a:r>
            <a:endParaRPr lang="en-US" altLang="ja-JP" sz="3200" b="1" dirty="0" smtClean="0">
              <a:latin typeface="+mn-ea"/>
            </a:endParaRPr>
          </a:p>
          <a:p>
            <a:pPr algn="ctr"/>
            <a:r>
              <a:rPr lang="ja-JP" altLang="en-US" sz="3200" b="1" dirty="0" smtClean="0">
                <a:latin typeface="+mn-ea"/>
              </a:rPr>
              <a:t>ブラッシュアップ研修</a:t>
            </a:r>
            <a:endParaRPr lang="ja-JP" altLang="en-US" sz="3200" b="1" dirty="0">
              <a:latin typeface="+mn-ea"/>
            </a:endParaRPr>
          </a:p>
        </p:txBody>
      </p:sp>
    </p:spTree>
    <p:extLst>
      <p:ext uri="{BB962C8B-B14F-4D97-AF65-F5344CB8AC3E}">
        <p14:creationId xmlns:p14="http://schemas.microsoft.com/office/powerpoint/2010/main" val="26089065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角丸四角形 48"/>
          <p:cNvSpPr/>
          <p:nvPr/>
        </p:nvSpPr>
        <p:spPr>
          <a:xfrm>
            <a:off x="4191322" y="2971800"/>
            <a:ext cx="4608512" cy="1484362"/>
          </a:xfrm>
          <a:prstGeom prst="roundRect">
            <a:avLst/>
          </a:prstGeom>
          <a:solidFill>
            <a:srgbClr val="FFE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角丸四角形 2"/>
          <p:cNvSpPr/>
          <p:nvPr/>
        </p:nvSpPr>
        <p:spPr>
          <a:xfrm>
            <a:off x="251520" y="1268760"/>
            <a:ext cx="8640960" cy="100811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全国学力・学習状況調査の</a:t>
            </a:r>
            <a:endParaRPr lang="en-US" altLang="ja-JP" sz="2800" dirty="0" smtClean="0">
              <a:solidFill>
                <a:prstClr val="black"/>
              </a:solidFill>
            </a:endParaRPr>
          </a:p>
          <a:p>
            <a:pPr algn="ctr"/>
            <a:r>
              <a:rPr lang="ja-JP" altLang="en-US" sz="2800" dirty="0" smtClean="0">
                <a:solidFill>
                  <a:prstClr val="black"/>
                </a:solidFill>
              </a:rPr>
              <a:t>結果を分析する</a:t>
            </a:r>
            <a:endParaRPr lang="ja-JP" altLang="en-US" sz="2800" dirty="0">
              <a:solidFill>
                <a:prstClr val="black"/>
              </a:solidFill>
            </a:endParaRPr>
          </a:p>
        </p:txBody>
      </p:sp>
      <p:graphicFrame>
        <p:nvGraphicFramePr>
          <p:cNvPr id="4" name="図表 3"/>
          <p:cNvGraphicFramePr/>
          <p:nvPr>
            <p:extLst>
              <p:ext uri="{D42A27DB-BD31-4B8C-83A1-F6EECF244321}">
                <p14:modId xmlns:p14="http://schemas.microsoft.com/office/powerpoint/2010/main" val="4253324293"/>
              </p:ext>
            </p:extLst>
          </p:nvPr>
        </p:nvGraphicFramePr>
        <p:xfrm>
          <a:off x="323528" y="188640"/>
          <a:ext cx="8568952" cy="936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5" name="グループ化 4"/>
          <p:cNvGrpSpPr/>
          <p:nvPr/>
        </p:nvGrpSpPr>
        <p:grpSpPr>
          <a:xfrm>
            <a:off x="323533" y="2420889"/>
            <a:ext cx="3797703" cy="4077803"/>
            <a:chOff x="251520" y="3161709"/>
            <a:chExt cx="2141517" cy="3198711"/>
          </a:xfrm>
        </p:grpSpPr>
        <p:sp>
          <p:nvSpPr>
            <p:cNvPr id="6" name="テキスト ボックス 5"/>
            <p:cNvSpPr txBox="1"/>
            <p:nvPr/>
          </p:nvSpPr>
          <p:spPr>
            <a:xfrm>
              <a:off x="358193" y="3214776"/>
              <a:ext cx="451242" cy="737717"/>
            </a:xfrm>
            <a:prstGeom prst="rect">
              <a:avLst/>
            </a:prstGeom>
            <a:noFill/>
          </p:spPr>
          <p:txBody>
            <a:bodyPr vert="eaVert" wrap="square" rtlCol="0">
              <a:spAutoFit/>
            </a:bodyPr>
            <a:lstStyle/>
            <a:p>
              <a:pPr algn="r"/>
              <a:r>
                <a:rPr lang="ja-JP" altLang="en-US" sz="2000" dirty="0" smtClean="0">
                  <a:solidFill>
                    <a:prstClr val="black"/>
                  </a:solidFill>
                  <a:latin typeface="ＭＳ ゴシック" panose="020B0609070205080204" pitchFamily="49" charset="-128"/>
                  <a:ea typeface="ＭＳ ゴシック" panose="020B0609070205080204" pitchFamily="49" charset="-128"/>
                </a:rPr>
                <a:t>正答率の差　</a:t>
              </a:r>
              <a:endParaRPr lang="ja-JP" altLang="en-US" sz="2000" dirty="0">
                <a:solidFill>
                  <a:prstClr val="black"/>
                </a:solidFill>
                <a:latin typeface="ＭＳ ゴシック" panose="020B0609070205080204" pitchFamily="49" charset="-128"/>
                <a:ea typeface="ＭＳ ゴシック" panose="020B0609070205080204" pitchFamily="49" charset="-128"/>
              </a:endParaRPr>
            </a:p>
          </p:txBody>
        </p:sp>
        <p:grpSp>
          <p:nvGrpSpPr>
            <p:cNvPr id="7" name="グループ化 6"/>
            <p:cNvGrpSpPr/>
            <p:nvPr/>
          </p:nvGrpSpPr>
          <p:grpSpPr>
            <a:xfrm>
              <a:off x="251520" y="3161709"/>
              <a:ext cx="2141517" cy="3198711"/>
              <a:chOff x="251520" y="3161709"/>
              <a:chExt cx="2141517" cy="3198711"/>
            </a:xfrm>
          </p:grpSpPr>
          <p:sp>
            <p:nvSpPr>
              <p:cNvPr id="8" name="正方形/長方形 7"/>
              <p:cNvSpPr/>
              <p:nvPr/>
            </p:nvSpPr>
            <p:spPr>
              <a:xfrm>
                <a:off x="298667" y="3205378"/>
                <a:ext cx="2094370" cy="3155042"/>
              </a:xfrm>
              <a:prstGeom prst="rect">
                <a:avLst/>
              </a:prstGeom>
              <a:noFill/>
              <a:ln w="952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9" name="テキスト ボックス 8"/>
              <p:cNvSpPr txBox="1"/>
              <p:nvPr/>
            </p:nvSpPr>
            <p:spPr>
              <a:xfrm>
                <a:off x="251520" y="6061928"/>
                <a:ext cx="2090750" cy="199177"/>
              </a:xfrm>
              <a:prstGeom prst="rect">
                <a:avLst/>
              </a:prstGeom>
              <a:noFill/>
            </p:spPr>
            <p:txBody>
              <a:bodyPr wrap="square" rtlCol="0">
                <a:spAutoFit/>
              </a:bodyPr>
              <a:lstStyle/>
              <a:p>
                <a:pPr algn="ctr"/>
                <a:r>
                  <a:rPr lang="ja-JP" altLang="en-US" sz="1050" b="1" dirty="0" smtClean="0">
                    <a:solidFill>
                      <a:prstClr val="black"/>
                    </a:solidFill>
                    <a:latin typeface="ＭＳ Ｐゴシック"/>
                  </a:rPr>
                  <a:t>ベンチマークグラフ（対全国）の例</a:t>
                </a:r>
                <a:endParaRPr lang="ja-JP" altLang="en-US" sz="1050" b="1" dirty="0">
                  <a:solidFill>
                    <a:prstClr val="black"/>
                  </a:solidFill>
                  <a:latin typeface="ＭＳ Ｐゴシック"/>
                </a:endParaRPr>
              </a:p>
            </p:txBody>
          </p:sp>
          <p:sp>
            <p:nvSpPr>
              <p:cNvPr id="10" name="テキスト ボックス 9"/>
              <p:cNvSpPr txBox="1"/>
              <p:nvPr/>
            </p:nvSpPr>
            <p:spPr>
              <a:xfrm>
                <a:off x="764245" y="3161709"/>
                <a:ext cx="451242" cy="1063790"/>
              </a:xfrm>
              <a:prstGeom prst="rect">
                <a:avLst/>
              </a:prstGeom>
              <a:noFill/>
            </p:spPr>
            <p:txBody>
              <a:bodyPr vert="eaVert" wrap="square" rtlCol="0">
                <a:spAutoFit/>
              </a:bodyPr>
              <a:lstStyle/>
              <a:p>
                <a:pPr algn="ctr"/>
                <a:r>
                  <a:rPr lang="ja-JP" altLang="en-US" sz="2000" dirty="0" smtClean="0">
                    <a:solidFill>
                      <a:prstClr val="black"/>
                    </a:solidFill>
                    <a:latin typeface="ＭＳ ゴシック" panose="020B0609070205080204" pitchFamily="49" charset="-128"/>
                    <a:ea typeface="ＭＳ ゴシック" panose="020B0609070205080204" pitchFamily="49" charset="-128"/>
                  </a:rPr>
                  <a:t>優先</a:t>
                </a:r>
                <a:endParaRPr lang="en-US" altLang="ja-JP" sz="2000" dirty="0" smtClean="0">
                  <a:solidFill>
                    <a:prstClr val="black"/>
                  </a:solidFill>
                  <a:latin typeface="ＭＳ ゴシック" panose="020B0609070205080204" pitchFamily="49" charset="-128"/>
                  <a:ea typeface="ＭＳ ゴシック" panose="020B0609070205080204" pitchFamily="49" charset="-128"/>
                </a:endParaRPr>
              </a:p>
              <a:p>
                <a:pPr algn="ctr"/>
                <a:r>
                  <a:rPr lang="ja-JP" altLang="en-US" sz="2000" dirty="0" smtClean="0">
                    <a:solidFill>
                      <a:prstClr val="black"/>
                    </a:solidFill>
                    <a:latin typeface="ＭＳ ゴシック" panose="020B0609070205080204" pitchFamily="49" charset="-128"/>
                    <a:ea typeface="ＭＳ ゴシック" panose="020B0609070205080204" pitchFamily="49" charset="-128"/>
                  </a:rPr>
                  <a:t>順位</a:t>
                </a:r>
                <a:endParaRPr lang="ja-JP" altLang="en-US" sz="2000" dirty="0">
                  <a:solidFill>
                    <a:prstClr val="black"/>
                  </a:solidFill>
                  <a:latin typeface="ＭＳ ゴシック" panose="020B0609070205080204" pitchFamily="49" charset="-128"/>
                  <a:ea typeface="ＭＳ ゴシック" panose="020B0609070205080204" pitchFamily="49" charset="-128"/>
                </a:endParaRPr>
              </a:p>
            </p:txBody>
          </p:sp>
          <p:cxnSp>
            <p:nvCxnSpPr>
              <p:cNvPr id="11" name="直線コネクタ 10"/>
              <p:cNvCxnSpPr/>
              <p:nvPr/>
            </p:nvCxnSpPr>
            <p:spPr>
              <a:xfrm>
                <a:off x="2149632" y="3949552"/>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線コネクタ 11"/>
              <p:cNvCxnSpPr/>
              <p:nvPr/>
            </p:nvCxnSpPr>
            <p:spPr>
              <a:xfrm>
                <a:off x="41352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831423"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線コネクタ 13"/>
              <p:cNvCxnSpPr/>
              <p:nvPr/>
            </p:nvCxnSpPr>
            <p:spPr>
              <a:xfrm>
                <a:off x="1130601" y="3951717"/>
                <a:ext cx="0" cy="207105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650353" y="3951717"/>
                <a:ext cx="0" cy="2071058"/>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 name="直線コネクタ 15"/>
              <p:cNvCxnSpPr/>
              <p:nvPr/>
            </p:nvCxnSpPr>
            <p:spPr>
              <a:xfrm>
                <a:off x="413521" y="3951717"/>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p:nvPr/>
            </p:nvCxnSpPr>
            <p:spPr>
              <a:xfrm>
                <a:off x="413521" y="4365928"/>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線コネクタ 17"/>
              <p:cNvCxnSpPr/>
              <p:nvPr/>
            </p:nvCxnSpPr>
            <p:spPr>
              <a:xfrm>
                <a:off x="413521" y="4780139"/>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線コネクタ 18"/>
              <p:cNvCxnSpPr/>
              <p:nvPr/>
            </p:nvCxnSpPr>
            <p:spPr>
              <a:xfrm>
                <a:off x="413521" y="5194350"/>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線コネクタ 19"/>
              <p:cNvCxnSpPr/>
              <p:nvPr/>
            </p:nvCxnSpPr>
            <p:spPr>
              <a:xfrm>
                <a:off x="413521" y="5608561"/>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413521" y="6022774"/>
                <a:ext cx="17361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454076" y="4027928"/>
                <a:ext cx="322884" cy="362139"/>
              </a:xfrm>
              <a:prstGeom prst="rect">
                <a:avLst/>
              </a:prstGeom>
              <a:noFill/>
            </p:spPr>
            <p:txBody>
              <a:bodyPr wrap="none" rtlCol="0">
                <a:spAutoFit/>
              </a:bodyPr>
              <a:lstStyle/>
              <a:p>
                <a:r>
                  <a:rPr lang="en-US" altLang="ja-JP" sz="2400" dirty="0" smtClean="0">
                    <a:solidFill>
                      <a:prstClr val="black"/>
                    </a:solidFill>
                  </a:rPr>
                  <a:t>1.0</a:t>
                </a:r>
                <a:endParaRPr lang="ja-JP" altLang="en-US" sz="2400" dirty="0">
                  <a:solidFill>
                    <a:prstClr val="black"/>
                  </a:solidFill>
                </a:endParaRPr>
              </a:p>
            </p:txBody>
          </p:sp>
          <p:sp>
            <p:nvSpPr>
              <p:cNvPr id="23" name="テキスト ボックス 22"/>
              <p:cNvSpPr txBox="1"/>
              <p:nvPr/>
            </p:nvSpPr>
            <p:spPr>
              <a:xfrm>
                <a:off x="454076" y="4447952"/>
                <a:ext cx="322884" cy="362139"/>
              </a:xfrm>
              <a:prstGeom prst="rect">
                <a:avLst/>
              </a:prstGeom>
              <a:noFill/>
            </p:spPr>
            <p:txBody>
              <a:bodyPr wrap="none" rtlCol="0">
                <a:spAutoFit/>
              </a:bodyPr>
              <a:lstStyle/>
              <a:p>
                <a:r>
                  <a:rPr lang="en-US" altLang="ja-JP" sz="2400" dirty="0" smtClean="0">
                    <a:solidFill>
                      <a:prstClr val="black"/>
                    </a:solidFill>
                  </a:rPr>
                  <a:t>3.7</a:t>
                </a:r>
                <a:endParaRPr lang="ja-JP" altLang="en-US" sz="2400" dirty="0">
                  <a:solidFill>
                    <a:prstClr val="black"/>
                  </a:solidFill>
                </a:endParaRPr>
              </a:p>
            </p:txBody>
          </p:sp>
          <p:sp>
            <p:nvSpPr>
              <p:cNvPr id="24" name="テキスト ボックス 23"/>
              <p:cNvSpPr txBox="1"/>
              <p:nvPr/>
            </p:nvSpPr>
            <p:spPr>
              <a:xfrm>
                <a:off x="422835" y="4867978"/>
                <a:ext cx="376216" cy="362139"/>
              </a:xfrm>
              <a:prstGeom prst="rect">
                <a:avLst/>
              </a:prstGeom>
              <a:noFill/>
            </p:spPr>
            <p:txBody>
              <a:bodyPr wrap="none" rtlCol="0">
                <a:spAutoFit/>
              </a:bodyPr>
              <a:lstStyle/>
              <a:p>
                <a:r>
                  <a:rPr lang="en-US" altLang="ja-JP" sz="2400" dirty="0" smtClean="0">
                    <a:solidFill>
                      <a:prstClr val="black"/>
                    </a:solidFill>
                  </a:rPr>
                  <a:t>-3.4</a:t>
                </a:r>
                <a:endParaRPr lang="ja-JP" altLang="en-US" sz="2400" dirty="0">
                  <a:solidFill>
                    <a:prstClr val="black"/>
                  </a:solidFill>
                </a:endParaRPr>
              </a:p>
            </p:txBody>
          </p:sp>
          <p:sp>
            <p:nvSpPr>
              <p:cNvPr id="25" name="テキスト ボックス 24"/>
              <p:cNvSpPr txBox="1"/>
              <p:nvPr/>
            </p:nvSpPr>
            <p:spPr>
              <a:xfrm>
                <a:off x="393163" y="5288003"/>
                <a:ext cx="376216" cy="362139"/>
              </a:xfrm>
              <a:prstGeom prst="rect">
                <a:avLst/>
              </a:prstGeom>
              <a:noFill/>
            </p:spPr>
            <p:txBody>
              <a:bodyPr wrap="none" rtlCol="0">
                <a:spAutoFit/>
              </a:bodyPr>
              <a:lstStyle/>
              <a:p>
                <a:r>
                  <a:rPr lang="en-US" altLang="ja-JP" sz="2400" dirty="0" smtClean="0">
                    <a:solidFill>
                      <a:prstClr val="black"/>
                    </a:solidFill>
                  </a:rPr>
                  <a:t>-3.2</a:t>
                </a:r>
                <a:endParaRPr lang="ja-JP" altLang="en-US" sz="2400" dirty="0">
                  <a:solidFill>
                    <a:prstClr val="black"/>
                  </a:solidFill>
                </a:endParaRPr>
              </a:p>
            </p:txBody>
          </p:sp>
          <p:sp>
            <p:nvSpPr>
              <p:cNvPr id="26" name="テキスト ボックス 25"/>
              <p:cNvSpPr txBox="1"/>
              <p:nvPr/>
            </p:nvSpPr>
            <p:spPr>
              <a:xfrm>
                <a:off x="393163" y="5708028"/>
                <a:ext cx="376216" cy="362139"/>
              </a:xfrm>
              <a:prstGeom prst="rect">
                <a:avLst/>
              </a:prstGeom>
              <a:noFill/>
            </p:spPr>
            <p:txBody>
              <a:bodyPr wrap="none" rtlCol="0">
                <a:spAutoFit/>
              </a:bodyPr>
              <a:lstStyle/>
              <a:p>
                <a:r>
                  <a:rPr lang="en-US" altLang="ja-JP" sz="2400" dirty="0" smtClean="0">
                    <a:solidFill>
                      <a:prstClr val="black"/>
                    </a:solidFill>
                  </a:rPr>
                  <a:t>-2.2</a:t>
                </a:r>
                <a:endParaRPr lang="ja-JP" altLang="en-US" sz="2400" dirty="0">
                  <a:solidFill>
                    <a:prstClr val="black"/>
                  </a:solidFill>
                </a:endParaRPr>
              </a:p>
            </p:txBody>
          </p:sp>
          <p:sp>
            <p:nvSpPr>
              <p:cNvPr id="27" name="テキスト ボックス 26"/>
              <p:cNvSpPr txBox="1"/>
              <p:nvPr/>
            </p:nvSpPr>
            <p:spPr>
              <a:xfrm>
                <a:off x="830999" y="4027928"/>
                <a:ext cx="279495" cy="362139"/>
              </a:xfrm>
              <a:prstGeom prst="rect">
                <a:avLst/>
              </a:prstGeom>
              <a:noFill/>
            </p:spPr>
            <p:txBody>
              <a:bodyPr wrap="none" rtlCol="0">
                <a:spAutoFit/>
              </a:bodyPr>
              <a:lstStyle/>
              <a:p>
                <a:r>
                  <a:rPr lang="en-US" altLang="ja-JP" sz="2400" dirty="0" smtClean="0">
                    <a:solidFill>
                      <a:prstClr val="black"/>
                    </a:solidFill>
                  </a:rPr>
                  <a:t>12</a:t>
                </a:r>
                <a:endParaRPr lang="ja-JP" altLang="en-US" sz="2400" dirty="0">
                  <a:solidFill>
                    <a:prstClr val="black"/>
                  </a:solidFill>
                </a:endParaRPr>
              </a:p>
            </p:txBody>
          </p:sp>
          <p:sp>
            <p:nvSpPr>
              <p:cNvPr id="28" name="テキスト ボックス 27"/>
              <p:cNvSpPr txBox="1"/>
              <p:nvPr/>
            </p:nvSpPr>
            <p:spPr>
              <a:xfrm>
                <a:off x="830999" y="4447952"/>
                <a:ext cx="279495" cy="362139"/>
              </a:xfrm>
              <a:prstGeom prst="rect">
                <a:avLst/>
              </a:prstGeom>
              <a:noFill/>
            </p:spPr>
            <p:txBody>
              <a:bodyPr wrap="none" rtlCol="0">
                <a:spAutoFit/>
              </a:bodyPr>
              <a:lstStyle/>
              <a:p>
                <a:r>
                  <a:rPr lang="en-US" altLang="ja-JP" sz="2400" dirty="0" smtClean="0">
                    <a:solidFill>
                      <a:prstClr val="black"/>
                    </a:solidFill>
                  </a:rPr>
                  <a:t>15</a:t>
                </a:r>
                <a:endParaRPr lang="ja-JP" altLang="en-US" sz="2400" dirty="0">
                  <a:solidFill>
                    <a:prstClr val="black"/>
                  </a:solidFill>
                </a:endParaRPr>
              </a:p>
            </p:txBody>
          </p:sp>
          <p:sp>
            <p:nvSpPr>
              <p:cNvPr id="29" name="テキスト ボックス 28"/>
              <p:cNvSpPr txBox="1"/>
              <p:nvPr/>
            </p:nvSpPr>
            <p:spPr>
              <a:xfrm>
                <a:off x="827361" y="4867978"/>
                <a:ext cx="191814" cy="362139"/>
              </a:xfrm>
              <a:prstGeom prst="rect">
                <a:avLst/>
              </a:prstGeom>
              <a:noFill/>
            </p:spPr>
            <p:txBody>
              <a:bodyPr wrap="none" rtlCol="0">
                <a:spAutoFit/>
              </a:bodyPr>
              <a:lstStyle/>
              <a:p>
                <a:r>
                  <a:rPr lang="en-US" altLang="ja-JP" sz="2400" dirty="0" smtClean="0">
                    <a:solidFill>
                      <a:prstClr val="black"/>
                    </a:solidFill>
                  </a:rPr>
                  <a:t>2</a:t>
                </a:r>
                <a:endParaRPr lang="ja-JP" altLang="en-US" sz="2400" dirty="0">
                  <a:solidFill>
                    <a:prstClr val="black"/>
                  </a:solidFill>
                </a:endParaRPr>
              </a:p>
            </p:txBody>
          </p:sp>
          <p:sp>
            <p:nvSpPr>
              <p:cNvPr id="30" name="テキスト ボックス 29"/>
              <p:cNvSpPr txBox="1"/>
              <p:nvPr/>
            </p:nvSpPr>
            <p:spPr>
              <a:xfrm>
                <a:off x="827361" y="5288003"/>
                <a:ext cx="191814" cy="362139"/>
              </a:xfrm>
              <a:prstGeom prst="rect">
                <a:avLst/>
              </a:prstGeom>
              <a:noFill/>
            </p:spPr>
            <p:txBody>
              <a:bodyPr wrap="none" rtlCol="0">
                <a:spAutoFit/>
              </a:bodyPr>
              <a:lstStyle/>
              <a:p>
                <a:r>
                  <a:rPr lang="en-US" altLang="ja-JP" sz="2400" dirty="0" smtClean="0">
                    <a:solidFill>
                      <a:prstClr val="black"/>
                    </a:solidFill>
                  </a:rPr>
                  <a:t>3</a:t>
                </a:r>
                <a:endParaRPr lang="ja-JP" altLang="en-US" sz="2400" dirty="0">
                  <a:solidFill>
                    <a:prstClr val="black"/>
                  </a:solidFill>
                </a:endParaRPr>
              </a:p>
            </p:txBody>
          </p:sp>
          <p:sp>
            <p:nvSpPr>
              <p:cNvPr id="31" name="テキスト ボックス 30"/>
              <p:cNvSpPr txBox="1"/>
              <p:nvPr/>
            </p:nvSpPr>
            <p:spPr>
              <a:xfrm>
                <a:off x="827361" y="5708028"/>
                <a:ext cx="191814" cy="362139"/>
              </a:xfrm>
              <a:prstGeom prst="rect">
                <a:avLst/>
              </a:prstGeom>
              <a:noFill/>
            </p:spPr>
            <p:txBody>
              <a:bodyPr wrap="none" rtlCol="0">
                <a:spAutoFit/>
              </a:bodyPr>
              <a:lstStyle/>
              <a:p>
                <a:r>
                  <a:rPr lang="en-US" altLang="ja-JP" sz="2400" dirty="0" smtClean="0">
                    <a:solidFill>
                      <a:prstClr val="black"/>
                    </a:solidFill>
                  </a:rPr>
                  <a:t>4</a:t>
                </a:r>
                <a:endParaRPr lang="ja-JP" altLang="en-US" sz="2400" dirty="0">
                  <a:solidFill>
                    <a:prstClr val="black"/>
                  </a:solidFill>
                </a:endParaRPr>
              </a:p>
            </p:txBody>
          </p:sp>
          <p:sp>
            <p:nvSpPr>
              <p:cNvPr id="32" name="テキスト ボックス 31"/>
              <p:cNvSpPr txBox="1"/>
              <p:nvPr/>
            </p:nvSpPr>
            <p:spPr>
              <a:xfrm>
                <a:off x="1085686" y="3660597"/>
                <a:ext cx="332827" cy="362139"/>
              </a:xfrm>
              <a:prstGeom prst="rect">
                <a:avLst/>
              </a:prstGeom>
              <a:noFill/>
            </p:spPr>
            <p:txBody>
              <a:bodyPr wrap="none" rtlCol="0">
                <a:spAutoFit/>
              </a:bodyPr>
              <a:lstStyle/>
              <a:p>
                <a:r>
                  <a:rPr lang="en-US" altLang="ja-JP" sz="2400" dirty="0" smtClean="0">
                    <a:solidFill>
                      <a:srgbClr val="FF0000"/>
                    </a:solidFill>
                  </a:rPr>
                  <a:t>-15</a:t>
                </a:r>
                <a:endParaRPr lang="ja-JP" altLang="en-US" sz="2400" dirty="0">
                  <a:solidFill>
                    <a:srgbClr val="FF0000"/>
                  </a:solidFill>
                </a:endParaRPr>
              </a:p>
            </p:txBody>
          </p:sp>
          <p:sp>
            <p:nvSpPr>
              <p:cNvPr id="33" name="テキスト ボックス 32"/>
              <p:cNvSpPr txBox="1"/>
              <p:nvPr/>
            </p:nvSpPr>
            <p:spPr>
              <a:xfrm>
                <a:off x="1865170" y="3670070"/>
                <a:ext cx="399832" cy="362139"/>
              </a:xfrm>
              <a:prstGeom prst="rect">
                <a:avLst/>
              </a:prstGeom>
              <a:noFill/>
            </p:spPr>
            <p:txBody>
              <a:bodyPr wrap="square" rtlCol="0">
                <a:spAutoFit/>
              </a:bodyPr>
              <a:lstStyle/>
              <a:p>
                <a:r>
                  <a:rPr lang="en-US" altLang="ja-JP" sz="2400" dirty="0" smtClean="0">
                    <a:solidFill>
                      <a:prstClr val="black"/>
                    </a:solidFill>
                  </a:rPr>
                  <a:t>+15</a:t>
                </a:r>
                <a:endParaRPr lang="ja-JP" altLang="en-US" sz="2400" dirty="0">
                  <a:solidFill>
                    <a:prstClr val="black"/>
                  </a:solidFill>
                </a:endParaRPr>
              </a:p>
            </p:txBody>
          </p:sp>
          <p:cxnSp>
            <p:nvCxnSpPr>
              <p:cNvPr id="34" name="直線コネクタ 33"/>
              <p:cNvCxnSpPr/>
              <p:nvPr/>
            </p:nvCxnSpPr>
            <p:spPr>
              <a:xfrm>
                <a:off x="1816779"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p:cNvCxnSpPr/>
              <p:nvPr/>
            </p:nvCxnSpPr>
            <p:spPr>
              <a:xfrm>
                <a:off x="1983205" y="3948318"/>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a:off x="1477103"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p:cNvCxnSpPr/>
              <p:nvPr/>
            </p:nvCxnSpPr>
            <p:spPr>
              <a:xfrm>
                <a:off x="1303852" y="3951717"/>
                <a:ext cx="0" cy="20732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p:cNvSpPr/>
              <p:nvPr/>
            </p:nvSpPr>
            <p:spPr>
              <a:xfrm>
                <a:off x="1650353" y="4038011"/>
                <a:ext cx="33285"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9" name="正方形/長方形 38"/>
              <p:cNvSpPr/>
              <p:nvPr/>
            </p:nvSpPr>
            <p:spPr>
              <a:xfrm>
                <a:off x="1650352" y="4447952"/>
                <a:ext cx="117414" cy="236759"/>
              </a:xfrm>
              <a:prstGeom prst="rect">
                <a:avLst/>
              </a:prstGeom>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0" name="正方形/長方形 39"/>
              <p:cNvSpPr/>
              <p:nvPr/>
            </p:nvSpPr>
            <p:spPr>
              <a:xfrm>
                <a:off x="1532939" y="4866549"/>
                <a:ext cx="117414"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1" name="正方形/長方形 40"/>
              <p:cNvSpPr/>
              <p:nvPr/>
            </p:nvSpPr>
            <p:spPr>
              <a:xfrm>
                <a:off x="1537451" y="5293802"/>
                <a:ext cx="112901"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2" name="正方形/長方形 41"/>
              <p:cNvSpPr/>
              <p:nvPr/>
            </p:nvSpPr>
            <p:spPr>
              <a:xfrm>
                <a:off x="1571826" y="5727766"/>
                <a:ext cx="78526" cy="236759"/>
              </a:xfrm>
              <a:prstGeom prst="rect">
                <a:avLst/>
              </a:prstGeom>
              <a:solidFill>
                <a:srgbClr val="FF5050"/>
              </a:solid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grpSp>
      <p:sp>
        <p:nvSpPr>
          <p:cNvPr id="44" name="テキスト ボックス 43"/>
          <p:cNvSpPr txBox="1"/>
          <p:nvPr/>
        </p:nvSpPr>
        <p:spPr>
          <a:xfrm>
            <a:off x="4552950" y="3271034"/>
            <a:ext cx="4032448" cy="954107"/>
          </a:xfrm>
          <a:prstGeom prst="rect">
            <a:avLst/>
          </a:prstGeom>
          <a:noFill/>
        </p:spPr>
        <p:txBody>
          <a:bodyPr wrap="square" rtlCol="0">
            <a:spAutoFit/>
          </a:bodyPr>
          <a:lstStyle/>
          <a:p>
            <a:r>
              <a:rPr kumimoji="1" lang="ja-JP" altLang="en-US" sz="2800" dirty="0" smtClean="0"/>
              <a:t>○平均正答率</a:t>
            </a:r>
            <a:endParaRPr kumimoji="1" lang="en-US" altLang="ja-JP" sz="2800" dirty="0" smtClean="0"/>
          </a:p>
          <a:p>
            <a:r>
              <a:rPr lang="ja-JP" altLang="en-US" sz="2800" dirty="0" smtClean="0"/>
              <a:t>○無解答率</a:t>
            </a:r>
            <a:endParaRPr kumimoji="1" lang="ja-JP" altLang="en-US" sz="2800" dirty="0"/>
          </a:p>
        </p:txBody>
      </p:sp>
      <p:sp>
        <p:nvSpPr>
          <p:cNvPr id="45" name="テキスト ボックス 44"/>
          <p:cNvSpPr txBox="1"/>
          <p:nvPr/>
        </p:nvSpPr>
        <p:spPr>
          <a:xfrm>
            <a:off x="4392488" y="4407500"/>
            <a:ext cx="4379416" cy="461665"/>
          </a:xfrm>
          <a:prstGeom prst="rect">
            <a:avLst/>
          </a:prstGeom>
          <a:noFill/>
        </p:spPr>
        <p:txBody>
          <a:bodyPr wrap="square" rtlCol="0">
            <a:spAutoFit/>
          </a:bodyPr>
          <a:lstStyle/>
          <a:p>
            <a:r>
              <a:rPr kumimoji="1" lang="ja-JP" altLang="en-US" sz="2400" dirty="0" smtClean="0"/>
              <a:t>＊正答率そのものが低い問題</a:t>
            </a:r>
            <a:endParaRPr kumimoji="1" lang="ja-JP" altLang="en-US" sz="2400" dirty="0"/>
          </a:p>
        </p:txBody>
      </p:sp>
      <p:sp>
        <p:nvSpPr>
          <p:cNvPr id="46" name="正方形/長方形 45"/>
          <p:cNvSpPr/>
          <p:nvPr/>
        </p:nvSpPr>
        <p:spPr>
          <a:xfrm>
            <a:off x="4210050" y="2346970"/>
            <a:ext cx="4762500"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自校と全国・県との比較</a:t>
            </a:r>
            <a:endParaRPr kumimoji="1" lang="ja-JP" altLang="en-US" sz="3200" dirty="0">
              <a:solidFill>
                <a:schemeClr val="tx1"/>
              </a:solidFill>
            </a:endParaRPr>
          </a:p>
        </p:txBody>
      </p:sp>
      <p:sp>
        <p:nvSpPr>
          <p:cNvPr id="47" name="下矢印 46"/>
          <p:cNvSpPr/>
          <p:nvPr/>
        </p:nvSpPr>
        <p:spPr>
          <a:xfrm>
            <a:off x="6120680" y="4869160"/>
            <a:ext cx="648072" cy="36004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角丸四角形 49"/>
          <p:cNvSpPr/>
          <p:nvPr/>
        </p:nvSpPr>
        <p:spPr>
          <a:xfrm>
            <a:off x="4427984" y="5301208"/>
            <a:ext cx="4320480" cy="129614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a:t>課題の把握・</a:t>
            </a:r>
          </a:p>
          <a:p>
            <a:pPr algn="ctr"/>
            <a:r>
              <a:rPr lang="ja-JP" altLang="en-US" dirty="0"/>
              <a:t>取り組みの優先順位</a:t>
            </a:r>
          </a:p>
        </p:txBody>
      </p:sp>
      <p:sp>
        <p:nvSpPr>
          <p:cNvPr id="53" name="テキスト ボックス 52"/>
          <p:cNvSpPr txBox="1"/>
          <p:nvPr/>
        </p:nvSpPr>
        <p:spPr>
          <a:xfrm>
            <a:off x="4427984" y="5373219"/>
            <a:ext cx="4752528" cy="1200329"/>
          </a:xfrm>
          <a:prstGeom prst="rect">
            <a:avLst/>
          </a:prstGeom>
          <a:noFill/>
        </p:spPr>
        <p:txBody>
          <a:bodyPr wrap="square" rtlCol="0">
            <a:spAutoFit/>
          </a:bodyPr>
          <a:lstStyle/>
          <a:p>
            <a:r>
              <a:rPr kumimoji="1" lang="ja-JP" altLang="en-US" sz="3600" dirty="0" smtClean="0"/>
              <a:t>課題の把握・</a:t>
            </a:r>
            <a:endParaRPr kumimoji="1" lang="en-US" altLang="ja-JP" sz="3600" dirty="0" smtClean="0"/>
          </a:p>
          <a:p>
            <a:r>
              <a:rPr kumimoji="1" lang="ja-JP" altLang="en-US" sz="3600" dirty="0" smtClean="0"/>
              <a:t>取り組みの優先順位</a:t>
            </a:r>
            <a:endParaRPr kumimoji="1" lang="ja-JP" altLang="en-US" sz="3600" dirty="0"/>
          </a:p>
        </p:txBody>
      </p:sp>
      <p:sp>
        <p:nvSpPr>
          <p:cNvPr id="51" name="角丸四角形 50"/>
          <p:cNvSpPr/>
          <p:nvPr/>
        </p:nvSpPr>
        <p:spPr>
          <a:xfrm>
            <a:off x="8080749"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spTree>
    <p:extLst>
      <p:ext uri="{BB962C8B-B14F-4D97-AF65-F5344CB8AC3E}">
        <p14:creationId xmlns:p14="http://schemas.microsoft.com/office/powerpoint/2010/main" val="20735859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図表 2"/>
          <p:cNvGraphicFramePr/>
          <p:nvPr>
            <p:extLst>
              <p:ext uri="{D42A27DB-BD31-4B8C-83A1-F6EECF244321}">
                <p14:modId xmlns:p14="http://schemas.microsoft.com/office/powerpoint/2010/main" val="2814928410"/>
              </p:ext>
            </p:extLst>
          </p:nvPr>
        </p:nvGraphicFramePr>
        <p:xfrm>
          <a:off x="251520" y="188640"/>
          <a:ext cx="8640960" cy="864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角丸四角形 3"/>
          <p:cNvSpPr/>
          <p:nvPr/>
        </p:nvSpPr>
        <p:spPr>
          <a:xfrm>
            <a:off x="251520" y="1196753"/>
            <a:ext cx="8568952"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「解説資料」や「報告書」で</a:t>
            </a:r>
            <a:endParaRPr lang="en-US" altLang="ja-JP" sz="2800" dirty="0" smtClean="0">
              <a:solidFill>
                <a:prstClr val="black"/>
              </a:solidFill>
            </a:endParaRPr>
          </a:p>
          <a:p>
            <a:pPr algn="ctr"/>
            <a:r>
              <a:rPr lang="ja-JP" altLang="en-US" sz="2800" dirty="0" smtClean="0">
                <a:solidFill>
                  <a:prstClr val="black"/>
                </a:solidFill>
              </a:rPr>
              <a:t>学習指導要領との関連を確かめる</a:t>
            </a:r>
            <a:endParaRPr lang="ja-JP" altLang="en-US" sz="2800" dirty="0">
              <a:solidFill>
                <a:prstClr val="black"/>
              </a:solidFill>
            </a:endParaRPr>
          </a:p>
        </p:txBody>
      </p:sp>
      <p:grpSp>
        <p:nvGrpSpPr>
          <p:cNvPr id="5" name="グループ化 4"/>
          <p:cNvGrpSpPr/>
          <p:nvPr/>
        </p:nvGrpSpPr>
        <p:grpSpPr>
          <a:xfrm>
            <a:off x="323528" y="2348880"/>
            <a:ext cx="3456384" cy="3960440"/>
            <a:chOff x="2523971" y="3205378"/>
            <a:chExt cx="2048029" cy="3155042"/>
          </a:xfrm>
        </p:grpSpPr>
        <p:grpSp>
          <p:nvGrpSpPr>
            <p:cNvPr id="6" name="グループ化 5"/>
            <p:cNvGrpSpPr/>
            <p:nvPr/>
          </p:nvGrpSpPr>
          <p:grpSpPr>
            <a:xfrm>
              <a:off x="2792475" y="3599811"/>
              <a:ext cx="1519238" cy="2539463"/>
              <a:chOff x="3488877" y="2393528"/>
              <a:chExt cx="3150532" cy="2648708"/>
            </a:xfrm>
          </p:grpSpPr>
          <p:pic>
            <p:nvPicPr>
              <p:cNvPr id="8" name="Picture 4" descr="Z:\事務文書\教科教育\教科部共同研究\H27共同研修\ガイドブック２_作業\プロセス\解説表紙（小国）.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335491">
                <a:off x="3488877" y="2410097"/>
                <a:ext cx="1641764" cy="152846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9" name="Picture 5" descr="Z:\事務文書\教科教育\教科部共同研究\H27共同研修\ガイドブック２_作業\プロセス\解説表紙（中数）.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455281">
                <a:off x="5109185" y="2393528"/>
                <a:ext cx="1530224" cy="149742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 name="Picture 6" descr="Z:\事務文書\教科教育\教科部共同研究\H27共同研修\ガイドブック２_作業\プロセス\報告書（中国）.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880203">
                <a:off x="4933724" y="3728581"/>
                <a:ext cx="1618492" cy="128567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 name="Picture 7" descr="Z:\事務文書\教科教育\教科部共同研究\H27共同研修\ガイドブック２_作業\プロセス\報告書（小算）.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19619864">
                <a:off x="3494561" y="3613923"/>
                <a:ext cx="1563994" cy="142831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7" name="正方形/長方形 6"/>
            <p:cNvSpPr/>
            <p:nvPr/>
          </p:nvSpPr>
          <p:spPr>
            <a:xfrm>
              <a:off x="2523971" y="3205378"/>
              <a:ext cx="2048029" cy="315504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grpSp>
      <p:sp>
        <p:nvSpPr>
          <p:cNvPr id="13" name="テキスト ボックス 12"/>
          <p:cNvSpPr txBox="1"/>
          <p:nvPr/>
        </p:nvSpPr>
        <p:spPr>
          <a:xfrm>
            <a:off x="3923928" y="2132856"/>
            <a:ext cx="5220072" cy="369332"/>
          </a:xfrm>
          <a:prstGeom prst="rect">
            <a:avLst/>
          </a:prstGeom>
          <a:noFill/>
        </p:spPr>
        <p:txBody>
          <a:bodyPr wrap="square" rtlCol="0">
            <a:spAutoFit/>
          </a:bodyPr>
          <a:lstStyle/>
          <a:p>
            <a:r>
              <a:rPr kumimoji="1" lang="ja-JP" altLang="en-US" dirty="0" smtClean="0"/>
              <a:t>調査問題の設問と学習指導要領との関連を確認</a:t>
            </a:r>
            <a:endParaRPr kumimoji="1" lang="ja-JP" altLang="en-US" dirty="0"/>
          </a:p>
        </p:txBody>
      </p:sp>
      <p:graphicFrame>
        <p:nvGraphicFramePr>
          <p:cNvPr id="15" name="表 14"/>
          <p:cNvGraphicFramePr>
            <a:graphicFrameLocks noGrp="1"/>
          </p:cNvGraphicFramePr>
          <p:nvPr>
            <p:extLst>
              <p:ext uri="{D42A27DB-BD31-4B8C-83A1-F6EECF244321}">
                <p14:modId xmlns:p14="http://schemas.microsoft.com/office/powerpoint/2010/main" val="3774102011"/>
              </p:ext>
            </p:extLst>
          </p:nvPr>
        </p:nvGraphicFramePr>
        <p:xfrm>
          <a:off x="4038600" y="2492896"/>
          <a:ext cx="4781872" cy="1360160"/>
        </p:xfrm>
        <a:graphic>
          <a:graphicData uri="http://schemas.openxmlformats.org/drawingml/2006/table">
            <a:tbl>
              <a:tblPr firstRow="1" bandRow="1">
                <a:tableStyleId>{5940675A-B579-460E-94D1-54222C63F5DA}</a:tableStyleId>
              </a:tblPr>
              <a:tblGrid>
                <a:gridCol w="1562100">
                  <a:extLst>
                    <a:ext uri="{9D8B030D-6E8A-4147-A177-3AD203B41FA5}">
                      <a16:colId xmlns:a16="http://schemas.microsoft.com/office/drawing/2014/main" val="20000"/>
                    </a:ext>
                  </a:extLst>
                </a:gridCol>
                <a:gridCol w="3219772">
                  <a:extLst>
                    <a:ext uri="{9D8B030D-6E8A-4147-A177-3AD203B41FA5}">
                      <a16:colId xmlns:a16="http://schemas.microsoft.com/office/drawing/2014/main" val="20001"/>
                    </a:ext>
                  </a:extLst>
                </a:gridCol>
              </a:tblGrid>
              <a:tr h="504056">
                <a:tc>
                  <a:txBody>
                    <a:bodyPr/>
                    <a:lstStyle/>
                    <a:p>
                      <a:pPr algn="l"/>
                      <a:r>
                        <a:rPr kumimoji="1" lang="ja-JP" altLang="en-US" sz="1800" dirty="0" smtClean="0"/>
                        <a:t>「解説資料」</a:t>
                      </a:r>
                      <a:endParaRPr kumimoji="1" lang="ja-JP" alt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t>調査実施とともに配付・</a:t>
                      </a:r>
                      <a:r>
                        <a:rPr kumimoji="1" lang="en-US" altLang="ja-JP" sz="1800" dirty="0" smtClean="0"/>
                        <a:t>Web</a:t>
                      </a:r>
                      <a:r>
                        <a:rPr kumimoji="1" lang="ja-JP" altLang="en-US" sz="1800" dirty="0" smtClean="0"/>
                        <a:t>公開</a:t>
                      </a:r>
                      <a:endParaRPr kumimoji="1" lang="ja-JP" altLang="en-US" sz="1800" dirty="0"/>
                    </a:p>
                  </a:txBody>
                  <a:tcPr/>
                </a:tc>
                <a:extLst>
                  <a:ext uri="{0D108BD9-81ED-4DB2-BD59-A6C34878D82A}">
                    <a16:rowId xmlns:a16="http://schemas.microsoft.com/office/drawing/2014/main" val="10000"/>
                  </a:ext>
                </a:extLst>
              </a:tr>
              <a:tr h="720080">
                <a:tc>
                  <a:txBody>
                    <a:bodyPr/>
                    <a:lstStyle/>
                    <a:p>
                      <a:pPr algn="l"/>
                      <a:r>
                        <a:rPr lang="ja-JP" altLang="en-US" sz="1800" dirty="0" smtClean="0"/>
                        <a:t>「報告書」</a:t>
                      </a:r>
                      <a:endParaRPr kumimoji="1" lang="ja-JP" altLang="en-US" sz="1800" dirty="0"/>
                    </a:p>
                  </a:txBody>
                  <a:tcPr/>
                </a:tc>
                <a:tc>
                  <a:txBody>
                    <a:bodyPr/>
                    <a:lstStyle/>
                    <a:p>
                      <a:r>
                        <a:rPr lang="ja-JP" altLang="en-US" sz="1800" dirty="0" smtClean="0"/>
                        <a:t>調査結果公表とともに配付・</a:t>
                      </a:r>
                      <a:endParaRPr lang="en-US" altLang="ja-JP" sz="1800" dirty="0" smtClean="0"/>
                    </a:p>
                    <a:p>
                      <a:r>
                        <a:rPr lang="en-US" altLang="ja-JP" sz="1800" dirty="0" smtClean="0"/>
                        <a:t>Web</a:t>
                      </a:r>
                      <a:r>
                        <a:rPr lang="ja-JP" altLang="en-US" sz="1800" dirty="0" smtClean="0"/>
                        <a:t>公開</a:t>
                      </a:r>
                      <a:endParaRPr kumimoji="1" lang="ja-JP" altLang="en-US" sz="1800" dirty="0"/>
                    </a:p>
                  </a:txBody>
                  <a:tcPr/>
                </a:tc>
                <a:extLst>
                  <a:ext uri="{0D108BD9-81ED-4DB2-BD59-A6C34878D82A}">
                    <a16:rowId xmlns:a16="http://schemas.microsoft.com/office/drawing/2014/main" val="10001"/>
                  </a:ext>
                </a:extLst>
              </a:tr>
            </a:tbl>
          </a:graphicData>
        </a:graphic>
      </p:graphicFrame>
      <p:sp>
        <p:nvSpPr>
          <p:cNvPr id="16" name="テキスト ボックス 15"/>
          <p:cNvSpPr txBox="1"/>
          <p:nvPr/>
        </p:nvSpPr>
        <p:spPr>
          <a:xfrm>
            <a:off x="3995936" y="3789040"/>
            <a:ext cx="4968552" cy="369332"/>
          </a:xfrm>
          <a:prstGeom prst="rect">
            <a:avLst/>
          </a:prstGeom>
          <a:noFill/>
        </p:spPr>
        <p:txBody>
          <a:bodyPr wrap="square" rtlCol="0">
            <a:spAutoFit/>
          </a:bodyPr>
          <a:lstStyle/>
          <a:p>
            <a:r>
              <a:rPr kumimoji="1" lang="ja-JP" altLang="en-US" dirty="0" smtClean="0"/>
              <a:t>課題と</a:t>
            </a:r>
            <a:r>
              <a:rPr lang="ja-JP" altLang="en-US" dirty="0" smtClean="0"/>
              <a:t>捉えた学力を正確に捉えるために活用</a:t>
            </a:r>
            <a:endParaRPr kumimoji="1" lang="ja-JP" altLang="en-US" dirty="0"/>
          </a:p>
        </p:txBody>
      </p:sp>
      <p:graphicFrame>
        <p:nvGraphicFramePr>
          <p:cNvPr id="17" name="表 16"/>
          <p:cNvGraphicFramePr>
            <a:graphicFrameLocks noGrp="1"/>
          </p:cNvGraphicFramePr>
          <p:nvPr>
            <p:extLst>
              <p:ext uri="{D42A27DB-BD31-4B8C-83A1-F6EECF244321}">
                <p14:modId xmlns:p14="http://schemas.microsoft.com/office/powerpoint/2010/main" val="1413099196"/>
              </p:ext>
            </p:extLst>
          </p:nvPr>
        </p:nvGraphicFramePr>
        <p:xfrm>
          <a:off x="3995936" y="4158676"/>
          <a:ext cx="4824536" cy="1555530"/>
        </p:xfrm>
        <a:graphic>
          <a:graphicData uri="http://schemas.openxmlformats.org/drawingml/2006/table">
            <a:tbl>
              <a:tblPr firstRow="1" bandRow="1">
                <a:tableStyleId>{5940675A-B579-460E-94D1-54222C63F5DA}</a:tableStyleId>
              </a:tblPr>
              <a:tblGrid>
                <a:gridCol w="1557991">
                  <a:extLst>
                    <a:ext uri="{9D8B030D-6E8A-4147-A177-3AD203B41FA5}">
                      <a16:colId xmlns:a16="http://schemas.microsoft.com/office/drawing/2014/main" val="20000"/>
                    </a:ext>
                  </a:extLst>
                </a:gridCol>
                <a:gridCol w="3266545">
                  <a:extLst>
                    <a:ext uri="{9D8B030D-6E8A-4147-A177-3AD203B41FA5}">
                      <a16:colId xmlns:a16="http://schemas.microsoft.com/office/drawing/2014/main" val="20001"/>
                    </a:ext>
                  </a:extLst>
                </a:gridCol>
              </a:tblGrid>
              <a:tr h="572647">
                <a:tc>
                  <a:txBody>
                    <a:bodyPr/>
                    <a:lstStyle/>
                    <a:p>
                      <a:r>
                        <a:rPr kumimoji="1" lang="ja-JP" altLang="en-US" sz="1800" dirty="0" smtClean="0"/>
                        <a:t>「ふりかえりプリント集」</a:t>
                      </a:r>
                      <a:endParaRPr kumimoji="1" lang="ja-JP" altLang="en-US" sz="18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t>義務教育課から配付</a:t>
                      </a:r>
                      <a:endParaRPr kumimoji="1" lang="ja-JP" altLang="en-US" sz="1800" dirty="0"/>
                    </a:p>
                  </a:txBody>
                  <a:tcPr/>
                </a:tc>
                <a:extLst>
                  <a:ext uri="{0D108BD9-81ED-4DB2-BD59-A6C34878D82A}">
                    <a16:rowId xmlns:a16="http://schemas.microsoft.com/office/drawing/2014/main" val="10000"/>
                  </a:ext>
                </a:extLst>
              </a:tr>
              <a:tr h="915450">
                <a:tc>
                  <a:txBody>
                    <a:bodyPr/>
                    <a:lstStyle/>
                    <a:p>
                      <a:r>
                        <a:rPr lang="ja-JP" altLang="en-US" sz="1800" dirty="0" smtClean="0"/>
                        <a:t>「校内研修パッケージ」</a:t>
                      </a:r>
                      <a:endParaRPr kumimoji="1" lang="ja-JP" altLang="en-US" sz="1800" dirty="0"/>
                    </a:p>
                  </a:txBody>
                  <a:tcPr/>
                </a:tc>
                <a:tc>
                  <a:txBody>
                    <a:bodyPr/>
                    <a:lstStyle/>
                    <a:p>
                      <a:r>
                        <a:rPr kumimoji="1" lang="ja-JP" altLang="en-US" sz="1800" dirty="0" smtClean="0"/>
                        <a:t>総合教育</a:t>
                      </a:r>
                      <a:r>
                        <a:rPr kumimoji="1" lang="ja-JP" altLang="en-US" sz="1800" dirty="0" smtClean="0">
                          <a:latin typeface="+mj-ea"/>
                          <a:ea typeface="+mj-ea"/>
                        </a:rPr>
                        <a:t>センター</a:t>
                      </a:r>
                      <a:r>
                        <a:rPr kumimoji="1" lang="en-US" altLang="ja-JP" sz="1800" dirty="0" smtClean="0">
                          <a:latin typeface="+mj-ea"/>
                          <a:ea typeface="+mj-ea"/>
                        </a:rPr>
                        <a:t>Web</a:t>
                      </a:r>
                      <a:r>
                        <a:rPr kumimoji="1" lang="ja-JP" altLang="en-US" sz="1800" dirty="0" smtClean="0">
                          <a:latin typeface="+mj-ea"/>
                          <a:ea typeface="+mj-ea"/>
                        </a:rPr>
                        <a:t>ページ</a:t>
                      </a:r>
                      <a:endParaRPr kumimoji="1" lang="en-US" altLang="ja-JP" sz="1800" dirty="0" smtClean="0">
                        <a:latin typeface="+mj-ea"/>
                        <a:ea typeface="+mj-ea"/>
                      </a:endParaRPr>
                    </a:p>
                    <a:p>
                      <a:r>
                        <a:rPr kumimoji="1" lang="ja-JP" altLang="en-US" sz="1800" dirty="0" smtClean="0"/>
                        <a:t>＊「学習指導要領と過去の調査問題の関連一覧表」掲載</a:t>
                      </a:r>
                      <a:endParaRPr kumimoji="1" lang="ja-JP" altLang="en-US" sz="1800" dirty="0"/>
                    </a:p>
                  </a:txBody>
                  <a:tcPr/>
                </a:tc>
                <a:extLst>
                  <a:ext uri="{0D108BD9-81ED-4DB2-BD59-A6C34878D82A}">
                    <a16:rowId xmlns:a16="http://schemas.microsoft.com/office/drawing/2014/main" val="10001"/>
                  </a:ext>
                </a:extLst>
              </a:tr>
            </a:tbl>
          </a:graphicData>
        </a:graphic>
      </p:graphicFrame>
      <p:sp>
        <p:nvSpPr>
          <p:cNvPr id="18" name="角丸四角形 17"/>
          <p:cNvSpPr/>
          <p:nvPr/>
        </p:nvSpPr>
        <p:spPr>
          <a:xfrm>
            <a:off x="3995936" y="6057900"/>
            <a:ext cx="4968552" cy="725760"/>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smtClean="0">
                <a:solidFill>
                  <a:prstClr val="black"/>
                </a:solidFill>
              </a:rPr>
              <a:t>単元の目標及び</a:t>
            </a:r>
            <a:endParaRPr lang="en-US" altLang="ja-JP" sz="2400" dirty="0" smtClean="0">
              <a:solidFill>
                <a:prstClr val="black"/>
              </a:solidFill>
            </a:endParaRPr>
          </a:p>
          <a:p>
            <a:pPr algn="ctr"/>
            <a:r>
              <a:rPr lang="ja-JP" altLang="en-US" sz="2400" dirty="0" smtClean="0">
                <a:solidFill>
                  <a:prstClr val="black"/>
                </a:solidFill>
              </a:rPr>
              <a:t>評価基準の設定</a:t>
            </a:r>
            <a:endParaRPr lang="ja-JP" altLang="en-US" sz="2400" dirty="0">
              <a:solidFill>
                <a:prstClr val="black"/>
              </a:solidFill>
            </a:endParaRPr>
          </a:p>
        </p:txBody>
      </p:sp>
      <p:sp>
        <p:nvSpPr>
          <p:cNvPr id="20" name="角丸四角形 19"/>
          <p:cNvSpPr/>
          <p:nvPr/>
        </p:nvSpPr>
        <p:spPr>
          <a:xfrm>
            <a:off x="8100392"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lang="en-US" altLang="ja-JP" sz="2400" b="1" dirty="0" smtClean="0">
                <a:solidFill>
                  <a:schemeClr val="tx1"/>
                </a:solidFill>
                <a:latin typeface="HG丸ｺﾞｼｯｸM-PRO" panose="020F0600000000000000" pitchFamily="50" charset="-128"/>
                <a:ea typeface="HG丸ｺﾞｼｯｸM-PRO" panose="020F0600000000000000" pitchFamily="50" charset="-128"/>
              </a:rPr>
              <a:t>4</a:t>
            </a:r>
          </a:p>
        </p:txBody>
      </p:sp>
    </p:spTree>
    <p:extLst>
      <p:ext uri="{BB962C8B-B14F-4D97-AF65-F5344CB8AC3E}">
        <p14:creationId xmlns:p14="http://schemas.microsoft.com/office/powerpoint/2010/main" val="3560381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4139952" y="2657872"/>
            <a:ext cx="4794498" cy="2088232"/>
          </a:xfrm>
          <a:prstGeom prst="roundRect">
            <a:avLst/>
          </a:prstGeom>
          <a:solidFill>
            <a:srgbClr val="FFE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図表 2"/>
          <p:cNvGraphicFramePr/>
          <p:nvPr>
            <p:extLst>
              <p:ext uri="{D42A27DB-BD31-4B8C-83A1-F6EECF244321}">
                <p14:modId xmlns:p14="http://schemas.microsoft.com/office/powerpoint/2010/main" val="3983756228"/>
              </p:ext>
            </p:extLst>
          </p:nvPr>
        </p:nvGraphicFramePr>
        <p:xfrm>
          <a:off x="251520" y="188640"/>
          <a:ext cx="8640960" cy="7920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角丸四角形 4"/>
          <p:cNvSpPr/>
          <p:nvPr/>
        </p:nvSpPr>
        <p:spPr>
          <a:xfrm>
            <a:off x="251520" y="1124744"/>
            <a:ext cx="8568952" cy="1008112"/>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prstClr val="black"/>
                </a:solidFill>
                <a:latin typeface="ＭＳ ゴシック" panose="020B0609070205080204" pitchFamily="49" charset="-128"/>
                <a:ea typeface="ＭＳ ゴシック" panose="020B0609070205080204" pitchFamily="49" charset="-128"/>
              </a:rPr>
              <a:t>身に付けさせたい力に</a:t>
            </a:r>
            <a:r>
              <a:rPr lang="ja-JP" altLang="en-US" sz="2800" dirty="0" smtClean="0">
                <a:solidFill>
                  <a:prstClr val="black"/>
                </a:solidFill>
                <a:latin typeface="ＭＳ ゴシック" panose="020B0609070205080204" pitchFamily="49" charset="-128"/>
                <a:ea typeface="ＭＳ ゴシック" panose="020B0609070205080204" pitchFamily="49" charset="-128"/>
              </a:rPr>
              <a:t>ふさわしい</a:t>
            </a:r>
            <a:endParaRPr lang="en-US" altLang="ja-JP" sz="2800" dirty="0" smtClean="0">
              <a:solidFill>
                <a:prstClr val="black"/>
              </a:solidFill>
              <a:latin typeface="ＭＳ ゴシック" panose="020B0609070205080204" pitchFamily="49" charset="-128"/>
              <a:ea typeface="ＭＳ ゴシック" panose="020B0609070205080204" pitchFamily="49" charset="-128"/>
            </a:endParaRPr>
          </a:p>
          <a:p>
            <a:pPr algn="ctr"/>
            <a:r>
              <a:rPr lang="ja-JP" altLang="en-US" sz="2800" dirty="0" smtClean="0">
                <a:solidFill>
                  <a:prstClr val="black"/>
                </a:solidFill>
                <a:latin typeface="ＭＳ ゴシック" panose="020B0609070205080204" pitchFamily="49" charset="-128"/>
                <a:ea typeface="ＭＳ ゴシック" panose="020B0609070205080204" pitchFamily="49" charset="-128"/>
              </a:rPr>
              <a:t>言語</a:t>
            </a:r>
            <a:r>
              <a:rPr lang="ja-JP" altLang="en-US" sz="2800" dirty="0">
                <a:solidFill>
                  <a:prstClr val="black"/>
                </a:solidFill>
                <a:latin typeface="ＭＳ ゴシック" panose="020B0609070205080204" pitchFamily="49" charset="-128"/>
                <a:ea typeface="ＭＳ ゴシック" panose="020B0609070205080204" pitchFamily="49" charset="-128"/>
              </a:rPr>
              <a:t>活動を位置付ける</a:t>
            </a:r>
          </a:p>
        </p:txBody>
      </p:sp>
      <p:pic>
        <p:nvPicPr>
          <p:cNvPr id="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3528" y="2420889"/>
            <a:ext cx="3672408" cy="38698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ボックス 7"/>
          <p:cNvSpPr txBox="1"/>
          <p:nvPr/>
        </p:nvSpPr>
        <p:spPr>
          <a:xfrm>
            <a:off x="4211960" y="2276872"/>
            <a:ext cx="4627240" cy="409178"/>
          </a:xfrm>
          <a:prstGeom prst="rect">
            <a:avLst/>
          </a:prstGeom>
          <a:noFill/>
        </p:spPr>
        <p:txBody>
          <a:bodyPr wrap="square" rtlCol="0">
            <a:spAutoFit/>
          </a:bodyPr>
          <a:lstStyle/>
          <a:p>
            <a:r>
              <a:rPr lang="ja-JP" altLang="en-US" sz="2000" dirty="0"/>
              <a:t>全国</a:t>
            </a:r>
            <a:r>
              <a:rPr lang="ja-JP" altLang="en-US" sz="2000" dirty="0" smtClean="0"/>
              <a:t>調査そのものを活用した単元計画</a:t>
            </a:r>
            <a:endParaRPr lang="en-US" altLang="ja-JP" sz="2000" dirty="0" smtClean="0"/>
          </a:p>
        </p:txBody>
      </p:sp>
      <p:sp>
        <p:nvSpPr>
          <p:cNvPr id="10" name="テキスト ボックス 9"/>
          <p:cNvSpPr txBox="1"/>
          <p:nvPr/>
        </p:nvSpPr>
        <p:spPr>
          <a:xfrm>
            <a:off x="4283968" y="2804170"/>
            <a:ext cx="4464496" cy="1938992"/>
          </a:xfrm>
          <a:prstGeom prst="rect">
            <a:avLst/>
          </a:prstGeom>
          <a:noFill/>
        </p:spPr>
        <p:txBody>
          <a:bodyPr wrap="square" rtlCol="0">
            <a:spAutoFit/>
          </a:bodyPr>
          <a:lstStyle/>
          <a:p>
            <a:r>
              <a:rPr kumimoji="1" lang="ja-JP" altLang="en-US" sz="2400" dirty="0" smtClean="0"/>
              <a:t>○「全国学力・学習状況調査の</a:t>
            </a:r>
            <a:endParaRPr kumimoji="1" lang="en-US" altLang="ja-JP" sz="2400" dirty="0" smtClean="0"/>
          </a:p>
          <a:p>
            <a:r>
              <a:rPr lang="ja-JP" altLang="en-US" sz="2400" dirty="0"/>
              <a:t>　</a:t>
            </a:r>
            <a:r>
              <a:rPr kumimoji="1" lang="ja-JP" altLang="en-US" sz="2400" dirty="0" smtClean="0"/>
              <a:t>結果を踏まえた授業アイディ</a:t>
            </a:r>
            <a:endParaRPr kumimoji="1" lang="en-US" altLang="ja-JP" sz="2400" dirty="0" smtClean="0"/>
          </a:p>
          <a:p>
            <a:r>
              <a:rPr lang="ja-JP" altLang="en-US" sz="2400" dirty="0"/>
              <a:t>　</a:t>
            </a:r>
            <a:r>
              <a:rPr kumimoji="1" lang="ja-JP" altLang="en-US" sz="2400" dirty="0" smtClean="0"/>
              <a:t>ア例」</a:t>
            </a:r>
            <a:endParaRPr kumimoji="1" lang="en-US" altLang="ja-JP" sz="2400" dirty="0" smtClean="0"/>
          </a:p>
          <a:p>
            <a:r>
              <a:rPr kumimoji="1" lang="ja-JP" altLang="en-US" sz="2400" dirty="0" smtClean="0">
                <a:latin typeface="+mj-ea"/>
                <a:ea typeface="+mj-ea"/>
              </a:rPr>
              <a:t>○</a:t>
            </a:r>
            <a:r>
              <a:rPr kumimoji="1" lang="en-US" altLang="ja-JP" sz="2400" dirty="0" smtClean="0">
                <a:latin typeface="+mj-ea"/>
                <a:ea typeface="+mj-ea"/>
              </a:rPr>
              <a:t>B</a:t>
            </a:r>
            <a:r>
              <a:rPr kumimoji="1" lang="ja-JP" altLang="en-US" sz="2400" dirty="0" smtClean="0"/>
              <a:t>問題そのものが１つの単元</a:t>
            </a:r>
            <a:endParaRPr kumimoji="1" lang="en-US" altLang="ja-JP" sz="2400" dirty="0" smtClean="0"/>
          </a:p>
          <a:p>
            <a:r>
              <a:rPr lang="ja-JP" altLang="en-US" sz="2400" dirty="0" smtClean="0"/>
              <a:t>○</a:t>
            </a:r>
            <a:r>
              <a:rPr lang="en-US" altLang="ja-JP" sz="2400" dirty="0" smtClean="0">
                <a:latin typeface="+mj-ea"/>
                <a:ea typeface="+mj-ea"/>
              </a:rPr>
              <a:t>A</a:t>
            </a:r>
            <a:r>
              <a:rPr lang="ja-JP" altLang="en-US" sz="2400" dirty="0" smtClean="0">
                <a:latin typeface="+mj-ea"/>
                <a:ea typeface="+mj-ea"/>
              </a:rPr>
              <a:t>・</a:t>
            </a:r>
            <a:r>
              <a:rPr lang="en-US" altLang="ja-JP" sz="2400" dirty="0" smtClean="0">
                <a:latin typeface="+mj-ea"/>
                <a:ea typeface="+mj-ea"/>
              </a:rPr>
              <a:t>B</a:t>
            </a:r>
            <a:r>
              <a:rPr lang="ja-JP" altLang="en-US" sz="2400" dirty="0" smtClean="0"/>
              <a:t>問題が教材</a:t>
            </a:r>
            <a:endParaRPr kumimoji="1" lang="ja-JP" altLang="en-US" sz="2400" dirty="0"/>
          </a:p>
        </p:txBody>
      </p:sp>
      <p:grpSp>
        <p:nvGrpSpPr>
          <p:cNvPr id="16" name="グループ化 15"/>
          <p:cNvGrpSpPr/>
          <p:nvPr/>
        </p:nvGrpSpPr>
        <p:grpSpPr>
          <a:xfrm>
            <a:off x="4283968" y="4824586"/>
            <a:ext cx="4536504" cy="1800200"/>
            <a:chOff x="4283968" y="4653136"/>
            <a:chExt cx="3229619" cy="1187252"/>
          </a:xfrm>
        </p:grpSpPr>
        <p:pic>
          <p:nvPicPr>
            <p:cNvPr id="12" name="Picture 2" descr="Z:\事務文書\教科教育\教科部共同研究\H27共同研修\ガイドブック２_作業\第１章\プロセス\平成24年度表紙-001.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26567" y="4709904"/>
              <a:ext cx="792088" cy="108012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3" name="正方形/長方形 12"/>
            <p:cNvSpPr/>
            <p:nvPr/>
          </p:nvSpPr>
          <p:spPr>
            <a:xfrm>
              <a:off x="5964539" y="4796024"/>
              <a:ext cx="1549048" cy="970322"/>
            </a:xfrm>
            <a:prstGeom prst="rect">
              <a:avLst/>
            </a:prstGeom>
          </p:spPr>
          <p:txBody>
            <a:bodyPr wrap="square" lIns="72000">
              <a:noAutofit/>
            </a:bodyPr>
            <a:lstStyle/>
            <a:p>
              <a:r>
                <a:rPr lang="ja-JP" altLang="en-US" sz="1600" dirty="0">
                  <a:solidFill>
                    <a:prstClr val="black"/>
                  </a:solidFill>
                  <a:latin typeface="HG丸ｺﾞｼｯｸM-PRO" panose="020F0600000000000000" pitchFamily="50" charset="-128"/>
                  <a:ea typeface="HG丸ｺﾞｼｯｸM-PRO" panose="020F0600000000000000" pitchFamily="50" charset="-128"/>
                </a:rPr>
                <a:t>＊単元の計画についての参考</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資料</a:t>
              </a:r>
              <a:r>
                <a:rPr lang="ja-JP" altLang="en-US" sz="1600" dirty="0">
                  <a:solidFill>
                    <a:prstClr val="black"/>
                  </a:solidFill>
                  <a:latin typeface="HG丸ｺﾞｼｯｸM-PRO" panose="020F0600000000000000" pitchFamily="50" charset="-128"/>
                  <a:ea typeface="HG丸ｺﾞｼｯｸM-PRO" panose="020F0600000000000000" pitchFamily="50" charset="-128"/>
                </a:rPr>
                <a:t>：授業づくり</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の</a:t>
              </a:r>
              <a:r>
                <a:rPr lang="ja-JP" altLang="en-US" sz="1600" dirty="0">
                  <a:solidFill>
                    <a:prstClr val="black"/>
                  </a:solidFill>
                  <a:latin typeface="HG丸ｺﾞｼｯｸM-PRO" panose="020F0600000000000000" pitchFamily="50" charset="-128"/>
                  <a:ea typeface="HG丸ｺﾞｼｯｸM-PRO" panose="020F0600000000000000" pitchFamily="50" charset="-128"/>
                </a:rPr>
                <a:t>基礎</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・基本（</a:t>
              </a:r>
              <a:r>
                <a:rPr lang="ja-JP" altLang="en-US" sz="1600" dirty="0">
                  <a:solidFill>
                    <a:prstClr val="black"/>
                  </a:solidFill>
                  <a:latin typeface="HG丸ｺﾞｼｯｸM-PRO" panose="020F0600000000000000" pitchFamily="50" charset="-128"/>
                  <a:ea typeface="HG丸ｺﾞｼｯｸM-PRO" panose="020F0600000000000000" pitchFamily="50" charset="-128"/>
                </a:rPr>
                <a:t>平成</a:t>
              </a:r>
              <a:r>
                <a:rPr lang="en-US" altLang="ja-JP" sz="1600" dirty="0">
                  <a:solidFill>
                    <a:prstClr val="black"/>
                  </a:solidFill>
                  <a:latin typeface="HG丸ｺﾞｼｯｸM-PRO" panose="020F0600000000000000" pitchFamily="50" charset="-128"/>
                  <a:ea typeface="HG丸ｺﾞｼｯｸM-PRO" panose="020F0600000000000000" pitchFamily="50" charset="-128"/>
                </a:rPr>
                <a:t>25</a:t>
              </a:r>
              <a:r>
                <a:rPr lang="ja-JP" altLang="en-US" sz="1600" dirty="0">
                  <a:solidFill>
                    <a:prstClr val="black"/>
                  </a:solidFill>
                  <a:latin typeface="HG丸ｺﾞｼｯｸM-PRO" panose="020F0600000000000000" pitchFamily="50" charset="-128"/>
                  <a:ea typeface="HG丸ｺﾞｼｯｸM-PRO" panose="020F0600000000000000" pitchFamily="50" charset="-128"/>
                </a:rPr>
                <a:t>・</a:t>
              </a:r>
              <a:r>
                <a:rPr lang="en-US" altLang="ja-JP" sz="1600" dirty="0">
                  <a:solidFill>
                    <a:prstClr val="black"/>
                  </a:solidFill>
                  <a:latin typeface="HG丸ｺﾞｼｯｸM-PRO" panose="020F0600000000000000" pitchFamily="50" charset="-128"/>
                  <a:ea typeface="HG丸ｺﾞｼｯｸM-PRO" panose="020F0600000000000000" pitchFamily="50" charset="-128"/>
                </a:rPr>
                <a:t>26</a:t>
              </a:r>
              <a:r>
                <a:rPr lang="ja-JP" altLang="en-US" sz="1600" dirty="0">
                  <a:solidFill>
                    <a:prstClr val="black"/>
                  </a:solidFill>
                  <a:latin typeface="HG丸ｺﾞｼｯｸM-PRO" panose="020F0600000000000000" pitchFamily="50" charset="-128"/>
                  <a:ea typeface="HG丸ｺﾞｼｯｸM-PRO" panose="020F0600000000000000" pitchFamily="50" charset="-128"/>
                </a:rPr>
                <a:t>年度　</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岡山県総合</a:t>
              </a:r>
              <a:r>
                <a:rPr lang="ja-JP" altLang="en-US" sz="1600" dirty="0">
                  <a:solidFill>
                    <a:prstClr val="black"/>
                  </a:solidFill>
                  <a:latin typeface="HG丸ｺﾞｼｯｸM-PRO" panose="020F0600000000000000" pitchFamily="50" charset="-128"/>
                  <a:ea typeface="HG丸ｺﾞｼｯｸM-PRO" panose="020F0600000000000000" pitchFamily="50" charset="-128"/>
                </a:rPr>
                <a:t>教育</a:t>
              </a:r>
              <a:r>
                <a:rPr lang="ja-JP" altLang="en-US" sz="1600" dirty="0" smtClean="0">
                  <a:solidFill>
                    <a:prstClr val="black"/>
                  </a:solidFill>
                  <a:latin typeface="HG丸ｺﾞｼｯｸM-PRO" panose="020F0600000000000000" pitchFamily="50" charset="-128"/>
                  <a:ea typeface="HG丸ｺﾞｼｯｸM-PRO" panose="020F0600000000000000" pitchFamily="50" charset="-128"/>
                </a:rPr>
                <a:t>センター</a:t>
              </a:r>
              <a:r>
                <a:rPr lang="ja-JP" altLang="en-US" sz="1600" dirty="0">
                  <a:solidFill>
                    <a:prstClr val="black"/>
                  </a:solidFill>
                  <a:latin typeface="HG丸ｺﾞｼｯｸM-PRO" panose="020F0600000000000000" pitchFamily="50" charset="-128"/>
                  <a:ea typeface="HG丸ｺﾞｼｯｸM-PRO" panose="020F0600000000000000" pitchFamily="50" charset="-128"/>
                </a:rPr>
                <a:t>）</a:t>
              </a:r>
              <a:endParaRPr lang="en-US" altLang="ja-JP" sz="1600" dirty="0">
                <a:solidFill>
                  <a:prstClr val="black"/>
                </a:solidFill>
                <a:latin typeface="HG丸ｺﾞｼｯｸM-PRO" panose="020F0600000000000000" pitchFamily="50" charset="-128"/>
                <a:ea typeface="HG丸ｺﾞｼｯｸM-PRO" panose="020F0600000000000000" pitchFamily="50" charset="-128"/>
              </a:endParaRPr>
            </a:p>
          </p:txBody>
        </p:sp>
        <p:sp>
          <p:nvSpPr>
            <p:cNvPr id="14" name="正方形/長方形 13"/>
            <p:cNvSpPr/>
            <p:nvPr/>
          </p:nvSpPr>
          <p:spPr>
            <a:xfrm>
              <a:off x="4283968" y="4653136"/>
              <a:ext cx="3195711" cy="1187252"/>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pic>
          <p:nvPicPr>
            <p:cNvPr id="15" name="Picture 2" descr="Z:\事務文書\教科教育\教科部共同研究\H27共同研修\ガイドブック２_作業\第１章\プロセス\実践編.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04868" y="4711998"/>
              <a:ext cx="761809" cy="107802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pSp>
      <p:sp>
        <p:nvSpPr>
          <p:cNvPr id="17" name="角丸四角形 16"/>
          <p:cNvSpPr/>
          <p:nvPr/>
        </p:nvSpPr>
        <p:spPr>
          <a:xfrm>
            <a:off x="8100392" y="44624"/>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５</a:t>
            </a:r>
            <a:endParaRPr lang="en-US" altLang="ja-JP" sz="2400" b="1" dirty="0" smtClean="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0411858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Z:\事務文書\教科教育\教科部共同研究\H27共同研修\ガイドブック２_作業\プロセス\授業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30912" y="2426930"/>
            <a:ext cx="4401656" cy="396043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graphicFrame>
        <p:nvGraphicFramePr>
          <p:cNvPr id="5" name="図表 4"/>
          <p:cNvGraphicFramePr/>
          <p:nvPr>
            <p:extLst>
              <p:ext uri="{D42A27DB-BD31-4B8C-83A1-F6EECF244321}">
                <p14:modId xmlns:p14="http://schemas.microsoft.com/office/powerpoint/2010/main" val="14048470"/>
              </p:ext>
            </p:extLst>
          </p:nvPr>
        </p:nvGraphicFramePr>
        <p:xfrm>
          <a:off x="323531" y="188640"/>
          <a:ext cx="8640961" cy="86410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角丸四角形 5"/>
          <p:cNvSpPr/>
          <p:nvPr/>
        </p:nvSpPr>
        <p:spPr>
          <a:xfrm>
            <a:off x="323528" y="1124744"/>
            <a:ext cx="8568952" cy="936104"/>
          </a:xfrm>
          <a:prstGeom prst="round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smtClean="0">
                <a:solidFill>
                  <a:prstClr val="black"/>
                </a:solidFill>
              </a:rPr>
              <a:t>「岡山型学習指導のスタンダード」の</a:t>
            </a:r>
            <a:endParaRPr lang="en-US" altLang="ja-JP" sz="2800" dirty="0" smtClean="0">
              <a:solidFill>
                <a:prstClr val="black"/>
              </a:solidFill>
            </a:endParaRPr>
          </a:p>
          <a:p>
            <a:pPr algn="ctr"/>
            <a:r>
              <a:rPr lang="ja-JP" altLang="en-US" sz="2800" dirty="0" smtClean="0">
                <a:solidFill>
                  <a:prstClr val="black"/>
                </a:solidFill>
              </a:rPr>
              <a:t>「授業５」を参考に１単位時間を構成する</a:t>
            </a:r>
            <a:endParaRPr lang="ja-JP" altLang="en-US" sz="2800" dirty="0">
              <a:solidFill>
                <a:prstClr val="black"/>
              </a:solidFill>
            </a:endParaRPr>
          </a:p>
        </p:txBody>
      </p:sp>
      <p:sp>
        <p:nvSpPr>
          <p:cNvPr id="7" name="正方形/長方形 6"/>
          <p:cNvSpPr/>
          <p:nvPr/>
        </p:nvSpPr>
        <p:spPr>
          <a:xfrm>
            <a:off x="4427989" y="2132857"/>
            <a:ext cx="4527393" cy="454810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8" name="正方形/長方形 7"/>
          <p:cNvSpPr/>
          <p:nvPr/>
        </p:nvSpPr>
        <p:spPr>
          <a:xfrm>
            <a:off x="4827625" y="2153545"/>
            <a:ext cx="3044568" cy="369332"/>
          </a:xfrm>
          <a:prstGeom prst="rect">
            <a:avLst/>
          </a:prstGeom>
          <a:solidFill>
            <a:schemeClr val="bg1"/>
          </a:solidFill>
        </p:spPr>
        <p:txBody>
          <a:bodyPr wrap="square">
            <a:spAutoFit/>
          </a:bodyPr>
          <a:lstStyle/>
          <a:p>
            <a:r>
              <a:rPr lang="ja-JP" altLang="en-US" b="1" dirty="0" smtClean="0">
                <a:solidFill>
                  <a:prstClr val="black"/>
                </a:solidFill>
                <a:latin typeface="HG丸ｺﾞｼｯｸM-PRO" panose="020F0600000000000000" pitchFamily="50" charset="-128"/>
                <a:ea typeface="HG丸ｺﾞｼｯｸM-PRO" panose="020F0600000000000000" pitchFamily="50" charset="-128"/>
              </a:rPr>
              <a:t>①～⑤のポイントについて</a:t>
            </a:r>
            <a:endParaRPr lang="en-US" altLang="ja-JP" b="1" dirty="0">
              <a:solidFill>
                <a:prstClr val="black"/>
              </a:solidFill>
              <a:latin typeface="HG丸ｺﾞｼｯｸM-PRO" panose="020F0600000000000000" pitchFamily="50" charset="-128"/>
              <a:ea typeface="HG丸ｺﾞｼｯｸM-PRO" panose="020F0600000000000000" pitchFamily="50" charset="-128"/>
            </a:endParaRPr>
          </a:p>
        </p:txBody>
      </p:sp>
      <p:sp>
        <p:nvSpPr>
          <p:cNvPr id="9" name="正方形/長方形 8"/>
          <p:cNvSpPr/>
          <p:nvPr/>
        </p:nvSpPr>
        <p:spPr>
          <a:xfrm>
            <a:off x="4433382" y="2494051"/>
            <a:ext cx="4459103" cy="4247317"/>
          </a:xfrm>
          <a:prstGeom prst="rect">
            <a:avLst/>
          </a:prstGeom>
        </p:spPr>
        <p:txBody>
          <a:bodyPr wrap="square">
            <a:spAutoFit/>
          </a:bodyPr>
          <a:lstStyle/>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①</a:t>
            </a:r>
            <a:r>
              <a:rPr lang="ja-JP" altLang="en-US" dirty="0">
                <a:solidFill>
                  <a:prstClr val="black"/>
                </a:solidFill>
                <a:latin typeface="HG丸ｺﾞｼｯｸM-PRO" panose="020F0600000000000000" pitchFamily="50" charset="-128"/>
                <a:ea typeface="HG丸ｺﾞｼｯｸM-PRO" panose="020F0600000000000000" pitchFamily="50" charset="-128"/>
              </a:rPr>
              <a:t>児童生徒のやって</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みたい、考えてみ　</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たい</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と</a:t>
            </a:r>
            <a:r>
              <a:rPr lang="ja-JP" altLang="en-US" dirty="0">
                <a:solidFill>
                  <a:prstClr val="black"/>
                </a:solidFill>
                <a:latin typeface="HG丸ｺﾞｼｯｸM-PRO" panose="020F0600000000000000" pitchFamily="50" charset="-128"/>
                <a:ea typeface="HG丸ｺﾞｼｯｸM-PRO" panose="020F0600000000000000" pitchFamily="50" charset="-128"/>
              </a:rPr>
              <a:t>いう内発的な動機が喚起</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され</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るように</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する</a:t>
            </a:r>
            <a:r>
              <a:rPr lang="ja-JP" altLang="en-US" dirty="0">
                <a:solidFill>
                  <a:prstClr val="black"/>
                </a:solidFill>
                <a:latin typeface="HG丸ｺﾞｼｯｸM-PRO" panose="020F0600000000000000" pitchFamily="50" charset="-128"/>
                <a:ea typeface="HG丸ｺﾞｼｯｸM-PRO" panose="020F0600000000000000" pitchFamily="50" charset="-128"/>
              </a:rPr>
              <a:t>こと</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②</a:t>
            </a:r>
            <a:r>
              <a:rPr lang="ja-JP" altLang="en-US" dirty="0">
                <a:solidFill>
                  <a:prstClr val="black"/>
                </a:solidFill>
                <a:latin typeface="HG丸ｺﾞｼｯｸM-PRO" panose="020F0600000000000000" pitchFamily="50" charset="-128"/>
                <a:ea typeface="HG丸ｺﾞｼｯｸM-PRO" panose="020F0600000000000000" pitchFamily="50" charset="-128"/>
              </a:rPr>
              <a:t>話し合い活動を行う</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場合、それ自体</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を目的にするのではなく、交流を通</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して身に付ける力を明確にして取り</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組むこと</a:t>
            </a:r>
            <a:r>
              <a:rPr lang="ja-JP" altLang="en-US" dirty="0">
                <a:solidFill>
                  <a:prstClr val="black"/>
                </a:solidFill>
                <a:latin typeface="HG丸ｺﾞｼｯｸM-PRO" panose="020F0600000000000000" pitchFamily="50" charset="-128"/>
                <a:ea typeface="HG丸ｺﾞｼｯｸM-PRO" panose="020F0600000000000000" pitchFamily="50" charset="-128"/>
              </a:rPr>
              <a:t>。</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また、自分の</a:t>
            </a:r>
            <a:r>
              <a:rPr lang="ja-JP" altLang="en-US" dirty="0">
                <a:solidFill>
                  <a:prstClr val="black"/>
                </a:solidFill>
                <a:latin typeface="HG丸ｺﾞｼｯｸM-PRO" panose="020F0600000000000000" pitchFamily="50" charset="-128"/>
                <a:ea typeface="HG丸ｺﾞｼｯｸM-PRO" panose="020F0600000000000000" pitchFamily="50" charset="-128"/>
              </a:rPr>
              <a:t>考えを</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も</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た</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せて</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から話し合わせること。</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③練習問題や発問によって、児童生徒</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に</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達成度を確認させ、習得できてい</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ない場合は個別指導を行うこと。</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④</a:t>
            </a:r>
            <a:r>
              <a:rPr lang="ja-JP" altLang="en-US" dirty="0">
                <a:solidFill>
                  <a:prstClr val="black"/>
                </a:solidFill>
                <a:latin typeface="HG丸ｺﾞｼｯｸM-PRO" panose="020F0600000000000000" pitchFamily="50" charset="-128"/>
                <a:ea typeface="HG丸ｺﾞｼｯｸM-PRO" panose="020F0600000000000000" pitchFamily="50" charset="-128"/>
              </a:rPr>
              <a:t>教員</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が</a:t>
            </a:r>
            <a:r>
              <a:rPr lang="ja-JP" altLang="en-US" dirty="0">
                <a:solidFill>
                  <a:prstClr val="black"/>
                </a:solidFill>
                <a:latin typeface="HG丸ｺﾞｼｯｸM-PRO" panose="020F0600000000000000" pitchFamily="50" charset="-128"/>
                <a:ea typeface="HG丸ｺﾞｼｯｸM-PRO" panose="020F0600000000000000" pitchFamily="50" charset="-128"/>
              </a:rPr>
              <a:t>その授業で何を学んだのか</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整</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err="1" smtClean="0">
                <a:solidFill>
                  <a:prstClr val="black"/>
                </a:solidFill>
                <a:latin typeface="HG丸ｺﾞｼｯｸM-PRO" panose="020F0600000000000000" pitchFamily="50" charset="-128"/>
                <a:ea typeface="HG丸ｺﾞｼｯｸM-PRO" panose="020F0600000000000000" pitchFamily="50" charset="-128"/>
              </a:rPr>
              <a:t>理し</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、確認</a:t>
            </a:r>
            <a:r>
              <a:rPr lang="ja-JP" altLang="en-US" dirty="0">
                <a:solidFill>
                  <a:prstClr val="black"/>
                </a:solidFill>
                <a:latin typeface="HG丸ｺﾞｼｯｸM-PRO" panose="020F0600000000000000" pitchFamily="50" charset="-128"/>
                <a:ea typeface="HG丸ｺﾞｼｯｸM-PRO" panose="020F0600000000000000" pitchFamily="50" charset="-128"/>
              </a:rPr>
              <a:t>するようにすること。</a:t>
            </a:r>
            <a:endParaRPr lang="en-US" altLang="ja-JP" dirty="0">
              <a:solidFill>
                <a:prstClr val="black"/>
              </a:solidFill>
              <a:latin typeface="HG丸ｺﾞｼｯｸM-PRO" panose="020F0600000000000000" pitchFamily="50" charset="-128"/>
              <a:ea typeface="HG丸ｺﾞｼｯｸM-PRO" panose="020F0600000000000000" pitchFamily="50" charset="-128"/>
            </a:endParaRPr>
          </a:p>
          <a:p>
            <a:r>
              <a:rPr lang="ja-JP" altLang="en-US" dirty="0" smtClean="0">
                <a:solidFill>
                  <a:prstClr val="black"/>
                </a:solidFill>
                <a:latin typeface="HG丸ｺﾞｼｯｸM-PRO" panose="020F0600000000000000" pitchFamily="50" charset="-128"/>
                <a:ea typeface="HG丸ｺﾞｼｯｸM-PRO" panose="020F0600000000000000" pitchFamily="50" charset="-128"/>
              </a:rPr>
              <a:t>⑤</a:t>
            </a:r>
            <a:r>
              <a:rPr lang="ja-JP" altLang="en-US" dirty="0">
                <a:solidFill>
                  <a:prstClr val="black"/>
                </a:solidFill>
                <a:latin typeface="HG丸ｺﾞｼｯｸM-PRO" panose="020F0600000000000000" pitchFamily="50" charset="-128"/>
                <a:ea typeface="HG丸ｺﾞｼｯｸM-PRO" panose="020F0600000000000000" pitchFamily="50" charset="-128"/>
              </a:rPr>
              <a:t>児童生徒自身が分かった</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こと、でき</a:t>
            </a:r>
            <a:endParaRPr lang="en-US" altLang="ja-JP" dirty="0" smtClean="0">
              <a:solidFill>
                <a:prstClr val="black"/>
              </a:solidFill>
              <a:latin typeface="HG丸ｺﾞｼｯｸM-PRO" panose="020F0600000000000000" pitchFamily="50" charset="-128"/>
              <a:ea typeface="HG丸ｺﾞｼｯｸM-PRO" panose="020F0600000000000000" pitchFamily="50" charset="-128"/>
            </a:endParaRPr>
          </a:p>
          <a:p>
            <a:r>
              <a:rPr lang="ja-JP" altLang="en-US" dirty="0">
                <a:solidFill>
                  <a:prstClr val="black"/>
                </a:solidFill>
                <a:latin typeface="HG丸ｺﾞｼｯｸM-PRO" panose="020F0600000000000000" pitchFamily="50" charset="-128"/>
                <a:ea typeface="HG丸ｺﾞｼｯｸM-PRO" panose="020F0600000000000000" pitchFamily="50" charset="-128"/>
              </a:rPr>
              <a:t>　</a:t>
            </a:r>
            <a:r>
              <a:rPr lang="ja-JP" altLang="en-US" dirty="0" smtClean="0">
                <a:solidFill>
                  <a:prstClr val="black"/>
                </a:solidFill>
                <a:latin typeface="HG丸ｺﾞｼｯｸM-PRO" panose="020F0600000000000000" pitchFamily="50" charset="-128"/>
                <a:ea typeface="HG丸ｺﾞｼｯｸM-PRO" panose="020F0600000000000000" pitchFamily="50" charset="-128"/>
              </a:rPr>
              <a:t>たこと</a:t>
            </a:r>
            <a:r>
              <a:rPr lang="ja-JP" altLang="en-US" dirty="0">
                <a:solidFill>
                  <a:prstClr val="black"/>
                </a:solidFill>
                <a:latin typeface="HG丸ｺﾞｼｯｸM-PRO" panose="020F0600000000000000" pitchFamily="50" charset="-128"/>
                <a:ea typeface="HG丸ｺﾞｼｯｸM-PRO" panose="020F0600000000000000" pitchFamily="50" charset="-128"/>
              </a:rPr>
              <a:t>を振り返るようにさせること。</a:t>
            </a:r>
            <a:endParaRPr lang="ja-JP" altLang="en-US" dirty="0">
              <a:solidFill>
                <a:prstClr val="black"/>
              </a:solidFill>
            </a:endParaRPr>
          </a:p>
        </p:txBody>
      </p:sp>
      <p:sp>
        <p:nvSpPr>
          <p:cNvPr id="10" name="角丸四角形 9"/>
          <p:cNvSpPr/>
          <p:nvPr/>
        </p:nvSpPr>
        <p:spPr>
          <a:xfrm>
            <a:off x="8100392" y="116632"/>
            <a:ext cx="841867"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b="1" dirty="0" smtClean="0">
                <a:solidFill>
                  <a:schemeClr val="tx1"/>
                </a:solidFill>
                <a:latin typeface="HG丸ｺﾞｼｯｸM-PRO" panose="020F0600000000000000" pitchFamily="50" charset="-128"/>
                <a:ea typeface="HG丸ｺﾞｼｯｸM-PRO" panose="020F0600000000000000" pitchFamily="50" charset="-128"/>
              </a:rPr>
              <a:t>P</a:t>
            </a: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５</a:t>
            </a:r>
            <a:endParaRPr lang="en-US" altLang="ja-JP" sz="2400" b="1" dirty="0" smtClean="0">
              <a:solidFill>
                <a:schemeClr val="tx1"/>
              </a:solidFill>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0024186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t>○気付きを書く。</a:t>
            </a:r>
            <a:endParaRPr lang="en-US" altLang="ja-JP" sz="2800" dirty="0" smtClean="0"/>
          </a:p>
          <a:p>
            <a:r>
              <a:rPr lang="ja-JP" altLang="en-US" sz="2800" dirty="0" smtClean="0"/>
              <a:t>　（個人）</a:t>
            </a:r>
            <a:endParaRPr lang="en-US" altLang="ja-JP" sz="2800" dirty="0" smtClean="0"/>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803071" y="3750906"/>
            <a:ext cx="1504950" cy="17907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t>○気付きを交流する。</a:t>
            </a:r>
            <a:endParaRPr lang="en-US" altLang="ja-JP" sz="2800" dirty="0" smtClean="0"/>
          </a:p>
          <a:p>
            <a:r>
              <a:rPr lang="ja-JP" altLang="en-US" sz="2800" dirty="0"/>
              <a:t>　</a:t>
            </a:r>
            <a:r>
              <a:rPr lang="ja-JP" altLang="en-US" sz="2800" dirty="0" smtClean="0"/>
              <a:t>（グループ）</a:t>
            </a:r>
            <a:endParaRPr lang="en-US" altLang="ja-JP" sz="2800" dirty="0"/>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27384"/>
            <a:ext cx="9144000" cy="7924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HG丸ｺﾞｼｯｸM-PRO" panose="020F0600000000000000" pitchFamily="50" charset="-128"/>
                <a:ea typeface="HG丸ｺﾞｼｯｸM-PRO" panose="020F0600000000000000" pitchFamily="50" charset="-128"/>
              </a:rPr>
              <a:t>６つの研修の概要</a:t>
            </a:r>
            <a:endParaRPr lang="en-US" altLang="ja-JP" sz="3600" b="1" dirty="0" smtClean="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114300" y="76200"/>
            <a:ext cx="1638300" cy="4000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latin typeface="+mj-ea"/>
                <a:ea typeface="+mj-ea"/>
              </a:rPr>
              <a:t>はじめに</a:t>
            </a:r>
            <a:endParaRPr kumimoji="1" lang="ja-JP" altLang="en-US" sz="2400" dirty="0">
              <a:latin typeface="+mj-ea"/>
              <a:ea typeface="+mj-ea"/>
            </a:endParaRPr>
          </a:p>
        </p:txBody>
      </p:sp>
      <p:graphicFrame>
        <p:nvGraphicFramePr>
          <p:cNvPr id="8" name="表 7"/>
          <p:cNvGraphicFramePr>
            <a:graphicFrameLocks noGrp="1"/>
          </p:cNvGraphicFramePr>
          <p:nvPr>
            <p:extLst>
              <p:ext uri="{D42A27DB-BD31-4B8C-83A1-F6EECF244321}">
                <p14:modId xmlns:p14="http://schemas.microsoft.com/office/powerpoint/2010/main" val="1822141858"/>
              </p:ext>
            </p:extLst>
          </p:nvPr>
        </p:nvGraphicFramePr>
        <p:xfrm>
          <a:off x="247648" y="2187352"/>
          <a:ext cx="8648705" cy="4297680"/>
        </p:xfrm>
        <a:graphic>
          <a:graphicData uri="http://schemas.openxmlformats.org/drawingml/2006/table">
            <a:tbl>
              <a:tblPr firstRow="1" bandRow="1">
                <a:tableStyleId>{10A1B5D5-9B99-4C35-A422-299274C87663}</a:tableStyleId>
              </a:tblPr>
              <a:tblGrid>
                <a:gridCol w="383948">
                  <a:extLst>
                    <a:ext uri="{9D8B030D-6E8A-4147-A177-3AD203B41FA5}">
                      <a16:colId xmlns:a16="http://schemas.microsoft.com/office/drawing/2014/main" val="20000"/>
                    </a:ext>
                  </a:extLst>
                </a:gridCol>
                <a:gridCol w="2846895">
                  <a:extLst>
                    <a:ext uri="{9D8B030D-6E8A-4147-A177-3AD203B41FA5}">
                      <a16:colId xmlns:a16="http://schemas.microsoft.com/office/drawing/2014/main" val="20001"/>
                    </a:ext>
                  </a:extLst>
                </a:gridCol>
                <a:gridCol w="1234911">
                  <a:extLst>
                    <a:ext uri="{9D8B030D-6E8A-4147-A177-3AD203B41FA5}">
                      <a16:colId xmlns:a16="http://schemas.microsoft.com/office/drawing/2014/main" val="20002"/>
                    </a:ext>
                  </a:extLst>
                </a:gridCol>
                <a:gridCol w="3148553">
                  <a:extLst>
                    <a:ext uri="{9D8B030D-6E8A-4147-A177-3AD203B41FA5}">
                      <a16:colId xmlns:a16="http://schemas.microsoft.com/office/drawing/2014/main" val="20003"/>
                    </a:ext>
                  </a:extLst>
                </a:gridCol>
                <a:gridCol w="1034398">
                  <a:extLst>
                    <a:ext uri="{9D8B030D-6E8A-4147-A177-3AD203B41FA5}">
                      <a16:colId xmlns:a16="http://schemas.microsoft.com/office/drawing/2014/main" val="20004"/>
                    </a:ext>
                  </a:extLst>
                </a:gridCol>
              </a:tblGrid>
              <a:tr h="370840">
                <a:tc>
                  <a:txBody>
                    <a:bodyPr/>
                    <a:lstStyle/>
                    <a:p>
                      <a:pPr algn="ctr"/>
                      <a:endParaRPr kumimoji="1" lang="ja-JP" altLang="en-US" sz="18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研修の名称</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おすすめ</a:t>
                      </a:r>
                      <a:endParaRPr kumimoji="1" lang="en-US" altLang="ja-JP" sz="1600" dirty="0" smtClean="0">
                        <a:latin typeface="HG丸ｺﾞｼｯｸM-PRO" panose="020F0600000000000000" pitchFamily="50" charset="-128"/>
                        <a:ea typeface="HG丸ｺﾞｼｯｸM-PRO" panose="020F0600000000000000" pitchFamily="50" charset="-128"/>
                      </a:endParaRPr>
                    </a:p>
                    <a:p>
                      <a:pPr algn="ctr"/>
                      <a:r>
                        <a:rPr kumimoji="1" lang="ja-JP" altLang="en-US" sz="1600" dirty="0" smtClean="0">
                          <a:latin typeface="HG丸ｺﾞｼｯｸM-PRO" panose="020F0600000000000000" pitchFamily="50" charset="-128"/>
                          <a:ea typeface="HG丸ｺﾞｼｯｸM-PRO" panose="020F0600000000000000" pitchFamily="50" charset="-128"/>
                        </a:rPr>
                        <a:t>時期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「ヒント集２」の対応箇所</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研修時間</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extLst>
                  <a:ext uri="{0D108BD9-81ED-4DB2-BD59-A6C34878D82A}">
                    <a16:rowId xmlns:a16="http://schemas.microsoft.com/office/drawing/2014/main" val="10000"/>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Ⅰ</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授業づくり共通理解研修</a:t>
                      </a:r>
                      <a:endParaRPr kumimoji="1" lang="ja-JP" altLang="en-US" sz="18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４～５月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４・５「課題解決のための４つのプロセス」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30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1"/>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自校採点後研修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t>４～５月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４「プロセス１・２」</a:t>
                      </a:r>
                      <a:endParaRPr kumimoji="1" lang="en-US" altLang="ja-JP" sz="1600" dirty="0" smtClean="0">
                        <a:latin typeface="HG丸ｺﾞｼｯｸM-PRO" panose="020F0600000000000000" pitchFamily="50" charset="-128"/>
                        <a:ea typeface="HG丸ｺﾞｼｯｸM-PRO" panose="020F0600000000000000" pitchFamily="50" charset="-128"/>
                      </a:endParaRPr>
                    </a:p>
                    <a:p>
                      <a:r>
                        <a:rPr kumimoji="1" lang="ja-JP" altLang="en-US" sz="1600" dirty="0" smtClean="0">
                          <a:latin typeface="HG丸ｺﾞｼｯｸM-PRO" panose="020F0600000000000000" pitchFamily="50" charset="-128"/>
                          <a:ea typeface="HG丸ｺﾞｼｯｸM-PRO" panose="020F0600000000000000" pitchFamily="50" charset="-128"/>
                        </a:rPr>
                        <a:t>実践事例のプロセス１・２</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結果公表後研修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８～９月</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mn-ea"/>
                        </a:rPr>
                        <a:t>P</a:t>
                      </a:r>
                      <a:r>
                        <a:rPr kumimoji="1" lang="ja-JP" altLang="en-US" sz="1600" dirty="0" smtClean="0">
                          <a:latin typeface="HG丸ｺﾞｼｯｸM-PRO" panose="020F0600000000000000" pitchFamily="50" charset="-128"/>
                          <a:ea typeface="+mn-ea"/>
                        </a:rPr>
                        <a:t>４「プロセス１・２」</a:t>
                      </a:r>
                      <a:endParaRPr kumimoji="1" lang="en-US" altLang="ja-JP" sz="1600" dirty="0" smtClean="0">
                        <a:latin typeface="HG丸ｺﾞｼｯｸM-PRO" panose="020F0600000000000000" pitchFamily="50" charset="-128"/>
                        <a:ea typeface="+mn-ea"/>
                      </a:endParaRPr>
                    </a:p>
                    <a:p>
                      <a:r>
                        <a:rPr kumimoji="1" lang="ja-JP" altLang="en-US" sz="1600" dirty="0" smtClean="0">
                          <a:latin typeface="HG丸ｺﾞｼｯｸM-PRO" panose="020F0600000000000000" pitchFamily="50" charset="-128"/>
                          <a:ea typeface="+mn-ea"/>
                        </a:rPr>
                        <a:t>実践事例のプロセス１・２</a:t>
                      </a:r>
                      <a:endParaRPr kumimoji="1" lang="en-US" altLang="ja-JP" sz="1600" dirty="0" smtClean="0">
                        <a:latin typeface="HG丸ｺﾞｼｯｸM-PRO" panose="020F0600000000000000" pitchFamily="50" charset="-128"/>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65</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3"/>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Ⅳ</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単元計画研修</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t>通年</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a:t>
                      </a:r>
                      <a:r>
                        <a:rPr kumimoji="1" lang="ja-JP" altLang="en-US" sz="1600" dirty="0" smtClean="0">
                          <a:latin typeface="HG丸ｺﾞｼｯｸM-PRO" panose="020F0600000000000000" pitchFamily="50" charset="-128"/>
                          <a:ea typeface="HG丸ｺﾞｼｯｸM-PRO" panose="020F0600000000000000" pitchFamily="50" charset="-128"/>
                        </a:rPr>
                        <a:t>５「プロセス３」</a:t>
                      </a:r>
                      <a:endParaRPr kumimoji="1" lang="en-US" altLang="ja-JP" sz="1600" dirty="0" smtClean="0">
                        <a:latin typeface="HG丸ｺﾞｼｯｸM-PRO" panose="020F0600000000000000" pitchFamily="50" charset="-128"/>
                        <a:ea typeface="HG丸ｺﾞｼｯｸM-PRO" panose="020F0600000000000000" pitchFamily="50" charset="-128"/>
                      </a:endParaRPr>
                    </a:p>
                    <a:p>
                      <a:r>
                        <a:rPr kumimoji="1" lang="ja-JP" altLang="en-US" sz="1600" dirty="0" smtClean="0">
                          <a:latin typeface="HG丸ｺﾞｼｯｸM-PRO" panose="020F0600000000000000" pitchFamily="50" charset="-128"/>
                          <a:ea typeface="HG丸ｺﾞｼｯｸM-PRO" panose="020F0600000000000000" pitchFamily="50" charset="-128"/>
                        </a:rPr>
                        <a:t>実践事例のプロセス３</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60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Ⅴ</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本時計画研修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t>通年</a:t>
                      </a:r>
                      <a:endParaRPr kumimoji="1" lang="ja-JP" altLang="en-US" sz="16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en-US" altLang="ja-JP" sz="1600" dirty="0" smtClean="0">
                          <a:latin typeface="HG丸ｺﾞｼｯｸM-PRO" panose="020F0600000000000000" pitchFamily="50" charset="-128"/>
                          <a:ea typeface="+mn-ea"/>
                        </a:rPr>
                        <a:t>P</a:t>
                      </a:r>
                      <a:r>
                        <a:rPr kumimoji="1" lang="ja-JP" altLang="en-US" sz="1600" dirty="0" smtClean="0">
                          <a:latin typeface="HG丸ｺﾞｼｯｸM-PRO" panose="020F0600000000000000" pitchFamily="50" charset="-128"/>
                          <a:ea typeface="+mn-ea"/>
                        </a:rPr>
                        <a:t>５「プロセス４」</a:t>
                      </a:r>
                    </a:p>
                    <a:p>
                      <a:r>
                        <a:rPr kumimoji="1" lang="ja-JP" altLang="en-US" sz="1600" dirty="0" smtClean="0">
                          <a:latin typeface="HG丸ｺﾞｼｯｸM-PRO" panose="020F0600000000000000" pitchFamily="50" charset="-128"/>
                          <a:ea typeface="+mn-ea"/>
                        </a:rPr>
                        <a:t>実践事例のプロセス４</a:t>
                      </a:r>
                      <a:endParaRPr kumimoji="1" lang="ja-JP" altLang="en-US"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55</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5"/>
                  </a:ext>
                </a:extLst>
              </a:tr>
              <a:tr h="370840">
                <a:tc>
                  <a:txBody>
                    <a:bodyPr/>
                    <a:lstStyle/>
                    <a:p>
                      <a:pPr algn="ctr"/>
                      <a:r>
                        <a:rPr kumimoji="1" lang="en-US" altLang="ja-JP" sz="1600" dirty="0" smtClean="0">
                          <a:latin typeface="HG丸ｺﾞｼｯｸM-PRO" panose="020F0600000000000000" pitchFamily="50" charset="-128"/>
                          <a:ea typeface="HG丸ｺﾞｼｯｸM-PRO" panose="020F0600000000000000" pitchFamily="50" charset="-128"/>
                        </a:rPr>
                        <a:t>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800" dirty="0" smtClean="0">
                          <a:latin typeface="HG丸ｺﾞｼｯｸM-PRO" panose="020F0600000000000000" pitchFamily="50" charset="-128"/>
                          <a:ea typeface="HG丸ｺﾞｼｯｸM-PRO" panose="020F0600000000000000" pitchFamily="50" charset="-128"/>
                        </a:rPr>
                        <a:t>学校・学級の取り組み</a:t>
                      </a:r>
                      <a:endParaRPr kumimoji="1" lang="en-US" altLang="ja-JP" sz="1800" dirty="0" smtClean="0">
                        <a:latin typeface="HG丸ｺﾞｼｯｸM-PRO" panose="020F0600000000000000" pitchFamily="50" charset="-128"/>
                        <a:ea typeface="HG丸ｺﾞｼｯｸM-PRO" panose="020F0600000000000000" pitchFamily="50" charset="-128"/>
                      </a:endParaRPr>
                    </a:p>
                    <a:p>
                      <a:pPr algn="ctr"/>
                      <a:r>
                        <a:rPr kumimoji="1" lang="ja-JP" altLang="en-US" sz="1800" dirty="0" smtClean="0">
                          <a:latin typeface="HG丸ｺﾞｼｯｸM-PRO" panose="020F0600000000000000" pitchFamily="50" charset="-128"/>
                          <a:ea typeface="HG丸ｺﾞｼｯｸM-PRO" panose="020F0600000000000000" pitchFamily="50" charset="-128"/>
                        </a:rPr>
                        <a:t>ブラッシュアップ研修</a:t>
                      </a:r>
                      <a:endParaRPr kumimoji="1" lang="en-US" altLang="ja-JP" sz="18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学期当初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en-US" altLang="ja-JP" sz="1600" dirty="0" smtClean="0">
                          <a:latin typeface="HG丸ｺﾞｼｯｸM-PRO" panose="020F0600000000000000" pitchFamily="50" charset="-128"/>
                          <a:ea typeface="HG丸ｺﾞｼｯｸM-PRO" panose="020F0600000000000000" pitchFamily="50" charset="-128"/>
                        </a:rPr>
                        <a:t>P22</a:t>
                      </a:r>
                      <a:r>
                        <a:rPr kumimoji="1" lang="ja-JP" altLang="en-US" sz="1600" dirty="0" smtClean="0">
                          <a:latin typeface="HG丸ｺﾞｼｯｸM-PRO" panose="020F0600000000000000" pitchFamily="50" charset="-128"/>
                          <a:ea typeface="HG丸ｺﾞｼｯｸM-PRO" panose="020F0600000000000000" pitchFamily="50" charset="-128"/>
                        </a:rPr>
                        <a:t>～</a:t>
                      </a:r>
                      <a:r>
                        <a:rPr kumimoji="1" lang="en-US" altLang="ja-JP" sz="1600" dirty="0" smtClean="0">
                          <a:latin typeface="HG丸ｺﾞｼｯｸM-PRO" panose="020F0600000000000000" pitchFamily="50" charset="-128"/>
                          <a:ea typeface="HG丸ｺﾞｼｯｸM-PRO" panose="020F0600000000000000" pitchFamily="50" charset="-128"/>
                        </a:rPr>
                        <a:t>38</a:t>
                      </a:r>
                      <a:r>
                        <a:rPr kumimoji="1" lang="ja-JP" altLang="en-US" sz="1600" dirty="0" smtClean="0">
                          <a:latin typeface="HG丸ｺﾞｼｯｸM-PRO" panose="020F0600000000000000" pitchFamily="50" charset="-128"/>
                          <a:ea typeface="HG丸ｺﾞｼｯｸM-PRO" panose="020F0600000000000000" pitchFamily="50" charset="-128"/>
                        </a:rPr>
                        <a:t>「思考力・判断力・表現力等を育むための素地となる学校・学級の取り組み」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約</a:t>
                      </a:r>
                      <a:r>
                        <a:rPr kumimoji="1" lang="en-US" altLang="ja-JP" sz="1600" dirty="0" smtClean="0">
                          <a:latin typeface="HG丸ｺﾞｼｯｸM-PRO" panose="020F0600000000000000" pitchFamily="50" charset="-128"/>
                          <a:ea typeface="HG丸ｺﾞｼｯｸM-PRO" panose="020F0600000000000000" pitchFamily="50" charset="-128"/>
                        </a:rPr>
                        <a:t>50</a:t>
                      </a:r>
                      <a:r>
                        <a:rPr kumimoji="1" lang="ja-JP" altLang="en-US" sz="1600" dirty="0" smtClean="0">
                          <a:latin typeface="HG丸ｺﾞｼｯｸM-PRO" panose="020F0600000000000000" pitchFamily="50" charset="-128"/>
                          <a:ea typeface="HG丸ｺﾞｼｯｸM-PRO" panose="020F0600000000000000" pitchFamily="50" charset="-128"/>
                        </a:rPr>
                        <a:t>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5" name="角丸四角形 4"/>
          <p:cNvSpPr/>
          <p:nvPr/>
        </p:nvSpPr>
        <p:spPr>
          <a:xfrm>
            <a:off x="247648" y="922734"/>
            <a:ext cx="8648704" cy="105100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b="1" dirty="0" smtClean="0">
                <a:solidFill>
                  <a:schemeClr val="tx1"/>
                </a:solidFill>
                <a:latin typeface="+mj-ea"/>
                <a:ea typeface="+mj-ea"/>
              </a:rPr>
              <a:t>研修の取り扱い　</a:t>
            </a:r>
            <a:endParaRPr kumimoji="1" lang="en-US" altLang="ja-JP" b="1" dirty="0" smtClean="0">
              <a:solidFill>
                <a:schemeClr val="tx1"/>
              </a:solidFill>
              <a:latin typeface="+mj-ea"/>
              <a:ea typeface="+mj-ea"/>
            </a:endParaRPr>
          </a:p>
          <a:p>
            <a:r>
              <a:rPr kumimoji="1" lang="ja-JP" altLang="en-US" b="1" dirty="0" smtClean="0">
                <a:solidFill>
                  <a:schemeClr val="tx1"/>
                </a:solidFill>
                <a:latin typeface="+mj-ea"/>
                <a:ea typeface="+mj-ea"/>
              </a:rPr>
              <a:t>①研修はそれぞれで完結しているため、シリーズでも単独でも扱うことができる。</a:t>
            </a:r>
            <a:endParaRPr kumimoji="1" lang="en-US" altLang="ja-JP" b="1" dirty="0" smtClean="0">
              <a:solidFill>
                <a:schemeClr val="tx1"/>
              </a:solidFill>
              <a:latin typeface="+mj-ea"/>
              <a:ea typeface="+mj-ea"/>
            </a:endParaRPr>
          </a:p>
          <a:p>
            <a:r>
              <a:rPr kumimoji="1" lang="ja-JP" altLang="en-US" b="1" dirty="0" smtClean="0">
                <a:solidFill>
                  <a:schemeClr val="tx1"/>
                </a:solidFill>
                <a:latin typeface="+mj-ea"/>
                <a:ea typeface="+mj-ea"/>
              </a:rPr>
              <a:t>②同日の研修で、２つ以上の研修を組み合わせることもできる。</a:t>
            </a:r>
            <a:endParaRPr kumimoji="1" lang="en-US" altLang="ja-JP" b="1" dirty="0" smtClean="0">
              <a:solidFill>
                <a:schemeClr val="tx1"/>
              </a:solidFill>
              <a:latin typeface="+mj-ea"/>
              <a:ea typeface="+mj-ea"/>
            </a:endParaRPr>
          </a:p>
        </p:txBody>
      </p:sp>
    </p:spTree>
    <p:extLst>
      <p:ext uri="{BB962C8B-B14F-4D97-AF65-F5344CB8AC3E}">
        <p14:creationId xmlns:p14="http://schemas.microsoft.com/office/powerpoint/2010/main" val="3718425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4061538" y="3849688"/>
            <a:ext cx="1943100" cy="1885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19505"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t>○全体で報告する。</a:t>
            </a:r>
            <a:endParaRPr kumimoji="1" lang="en-US" altLang="ja-JP" sz="2800" dirty="0" smtClean="0"/>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84021" y="5580095"/>
            <a:ext cx="3314700" cy="8953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8831747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247650" y="2475736"/>
            <a:ext cx="8648700" cy="2062103"/>
          </a:xfrm>
          <a:prstGeom prst="rect">
            <a:avLst/>
          </a:prstGeom>
          <a:noFill/>
        </p:spPr>
        <p:txBody>
          <a:bodyPr wrap="square" rtlCol="0">
            <a:spAutoFit/>
          </a:bodyPr>
          <a:lstStyle/>
          <a:p>
            <a:r>
              <a:rPr lang="en-US" altLang="ja-JP" sz="3200" dirty="0" smtClean="0"/>
              <a:t>【</a:t>
            </a:r>
            <a:r>
              <a:rPr lang="ja-JP" altLang="en-US" sz="3200" dirty="0"/>
              <a:t>まとめ</a:t>
            </a:r>
            <a:r>
              <a:rPr lang="en-US" altLang="ja-JP" sz="3200" dirty="0" smtClean="0"/>
              <a:t>】</a:t>
            </a:r>
          </a:p>
          <a:p>
            <a:r>
              <a:rPr lang="ja-JP" altLang="en-US" sz="3200" dirty="0" smtClean="0"/>
              <a:t>・全国学力・学習状況調査で見られた課題か　</a:t>
            </a:r>
            <a:endParaRPr lang="en-US" altLang="ja-JP" sz="3200" dirty="0" smtClean="0"/>
          </a:p>
          <a:p>
            <a:r>
              <a:rPr lang="ja-JP" altLang="en-US" sz="3200" dirty="0"/>
              <a:t>　</a:t>
            </a:r>
            <a:r>
              <a:rPr lang="ja-JP" altLang="en-US" sz="3200" dirty="0" smtClean="0"/>
              <a:t>ら授業づくりをしていく。</a:t>
            </a:r>
            <a:endParaRPr lang="en-US" altLang="ja-JP" sz="3200" dirty="0" smtClean="0"/>
          </a:p>
          <a:p>
            <a:r>
              <a:rPr lang="ja-JP" altLang="en-US" sz="3200" dirty="0" smtClean="0"/>
              <a:t>・授業づくりはどの教科も同じ。</a:t>
            </a:r>
            <a:endParaRPr lang="en-US" altLang="ja-JP" sz="3200" dirty="0"/>
          </a:p>
        </p:txBody>
      </p:sp>
      <p:sp>
        <p:nvSpPr>
          <p:cNvPr id="3" name="角丸四角形 2"/>
          <p:cNvSpPr/>
          <p:nvPr/>
        </p:nvSpPr>
        <p:spPr>
          <a:xfrm>
            <a:off x="304800" y="4806950"/>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5" name="正方形/長方形 4"/>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38479463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
        <p:nvSpPr>
          <p:cNvPr id="43" name="テキスト ボックス 42"/>
          <p:cNvSpPr txBox="1"/>
          <p:nvPr/>
        </p:nvSpPr>
        <p:spPr>
          <a:xfrm>
            <a:off x="333375" y="2527562"/>
            <a:ext cx="8477250" cy="2308324"/>
          </a:xfrm>
          <a:prstGeom prst="rect">
            <a:avLst/>
          </a:prstGeom>
          <a:noFill/>
        </p:spPr>
        <p:txBody>
          <a:bodyPr wrap="square" rtlCol="0">
            <a:spAutoFit/>
          </a:bodyPr>
          <a:lstStyle/>
          <a:p>
            <a:r>
              <a:rPr lang="en-US" altLang="ja-JP" sz="3600" dirty="0" smtClean="0"/>
              <a:t>【</a:t>
            </a:r>
            <a:r>
              <a:rPr lang="ja-JP" altLang="en-US" sz="3600" dirty="0" smtClean="0"/>
              <a:t>目的</a:t>
            </a:r>
            <a:r>
              <a:rPr lang="en-US" altLang="ja-JP" sz="3600" dirty="0" smtClean="0"/>
              <a:t>】</a:t>
            </a:r>
          </a:p>
          <a:p>
            <a:r>
              <a:rPr lang="ja-JP" altLang="en-US" sz="3600" dirty="0" smtClean="0"/>
              <a:t>　</a:t>
            </a:r>
            <a:r>
              <a:rPr lang="ja-JP" altLang="en-US" sz="3600" dirty="0"/>
              <a:t>自校の採点結果</a:t>
            </a:r>
            <a:r>
              <a:rPr lang="ja-JP" altLang="en-US" sz="3600" dirty="0" smtClean="0"/>
              <a:t>から、課題</a:t>
            </a:r>
            <a:r>
              <a:rPr lang="ja-JP" altLang="en-US" sz="3600" dirty="0"/>
              <a:t>を</a:t>
            </a:r>
            <a:r>
              <a:rPr lang="ja-JP" altLang="en-US" sz="3600" dirty="0" smtClean="0"/>
              <a:t>捉え、今後</a:t>
            </a:r>
            <a:r>
              <a:rPr lang="ja-JP" altLang="en-US" sz="3600" dirty="0"/>
              <a:t>の指導の改善・充実の方向を共有することができる</a:t>
            </a:r>
            <a:r>
              <a:rPr lang="ja-JP" altLang="en-US" sz="3600" dirty="0" smtClean="0"/>
              <a:t>。</a:t>
            </a:r>
            <a:endParaRPr lang="ja-JP" altLang="en-US" sz="3600" dirty="0"/>
          </a:p>
        </p:txBody>
      </p:sp>
    </p:spTree>
    <p:extLst>
      <p:ext uri="{BB962C8B-B14F-4D97-AF65-F5344CB8AC3E}">
        <p14:creationId xmlns:p14="http://schemas.microsoft.com/office/powerpoint/2010/main" val="39247971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47648" y="1435100"/>
            <a:ext cx="8575842" cy="5262979"/>
          </a:xfrm>
          <a:prstGeom prst="rect">
            <a:avLst/>
          </a:prstGeom>
          <a:noFill/>
        </p:spPr>
        <p:txBody>
          <a:bodyPr wrap="square" rtlCol="0">
            <a:spAutoFit/>
          </a:bodyPr>
          <a:lstStyle/>
          <a:p>
            <a:r>
              <a:rPr lang="en-US" altLang="ja-JP" sz="2800" dirty="0" smtClean="0"/>
              <a:t>【</a:t>
            </a:r>
            <a:r>
              <a:rPr lang="ja-JP" altLang="en-US" sz="2800" dirty="0"/>
              <a:t>準備物</a:t>
            </a:r>
            <a:r>
              <a:rPr lang="en-US" altLang="ja-JP" sz="2800" dirty="0" smtClean="0"/>
              <a:t>】</a:t>
            </a:r>
          </a:p>
          <a:p>
            <a:r>
              <a:rPr lang="ja-JP" altLang="en-US" sz="2800" dirty="0"/>
              <a:t>・「ヒント集２」Ｐ４・研修対象教科の</a:t>
            </a:r>
            <a:r>
              <a:rPr lang="ja-JP" altLang="en-US" sz="2800" dirty="0" smtClean="0"/>
              <a:t>プロセス２</a:t>
            </a:r>
            <a:endParaRPr lang="en-US" altLang="ja-JP" sz="2800" dirty="0" smtClean="0"/>
          </a:p>
          <a:p>
            <a:r>
              <a:rPr lang="ja-JP" altLang="en-US" sz="2800" dirty="0"/>
              <a:t>　</a:t>
            </a:r>
            <a:r>
              <a:rPr lang="ja-JP" altLang="en-US" sz="2800" dirty="0" smtClean="0"/>
              <a:t>に</a:t>
            </a:r>
            <a:r>
              <a:rPr lang="ja-JP" altLang="en-US" sz="2800" dirty="0"/>
              <a:t>該当するページ</a:t>
            </a:r>
            <a:endParaRPr lang="en-US" altLang="ja-JP" sz="2800" dirty="0"/>
          </a:p>
          <a:p>
            <a:r>
              <a:rPr lang="ja-JP" altLang="en-US" sz="2800" dirty="0" smtClean="0"/>
              <a:t>・自校の採点結果</a:t>
            </a:r>
            <a:endParaRPr lang="en-US" altLang="ja-JP" sz="2800" dirty="0" smtClean="0"/>
          </a:p>
          <a:p>
            <a:r>
              <a:rPr lang="ja-JP" altLang="en-US" sz="2800" dirty="0" smtClean="0"/>
              <a:t>・課題の見られた問題（１つ）</a:t>
            </a:r>
            <a:endParaRPr lang="en-US" altLang="ja-JP" sz="2800" dirty="0" smtClean="0"/>
          </a:p>
          <a:p>
            <a:r>
              <a:rPr lang="ja-JP" altLang="en-US" sz="2800" dirty="0" smtClean="0"/>
              <a:t>・「解説資料」の問題に関する資料</a:t>
            </a:r>
            <a:endParaRPr lang="en-US" altLang="ja-JP" sz="2800" dirty="0" smtClean="0"/>
          </a:p>
          <a:p>
            <a:r>
              <a:rPr lang="ja-JP" altLang="en-US" sz="2800" dirty="0" smtClean="0"/>
              <a:t>　（「出題の趣旨」「解説（正答例）」「学習指導</a:t>
            </a:r>
            <a:endParaRPr lang="en-US" altLang="ja-JP" sz="2800" dirty="0" smtClean="0"/>
          </a:p>
          <a:p>
            <a:r>
              <a:rPr lang="ja-JP" altLang="en-US" sz="2800" dirty="0" smtClean="0"/>
              <a:t>　　に当たって」等）</a:t>
            </a:r>
            <a:endParaRPr lang="en-US" altLang="ja-JP" sz="2800" dirty="0"/>
          </a:p>
          <a:p>
            <a:r>
              <a:rPr lang="ja-JP" altLang="en-US" sz="2800" dirty="0" smtClean="0"/>
              <a:t>・ワークシート</a:t>
            </a:r>
            <a:endParaRPr lang="en-US" altLang="ja-JP" sz="2800" dirty="0" smtClean="0"/>
          </a:p>
          <a:p>
            <a:r>
              <a:rPr lang="en-US" altLang="ja-JP" sz="2800" dirty="0" smtClean="0"/>
              <a:t>【</a:t>
            </a:r>
            <a:r>
              <a:rPr lang="ja-JP" altLang="en-US" sz="2800" dirty="0" smtClean="0"/>
              <a:t>追加が考えられる準備物</a:t>
            </a:r>
            <a:r>
              <a:rPr lang="en-US" altLang="ja-JP" sz="2800" dirty="0" smtClean="0"/>
              <a:t>】</a:t>
            </a:r>
            <a:endParaRPr lang="en-US" altLang="ja-JP" sz="2800" dirty="0"/>
          </a:p>
          <a:p>
            <a:r>
              <a:rPr lang="en-US" altLang="ja-JP" sz="2800" dirty="0" smtClean="0"/>
              <a:t>※</a:t>
            </a:r>
            <a:r>
              <a:rPr lang="ja-JP" altLang="en-US" sz="2800" dirty="0" smtClean="0"/>
              <a:t>課題の見られた問題と類似の問題（過去の問題）</a:t>
            </a:r>
            <a:endParaRPr lang="en-US" altLang="ja-JP" sz="2800" dirty="0" smtClean="0"/>
          </a:p>
          <a:p>
            <a:r>
              <a:rPr lang="en-US" altLang="ja-JP" sz="2800" dirty="0" smtClean="0"/>
              <a:t>※</a:t>
            </a:r>
            <a:r>
              <a:rPr lang="ja-JP" altLang="en-US" sz="2800" dirty="0" smtClean="0"/>
              <a:t>「報告書」から類似の問題に係る部分　　　　　　　　　　　</a:t>
            </a:r>
            <a:endParaRPr lang="en-US" altLang="ja-JP" sz="2800" dirty="0" smtClean="0"/>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7233081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47650" y="1448517"/>
            <a:ext cx="8648700" cy="5355312"/>
          </a:xfrm>
          <a:prstGeom prst="rect">
            <a:avLst/>
          </a:prstGeom>
          <a:noFill/>
        </p:spPr>
        <p:txBody>
          <a:bodyPr wrap="square" rtlCol="0">
            <a:spAutoFit/>
          </a:bodyPr>
          <a:lstStyle/>
          <a:p>
            <a:r>
              <a:rPr lang="ja-JP" altLang="en-US" dirty="0" smtClean="0"/>
              <a:t>○「ヒント集２</a:t>
            </a:r>
            <a:r>
              <a:rPr lang="ja-JP" altLang="en-US" dirty="0" smtClean="0">
                <a:latin typeface="+mj-ea"/>
                <a:ea typeface="+mj-ea"/>
              </a:rPr>
              <a:t>」</a:t>
            </a:r>
            <a:r>
              <a:rPr lang="en-US" altLang="ja-JP" dirty="0" smtClean="0">
                <a:latin typeface="+mj-ea"/>
                <a:ea typeface="+mj-ea"/>
              </a:rPr>
              <a:t>P</a:t>
            </a:r>
            <a:r>
              <a:rPr lang="ja-JP" altLang="en-US" dirty="0" smtClean="0">
                <a:latin typeface="+mj-ea"/>
                <a:ea typeface="+mj-ea"/>
              </a:rPr>
              <a:t>４・研修対象教科のプロセス１・２を読む。</a:t>
            </a:r>
            <a:endParaRPr lang="en-US" altLang="ja-JP" dirty="0" smtClean="0">
              <a:latin typeface="+mj-ea"/>
              <a:ea typeface="+mj-ea"/>
            </a:endParaRPr>
          </a:p>
          <a:p>
            <a:endParaRPr lang="en-US" altLang="ja-JP" dirty="0" smtClean="0">
              <a:latin typeface="+mj-ea"/>
              <a:ea typeface="+mj-ea"/>
            </a:endParaRPr>
          </a:p>
          <a:p>
            <a:r>
              <a:rPr lang="ja-JP" altLang="en-US" dirty="0" smtClean="0"/>
              <a:t>○自校採点結果から課題を把握する。（５分）</a:t>
            </a:r>
            <a:endParaRPr lang="en-US" altLang="ja-JP" dirty="0" smtClean="0"/>
          </a:p>
          <a:p>
            <a:endParaRPr lang="en-US" altLang="ja-JP" dirty="0" smtClean="0"/>
          </a:p>
          <a:p>
            <a:r>
              <a:rPr lang="ja-JP" altLang="en-US" dirty="0" smtClean="0"/>
              <a:t>○課題と捉えた問題（及び、関連する過去の問題）を解き、正答例を確かめる。</a:t>
            </a:r>
            <a:endParaRPr lang="en-US" altLang="ja-JP" dirty="0" smtClean="0"/>
          </a:p>
          <a:p>
            <a:endParaRPr lang="en-US" altLang="ja-JP" dirty="0" smtClean="0"/>
          </a:p>
          <a:p>
            <a:r>
              <a:rPr lang="ja-JP" altLang="en-US" dirty="0" smtClean="0"/>
              <a:t>○どんな学力を付ける必要があるか考える。（４分）</a:t>
            </a:r>
            <a:endParaRPr lang="en-US" altLang="ja-JP" dirty="0" smtClean="0"/>
          </a:p>
          <a:p>
            <a:r>
              <a:rPr lang="ja-JP" altLang="en-US" dirty="0"/>
              <a:t>　</a:t>
            </a:r>
            <a:r>
              <a:rPr lang="ja-JP" altLang="en-US" dirty="0" smtClean="0"/>
              <a:t>（個人）</a:t>
            </a:r>
            <a:endParaRPr lang="en-US" altLang="ja-JP" dirty="0" smtClean="0"/>
          </a:p>
          <a:p>
            <a:r>
              <a:rPr lang="ja-JP" altLang="en-US" dirty="0" smtClean="0"/>
              <a:t>○書いたことを交流する。（５分）</a:t>
            </a:r>
            <a:endParaRPr lang="en-US" altLang="ja-JP" dirty="0" smtClean="0"/>
          </a:p>
          <a:p>
            <a:r>
              <a:rPr lang="ja-JP" altLang="en-US" dirty="0"/>
              <a:t>　</a:t>
            </a:r>
            <a:r>
              <a:rPr lang="ja-JP" altLang="en-US" dirty="0" smtClean="0"/>
              <a:t>（グループ）</a:t>
            </a:r>
            <a:endParaRPr lang="en-US" altLang="ja-JP" dirty="0" smtClean="0">
              <a:latin typeface="+mj-ea"/>
              <a:ea typeface="+mj-ea"/>
            </a:endParaRPr>
          </a:p>
          <a:p>
            <a:r>
              <a:rPr lang="ja-JP" altLang="en-US" dirty="0" smtClean="0">
                <a:latin typeface="+mj-ea"/>
                <a:ea typeface="+mj-ea"/>
              </a:rPr>
              <a:t>○全体で、黒板などに整理し自校の課題として共有する。（</a:t>
            </a:r>
            <a:r>
              <a:rPr lang="en-US" altLang="ja-JP" dirty="0" smtClean="0">
                <a:latin typeface="+mj-ea"/>
                <a:ea typeface="+mj-ea"/>
              </a:rPr>
              <a:t>15</a:t>
            </a:r>
            <a:r>
              <a:rPr lang="ja-JP" altLang="en-US" dirty="0" smtClean="0">
                <a:latin typeface="+mj-ea"/>
                <a:ea typeface="+mj-ea"/>
              </a:rPr>
              <a:t>分）</a:t>
            </a:r>
            <a:endParaRPr lang="en-US" altLang="ja-JP" dirty="0" smtClean="0">
              <a:latin typeface="+mj-ea"/>
              <a:ea typeface="+mj-ea"/>
            </a:endParaRPr>
          </a:p>
          <a:p>
            <a:r>
              <a:rPr lang="ja-JP" altLang="en-US" dirty="0" smtClean="0">
                <a:latin typeface="+mj-ea"/>
                <a:ea typeface="+mj-ea"/>
              </a:rPr>
              <a:t>　</a:t>
            </a:r>
            <a:endParaRPr lang="en-US" altLang="ja-JP" dirty="0" smtClean="0">
              <a:latin typeface="+mj-ea"/>
              <a:ea typeface="+mj-ea"/>
            </a:endParaRPr>
          </a:p>
          <a:p>
            <a:r>
              <a:rPr lang="ja-JP" altLang="en-US" dirty="0" smtClean="0"/>
              <a:t>○「解説資料」（また、過去の問題の「報告書」）を読み、指導のヒントを得る。</a:t>
            </a:r>
            <a:endParaRPr lang="en-US" altLang="ja-JP" dirty="0" smtClean="0"/>
          </a:p>
          <a:p>
            <a:r>
              <a:rPr lang="ja-JP" altLang="en-US" dirty="0" smtClean="0"/>
              <a:t>　　　　　　　　　　　　　　　　　　　　</a:t>
            </a:r>
            <a:endParaRPr lang="en-US" altLang="ja-JP" dirty="0" smtClean="0"/>
          </a:p>
          <a:p>
            <a:r>
              <a:rPr lang="ja-JP" altLang="en-US" dirty="0" smtClean="0"/>
              <a:t>○自分の学年や学級の指導について考える。（３分）</a:t>
            </a:r>
            <a:endParaRPr lang="en-US" altLang="ja-JP" dirty="0" smtClean="0"/>
          </a:p>
          <a:p>
            <a:r>
              <a:rPr lang="ja-JP" altLang="en-US" dirty="0" smtClean="0"/>
              <a:t>　（個人）</a:t>
            </a:r>
            <a:endParaRPr lang="en-US" altLang="ja-JP" dirty="0" smtClean="0"/>
          </a:p>
          <a:p>
            <a:r>
              <a:rPr lang="ja-JP" altLang="en-US" dirty="0" smtClean="0"/>
              <a:t>○考えたことを交流する。（５分）</a:t>
            </a:r>
            <a:endParaRPr lang="en-US" altLang="ja-JP" dirty="0" smtClean="0"/>
          </a:p>
          <a:p>
            <a:r>
              <a:rPr lang="ja-JP" altLang="en-US" dirty="0" smtClean="0"/>
              <a:t>　（グループ）</a:t>
            </a:r>
            <a:endParaRPr lang="en-US" altLang="ja-JP" dirty="0"/>
          </a:p>
          <a:p>
            <a:r>
              <a:rPr lang="ja-JP" altLang="en-US" dirty="0" smtClean="0"/>
              <a:t>○全体で共有する。（５分）　</a:t>
            </a:r>
            <a:endParaRPr lang="en-US" altLang="ja-JP" dirty="0" smtClean="0"/>
          </a:p>
        </p:txBody>
      </p:sp>
      <p:sp>
        <p:nvSpPr>
          <p:cNvPr id="5" name="下矢印 4"/>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6591300" y="6039567"/>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2" name="角丸四角形 11"/>
          <p:cNvSpPr/>
          <p:nvPr/>
        </p:nvSpPr>
        <p:spPr>
          <a:xfrm>
            <a:off x="7581900" y="133350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t>時間</a:t>
            </a:r>
            <a:endParaRPr lang="en-US" altLang="ja-JP" sz="2400" b="1" dirty="0" smtClean="0"/>
          </a:p>
          <a:p>
            <a:pPr algn="ctr"/>
            <a:r>
              <a:rPr kumimoji="1" lang="ja-JP" altLang="en-US" sz="2400" b="1" dirty="0" smtClean="0"/>
              <a:t>約</a:t>
            </a:r>
            <a:r>
              <a:rPr kumimoji="1" lang="en-US" altLang="ja-JP" sz="2400" b="1" dirty="0" smtClean="0">
                <a:latin typeface="+mj-ea"/>
                <a:ea typeface="+mj-ea"/>
              </a:rPr>
              <a:t>60</a:t>
            </a:r>
            <a:r>
              <a:rPr kumimoji="1" lang="ja-JP" altLang="en-US" sz="2400" b="1" dirty="0" smtClean="0">
                <a:latin typeface="+mj-ea"/>
                <a:ea typeface="+mj-ea"/>
              </a:rPr>
              <a:t>分</a:t>
            </a:r>
            <a:endParaRPr kumimoji="1" lang="ja-JP" altLang="en-US" sz="2400" b="1" dirty="0">
              <a:latin typeface="+mj-ea"/>
              <a:ea typeface="+mj-ea"/>
            </a:endParaRPr>
          </a:p>
        </p:txBody>
      </p:sp>
      <p:sp>
        <p:nvSpPr>
          <p:cNvPr id="17" name="下矢印 16"/>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6261043" y="1717457"/>
            <a:ext cx="1107996" cy="369332"/>
          </a:xfrm>
          <a:prstGeom prst="rect">
            <a:avLst/>
          </a:prstGeom>
        </p:spPr>
        <p:txBody>
          <a:bodyPr wrap="none">
            <a:spAutoFit/>
          </a:bodyPr>
          <a:lstStyle/>
          <a:p>
            <a:r>
              <a:rPr lang="ja-JP" altLang="en-US" dirty="0"/>
              <a:t>（５分）</a:t>
            </a:r>
            <a:endParaRPr lang="en-US" altLang="ja-JP" dirty="0"/>
          </a:p>
        </p:txBody>
      </p:sp>
      <p:sp>
        <p:nvSpPr>
          <p:cNvPr id="4" name="正方形/長方形 3"/>
          <p:cNvSpPr/>
          <p:nvPr/>
        </p:nvSpPr>
        <p:spPr>
          <a:xfrm>
            <a:off x="7695022" y="2803834"/>
            <a:ext cx="1220206" cy="369332"/>
          </a:xfrm>
          <a:prstGeom prst="rect">
            <a:avLst/>
          </a:prstGeom>
        </p:spPr>
        <p:txBody>
          <a:bodyPr wrap="none">
            <a:spAutoFit/>
          </a:bodyPr>
          <a:lstStyle/>
          <a:p>
            <a:r>
              <a:rPr lang="ja-JP" altLang="en-US" dirty="0">
                <a:latin typeface="+mj-ea"/>
                <a:ea typeface="+mj-ea"/>
              </a:rPr>
              <a:t>（</a:t>
            </a:r>
            <a:r>
              <a:rPr lang="en-US" altLang="ja-JP" dirty="0">
                <a:latin typeface="+mj-ea"/>
                <a:ea typeface="+mj-ea"/>
              </a:rPr>
              <a:t>10</a:t>
            </a:r>
            <a:r>
              <a:rPr lang="ja-JP" altLang="en-US" dirty="0">
                <a:latin typeface="+mj-ea"/>
                <a:ea typeface="+mj-ea"/>
              </a:rPr>
              <a:t>分）</a:t>
            </a:r>
            <a:endParaRPr lang="en-US" altLang="ja-JP" dirty="0">
              <a:latin typeface="+mj-ea"/>
              <a:ea typeface="+mj-ea"/>
            </a:endParaRPr>
          </a:p>
        </p:txBody>
      </p:sp>
      <p:sp>
        <p:nvSpPr>
          <p:cNvPr id="3" name="正方形/長方形 2"/>
          <p:cNvSpPr/>
          <p:nvPr/>
        </p:nvSpPr>
        <p:spPr>
          <a:xfrm>
            <a:off x="7902654" y="5090763"/>
            <a:ext cx="1107996" cy="369332"/>
          </a:xfrm>
          <a:prstGeom prst="rect">
            <a:avLst/>
          </a:prstGeom>
        </p:spPr>
        <p:txBody>
          <a:bodyPr wrap="none">
            <a:spAutoFit/>
          </a:bodyPr>
          <a:lstStyle/>
          <a:p>
            <a:r>
              <a:rPr lang="ja-JP" altLang="en-US" dirty="0"/>
              <a:t>（３分）</a:t>
            </a:r>
            <a:endParaRPr lang="en-US" altLang="ja-JP" dirty="0"/>
          </a:p>
        </p:txBody>
      </p:sp>
      <p:sp>
        <p:nvSpPr>
          <p:cNvPr id="25" name="正方形/長方形 2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23164660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47650" y="1448517"/>
            <a:ext cx="8648700" cy="5355312"/>
          </a:xfrm>
          <a:prstGeom prst="rect">
            <a:avLst/>
          </a:prstGeom>
          <a:noFill/>
        </p:spPr>
        <p:txBody>
          <a:bodyPr wrap="square" rtlCol="0">
            <a:spAutoFit/>
          </a:bodyPr>
          <a:lstStyle/>
          <a:p>
            <a:r>
              <a:rPr lang="ja-JP" altLang="en-US" dirty="0" smtClean="0"/>
              <a:t>○「ヒント集２</a:t>
            </a:r>
            <a:r>
              <a:rPr lang="ja-JP" altLang="en-US" dirty="0" smtClean="0">
                <a:latin typeface="+mj-ea"/>
                <a:ea typeface="+mj-ea"/>
              </a:rPr>
              <a:t>」</a:t>
            </a:r>
            <a:r>
              <a:rPr lang="en-US" altLang="ja-JP" dirty="0" smtClean="0">
                <a:latin typeface="+mj-ea"/>
                <a:ea typeface="+mj-ea"/>
              </a:rPr>
              <a:t>P</a:t>
            </a:r>
            <a:r>
              <a:rPr lang="ja-JP" altLang="en-US" dirty="0" smtClean="0">
                <a:latin typeface="+mj-ea"/>
                <a:ea typeface="+mj-ea"/>
              </a:rPr>
              <a:t>４・研修対象教科のプロセス１・２を読む。</a:t>
            </a:r>
            <a:endParaRPr lang="en-US" altLang="ja-JP" dirty="0" smtClean="0">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5" name="下矢印 4"/>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5714429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t>○自校採点結果から課題を把握する。</a:t>
            </a:r>
            <a:endParaRPr lang="en-US" altLang="ja-JP" dirty="0" smtClean="0"/>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294972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3219450" y="2305050"/>
            <a:ext cx="3352800" cy="3810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7953246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p:cNvSpPr/>
          <p:nvPr/>
        </p:nvSpPr>
        <p:spPr>
          <a:xfrm>
            <a:off x="0" y="-27384"/>
            <a:ext cx="9144000" cy="8031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HG丸ｺﾞｼｯｸM-PRO" panose="020F0600000000000000" pitchFamily="50" charset="-128"/>
                <a:ea typeface="HG丸ｺﾞｼｯｸM-PRO" panose="020F0600000000000000" pitchFamily="50" charset="-128"/>
              </a:rPr>
              <a:t>６つの研修の概要</a:t>
            </a:r>
            <a:endParaRPr lang="en-US" altLang="ja-JP" sz="3600" b="1" dirty="0" smtClean="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114300" y="76200"/>
            <a:ext cx="1638300" cy="40005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kumimoji="1" lang="ja-JP" altLang="en-US" sz="2400" dirty="0" smtClean="0">
                <a:latin typeface="+mj-ea"/>
                <a:ea typeface="+mj-ea"/>
              </a:rPr>
              <a:t>はじめに</a:t>
            </a:r>
            <a:endParaRPr kumimoji="1" lang="ja-JP" altLang="en-US" sz="2400" dirty="0">
              <a:latin typeface="+mj-ea"/>
              <a:ea typeface="+mj-ea"/>
            </a:endParaRPr>
          </a:p>
        </p:txBody>
      </p:sp>
      <p:graphicFrame>
        <p:nvGraphicFramePr>
          <p:cNvPr id="8" name="表 7"/>
          <p:cNvGraphicFramePr>
            <a:graphicFrameLocks noGrp="1"/>
          </p:cNvGraphicFramePr>
          <p:nvPr>
            <p:extLst>
              <p:ext uri="{D42A27DB-BD31-4B8C-83A1-F6EECF244321}">
                <p14:modId xmlns:p14="http://schemas.microsoft.com/office/powerpoint/2010/main" val="3359298700"/>
              </p:ext>
            </p:extLst>
          </p:nvPr>
        </p:nvGraphicFramePr>
        <p:xfrm>
          <a:off x="247647" y="841152"/>
          <a:ext cx="8745523" cy="5831563"/>
        </p:xfrm>
        <a:graphic>
          <a:graphicData uri="http://schemas.openxmlformats.org/drawingml/2006/table">
            <a:tbl>
              <a:tblPr firstRow="1" bandRow="1">
                <a:tableStyleId>{10A1B5D5-9B99-4C35-A422-299274C87663}</a:tableStyleId>
              </a:tblPr>
              <a:tblGrid>
                <a:gridCol w="412229">
                  <a:extLst>
                    <a:ext uri="{9D8B030D-6E8A-4147-A177-3AD203B41FA5}">
                      <a16:colId xmlns:a16="http://schemas.microsoft.com/office/drawing/2014/main" val="20000"/>
                    </a:ext>
                  </a:extLst>
                </a:gridCol>
                <a:gridCol w="2422689">
                  <a:extLst>
                    <a:ext uri="{9D8B030D-6E8A-4147-A177-3AD203B41FA5}">
                      <a16:colId xmlns:a16="http://schemas.microsoft.com/office/drawing/2014/main" val="20001"/>
                    </a:ext>
                  </a:extLst>
                </a:gridCol>
                <a:gridCol w="5910605">
                  <a:extLst>
                    <a:ext uri="{9D8B030D-6E8A-4147-A177-3AD203B41FA5}">
                      <a16:colId xmlns:a16="http://schemas.microsoft.com/office/drawing/2014/main" val="20002"/>
                    </a:ext>
                  </a:extLst>
                </a:gridCol>
              </a:tblGrid>
              <a:tr h="377160">
                <a:tc>
                  <a:txBody>
                    <a:bodyPr/>
                    <a:lstStyle/>
                    <a:p>
                      <a:pPr algn="ctr"/>
                      <a:endParaRPr kumimoji="1" lang="ja-JP" altLang="en-US" sz="18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研修の名称</a:t>
                      </a:r>
                      <a:endParaRPr kumimoji="1" lang="ja-JP" altLang="en-US" sz="1600" dirty="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研修の目的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333CC"/>
                    </a:solidFill>
                  </a:tcPr>
                </a:tc>
                <a:extLst>
                  <a:ext uri="{0D108BD9-81ED-4DB2-BD59-A6C34878D82A}">
                    <a16:rowId xmlns:a16="http://schemas.microsoft.com/office/drawing/2014/main" val="10000"/>
                  </a:ext>
                </a:extLst>
              </a:tr>
              <a:tr h="1054479">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Ⅰ</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latin typeface="HG丸ｺﾞｼｯｸM-PRO" panose="020F0600000000000000" pitchFamily="50" charset="-128"/>
                          <a:ea typeface="HG丸ｺﾞｼｯｸM-PRO" panose="020F0600000000000000" pitchFamily="50" charset="-128"/>
                        </a:rPr>
                        <a:t>授業づくり共通理解研修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全国学力・学習状況調査を活用した課題解決のための授業づくりについて知り、今後の授業づくりのヒントにすることができる。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1"/>
                  </a:ext>
                </a:extLst>
              </a:tr>
              <a:tr h="849971">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Ⅱ</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自校採点後研修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600" dirty="0" smtClean="0"/>
                        <a:t>自校の採点結果から、課題を捉え、今後の指導の改善・充実の方向を共有することができる。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707366">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Ⅲ</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結果公表後研修</a:t>
                      </a:r>
                      <a:endParaRPr kumimoji="1" lang="en-US" altLang="ja-JP" sz="1600" dirty="0" smtClean="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全国平均正答率との差から自校の課題を捉え、今後の指導の改善・充実の方向を共有することができる。</a:t>
                      </a:r>
                    </a:p>
                    <a:p>
                      <a:endParaRPr kumimoji="1" lang="ja-JP"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3"/>
                  </a:ext>
                </a:extLst>
              </a:tr>
              <a:tr h="781553">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Ⅳ</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単元計画研修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kumimoji="1" lang="ja-JP" altLang="en-US" sz="1600" dirty="0" smtClean="0"/>
                        <a:t>小学校国語を題材に、</a:t>
                      </a:r>
                      <a:r>
                        <a:rPr kumimoji="1" lang="en-US" altLang="ja-JP" sz="1600" dirty="0" smtClean="0"/>
                        <a:t>B</a:t>
                      </a:r>
                      <a:r>
                        <a:rPr kumimoji="1" lang="ja-JP" altLang="en-US" sz="1600" dirty="0" smtClean="0"/>
                        <a:t>問題を単元として捉えることで、単元を計画する力を高めることができる。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845389">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Ⅴ</a:t>
                      </a:r>
                      <a:endParaRPr kumimoji="1" lang="ja-JP" altLang="en-US" sz="14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本時計画研修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tc>
                  <a:txBody>
                    <a:bodyPr/>
                    <a:lstStyle/>
                    <a:p>
                      <a:r>
                        <a:rPr kumimoji="1" lang="ja-JP" altLang="en-US" sz="1600" dirty="0" smtClean="0"/>
                        <a:t>小学校算数を題材にして、「授業５」を意識することで、本時を計画する力を高めることができる。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CFF"/>
                    </a:solidFill>
                  </a:tcPr>
                </a:tc>
                <a:extLst>
                  <a:ext uri="{0D108BD9-81ED-4DB2-BD59-A6C34878D82A}">
                    <a16:rowId xmlns:a16="http://schemas.microsoft.com/office/drawing/2014/main" val="10005"/>
                  </a:ext>
                </a:extLst>
              </a:tr>
              <a:tr h="1100051">
                <a:tc>
                  <a:txBody>
                    <a:bodyPr/>
                    <a:lstStyle/>
                    <a:p>
                      <a:pPr algn="ctr"/>
                      <a:r>
                        <a:rPr kumimoji="1" lang="en-US" altLang="ja-JP" sz="1400" dirty="0" smtClean="0">
                          <a:latin typeface="HG丸ｺﾞｼｯｸM-PRO" panose="020F0600000000000000" pitchFamily="50" charset="-128"/>
                          <a:ea typeface="HG丸ｺﾞｼｯｸM-PRO" panose="020F0600000000000000" pitchFamily="50" charset="-128"/>
                        </a:rPr>
                        <a:t>Ⅵ</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600" dirty="0" smtClean="0">
                          <a:latin typeface="HG丸ｺﾞｼｯｸM-PRO" panose="020F0600000000000000" pitchFamily="50" charset="-128"/>
                          <a:ea typeface="HG丸ｺﾞｼｯｸM-PRO" panose="020F0600000000000000" pitchFamily="50" charset="-128"/>
                        </a:rPr>
                        <a:t>学校・学級の取り組み</a:t>
                      </a:r>
                      <a:endParaRPr kumimoji="1" lang="en-US" altLang="ja-JP" sz="1600" dirty="0" smtClean="0">
                        <a:latin typeface="HG丸ｺﾞｼｯｸM-PRO" panose="020F0600000000000000" pitchFamily="50" charset="-128"/>
                        <a:ea typeface="HG丸ｺﾞｼｯｸM-PRO" panose="020F0600000000000000" pitchFamily="50" charset="-128"/>
                      </a:endParaRPr>
                    </a:p>
                    <a:p>
                      <a:pPr algn="ctr"/>
                      <a:r>
                        <a:rPr kumimoji="1" lang="ja-JP" altLang="en-US" sz="1600" dirty="0" smtClean="0">
                          <a:latin typeface="HG丸ｺﾞｼｯｸM-PRO" panose="020F0600000000000000" pitchFamily="50" charset="-128"/>
                          <a:ea typeface="HG丸ｺﾞｼｯｸM-PRO" panose="020F0600000000000000" pitchFamily="50" charset="-128"/>
                        </a:rPr>
                        <a:t>ブラッシュアップ研修</a:t>
                      </a:r>
                      <a:endParaRPr kumimoji="1" lang="ja-JP" altLang="en-US" sz="1600" dirty="0">
                        <a:latin typeface="HG丸ｺﾞｼｯｸM-PRO" panose="020F0600000000000000" pitchFamily="50" charset="-128"/>
                        <a:ea typeface="HG丸ｺﾞｼｯｸM-PRO" panose="020F0600000000000000"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kumimoji="1" lang="ja-JP" altLang="en-US" sz="1600" dirty="0" smtClean="0">
                          <a:latin typeface="HG丸ｺﾞｼｯｸM-PRO" panose="020F0600000000000000" pitchFamily="50" charset="-128"/>
                          <a:ea typeface="HG丸ｺﾞｼｯｸM-PRO" panose="020F0600000000000000" pitchFamily="50" charset="-128"/>
                        </a:rPr>
                        <a:t>学力向上に向け、現在の学校・学級の取り組みを振り返るとともに、他校の実践事例を参考にすることを通して、より実効的な学校の取り組みを構想することができる。</a:t>
                      </a:r>
                      <a:endParaRPr kumimoji="1" lang="en-US" altLang="ja-JP" sz="1600" dirty="0" smtClean="0">
                        <a:latin typeface="HG丸ｺﾞｼｯｸM-PRO" panose="020F0600000000000000" pitchFamily="50" charset="-128"/>
                        <a:ea typeface="HG丸ｺﾞｼｯｸM-PRO" panose="020F0600000000000000" pitchFamily="50" charset="-128"/>
                      </a:endParaRPr>
                    </a:p>
                    <a:p>
                      <a:endParaRPr kumimoji="1" lang="ja-JP" altLang="en-US" sz="1600" dirty="0" smtClean="0">
                        <a:latin typeface="HG丸ｺﾞｼｯｸM-PRO" panose="020F0600000000000000" pitchFamily="50" charset="-128"/>
                        <a:ea typeface="HG丸ｺﾞｼｯｸM-PRO" panose="020F06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3" name="角丸四角形 2"/>
          <p:cNvSpPr/>
          <p:nvPr/>
        </p:nvSpPr>
        <p:spPr>
          <a:xfrm>
            <a:off x="4813539" y="1826125"/>
            <a:ext cx="4165910" cy="38223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課題解決のための４つのプロセスとは？</a:t>
            </a:r>
            <a:endParaRPr kumimoji="1" lang="en-US" altLang="ja-JP" sz="1600" dirty="0" smtClean="0">
              <a:solidFill>
                <a:schemeClr val="tx1"/>
              </a:solidFill>
            </a:endParaRPr>
          </a:p>
        </p:txBody>
      </p:sp>
      <p:sp>
        <p:nvSpPr>
          <p:cNvPr id="9" name="角丸四角形 8"/>
          <p:cNvSpPr/>
          <p:nvPr/>
        </p:nvSpPr>
        <p:spPr>
          <a:xfrm>
            <a:off x="5916758" y="2741444"/>
            <a:ext cx="3079944" cy="30791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正答率の低い問題を課題に！</a:t>
            </a:r>
            <a:endParaRPr kumimoji="1" lang="en-US" altLang="ja-JP" sz="1600" dirty="0" smtClean="0">
              <a:solidFill>
                <a:schemeClr val="tx1"/>
              </a:solidFill>
            </a:endParaRPr>
          </a:p>
        </p:txBody>
      </p:sp>
      <p:sp>
        <p:nvSpPr>
          <p:cNvPr id="10" name="角丸四角形 9"/>
          <p:cNvSpPr/>
          <p:nvPr/>
        </p:nvSpPr>
        <p:spPr>
          <a:xfrm>
            <a:off x="5455172" y="3636854"/>
            <a:ext cx="3541530" cy="30940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全国との差の大きい問題を課題に！</a:t>
            </a:r>
            <a:endParaRPr kumimoji="1" lang="en-US" altLang="ja-JP" sz="1600" dirty="0" smtClean="0">
              <a:solidFill>
                <a:schemeClr val="tx1"/>
              </a:solidFill>
            </a:endParaRPr>
          </a:p>
        </p:txBody>
      </p:sp>
      <p:sp>
        <p:nvSpPr>
          <p:cNvPr id="12" name="角丸四角形 11"/>
          <p:cNvSpPr/>
          <p:nvPr/>
        </p:nvSpPr>
        <p:spPr>
          <a:xfrm>
            <a:off x="6668282" y="4335003"/>
            <a:ext cx="2328420" cy="278323"/>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調査問題を単元に！</a:t>
            </a:r>
            <a:endParaRPr kumimoji="1" lang="en-US" altLang="ja-JP" sz="1600" dirty="0" smtClean="0">
              <a:solidFill>
                <a:schemeClr val="tx1"/>
              </a:solidFill>
            </a:endParaRPr>
          </a:p>
        </p:txBody>
      </p:sp>
      <p:sp>
        <p:nvSpPr>
          <p:cNvPr id="13" name="角丸四角形 12"/>
          <p:cNvSpPr/>
          <p:nvPr/>
        </p:nvSpPr>
        <p:spPr>
          <a:xfrm>
            <a:off x="6547081" y="5259405"/>
            <a:ext cx="2466874" cy="307238"/>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tx1"/>
                </a:solidFill>
              </a:rPr>
              <a:t>「授業５」を意識して！</a:t>
            </a:r>
            <a:endParaRPr kumimoji="1" lang="en-US" altLang="ja-JP" sz="1600" dirty="0" smtClean="0">
              <a:solidFill>
                <a:schemeClr val="tx1"/>
              </a:solidFill>
            </a:endParaRPr>
          </a:p>
        </p:txBody>
      </p:sp>
      <p:sp>
        <p:nvSpPr>
          <p:cNvPr id="14" name="角丸四角形 13"/>
          <p:cNvSpPr/>
          <p:nvPr/>
        </p:nvSpPr>
        <p:spPr>
          <a:xfrm>
            <a:off x="6090248" y="6392072"/>
            <a:ext cx="2906453" cy="29651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600" dirty="0" smtClean="0">
                <a:solidFill>
                  <a:schemeClr val="tx1"/>
                </a:solidFill>
                <a:latin typeface="+mj-ea"/>
                <a:ea typeface="+mj-ea"/>
              </a:rPr>
              <a:t>10</a:t>
            </a:r>
            <a:r>
              <a:rPr kumimoji="1" lang="ja-JP" altLang="en-US" sz="1600" dirty="0" smtClean="0">
                <a:solidFill>
                  <a:schemeClr val="tx1"/>
                </a:solidFill>
              </a:rPr>
              <a:t>のアイディアを参考に！</a:t>
            </a:r>
            <a:endParaRPr kumimoji="1" lang="en-US" altLang="ja-JP" sz="1600" dirty="0" smtClean="0">
              <a:solidFill>
                <a:schemeClr val="tx1"/>
              </a:solidFill>
            </a:endParaRPr>
          </a:p>
        </p:txBody>
      </p:sp>
    </p:spTree>
    <p:extLst>
      <p:ext uri="{BB962C8B-B14F-4D97-AF65-F5344CB8AC3E}">
        <p14:creationId xmlns:p14="http://schemas.microsoft.com/office/powerpoint/2010/main" val="24790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t>○課題と捉えた問題（及び、関連する過去の問題）を解き、正答例を確かめる。</a:t>
            </a:r>
            <a:endParaRPr lang="en-US" altLang="ja-JP" dirty="0" smtClean="0"/>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6478413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4" name="角丸四角形 3"/>
          <p:cNvSpPr/>
          <p:nvPr/>
        </p:nvSpPr>
        <p:spPr>
          <a:xfrm>
            <a:off x="251520" y="1314025"/>
            <a:ext cx="8640960"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smtClean="0">
                <a:solidFill>
                  <a:schemeClr val="tx1"/>
                </a:solidFill>
                <a:latin typeface="HG丸ｺﾞｼｯｸM-PRO" panose="020F0600000000000000" pitchFamily="50" charset="-128"/>
                <a:ea typeface="HG丸ｺﾞｼｯｸM-PRO" panose="020F0600000000000000" pitchFamily="50" charset="-128"/>
              </a:rPr>
              <a:t>「全国学力・学習状況調査と学習指導要領との関連表」（国語）</a:t>
            </a:r>
            <a:endParaRPr lang="en-US" altLang="ja-JP" sz="2000" b="1" dirty="0" smtClean="0">
              <a:solidFill>
                <a:schemeClr val="tx1"/>
              </a:solidFill>
              <a:latin typeface="HG丸ｺﾞｼｯｸM-PRO" panose="020F0600000000000000" pitchFamily="50" charset="-128"/>
              <a:ea typeface="HG丸ｺﾞｼｯｸM-PRO" panose="020F0600000000000000" pitchFamily="50" charset="-128"/>
            </a:endParaRPr>
          </a:p>
        </p:txBody>
      </p:sp>
      <p:pic>
        <p:nvPicPr>
          <p:cNvPr id="3075" name="Picture 3" descr="Z:\事務文書\教科教育\教科部共同研究\H27共同研修\校内研修パッケージ\モデル変更\作業\小国_調査問題と学習指導要領の関連表.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07504" y="2146807"/>
            <a:ext cx="8862594" cy="450509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10" name="角丸四角形吹き出し 9"/>
          <p:cNvSpPr/>
          <p:nvPr/>
        </p:nvSpPr>
        <p:spPr>
          <a:xfrm>
            <a:off x="2707319" y="1916832"/>
            <a:ext cx="2304256" cy="648072"/>
          </a:xfrm>
          <a:prstGeom prst="wedgeRoundRectCallout">
            <a:avLst>
              <a:gd name="adj1" fmla="val 59714"/>
              <a:gd name="adj2" fmla="val -719"/>
              <a:gd name="adj3" fmla="val 1666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latin typeface="HG丸ｺﾞｼｯｸM-PRO" panose="020F0600000000000000" pitchFamily="50" charset="-128"/>
                <a:ea typeface="HG丸ｺﾞｼｯｸM-PRO" panose="020F0600000000000000" pitchFamily="50" charset="-128"/>
              </a:rPr>
              <a:t>調査実施年度</a:t>
            </a:r>
            <a:endParaRPr kumimoji="1" lang="ja-JP" altLang="en-US" sz="2400" dirty="0">
              <a:solidFill>
                <a:schemeClr val="tx1"/>
              </a:solidFill>
              <a:latin typeface="HG丸ｺﾞｼｯｸM-PRO" panose="020F0600000000000000" pitchFamily="50" charset="-128"/>
              <a:ea typeface="HG丸ｺﾞｼｯｸM-PRO" panose="020F0600000000000000" pitchFamily="50" charset="-128"/>
            </a:endParaRPr>
          </a:p>
        </p:txBody>
      </p:sp>
      <p:sp>
        <p:nvSpPr>
          <p:cNvPr id="7" name="正方形/長方形 6"/>
          <p:cNvSpPr/>
          <p:nvPr/>
        </p:nvSpPr>
        <p:spPr>
          <a:xfrm>
            <a:off x="5508104" y="6165304"/>
            <a:ext cx="302433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dirty="0" smtClean="0">
                <a:solidFill>
                  <a:schemeClr val="tx1"/>
                </a:solidFill>
              </a:rPr>
              <a:t>※</a:t>
            </a:r>
            <a:r>
              <a:rPr lang="ja-JP" altLang="en-US" sz="1200" dirty="0" smtClean="0">
                <a:solidFill>
                  <a:schemeClr val="tx1"/>
                </a:solidFill>
              </a:rPr>
              <a:t>学習指導要領改訂前の調査問題の設問については、できるだけ現行の学習指導要領に当たるところに位置付けています。</a:t>
            </a:r>
            <a:endParaRPr kumimoji="1" lang="ja-JP" altLang="en-US" sz="1200" dirty="0">
              <a:solidFill>
                <a:schemeClr val="tx1"/>
              </a:solidFill>
            </a:endParaRPr>
          </a:p>
        </p:txBody>
      </p:sp>
      <p:sp>
        <p:nvSpPr>
          <p:cNvPr id="8" name="角丸四角形 7"/>
          <p:cNvSpPr/>
          <p:nvPr/>
        </p:nvSpPr>
        <p:spPr>
          <a:xfrm>
            <a:off x="5227598" y="2204864"/>
            <a:ext cx="3808897" cy="57606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角丸四角形 11"/>
          <p:cNvSpPr/>
          <p:nvPr/>
        </p:nvSpPr>
        <p:spPr>
          <a:xfrm>
            <a:off x="691094" y="2745528"/>
            <a:ext cx="4672993" cy="363579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角丸四角形吹き出し 5"/>
          <p:cNvSpPr/>
          <p:nvPr/>
        </p:nvSpPr>
        <p:spPr>
          <a:xfrm>
            <a:off x="835111" y="5157192"/>
            <a:ext cx="1656184" cy="792088"/>
          </a:xfrm>
          <a:prstGeom prst="wedgeRoundRectCallout">
            <a:avLst>
              <a:gd name="adj1" fmla="val 82139"/>
              <a:gd name="adj2" fmla="val -108601"/>
              <a:gd name="adj3" fmla="val 16667"/>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tx1"/>
                </a:solidFill>
                <a:latin typeface="HG丸ｺﾞｼｯｸM-PRO" panose="020F0600000000000000" pitchFamily="50" charset="-128"/>
                <a:ea typeface="HG丸ｺﾞｼｯｸM-PRO" panose="020F0600000000000000" pitchFamily="50" charset="-128"/>
              </a:rPr>
              <a:t>指導事項</a:t>
            </a:r>
            <a:endParaRPr kumimoji="1" lang="ja-JP" altLang="en-US" sz="2400" dirty="0">
              <a:solidFill>
                <a:schemeClr val="tx1"/>
              </a:solidFill>
              <a:latin typeface="HG丸ｺﾞｼｯｸM-PRO" panose="020F0600000000000000" pitchFamily="50" charset="-128"/>
              <a:ea typeface="HG丸ｺﾞｼｯｸM-PRO" panose="020F0600000000000000" pitchFamily="50" charset="-128"/>
            </a:endParaRPr>
          </a:p>
        </p:txBody>
      </p:sp>
      <p:cxnSp>
        <p:nvCxnSpPr>
          <p:cNvPr id="15" name="直線コネクタ 14"/>
          <p:cNvCxnSpPr/>
          <p:nvPr/>
        </p:nvCxnSpPr>
        <p:spPr>
          <a:xfrm>
            <a:off x="853108" y="4595986"/>
            <a:ext cx="7776542" cy="33164"/>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
        <p:nvSpPr>
          <p:cNvPr id="16" name="正方形/長方形 15"/>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
        <p:nvSpPr>
          <p:cNvPr id="3" name="角丸四角形 2"/>
          <p:cNvSpPr/>
          <p:nvPr/>
        </p:nvSpPr>
        <p:spPr>
          <a:xfrm>
            <a:off x="76200" y="171450"/>
            <a:ext cx="20193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オプションスライド</a:t>
            </a:r>
            <a:r>
              <a:rPr kumimoji="1" lang="ja-JP" altLang="en-US" sz="2400" dirty="0" smtClean="0"/>
              <a:t>ン</a:t>
            </a:r>
            <a:endParaRPr kumimoji="1" lang="ja-JP" altLang="en-US" sz="2400" dirty="0"/>
          </a:p>
        </p:txBody>
      </p:sp>
    </p:spTree>
    <p:extLst>
      <p:ext uri="{BB962C8B-B14F-4D97-AF65-F5344CB8AC3E}">
        <p14:creationId xmlns:p14="http://schemas.microsoft.com/office/powerpoint/2010/main" val="3020010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pic>
        <p:nvPicPr>
          <p:cNvPr id="205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899592" y="1844824"/>
            <a:ext cx="7190060" cy="4834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角丸四角形 5"/>
          <p:cNvSpPr/>
          <p:nvPr/>
        </p:nvSpPr>
        <p:spPr>
          <a:xfrm>
            <a:off x="251520" y="1314025"/>
            <a:ext cx="4104456" cy="458791"/>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「ふり</a:t>
            </a:r>
            <a:r>
              <a:rPr lang="ja-JP" altLang="en-US" sz="2400" b="1" dirty="0">
                <a:solidFill>
                  <a:schemeClr val="tx1"/>
                </a:solidFill>
                <a:latin typeface="HG丸ｺﾞｼｯｸM-PRO" panose="020F0600000000000000" pitchFamily="50" charset="-128"/>
                <a:ea typeface="HG丸ｺﾞｼｯｸM-PRO" panose="020F0600000000000000" pitchFamily="50" charset="-128"/>
              </a:rPr>
              <a:t>かえ</a:t>
            </a:r>
            <a:r>
              <a:rPr kumimoji="1" lang="ja-JP" altLang="en-US" sz="2400" b="1" dirty="0" smtClean="0">
                <a:solidFill>
                  <a:schemeClr val="tx1"/>
                </a:solidFill>
                <a:latin typeface="HG丸ｺﾞｼｯｸM-PRO" panose="020F0600000000000000" pitchFamily="50" charset="-128"/>
                <a:ea typeface="HG丸ｺﾞｼｯｸM-PRO" panose="020F0600000000000000" pitchFamily="50" charset="-128"/>
              </a:rPr>
              <a:t>りプリント集」</a:t>
            </a:r>
            <a:endParaRPr lang="en-US" altLang="ja-JP" sz="2400" b="1" dirty="0" smtClean="0">
              <a:solidFill>
                <a:schemeClr val="tx1"/>
              </a:solidFill>
              <a:latin typeface="HG丸ｺﾞｼｯｸM-PRO" panose="020F0600000000000000" pitchFamily="50" charset="-128"/>
              <a:ea typeface="HG丸ｺﾞｼｯｸM-PRO" panose="020F0600000000000000" pitchFamily="50" charset="-128"/>
            </a:endParaRPr>
          </a:p>
        </p:txBody>
      </p:sp>
      <p:sp>
        <p:nvSpPr>
          <p:cNvPr id="4" name="正方形/長方形 3"/>
          <p:cNvSpPr/>
          <p:nvPr/>
        </p:nvSpPr>
        <p:spPr>
          <a:xfrm>
            <a:off x="5364088" y="2708920"/>
            <a:ext cx="3384376" cy="3170099"/>
          </a:xfrm>
          <a:prstGeom prst="rect">
            <a:avLst/>
          </a:prstGeom>
          <a:solidFill>
            <a:srgbClr val="CCECFF"/>
          </a:solidFill>
          <a:ln>
            <a:solidFill>
              <a:schemeClr val="tx1"/>
            </a:solidFill>
          </a:ln>
        </p:spPr>
        <p:txBody>
          <a:bodyPr wrap="square">
            <a:spAutoFit/>
          </a:bodyPr>
          <a:lstStyle/>
          <a:p>
            <a:r>
              <a:rPr lang="ja-JP" altLang="en-US" sz="2000" b="1" dirty="0" smtClean="0">
                <a:latin typeface="HG丸ｺﾞｼｯｸM-PRO" panose="020F0600000000000000" pitchFamily="50" charset="-128"/>
                <a:ea typeface="HG丸ｺﾞｼｯｸM-PRO" panose="020F0600000000000000" pitchFamily="50" charset="-128"/>
              </a:rPr>
              <a:t>・年度</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対象校</a:t>
            </a:r>
            <a:r>
              <a:rPr lang="ja-JP" altLang="en-US" sz="2000" b="1" dirty="0" smtClean="0">
                <a:latin typeface="HG丸ｺﾞｼｯｸM-PRO" panose="020F0600000000000000" pitchFamily="50" charset="-128"/>
                <a:ea typeface="HG丸ｺﾞｼｯｸM-PRO" panose="020F0600000000000000" pitchFamily="50" charset="-128"/>
              </a:rPr>
              <a:t>種</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・科目</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・領域</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対象</a:t>
            </a:r>
            <a:r>
              <a:rPr lang="ja-JP" altLang="en-US" sz="2000" b="1" dirty="0" smtClean="0">
                <a:latin typeface="HG丸ｺﾞｼｯｸM-PRO" panose="020F0600000000000000" pitchFamily="50" charset="-128"/>
                <a:ea typeface="HG丸ｺﾞｼｯｸM-PRO" panose="020F0600000000000000" pitchFamily="50" charset="-128"/>
              </a:rPr>
              <a:t>学年</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a:t>
            </a:r>
            <a:r>
              <a:rPr lang="ja-JP" altLang="en-US" sz="2000" b="1" dirty="0">
                <a:latin typeface="HG丸ｺﾞｼｯｸM-PRO" panose="020F0600000000000000" pitchFamily="50" charset="-128"/>
                <a:ea typeface="HG丸ｺﾞｼｯｸM-PRO" panose="020F0600000000000000" pitchFamily="50" charset="-128"/>
              </a:rPr>
              <a:t>設問</a:t>
            </a:r>
            <a:r>
              <a:rPr lang="ja-JP" altLang="en-US" sz="2000" b="1" dirty="0" smtClean="0">
                <a:latin typeface="HG丸ｺﾞｼｯｸM-PRO" panose="020F0600000000000000" pitchFamily="50" charset="-128"/>
                <a:ea typeface="HG丸ｺﾞｼｯｸM-PRO" panose="020F0600000000000000" pitchFamily="50" charset="-128"/>
              </a:rPr>
              <a:t>番号</a:t>
            </a:r>
            <a:endParaRPr lang="en-US" altLang="ja-JP" sz="2000" b="1" dirty="0" smtClean="0">
              <a:latin typeface="HG丸ｺﾞｼｯｸM-PRO" panose="020F0600000000000000" pitchFamily="50" charset="-128"/>
              <a:ea typeface="HG丸ｺﾞｼｯｸM-PRO" panose="020F0600000000000000" pitchFamily="50" charset="-128"/>
            </a:endParaRPr>
          </a:p>
          <a:p>
            <a:r>
              <a:rPr lang="ja-JP" altLang="en-US" sz="2000" b="1" dirty="0" smtClean="0">
                <a:latin typeface="HG丸ｺﾞｼｯｸM-PRO" panose="020F0600000000000000" pitchFamily="50" charset="-128"/>
                <a:ea typeface="HG丸ｺﾞｼｯｸM-PRO" panose="020F0600000000000000" pitchFamily="50" charset="-128"/>
              </a:rPr>
              <a:t>より</a:t>
            </a:r>
            <a:r>
              <a:rPr lang="ja-JP" altLang="en-US" sz="2000" b="1" dirty="0">
                <a:latin typeface="HG丸ｺﾞｼｯｸM-PRO" panose="020F0600000000000000" pitchFamily="50" charset="-128"/>
                <a:ea typeface="HG丸ｺﾞｼｯｸM-PRO" panose="020F0600000000000000" pitchFamily="50" charset="-128"/>
              </a:rPr>
              <a:t>絞り込みが可能で、</a:t>
            </a:r>
          </a:p>
          <a:p>
            <a:r>
              <a:rPr lang="ja-JP" altLang="en-US" sz="2000" b="1" dirty="0">
                <a:latin typeface="HG丸ｺﾞｼｯｸM-PRO" panose="020F0600000000000000" pitchFamily="50" charset="-128"/>
                <a:ea typeface="HG丸ｺﾞｼｯｸM-PRO" panose="020F0600000000000000" pitchFamily="50" charset="-128"/>
              </a:rPr>
              <a:t>選択されている条件を全て含む問題が検索結果としてリスト表示されます</a:t>
            </a:r>
            <a:r>
              <a:rPr lang="ja-JP" altLang="en-US" sz="2000" b="1" dirty="0" smtClean="0">
                <a:latin typeface="HG丸ｺﾞｼｯｸM-PRO" panose="020F0600000000000000" pitchFamily="50" charset="-128"/>
                <a:ea typeface="HG丸ｺﾞｼｯｸM-PRO" panose="020F0600000000000000" pitchFamily="50" charset="-128"/>
              </a:rPr>
              <a:t>。</a:t>
            </a:r>
            <a:endParaRPr lang="ja-JP" altLang="en-US" sz="2000" b="1" dirty="0">
              <a:latin typeface="HG丸ｺﾞｼｯｸM-PRO" panose="020F0600000000000000" pitchFamily="50" charset="-128"/>
              <a:ea typeface="HG丸ｺﾞｼｯｸM-PRO" panose="020F0600000000000000" pitchFamily="50" charset="-128"/>
            </a:endParaRPr>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
        <p:nvSpPr>
          <p:cNvPr id="9" name="角丸四角形 8"/>
          <p:cNvSpPr/>
          <p:nvPr/>
        </p:nvSpPr>
        <p:spPr>
          <a:xfrm>
            <a:off x="76200" y="171450"/>
            <a:ext cx="20193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kumimoji="1" lang="ja-JP" altLang="en-US" sz="2400" dirty="0" smtClean="0">
                <a:solidFill>
                  <a:schemeClr val="tx1"/>
                </a:solidFill>
              </a:rPr>
              <a:t>オプションスライド</a:t>
            </a:r>
            <a:r>
              <a:rPr kumimoji="1" lang="ja-JP" altLang="en-US" sz="2400" dirty="0" smtClean="0"/>
              <a:t>ン</a:t>
            </a:r>
            <a:endParaRPr kumimoji="1" lang="ja-JP" altLang="en-US" sz="2400" dirty="0"/>
          </a:p>
        </p:txBody>
      </p:sp>
    </p:spTree>
    <p:extLst>
      <p:ext uri="{BB962C8B-B14F-4D97-AF65-F5344CB8AC3E}">
        <p14:creationId xmlns:p14="http://schemas.microsoft.com/office/powerpoint/2010/main" val="287958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t>○どんな学力を付ける必要があるか考える。</a:t>
            </a:r>
            <a:endParaRPr lang="en-US" altLang="ja-JP" dirty="0" smtClean="0"/>
          </a:p>
          <a:p>
            <a:r>
              <a:rPr lang="ja-JP" altLang="en-US" dirty="0"/>
              <a:t>　</a:t>
            </a:r>
            <a:r>
              <a:rPr lang="ja-JP" altLang="en-US" dirty="0" smtClean="0"/>
              <a:t>（個人）</a:t>
            </a:r>
            <a:endParaRPr lang="en-US" altLang="ja-JP" dirty="0" smtClean="0"/>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26733103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3219450" y="2533650"/>
            <a:ext cx="1485900" cy="13525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30886249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t>○書いたことを交流する。</a:t>
            </a:r>
            <a:endParaRPr lang="en-US" altLang="ja-JP" dirty="0" smtClean="0"/>
          </a:p>
          <a:p>
            <a:r>
              <a:rPr lang="ja-JP" altLang="en-US" dirty="0"/>
              <a:t>　</a:t>
            </a:r>
            <a:r>
              <a:rPr lang="ja-JP" altLang="en-US" dirty="0" smtClean="0"/>
              <a:t>（グループ）</a:t>
            </a:r>
            <a:endParaRPr lang="en-US" altLang="ja-JP" dirty="0" smtClean="0">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41989446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4457700" y="2628900"/>
            <a:ext cx="2114550" cy="12573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40213168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latin typeface="+mj-ea"/>
                <a:ea typeface="+mj-ea"/>
              </a:rPr>
              <a:t>○全体で、黒板などに整理し自校の課題として共有する。</a:t>
            </a:r>
            <a:endParaRPr lang="en-US" altLang="ja-JP" dirty="0" smtClean="0">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401403670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4" name="正方形/長方形 3"/>
          <p:cNvSpPr/>
          <p:nvPr/>
        </p:nvSpPr>
        <p:spPr>
          <a:xfrm>
            <a:off x="245097" y="1951348"/>
            <a:ext cx="8578392" cy="459085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p>
        </p:txBody>
      </p:sp>
      <p:sp>
        <p:nvSpPr>
          <p:cNvPr id="5" name="角丸四角形 4"/>
          <p:cNvSpPr/>
          <p:nvPr/>
        </p:nvSpPr>
        <p:spPr>
          <a:xfrm>
            <a:off x="3313522" y="3440783"/>
            <a:ext cx="2441542" cy="131032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smtClean="0">
                <a:solidFill>
                  <a:schemeClr val="tx1"/>
                </a:solidFill>
              </a:rPr>
              <a:t>本校の子どもたちに身に付けさせたい力</a:t>
            </a:r>
            <a:endParaRPr kumimoji="1" lang="en-US" altLang="ja-JP" dirty="0" smtClean="0">
              <a:solidFill>
                <a:schemeClr val="tx1"/>
              </a:solidFill>
            </a:endParaRPr>
          </a:p>
          <a:p>
            <a:r>
              <a:rPr kumimoji="1" lang="ja-JP" altLang="en-US" dirty="0" smtClean="0">
                <a:solidFill>
                  <a:schemeClr val="tx1"/>
                </a:solidFill>
              </a:rPr>
              <a:t>◎・・・・・・・</a:t>
            </a:r>
            <a:endParaRPr kumimoji="1" lang="en-US" altLang="ja-JP" dirty="0" smtClean="0">
              <a:solidFill>
                <a:schemeClr val="tx1"/>
              </a:solidFill>
            </a:endParaRPr>
          </a:p>
          <a:p>
            <a:r>
              <a:rPr kumimoji="1" lang="ja-JP" altLang="en-US" dirty="0" smtClean="0">
                <a:solidFill>
                  <a:schemeClr val="tx1"/>
                </a:solidFill>
              </a:rPr>
              <a:t>◎・・・・・・・</a:t>
            </a:r>
            <a:endParaRPr kumimoji="1" lang="ja-JP" altLang="en-US" dirty="0">
              <a:solidFill>
                <a:schemeClr val="tx1"/>
              </a:solidFill>
            </a:endParaRPr>
          </a:p>
        </p:txBody>
      </p:sp>
      <p:sp>
        <p:nvSpPr>
          <p:cNvPr id="7" name="角丸四角形 6"/>
          <p:cNvSpPr/>
          <p:nvPr/>
        </p:nvSpPr>
        <p:spPr>
          <a:xfrm>
            <a:off x="527901" y="22053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8" name="正方形/長方形 7"/>
          <p:cNvSpPr/>
          <p:nvPr/>
        </p:nvSpPr>
        <p:spPr>
          <a:xfrm>
            <a:off x="914400" y="2252851"/>
            <a:ext cx="1719263" cy="646331"/>
          </a:xfrm>
          <a:prstGeom prst="rect">
            <a:avLst/>
          </a:prstGeom>
        </p:spPr>
        <p:txBody>
          <a:bodyPr wrap="square">
            <a:spAutoFit/>
          </a:bodyPr>
          <a:lstStyle/>
          <a:p>
            <a:r>
              <a:rPr lang="en-US" altLang="ja-JP" dirty="0">
                <a:latin typeface="+mj-ea"/>
                <a:ea typeface="+mj-ea"/>
              </a:rPr>
              <a:t>A</a:t>
            </a:r>
            <a:r>
              <a:rPr lang="ja-JP" altLang="en-US" dirty="0" smtClean="0">
                <a:latin typeface="+mj-ea"/>
                <a:ea typeface="+mj-ea"/>
              </a:rPr>
              <a:t>グループ</a:t>
            </a:r>
            <a:endParaRPr lang="en-US" altLang="ja-JP" dirty="0" smtClean="0">
              <a:latin typeface="+mj-ea"/>
              <a:ea typeface="+mj-ea"/>
            </a:endParaRPr>
          </a:p>
          <a:p>
            <a:r>
              <a:rPr lang="ja-JP" altLang="en-US" dirty="0" smtClean="0"/>
              <a:t>から出た意見</a:t>
            </a:r>
            <a:endParaRPr lang="en-US" altLang="ja-JP" dirty="0" smtClean="0"/>
          </a:p>
        </p:txBody>
      </p:sp>
      <p:sp>
        <p:nvSpPr>
          <p:cNvPr id="9" name="テキスト ボックス 8"/>
          <p:cNvSpPr txBox="1"/>
          <p:nvPr/>
        </p:nvSpPr>
        <p:spPr>
          <a:xfrm>
            <a:off x="914400" y="28991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11" name="角丸四角形 10"/>
          <p:cNvSpPr/>
          <p:nvPr/>
        </p:nvSpPr>
        <p:spPr>
          <a:xfrm>
            <a:off x="6014301" y="2230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2" name="正方形/長方形 11"/>
          <p:cNvSpPr/>
          <p:nvPr/>
        </p:nvSpPr>
        <p:spPr>
          <a:xfrm>
            <a:off x="6400800" y="2278251"/>
            <a:ext cx="1719263" cy="646331"/>
          </a:xfrm>
          <a:prstGeom prst="rect">
            <a:avLst/>
          </a:prstGeom>
        </p:spPr>
        <p:txBody>
          <a:bodyPr wrap="square">
            <a:spAutoFit/>
          </a:bodyPr>
          <a:lstStyle/>
          <a:p>
            <a:r>
              <a:rPr lang="en-US" altLang="ja-JP" dirty="0" smtClean="0">
                <a:latin typeface="+mn-ea"/>
              </a:rPr>
              <a:t>B</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3" name="テキスト ボックス 12"/>
          <p:cNvSpPr txBox="1"/>
          <p:nvPr/>
        </p:nvSpPr>
        <p:spPr>
          <a:xfrm>
            <a:off x="6400800" y="2924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4" name="角丸四角形 13"/>
          <p:cNvSpPr/>
          <p:nvPr/>
        </p:nvSpPr>
        <p:spPr>
          <a:xfrm>
            <a:off x="553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5" name="正方形/長方形 14"/>
          <p:cNvSpPr/>
          <p:nvPr/>
        </p:nvSpPr>
        <p:spPr>
          <a:xfrm>
            <a:off x="939800" y="4691251"/>
            <a:ext cx="1719263" cy="646331"/>
          </a:xfrm>
          <a:prstGeom prst="rect">
            <a:avLst/>
          </a:prstGeom>
        </p:spPr>
        <p:txBody>
          <a:bodyPr wrap="square">
            <a:spAutoFit/>
          </a:bodyPr>
          <a:lstStyle/>
          <a:p>
            <a:r>
              <a:rPr lang="en-US" altLang="ja-JP" dirty="0" smtClean="0">
                <a:latin typeface="+mj-ea"/>
                <a:ea typeface="+mj-ea"/>
              </a:rPr>
              <a:t>C</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6" name="テキスト ボックス 15"/>
          <p:cNvSpPr txBox="1"/>
          <p:nvPr/>
        </p:nvSpPr>
        <p:spPr>
          <a:xfrm>
            <a:off x="939800" y="5337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7" name="角丸四角形 16"/>
          <p:cNvSpPr/>
          <p:nvPr/>
        </p:nvSpPr>
        <p:spPr>
          <a:xfrm>
            <a:off x="6014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8" name="正方形/長方形 17"/>
          <p:cNvSpPr/>
          <p:nvPr/>
        </p:nvSpPr>
        <p:spPr>
          <a:xfrm>
            <a:off x="6400800" y="4691251"/>
            <a:ext cx="1719263" cy="646331"/>
          </a:xfrm>
          <a:prstGeom prst="rect">
            <a:avLst/>
          </a:prstGeom>
        </p:spPr>
        <p:txBody>
          <a:bodyPr wrap="square">
            <a:spAutoFit/>
          </a:bodyPr>
          <a:lstStyle/>
          <a:p>
            <a:r>
              <a:rPr lang="en-US" altLang="ja-JP" dirty="0" smtClean="0">
                <a:latin typeface="+mj-ea"/>
                <a:ea typeface="+mj-ea"/>
              </a:rPr>
              <a:t>D</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9" name="テキスト ボックス 18"/>
          <p:cNvSpPr txBox="1"/>
          <p:nvPr/>
        </p:nvSpPr>
        <p:spPr>
          <a:xfrm>
            <a:off x="6400800" y="53375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20" name="テキスト ボックス 19"/>
          <p:cNvSpPr txBox="1"/>
          <p:nvPr/>
        </p:nvSpPr>
        <p:spPr>
          <a:xfrm>
            <a:off x="245096" y="1310326"/>
            <a:ext cx="6815579" cy="523220"/>
          </a:xfrm>
          <a:prstGeom prst="rect">
            <a:avLst/>
          </a:prstGeom>
          <a:noFill/>
        </p:spPr>
        <p:txBody>
          <a:bodyPr wrap="square" rtlCol="0">
            <a:spAutoFit/>
          </a:bodyPr>
          <a:lstStyle/>
          <a:p>
            <a:r>
              <a:rPr kumimoji="1" lang="ja-JP" altLang="en-US" sz="2800" dirty="0" smtClean="0"/>
              <a:t>黒板（ホワイトボード）等のイメージ</a:t>
            </a:r>
            <a:endParaRPr kumimoji="1" lang="ja-JP" altLang="en-US" sz="2800" dirty="0"/>
          </a:p>
        </p:txBody>
      </p:sp>
      <p:sp>
        <p:nvSpPr>
          <p:cNvPr id="21" name="正方形/長方形 2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8645369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3257550" y="3733799"/>
            <a:ext cx="3314700" cy="90011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4021316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0" y="-3627"/>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
        <p:nvSpPr>
          <p:cNvPr id="6" name="テキスト ボックス 5"/>
          <p:cNvSpPr txBox="1"/>
          <p:nvPr/>
        </p:nvSpPr>
        <p:spPr>
          <a:xfrm>
            <a:off x="247650" y="2983736"/>
            <a:ext cx="8648700" cy="2062103"/>
          </a:xfrm>
          <a:prstGeom prst="rect">
            <a:avLst/>
          </a:prstGeom>
          <a:noFill/>
        </p:spPr>
        <p:txBody>
          <a:bodyPr wrap="square" rtlCol="0">
            <a:spAutoFit/>
          </a:bodyPr>
          <a:lstStyle/>
          <a:p>
            <a:r>
              <a:rPr lang="en-US" altLang="ja-JP" sz="3200" dirty="0" smtClean="0"/>
              <a:t>【</a:t>
            </a:r>
            <a:r>
              <a:rPr lang="ja-JP" altLang="en-US" sz="3200" dirty="0" smtClean="0"/>
              <a:t>目的</a:t>
            </a:r>
            <a:r>
              <a:rPr lang="en-US" altLang="ja-JP" sz="3200" dirty="0" smtClean="0"/>
              <a:t>】</a:t>
            </a:r>
          </a:p>
          <a:p>
            <a:r>
              <a:rPr lang="ja-JP" altLang="en-US" sz="3200" dirty="0"/>
              <a:t>　全国学力・学習状況調査を活用した課題解決のための授業づくりについて</a:t>
            </a:r>
            <a:r>
              <a:rPr lang="ja-JP" altLang="en-US" sz="3200" dirty="0" smtClean="0"/>
              <a:t>知り、今後</a:t>
            </a:r>
            <a:r>
              <a:rPr lang="ja-JP" altLang="en-US" sz="3200" dirty="0"/>
              <a:t>の授業づくりのヒントにすることができる</a:t>
            </a:r>
            <a:r>
              <a:rPr lang="ja-JP" altLang="en-US" sz="3200" dirty="0" smtClean="0"/>
              <a:t>。</a:t>
            </a:r>
            <a:endParaRPr lang="ja-JP" altLang="en-US" sz="3200" dirty="0"/>
          </a:p>
        </p:txBody>
      </p:sp>
    </p:spTree>
    <p:extLst>
      <p:ext uri="{BB962C8B-B14F-4D97-AF65-F5344CB8AC3E}">
        <p14:creationId xmlns:p14="http://schemas.microsoft.com/office/powerpoint/2010/main" val="34845459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t>○「解説資料」（また、過去の問題の「報告書」）を読み、指導のヒントを得る。</a:t>
            </a:r>
            <a:endParaRPr lang="en-US" altLang="ja-JP" dirty="0" smtClean="0"/>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22002741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t>○自分の学年や学級の指導について考える。</a:t>
            </a:r>
            <a:endParaRPr lang="en-US" altLang="ja-JP" dirty="0" smtClean="0"/>
          </a:p>
          <a:p>
            <a:r>
              <a:rPr lang="ja-JP" altLang="en-US" dirty="0" smtClean="0"/>
              <a:t>　（個人）</a:t>
            </a:r>
            <a:endParaRPr lang="en-US" altLang="ja-JP" dirty="0" smtClean="0"/>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56259262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3200400" y="4495800"/>
            <a:ext cx="1485900" cy="12001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402131680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t>○考えたことを交流する。</a:t>
            </a:r>
            <a:endParaRPr lang="en-US" altLang="ja-JP" dirty="0" smtClean="0"/>
          </a:p>
          <a:p>
            <a:r>
              <a:rPr lang="ja-JP" altLang="en-US" dirty="0" smtClean="0"/>
              <a:t>　（グループ）</a:t>
            </a:r>
            <a:endParaRPr lang="en-US" altLang="ja-JP" dirty="0"/>
          </a:p>
          <a:p>
            <a:r>
              <a:rPr lang="ja-JP" altLang="en-US" dirty="0" smtClean="0">
                <a:solidFill>
                  <a:schemeClr val="bg1">
                    <a:lumMod val="85000"/>
                  </a:schemeClr>
                </a:solidFill>
              </a:rPr>
              <a:t>○全体で共有する。　</a:t>
            </a:r>
            <a:endParaRPr lang="en-US" altLang="ja-JP" dirty="0" smtClean="0">
              <a:solidFill>
                <a:schemeClr val="bg1">
                  <a:lumMod val="85000"/>
                </a:schemeClr>
              </a:solidFill>
            </a:endParaRPr>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149656068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4457700" y="4495800"/>
            <a:ext cx="2038350" cy="12001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351281838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テキスト ボックス 2"/>
          <p:cNvSpPr txBox="1"/>
          <p:nvPr/>
        </p:nvSpPr>
        <p:spPr>
          <a:xfrm>
            <a:off x="247650" y="1448517"/>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○自校採点結果から課題を把握する。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○課題と捉えた問題（及び、関連する過去の問題）を解き、正答例を確かめる。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○どんな学力を付ける必要があるか考える。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○「解説資料」（また、過去の問題の「報告書」）を読み、指導のヒントを得る。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t>○全体で共有する。　</a:t>
            </a:r>
            <a:endParaRPr lang="en-US" altLang="ja-JP" dirty="0" smtClean="0"/>
          </a:p>
        </p:txBody>
      </p:sp>
      <p:sp>
        <p:nvSpPr>
          <p:cNvPr id="4" name="下矢印 3"/>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下矢印 10"/>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下矢印 11"/>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251102279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pic>
        <p:nvPicPr>
          <p:cNvPr id="3074" name="Picture 2" descr="Z:\事務文書\教科教育\教科部共同研究\H27共同研修\校内研修パッケージ\ワークシート\画像\全国調査自校採点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9318" y="1428750"/>
            <a:ext cx="3796304" cy="52768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角丸四角形 4"/>
          <p:cNvSpPr/>
          <p:nvPr/>
        </p:nvSpPr>
        <p:spPr>
          <a:xfrm>
            <a:off x="3276600" y="5562600"/>
            <a:ext cx="3181350" cy="8572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247650" y="21336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7" name="正方形/長方形 6"/>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351281838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テキスト ボックス 42"/>
          <p:cNvSpPr txBox="1"/>
          <p:nvPr/>
        </p:nvSpPr>
        <p:spPr>
          <a:xfrm>
            <a:off x="333375" y="1820197"/>
            <a:ext cx="8477250" cy="3416320"/>
          </a:xfrm>
          <a:prstGeom prst="rect">
            <a:avLst/>
          </a:prstGeom>
          <a:noFill/>
        </p:spPr>
        <p:txBody>
          <a:bodyPr wrap="square" rtlCol="0">
            <a:spAutoFit/>
          </a:bodyPr>
          <a:lstStyle/>
          <a:p>
            <a:r>
              <a:rPr lang="en-US" altLang="ja-JP" sz="3600" dirty="0" smtClean="0"/>
              <a:t>【</a:t>
            </a:r>
            <a:r>
              <a:rPr lang="ja-JP" altLang="en-US" sz="3600" dirty="0" smtClean="0"/>
              <a:t>まとめ</a:t>
            </a:r>
            <a:r>
              <a:rPr lang="en-US" altLang="ja-JP" sz="3600" dirty="0" smtClean="0"/>
              <a:t>】</a:t>
            </a:r>
          </a:p>
          <a:p>
            <a:r>
              <a:rPr lang="ja-JP" altLang="en-US" sz="3600" dirty="0" smtClean="0"/>
              <a:t>・正答率の低さを課題と捉える。</a:t>
            </a:r>
            <a:endParaRPr lang="en-US" altLang="ja-JP" sz="3600" dirty="0" smtClean="0"/>
          </a:p>
          <a:p>
            <a:r>
              <a:rPr lang="ja-JP" altLang="en-US" sz="3600" dirty="0" smtClean="0"/>
              <a:t>・</a:t>
            </a:r>
            <a:r>
              <a:rPr lang="ja-JP" altLang="en-US" sz="3600" dirty="0"/>
              <a:t>対象学年</a:t>
            </a:r>
            <a:r>
              <a:rPr lang="ja-JP" altLang="en-US" sz="3600" dirty="0" smtClean="0"/>
              <a:t>だけの課題と捉えるのでは</a:t>
            </a:r>
            <a:r>
              <a:rPr lang="ja-JP" altLang="en-US" sz="3600" dirty="0" err="1" smtClean="0"/>
              <a:t>な</a:t>
            </a:r>
            <a:endParaRPr lang="en-US" altLang="ja-JP" sz="3600" dirty="0" smtClean="0"/>
          </a:p>
          <a:p>
            <a:r>
              <a:rPr lang="ja-JP" altLang="en-US" sz="3600" dirty="0"/>
              <a:t>　</a:t>
            </a:r>
            <a:r>
              <a:rPr lang="ja-JP" altLang="en-US" sz="3600" dirty="0" smtClean="0"/>
              <a:t>く、自分の学年・学級のこととして捉</a:t>
            </a:r>
            <a:endParaRPr lang="en-US" altLang="ja-JP" sz="3600" dirty="0" smtClean="0"/>
          </a:p>
          <a:p>
            <a:r>
              <a:rPr lang="ja-JP" altLang="en-US" sz="3600" dirty="0"/>
              <a:t>　</a:t>
            </a:r>
            <a:r>
              <a:rPr lang="ja-JP" altLang="en-US" sz="3600" dirty="0" smtClean="0"/>
              <a:t>える。</a:t>
            </a:r>
            <a:endParaRPr lang="en-US" altLang="ja-JP" sz="3600" dirty="0" smtClean="0"/>
          </a:p>
          <a:p>
            <a:r>
              <a:rPr lang="ja-JP" altLang="en-US" sz="3600" dirty="0" smtClean="0"/>
              <a:t>　</a:t>
            </a:r>
            <a:endParaRPr lang="en-US" altLang="ja-JP" sz="3600" dirty="0"/>
          </a:p>
        </p:txBody>
      </p:sp>
      <p:sp>
        <p:nvSpPr>
          <p:cNvPr id="4" name="角丸四角形 3"/>
          <p:cNvSpPr/>
          <p:nvPr/>
        </p:nvSpPr>
        <p:spPr>
          <a:xfrm>
            <a:off x="304800" y="4962227"/>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Ⅱ</a:t>
            </a:r>
            <a:r>
              <a:rPr lang="ja-JP" altLang="en-US" sz="3600" b="1" dirty="0" smtClean="0">
                <a:latin typeface="+mn-ea"/>
              </a:rPr>
              <a:t>　自校採点後研修</a:t>
            </a:r>
            <a:endParaRPr kumimoji="1" lang="ja-JP" altLang="en-US" sz="2000" b="1" dirty="0"/>
          </a:p>
        </p:txBody>
      </p:sp>
    </p:spTree>
    <p:extLst>
      <p:ext uri="{BB962C8B-B14F-4D97-AF65-F5344CB8AC3E}">
        <p14:creationId xmlns:p14="http://schemas.microsoft.com/office/powerpoint/2010/main" val="373913355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正方形/長方形 5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
        <p:nvSpPr>
          <p:cNvPr id="43" name="テキスト ボックス 42"/>
          <p:cNvSpPr txBox="1"/>
          <p:nvPr/>
        </p:nvSpPr>
        <p:spPr>
          <a:xfrm>
            <a:off x="333375" y="2527562"/>
            <a:ext cx="8477250" cy="2308324"/>
          </a:xfrm>
          <a:prstGeom prst="rect">
            <a:avLst/>
          </a:prstGeom>
          <a:noFill/>
        </p:spPr>
        <p:txBody>
          <a:bodyPr wrap="square" rtlCol="0">
            <a:spAutoFit/>
          </a:bodyPr>
          <a:lstStyle/>
          <a:p>
            <a:r>
              <a:rPr lang="en-US" altLang="ja-JP" sz="3600" dirty="0" smtClean="0"/>
              <a:t>【</a:t>
            </a:r>
            <a:r>
              <a:rPr lang="ja-JP" altLang="en-US" sz="3600" dirty="0" smtClean="0"/>
              <a:t>目的</a:t>
            </a:r>
            <a:r>
              <a:rPr lang="en-US" altLang="ja-JP" sz="3600" dirty="0" smtClean="0"/>
              <a:t>】</a:t>
            </a:r>
          </a:p>
          <a:p>
            <a:r>
              <a:rPr lang="ja-JP" altLang="en-US" sz="3600" dirty="0" smtClean="0"/>
              <a:t>　全国平均正答率との差から自校の課題を捉え、今後の指導の改善・充実の方向を共有することができる。</a:t>
            </a:r>
            <a:endParaRPr lang="en-US" altLang="ja-JP" sz="3600" dirty="0"/>
          </a:p>
        </p:txBody>
      </p:sp>
    </p:spTree>
    <p:extLst>
      <p:ext uri="{BB962C8B-B14F-4D97-AF65-F5344CB8AC3E}">
        <p14:creationId xmlns:p14="http://schemas.microsoft.com/office/powerpoint/2010/main" val="354182904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47649" y="1562100"/>
            <a:ext cx="8632399" cy="4401205"/>
          </a:xfrm>
          <a:prstGeom prst="rect">
            <a:avLst/>
          </a:prstGeom>
          <a:noFill/>
        </p:spPr>
        <p:txBody>
          <a:bodyPr wrap="square" rtlCol="0">
            <a:spAutoFit/>
          </a:bodyPr>
          <a:lstStyle/>
          <a:p>
            <a:r>
              <a:rPr lang="en-US" altLang="ja-JP" sz="2800" dirty="0" smtClean="0"/>
              <a:t>【</a:t>
            </a:r>
            <a:r>
              <a:rPr lang="ja-JP" altLang="en-US" sz="2800" dirty="0"/>
              <a:t>準備物</a:t>
            </a:r>
            <a:r>
              <a:rPr lang="en-US" altLang="ja-JP" sz="2800" dirty="0" smtClean="0"/>
              <a:t>】</a:t>
            </a:r>
          </a:p>
          <a:p>
            <a:r>
              <a:rPr lang="ja-JP" altLang="en-US" sz="2800" dirty="0"/>
              <a:t>・「ヒント集２」Ｐ４・研修対象教科のプロ</a:t>
            </a:r>
            <a:endParaRPr lang="en-US" altLang="ja-JP" sz="2800" dirty="0"/>
          </a:p>
          <a:p>
            <a:r>
              <a:rPr lang="ja-JP" altLang="en-US" sz="2800" dirty="0"/>
              <a:t>　セス２に該当するページ</a:t>
            </a:r>
            <a:endParaRPr lang="en-US" altLang="ja-JP" sz="2800" dirty="0"/>
          </a:p>
          <a:p>
            <a:r>
              <a:rPr lang="ja-JP" altLang="en-US" sz="2800" dirty="0" smtClean="0"/>
              <a:t>・自校のベンチマークグラフ</a:t>
            </a:r>
            <a:endParaRPr lang="en-US" altLang="ja-JP" sz="2800" dirty="0" smtClean="0"/>
          </a:p>
          <a:p>
            <a:r>
              <a:rPr lang="ja-JP" altLang="en-US" sz="2800" dirty="0" smtClean="0"/>
              <a:t>・課題の見られた問題（１つ）</a:t>
            </a:r>
            <a:endParaRPr lang="en-US" altLang="ja-JP" sz="2800" dirty="0" smtClean="0"/>
          </a:p>
          <a:p>
            <a:r>
              <a:rPr lang="ja-JP" altLang="en-US" sz="2800" dirty="0" smtClean="0"/>
              <a:t>・課題の見られた問題の自校の解答類型</a:t>
            </a:r>
            <a:endParaRPr lang="en-US" altLang="ja-JP" sz="2800" dirty="0" smtClean="0"/>
          </a:p>
          <a:p>
            <a:r>
              <a:rPr lang="ja-JP" altLang="en-US" sz="2800" dirty="0" smtClean="0"/>
              <a:t>・「報告書」の問題に関する資料</a:t>
            </a:r>
            <a:endParaRPr lang="en-US" altLang="ja-JP" sz="2800" dirty="0" smtClean="0"/>
          </a:p>
          <a:p>
            <a:r>
              <a:rPr lang="ja-JP" altLang="en-US" sz="2800" dirty="0" smtClean="0"/>
              <a:t>　（「解答類型と反応率（正答例）」「分析結果と</a:t>
            </a:r>
            <a:endParaRPr lang="en-US" altLang="ja-JP" sz="2800" dirty="0" smtClean="0"/>
          </a:p>
          <a:p>
            <a:r>
              <a:rPr lang="ja-JP" altLang="en-US" sz="2800" dirty="0" smtClean="0"/>
              <a:t>　課題」「学習指導に当たって」等）</a:t>
            </a:r>
            <a:endParaRPr lang="en-US" altLang="ja-JP" sz="2800" dirty="0"/>
          </a:p>
          <a:p>
            <a:r>
              <a:rPr lang="ja-JP" altLang="en-US" sz="2800" dirty="0" smtClean="0"/>
              <a:t>・ワークシート</a:t>
            </a:r>
            <a:endParaRPr lang="en-US" altLang="ja-JP" sz="2800" dirty="0"/>
          </a:p>
        </p:txBody>
      </p:sp>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4234660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85750" y="2286000"/>
            <a:ext cx="8610600" cy="1569660"/>
          </a:xfrm>
          <a:prstGeom prst="rect">
            <a:avLst/>
          </a:prstGeom>
          <a:noFill/>
        </p:spPr>
        <p:txBody>
          <a:bodyPr wrap="square" rtlCol="0">
            <a:spAutoFit/>
          </a:bodyPr>
          <a:lstStyle/>
          <a:p>
            <a:r>
              <a:rPr lang="en-US" altLang="ja-JP" sz="3200" dirty="0" smtClean="0"/>
              <a:t>【</a:t>
            </a:r>
            <a:r>
              <a:rPr lang="ja-JP" altLang="en-US" sz="3200" dirty="0"/>
              <a:t>準備物</a:t>
            </a:r>
            <a:r>
              <a:rPr lang="en-US" altLang="ja-JP" sz="3200" dirty="0" smtClean="0"/>
              <a:t>】</a:t>
            </a:r>
          </a:p>
          <a:p>
            <a:r>
              <a:rPr lang="ja-JP" altLang="en-US" sz="3200" dirty="0" smtClean="0"/>
              <a:t>・「ヒント集２」Ｐ４・５</a:t>
            </a:r>
            <a:endParaRPr lang="en-US" altLang="ja-JP" sz="3200" dirty="0" smtClean="0"/>
          </a:p>
          <a:p>
            <a:r>
              <a:rPr lang="ja-JP" altLang="en-US" sz="3200" dirty="0" smtClean="0"/>
              <a:t>・ワークシート</a:t>
            </a:r>
            <a:endParaRPr lang="en-US" altLang="ja-JP" sz="3200" dirty="0"/>
          </a:p>
        </p:txBody>
      </p:sp>
      <p:sp>
        <p:nvSpPr>
          <p:cNvPr id="4" name="正方形/長方形 3"/>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148751073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47650" y="1448517"/>
            <a:ext cx="8648700" cy="5355312"/>
          </a:xfrm>
          <a:prstGeom prst="rect">
            <a:avLst/>
          </a:prstGeom>
          <a:noFill/>
        </p:spPr>
        <p:txBody>
          <a:bodyPr wrap="square" rtlCol="0">
            <a:spAutoFit/>
          </a:bodyPr>
          <a:lstStyle/>
          <a:p>
            <a:r>
              <a:rPr lang="ja-JP" altLang="en-US" dirty="0" smtClean="0"/>
              <a:t>○「ヒント集２</a:t>
            </a:r>
            <a:r>
              <a:rPr lang="ja-JP" altLang="en-US" dirty="0" smtClean="0">
                <a:latin typeface="+mj-ea"/>
                <a:ea typeface="+mj-ea"/>
              </a:rPr>
              <a:t>」</a:t>
            </a:r>
            <a:r>
              <a:rPr lang="en-US" altLang="ja-JP" dirty="0" smtClean="0">
                <a:latin typeface="+mj-ea"/>
                <a:ea typeface="+mj-ea"/>
              </a:rPr>
              <a:t>P</a:t>
            </a:r>
            <a:r>
              <a:rPr lang="ja-JP" altLang="en-US" dirty="0" smtClean="0">
                <a:latin typeface="+mj-ea"/>
                <a:ea typeface="+mj-ea"/>
              </a:rPr>
              <a:t>４・研修対象教科のプロセス１・２を読む。</a:t>
            </a:r>
            <a:endParaRPr lang="en-US" altLang="ja-JP" dirty="0" smtClean="0">
              <a:latin typeface="+mj-ea"/>
              <a:ea typeface="+mj-ea"/>
            </a:endParaRPr>
          </a:p>
          <a:p>
            <a:endParaRPr lang="en-US" altLang="ja-JP" dirty="0" smtClean="0">
              <a:latin typeface="+mj-ea"/>
              <a:ea typeface="+mj-ea"/>
            </a:endParaRPr>
          </a:p>
          <a:p>
            <a:r>
              <a:rPr lang="ja-JP" altLang="en-US" dirty="0" smtClean="0"/>
              <a:t>○ベンチマークグラフから成果や課題を把握する。（</a:t>
            </a:r>
            <a:r>
              <a:rPr lang="en-US" altLang="ja-JP" dirty="0" smtClean="0">
                <a:latin typeface="+mj-ea"/>
                <a:ea typeface="+mj-ea"/>
              </a:rPr>
              <a:t>10</a:t>
            </a:r>
            <a:r>
              <a:rPr lang="ja-JP" altLang="en-US" dirty="0" smtClean="0">
                <a:latin typeface="+mj-ea"/>
                <a:ea typeface="+mj-ea"/>
              </a:rPr>
              <a:t>分</a:t>
            </a:r>
            <a:r>
              <a:rPr lang="ja-JP" altLang="en-US" dirty="0" smtClean="0"/>
              <a:t>）</a:t>
            </a:r>
            <a:endParaRPr lang="en-US" altLang="ja-JP" dirty="0" smtClean="0"/>
          </a:p>
          <a:p>
            <a:endParaRPr lang="en-US" altLang="ja-JP" dirty="0" smtClean="0"/>
          </a:p>
          <a:p>
            <a:r>
              <a:rPr lang="ja-JP" altLang="en-US" dirty="0" smtClean="0"/>
              <a:t>○課題と捉えた問題を解き、自校の「解答類型」全国の「解答類型</a:t>
            </a:r>
            <a:r>
              <a:rPr lang="ja-JP" altLang="en-US" dirty="0"/>
              <a:t>と反応率（</a:t>
            </a:r>
            <a:r>
              <a:rPr lang="ja-JP" altLang="en-US" dirty="0" smtClean="0"/>
              <a:t>正答</a:t>
            </a:r>
            <a:endParaRPr lang="en-US" altLang="ja-JP" dirty="0" smtClean="0"/>
          </a:p>
          <a:p>
            <a:r>
              <a:rPr lang="ja-JP" altLang="en-US" dirty="0" smtClean="0"/>
              <a:t>　例</a:t>
            </a:r>
            <a:r>
              <a:rPr lang="ja-JP" altLang="en-US" dirty="0"/>
              <a:t>）</a:t>
            </a:r>
            <a:r>
              <a:rPr lang="ja-JP" altLang="en-US" dirty="0" smtClean="0"/>
              <a:t>」を確認する。</a:t>
            </a:r>
            <a:endParaRPr lang="en-US" altLang="ja-JP" dirty="0" smtClean="0"/>
          </a:p>
          <a:p>
            <a:r>
              <a:rPr lang="ja-JP" altLang="en-US" dirty="0" smtClean="0"/>
              <a:t>○どんな力を付ける必要があるか考える。（４分）</a:t>
            </a:r>
            <a:endParaRPr lang="en-US" altLang="ja-JP" dirty="0" smtClean="0"/>
          </a:p>
          <a:p>
            <a:r>
              <a:rPr lang="ja-JP" altLang="en-US" dirty="0"/>
              <a:t>　</a:t>
            </a:r>
            <a:r>
              <a:rPr lang="ja-JP" altLang="en-US" dirty="0" smtClean="0"/>
              <a:t>（個人）</a:t>
            </a:r>
            <a:endParaRPr lang="en-US" altLang="ja-JP" dirty="0" smtClean="0"/>
          </a:p>
          <a:p>
            <a:r>
              <a:rPr lang="ja-JP" altLang="en-US" dirty="0" smtClean="0"/>
              <a:t>○書いたことを交流する。（５分）</a:t>
            </a:r>
            <a:endParaRPr lang="en-US" altLang="ja-JP" dirty="0" smtClean="0"/>
          </a:p>
          <a:p>
            <a:r>
              <a:rPr lang="ja-JP" altLang="en-US" dirty="0"/>
              <a:t>　</a:t>
            </a:r>
            <a:r>
              <a:rPr lang="ja-JP" altLang="en-US" dirty="0" smtClean="0"/>
              <a:t>（グループ）</a:t>
            </a:r>
            <a:endParaRPr lang="en-US" altLang="ja-JP" dirty="0" smtClean="0">
              <a:latin typeface="+mj-ea"/>
              <a:ea typeface="+mj-ea"/>
            </a:endParaRPr>
          </a:p>
          <a:p>
            <a:r>
              <a:rPr lang="ja-JP" altLang="en-US" dirty="0" smtClean="0">
                <a:latin typeface="+mj-ea"/>
                <a:ea typeface="+mj-ea"/>
              </a:rPr>
              <a:t>○全体で、黒板などに整理し自校の課題として共有する。（</a:t>
            </a:r>
            <a:r>
              <a:rPr lang="en-US" altLang="ja-JP" dirty="0" smtClean="0">
                <a:latin typeface="+mj-ea"/>
                <a:ea typeface="+mj-ea"/>
              </a:rPr>
              <a:t>15</a:t>
            </a:r>
            <a:r>
              <a:rPr lang="ja-JP" altLang="en-US" dirty="0" smtClean="0">
                <a:latin typeface="+mj-ea"/>
                <a:ea typeface="+mj-ea"/>
              </a:rPr>
              <a:t>分）</a:t>
            </a:r>
            <a:endParaRPr lang="en-US" altLang="ja-JP" dirty="0" smtClean="0">
              <a:latin typeface="+mj-ea"/>
              <a:ea typeface="+mj-ea"/>
            </a:endParaRPr>
          </a:p>
          <a:p>
            <a:r>
              <a:rPr lang="ja-JP" altLang="en-US" dirty="0" smtClean="0">
                <a:latin typeface="+mj-ea"/>
                <a:ea typeface="+mj-ea"/>
              </a:rPr>
              <a:t>　</a:t>
            </a:r>
            <a:endParaRPr lang="en-US" altLang="ja-JP" dirty="0" smtClean="0">
              <a:latin typeface="+mj-ea"/>
              <a:ea typeface="+mj-ea"/>
            </a:endParaRPr>
          </a:p>
          <a:p>
            <a:r>
              <a:rPr lang="ja-JP" altLang="en-US" dirty="0" smtClean="0"/>
              <a:t>○「分析結果と課題」「学習指導に当たって」等を読み、指導のヒントを得る。</a:t>
            </a:r>
            <a:endParaRPr lang="en-US" altLang="ja-JP" dirty="0" smtClean="0"/>
          </a:p>
          <a:p>
            <a:r>
              <a:rPr lang="ja-JP" altLang="en-US" dirty="0" smtClean="0"/>
              <a:t>　　　　　　　　　　　　　　　　　　　　</a:t>
            </a:r>
            <a:endParaRPr lang="en-US" altLang="ja-JP" dirty="0" smtClean="0"/>
          </a:p>
          <a:p>
            <a:r>
              <a:rPr lang="ja-JP" altLang="en-US" dirty="0" smtClean="0"/>
              <a:t>○自分の学年や学級の指導について考える。（３分）</a:t>
            </a:r>
            <a:endParaRPr lang="en-US" altLang="ja-JP" dirty="0" smtClean="0"/>
          </a:p>
          <a:p>
            <a:r>
              <a:rPr lang="ja-JP" altLang="en-US" dirty="0" smtClean="0"/>
              <a:t>　（個人）</a:t>
            </a:r>
            <a:endParaRPr lang="en-US" altLang="ja-JP" dirty="0" smtClean="0"/>
          </a:p>
          <a:p>
            <a:r>
              <a:rPr lang="ja-JP" altLang="en-US" dirty="0" smtClean="0"/>
              <a:t>○考えたことを交流する。（５分）</a:t>
            </a:r>
            <a:endParaRPr lang="en-US" altLang="ja-JP" dirty="0" smtClean="0"/>
          </a:p>
          <a:p>
            <a:r>
              <a:rPr lang="ja-JP" altLang="en-US" dirty="0" smtClean="0"/>
              <a:t>　（グループ）</a:t>
            </a:r>
            <a:endParaRPr lang="en-US" altLang="ja-JP" dirty="0"/>
          </a:p>
          <a:p>
            <a:r>
              <a:rPr lang="ja-JP" altLang="en-US" dirty="0" smtClean="0"/>
              <a:t>○全体で共有する。（５分）　</a:t>
            </a:r>
            <a:endParaRPr lang="en-US" altLang="ja-JP" dirty="0" smtClean="0"/>
          </a:p>
        </p:txBody>
      </p:sp>
      <p:sp>
        <p:nvSpPr>
          <p:cNvPr id="5" name="下矢印 4"/>
          <p:cNvSpPr/>
          <p:nvPr/>
        </p:nvSpPr>
        <p:spPr>
          <a:xfrm>
            <a:off x="2838450" y="1809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p:cNvSpPr txBox="1"/>
          <p:nvPr/>
        </p:nvSpPr>
        <p:spPr>
          <a:xfrm>
            <a:off x="6591300" y="6039567"/>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2" name="角丸四角形 11"/>
          <p:cNvSpPr/>
          <p:nvPr/>
        </p:nvSpPr>
        <p:spPr>
          <a:xfrm>
            <a:off x="7581900" y="133350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t>時間</a:t>
            </a:r>
            <a:endParaRPr lang="en-US" altLang="ja-JP" sz="2400" b="1" dirty="0" smtClean="0"/>
          </a:p>
          <a:p>
            <a:pPr algn="ctr"/>
            <a:r>
              <a:rPr kumimoji="1" lang="ja-JP" altLang="en-US" sz="2400" b="1" dirty="0" smtClean="0"/>
              <a:t>約</a:t>
            </a:r>
            <a:r>
              <a:rPr kumimoji="1" lang="en-US" altLang="ja-JP" sz="2400" b="1" dirty="0" smtClean="0">
                <a:latin typeface="+mj-ea"/>
                <a:ea typeface="+mj-ea"/>
              </a:rPr>
              <a:t>65</a:t>
            </a:r>
            <a:r>
              <a:rPr kumimoji="1" lang="ja-JP" altLang="en-US" sz="2400" b="1" dirty="0" smtClean="0">
                <a:latin typeface="+mj-ea"/>
                <a:ea typeface="+mj-ea"/>
              </a:rPr>
              <a:t>分</a:t>
            </a:r>
            <a:endParaRPr kumimoji="1" lang="ja-JP" altLang="en-US" sz="2400" b="1" dirty="0">
              <a:latin typeface="+mj-ea"/>
              <a:ea typeface="+mj-ea"/>
            </a:endParaRPr>
          </a:p>
        </p:txBody>
      </p:sp>
      <p:sp>
        <p:nvSpPr>
          <p:cNvPr id="17" name="下矢印 16"/>
          <p:cNvSpPr/>
          <p:nvPr/>
        </p:nvSpPr>
        <p:spPr>
          <a:xfrm>
            <a:off x="2838450" y="2388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2967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3482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4048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2838450" y="4607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2838450" y="5129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5688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6229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p:cNvSpPr/>
          <p:nvPr/>
        </p:nvSpPr>
        <p:spPr>
          <a:xfrm>
            <a:off x="6261043" y="1717457"/>
            <a:ext cx="1107996" cy="369332"/>
          </a:xfrm>
          <a:prstGeom prst="rect">
            <a:avLst/>
          </a:prstGeom>
        </p:spPr>
        <p:txBody>
          <a:bodyPr wrap="none">
            <a:spAutoFit/>
          </a:bodyPr>
          <a:lstStyle/>
          <a:p>
            <a:r>
              <a:rPr lang="ja-JP" altLang="en-US" dirty="0"/>
              <a:t>（５分）</a:t>
            </a:r>
            <a:endParaRPr lang="en-US" altLang="ja-JP" dirty="0"/>
          </a:p>
        </p:txBody>
      </p:sp>
      <p:sp>
        <p:nvSpPr>
          <p:cNvPr id="4" name="正方形/長方形 3"/>
          <p:cNvSpPr/>
          <p:nvPr/>
        </p:nvSpPr>
        <p:spPr>
          <a:xfrm>
            <a:off x="7695022" y="2803834"/>
            <a:ext cx="1220206" cy="369332"/>
          </a:xfrm>
          <a:prstGeom prst="rect">
            <a:avLst/>
          </a:prstGeom>
        </p:spPr>
        <p:txBody>
          <a:bodyPr wrap="none">
            <a:spAutoFit/>
          </a:bodyPr>
          <a:lstStyle/>
          <a:p>
            <a:r>
              <a:rPr lang="ja-JP" altLang="en-US" dirty="0">
                <a:latin typeface="+mj-ea"/>
                <a:ea typeface="+mj-ea"/>
              </a:rPr>
              <a:t>（</a:t>
            </a:r>
            <a:r>
              <a:rPr lang="en-US" altLang="ja-JP" dirty="0">
                <a:latin typeface="+mj-ea"/>
                <a:ea typeface="+mj-ea"/>
              </a:rPr>
              <a:t>10</a:t>
            </a:r>
            <a:r>
              <a:rPr lang="ja-JP" altLang="en-US" dirty="0">
                <a:latin typeface="+mj-ea"/>
                <a:ea typeface="+mj-ea"/>
              </a:rPr>
              <a:t>分）</a:t>
            </a:r>
            <a:endParaRPr lang="en-US" altLang="ja-JP" dirty="0">
              <a:latin typeface="+mj-ea"/>
              <a:ea typeface="+mj-ea"/>
            </a:endParaRPr>
          </a:p>
        </p:txBody>
      </p:sp>
      <p:sp>
        <p:nvSpPr>
          <p:cNvPr id="3" name="正方形/長方形 2"/>
          <p:cNvSpPr/>
          <p:nvPr/>
        </p:nvSpPr>
        <p:spPr>
          <a:xfrm>
            <a:off x="7902654" y="5090763"/>
            <a:ext cx="1107996" cy="369332"/>
          </a:xfrm>
          <a:prstGeom prst="rect">
            <a:avLst/>
          </a:prstGeom>
        </p:spPr>
        <p:txBody>
          <a:bodyPr wrap="none">
            <a:spAutoFit/>
          </a:bodyPr>
          <a:lstStyle/>
          <a:p>
            <a:r>
              <a:rPr lang="ja-JP" altLang="en-US" dirty="0"/>
              <a:t>（３分）</a:t>
            </a:r>
            <a:endParaRPr lang="en-US" altLang="ja-JP" dirty="0"/>
          </a:p>
        </p:txBody>
      </p:sp>
      <p:sp>
        <p:nvSpPr>
          <p:cNvPr id="26" name="正方形/長方形 25"/>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24892691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247650" y="1370470"/>
            <a:ext cx="8648700" cy="5355312"/>
          </a:xfrm>
          <a:prstGeom prst="rect">
            <a:avLst/>
          </a:prstGeom>
          <a:noFill/>
        </p:spPr>
        <p:txBody>
          <a:bodyPr wrap="square" rtlCol="0">
            <a:spAutoFit/>
          </a:bodyPr>
          <a:lstStyle/>
          <a:p>
            <a:r>
              <a:rPr lang="ja-JP" altLang="en-US" dirty="0" smtClean="0"/>
              <a:t>○「ヒント集２</a:t>
            </a:r>
            <a:r>
              <a:rPr lang="ja-JP" altLang="en-US" dirty="0" smtClean="0">
                <a:latin typeface="+mj-ea"/>
                <a:ea typeface="+mj-ea"/>
              </a:rPr>
              <a:t>」</a:t>
            </a:r>
            <a:r>
              <a:rPr lang="en-US" altLang="ja-JP" dirty="0" smtClean="0">
                <a:latin typeface="+mj-ea"/>
                <a:ea typeface="+mj-ea"/>
              </a:rPr>
              <a:t>P</a:t>
            </a:r>
            <a:r>
              <a:rPr lang="ja-JP" altLang="en-US" dirty="0" smtClean="0">
                <a:latin typeface="+mj-ea"/>
                <a:ea typeface="+mj-ea"/>
              </a:rPr>
              <a:t>４・研修対象教科のプロセス１・２を読む。</a:t>
            </a:r>
            <a:endParaRPr lang="en-US" altLang="ja-JP" dirty="0" smtClean="0">
              <a:latin typeface="+mj-ea"/>
              <a:ea typeface="+mj-ea"/>
            </a:endParaRPr>
          </a:p>
          <a:p>
            <a:endParaRPr lang="en-US" altLang="ja-JP" dirty="0" smtClean="0">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16" name="下矢印 15"/>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下矢印 25"/>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下矢印 26"/>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下矢印 27"/>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下矢印 28"/>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下矢印 29"/>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下矢印 30"/>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下矢印 31"/>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3" name="下矢印 32"/>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25454602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テキスト ボックス 46"/>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latin typeface="+mj-ea"/>
              <a:ea typeface="+mj-ea"/>
            </a:endParaRPr>
          </a:p>
          <a:p>
            <a:r>
              <a:rPr lang="ja-JP" altLang="en-US" dirty="0" smtClean="0"/>
              <a:t>○ベンチマークグラフから成果や課題を把握する。</a:t>
            </a:r>
            <a:endParaRPr lang="en-US" altLang="ja-JP" dirty="0" smtClean="0"/>
          </a:p>
          <a:p>
            <a:endParaRPr lang="en-US" altLang="ja-JP" dirty="0" smtClean="0"/>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）」を</a:t>
            </a:r>
            <a:r>
              <a:rPr lang="ja-JP" altLang="en-US" dirty="0" smtClean="0">
                <a:solidFill>
                  <a:schemeClr val="bg1">
                    <a:lumMod val="85000"/>
                  </a:schemeClr>
                </a:solidFill>
              </a:rPr>
              <a:t>確認する。</a:t>
            </a:r>
            <a:endParaRPr lang="en-US" altLang="ja-JP" dirty="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48" name="下矢印 47"/>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9" name="下矢印 48"/>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0" name="下矢印 49"/>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下矢印 50"/>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2" name="下矢印 51"/>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3" name="下矢印 52"/>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4" name="下矢印 53"/>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5" name="下矢印 54"/>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6" name="下矢印 55"/>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240604502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999392" y="2271859"/>
            <a:ext cx="3335714" cy="40535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210860408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p>
          <a:p>
            <a:r>
              <a:rPr lang="ja-JP" altLang="en-US" dirty="0" smtClean="0"/>
              <a:t>○課題と捉えた問題を解き、自校の「解答類型」全国の「解答類型</a:t>
            </a:r>
            <a:r>
              <a:rPr lang="ja-JP" altLang="en-US" dirty="0"/>
              <a:t>と反応率（</a:t>
            </a:r>
            <a:r>
              <a:rPr lang="ja-JP" altLang="en-US" dirty="0" smtClean="0"/>
              <a:t>正答</a:t>
            </a:r>
            <a:endParaRPr lang="en-US" altLang="ja-JP" dirty="0" smtClean="0"/>
          </a:p>
          <a:p>
            <a:r>
              <a:rPr lang="ja-JP" altLang="en-US" dirty="0" smtClean="0"/>
              <a:t>　例</a:t>
            </a:r>
            <a:r>
              <a:rPr lang="ja-JP" altLang="en-US" dirty="0"/>
              <a:t>）」を</a:t>
            </a:r>
            <a:r>
              <a:rPr lang="ja-JP" altLang="en-US" dirty="0" smtClean="0"/>
              <a:t>確認する。</a:t>
            </a:r>
            <a:endParaRPr lang="en-US" altLang="ja-JP" dirty="0" smtClean="0"/>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34" name="下矢印 33"/>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下矢印 3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6" name="下矢印 3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7" name="下矢印 3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8" name="下矢印 3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9" name="下矢印 3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0" name="下矢印 3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下矢印 4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2" name="下矢印 4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89718462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テキスト ボックス 42"/>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t>○どんな力を付ける必要があるか考える</a:t>
            </a:r>
            <a:endParaRPr lang="en-US" altLang="ja-JP" dirty="0" smtClean="0"/>
          </a:p>
          <a:p>
            <a:r>
              <a:rPr lang="ja-JP" altLang="en-US" dirty="0"/>
              <a:t>　</a:t>
            </a:r>
            <a:r>
              <a:rPr lang="ja-JP" altLang="en-US" dirty="0" smtClean="0"/>
              <a:t>（個人）</a:t>
            </a:r>
            <a:endParaRPr lang="en-US" altLang="ja-JP" dirty="0" smtClean="0"/>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44" name="下矢印 43"/>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5" name="下矢印 4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6" name="下矢印 4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7" name="下矢印 4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下矢印 4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9" name="下矢印 4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0" name="下矢印 4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下矢印 5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2" name="下矢印 5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38978847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3067050" y="2614759"/>
            <a:ext cx="1485900" cy="134287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22327085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t>○書いたことを交流する。</a:t>
            </a:r>
            <a:endParaRPr lang="en-US" altLang="ja-JP" dirty="0" smtClean="0"/>
          </a:p>
          <a:p>
            <a:r>
              <a:rPr lang="ja-JP" altLang="en-US" dirty="0"/>
              <a:t>　</a:t>
            </a:r>
            <a:r>
              <a:rPr lang="ja-JP" altLang="en-US" dirty="0" smtClean="0"/>
              <a:t>（グループ）</a:t>
            </a:r>
            <a:endParaRPr lang="en-US" altLang="ja-JP" dirty="0" smtClean="0">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34" name="下矢印 33"/>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5" name="下矢印 3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6" name="下矢印 3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7" name="下矢印 3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8" name="下矢印 3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9" name="下矢印 3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0" name="下矢印 3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下矢印 4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2" name="下矢印 4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40841542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4374038" y="2652859"/>
            <a:ext cx="2017336" cy="124983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38549536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テキスト ボックス 42"/>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latin typeface="+mj-ea"/>
                <a:ea typeface="+mj-ea"/>
              </a:rPr>
              <a:t>○全体で、黒板などに整理し自校の課題として共有する。</a:t>
            </a:r>
            <a:endParaRPr lang="en-US" altLang="ja-JP" dirty="0" smtClean="0">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44" name="下矢印 43"/>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5" name="下矢印 4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6" name="下矢印 4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7" name="下矢印 4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8" name="下矢印 4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9" name="下矢印 4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0" name="下矢印 4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1" name="下矢印 5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2" name="下矢印 5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6972825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テキスト ボックス 10"/>
          <p:cNvSpPr txBox="1"/>
          <p:nvPr/>
        </p:nvSpPr>
        <p:spPr>
          <a:xfrm>
            <a:off x="285750" y="1771650"/>
            <a:ext cx="8420100" cy="4832092"/>
          </a:xfrm>
          <a:prstGeom prst="rect">
            <a:avLst/>
          </a:prstGeom>
          <a:noFill/>
        </p:spPr>
        <p:txBody>
          <a:bodyPr wrap="square" rtlCol="0">
            <a:spAutoFit/>
          </a:bodyPr>
          <a:lstStyle/>
          <a:p>
            <a:r>
              <a:rPr lang="ja-JP" altLang="en-US" sz="2800" dirty="0" smtClean="0"/>
              <a:t>○全国調査を生かした授業づくりについて</a:t>
            </a:r>
            <a:endParaRPr lang="en-US" altLang="ja-JP" sz="2800" dirty="0" smtClean="0"/>
          </a:p>
          <a:p>
            <a:r>
              <a:rPr lang="ja-JP" altLang="en-US" sz="2800" dirty="0" smtClean="0"/>
              <a:t>　考える。（３分）</a:t>
            </a:r>
            <a:endParaRPr lang="en-US" altLang="ja-JP" sz="2800" dirty="0" smtClean="0"/>
          </a:p>
          <a:p>
            <a:r>
              <a:rPr lang="ja-JP" altLang="en-US" sz="2800" dirty="0" smtClean="0"/>
              <a:t>○書いたことを交流する。（４分）</a:t>
            </a:r>
            <a:endParaRPr lang="en-US" altLang="ja-JP" sz="2800" dirty="0" smtClean="0"/>
          </a:p>
          <a:p>
            <a:r>
              <a:rPr kumimoji="1" lang="ja-JP" altLang="en-US" sz="2800" dirty="0" smtClean="0"/>
              <a:t>　（グループ）</a:t>
            </a:r>
            <a:endParaRPr kumimoji="1" lang="en-US" altLang="ja-JP" sz="2800" dirty="0" smtClean="0"/>
          </a:p>
          <a:p>
            <a:r>
              <a:rPr lang="ja-JP" altLang="en-US" sz="2800" dirty="0" smtClean="0"/>
              <a:t>○「ヒント集２</a:t>
            </a:r>
            <a:r>
              <a:rPr lang="ja-JP" altLang="en-US" sz="2800" dirty="0" smtClean="0">
                <a:latin typeface="+mj-ea"/>
                <a:ea typeface="+mj-ea"/>
              </a:rPr>
              <a:t>」</a:t>
            </a:r>
            <a:r>
              <a:rPr lang="en-US" altLang="ja-JP" sz="2800" dirty="0" smtClean="0">
                <a:latin typeface="+mj-ea"/>
                <a:ea typeface="+mj-ea"/>
              </a:rPr>
              <a:t>P</a:t>
            </a:r>
            <a:r>
              <a:rPr lang="ja-JP" altLang="en-US" sz="2800" dirty="0" smtClean="0">
                <a:latin typeface="+mj-ea"/>
                <a:ea typeface="+mj-ea"/>
              </a:rPr>
              <a:t>４・５</a:t>
            </a:r>
            <a:r>
              <a:rPr lang="ja-JP" altLang="en-US" sz="2800" dirty="0" smtClean="0"/>
              <a:t>を読む。（</a:t>
            </a:r>
            <a:r>
              <a:rPr lang="en-US" altLang="ja-JP" sz="2800" dirty="0" smtClean="0"/>
              <a:t>10</a:t>
            </a:r>
            <a:r>
              <a:rPr lang="ja-JP" altLang="en-US" sz="2800" dirty="0" smtClean="0"/>
              <a:t>分）</a:t>
            </a:r>
            <a:endParaRPr lang="en-US" altLang="ja-JP" sz="2800" dirty="0" smtClean="0"/>
          </a:p>
          <a:p>
            <a:endParaRPr lang="en-US" altLang="ja-JP" sz="2800" dirty="0"/>
          </a:p>
          <a:p>
            <a:r>
              <a:rPr lang="ja-JP" altLang="en-US" sz="2800" dirty="0" smtClean="0"/>
              <a:t>○気付きを書く。（３分）</a:t>
            </a:r>
            <a:endParaRPr lang="en-US" altLang="ja-JP" sz="2800" dirty="0" smtClean="0"/>
          </a:p>
          <a:p>
            <a:r>
              <a:rPr lang="ja-JP" altLang="en-US" sz="2800" dirty="0" smtClean="0"/>
              <a:t>　（個人）</a:t>
            </a:r>
            <a:endParaRPr lang="en-US" altLang="ja-JP" sz="2800" dirty="0" smtClean="0"/>
          </a:p>
          <a:p>
            <a:r>
              <a:rPr lang="ja-JP" altLang="en-US" sz="2800" dirty="0" smtClean="0"/>
              <a:t>○気付きを交流する。（５分）</a:t>
            </a:r>
            <a:endParaRPr lang="en-US" altLang="ja-JP" sz="2800" dirty="0" smtClean="0"/>
          </a:p>
          <a:p>
            <a:r>
              <a:rPr lang="ja-JP" altLang="en-US" sz="2800" dirty="0"/>
              <a:t>　</a:t>
            </a:r>
            <a:r>
              <a:rPr lang="ja-JP" altLang="en-US" sz="2800" dirty="0" smtClean="0"/>
              <a:t>（グループ）</a:t>
            </a:r>
            <a:endParaRPr lang="en-US" altLang="ja-JP" sz="2800" dirty="0"/>
          </a:p>
          <a:p>
            <a:r>
              <a:rPr lang="ja-JP" altLang="en-US" sz="2800" dirty="0" smtClean="0"/>
              <a:t>○全体で報告する。（５分）</a:t>
            </a:r>
            <a:endParaRPr kumimoji="1" lang="en-US" altLang="ja-JP" sz="2800" dirty="0" smtClean="0"/>
          </a:p>
        </p:txBody>
      </p:sp>
      <p:sp>
        <p:nvSpPr>
          <p:cNvPr id="6" name="下矢印 5"/>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6591300" y="6229350"/>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2" name="角丸四角形 11"/>
          <p:cNvSpPr/>
          <p:nvPr/>
        </p:nvSpPr>
        <p:spPr>
          <a:xfrm>
            <a:off x="7581900" y="165735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latin typeface="+mj-ea"/>
                <a:ea typeface="+mj-ea"/>
              </a:rPr>
              <a:t>時間</a:t>
            </a:r>
            <a:endParaRPr lang="en-US" altLang="ja-JP" sz="2400" b="1" dirty="0" smtClean="0">
              <a:latin typeface="+mj-ea"/>
              <a:ea typeface="+mj-ea"/>
            </a:endParaRPr>
          </a:p>
          <a:p>
            <a:pPr algn="ctr"/>
            <a:r>
              <a:rPr kumimoji="1" lang="ja-JP" altLang="en-US" sz="2400" b="1" dirty="0" smtClean="0">
                <a:latin typeface="+mj-ea"/>
                <a:ea typeface="+mj-ea"/>
              </a:rPr>
              <a:t>約</a:t>
            </a:r>
            <a:r>
              <a:rPr kumimoji="1" lang="en-US" altLang="ja-JP" sz="2400" b="1" dirty="0" smtClean="0">
                <a:latin typeface="+mj-ea"/>
                <a:ea typeface="+mj-ea"/>
              </a:rPr>
              <a:t>30</a:t>
            </a:r>
            <a:r>
              <a:rPr kumimoji="1" lang="ja-JP" altLang="en-US" sz="2400" b="1" dirty="0" smtClean="0">
                <a:latin typeface="+mj-ea"/>
                <a:ea typeface="+mj-ea"/>
              </a:rPr>
              <a:t>分</a:t>
            </a:r>
            <a:endParaRPr kumimoji="1" lang="ja-JP" altLang="en-US" sz="2400" b="1" dirty="0">
              <a:latin typeface="+mj-ea"/>
              <a:ea typeface="+mj-ea"/>
            </a:endParaRPr>
          </a:p>
        </p:txBody>
      </p:sp>
      <p:sp>
        <p:nvSpPr>
          <p:cNvPr id="13" name="正方形/長方形 12"/>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279559310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4" name="正方形/長方形 3"/>
          <p:cNvSpPr/>
          <p:nvPr/>
        </p:nvSpPr>
        <p:spPr>
          <a:xfrm>
            <a:off x="245097" y="1951348"/>
            <a:ext cx="8578392" cy="4590854"/>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dirty="0"/>
          </a:p>
        </p:txBody>
      </p:sp>
      <p:sp>
        <p:nvSpPr>
          <p:cNvPr id="5" name="角丸四角形 4"/>
          <p:cNvSpPr/>
          <p:nvPr/>
        </p:nvSpPr>
        <p:spPr>
          <a:xfrm>
            <a:off x="3313522" y="3440783"/>
            <a:ext cx="2441542" cy="1310326"/>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dirty="0" smtClean="0">
                <a:solidFill>
                  <a:schemeClr val="tx1"/>
                </a:solidFill>
              </a:rPr>
              <a:t>本校の子どもたちに身に付けさせたい力</a:t>
            </a:r>
            <a:endParaRPr kumimoji="1" lang="en-US" altLang="ja-JP" dirty="0" smtClean="0">
              <a:solidFill>
                <a:schemeClr val="tx1"/>
              </a:solidFill>
            </a:endParaRPr>
          </a:p>
          <a:p>
            <a:r>
              <a:rPr kumimoji="1" lang="ja-JP" altLang="en-US" dirty="0" smtClean="0">
                <a:solidFill>
                  <a:schemeClr val="tx1"/>
                </a:solidFill>
              </a:rPr>
              <a:t>◎・・・・・・・</a:t>
            </a:r>
            <a:endParaRPr kumimoji="1" lang="en-US" altLang="ja-JP" dirty="0" smtClean="0">
              <a:solidFill>
                <a:schemeClr val="tx1"/>
              </a:solidFill>
            </a:endParaRPr>
          </a:p>
          <a:p>
            <a:r>
              <a:rPr kumimoji="1" lang="ja-JP" altLang="en-US" dirty="0" smtClean="0">
                <a:solidFill>
                  <a:schemeClr val="tx1"/>
                </a:solidFill>
              </a:rPr>
              <a:t>◎・・・・・・・</a:t>
            </a:r>
            <a:endParaRPr kumimoji="1" lang="ja-JP" altLang="en-US" dirty="0">
              <a:solidFill>
                <a:schemeClr val="tx1"/>
              </a:solidFill>
            </a:endParaRPr>
          </a:p>
        </p:txBody>
      </p:sp>
      <p:sp>
        <p:nvSpPr>
          <p:cNvPr id="7" name="角丸四角形 6"/>
          <p:cNvSpPr/>
          <p:nvPr/>
        </p:nvSpPr>
        <p:spPr>
          <a:xfrm>
            <a:off x="527901" y="22053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8" name="正方形/長方形 7"/>
          <p:cNvSpPr/>
          <p:nvPr/>
        </p:nvSpPr>
        <p:spPr>
          <a:xfrm>
            <a:off x="914400" y="2252851"/>
            <a:ext cx="1719263" cy="646331"/>
          </a:xfrm>
          <a:prstGeom prst="rect">
            <a:avLst/>
          </a:prstGeom>
        </p:spPr>
        <p:txBody>
          <a:bodyPr wrap="square">
            <a:spAutoFit/>
          </a:bodyPr>
          <a:lstStyle/>
          <a:p>
            <a:r>
              <a:rPr lang="en-US" altLang="ja-JP" dirty="0">
                <a:latin typeface="+mj-ea"/>
                <a:ea typeface="+mj-ea"/>
              </a:rPr>
              <a:t>A</a:t>
            </a:r>
            <a:r>
              <a:rPr lang="ja-JP" altLang="en-US" dirty="0" smtClean="0">
                <a:latin typeface="+mj-ea"/>
                <a:ea typeface="+mj-ea"/>
              </a:rPr>
              <a:t>グループ</a:t>
            </a:r>
            <a:endParaRPr lang="en-US" altLang="ja-JP" dirty="0" smtClean="0">
              <a:latin typeface="+mj-ea"/>
              <a:ea typeface="+mj-ea"/>
            </a:endParaRPr>
          </a:p>
          <a:p>
            <a:r>
              <a:rPr lang="ja-JP" altLang="en-US" dirty="0" smtClean="0"/>
              <a:t>から出た意見</a:t>
            </a:r>
            <a:endParaRPr lang="en-US" altLang="ja-JP" dirty="0" smtClean="0"/>
          </a:p>
        </p:txBody>
      </p:sp>
      <p:sp>
        <p:nvSpPr>
          <p:cNvPr id="9" name="テキスト ボックス 8"/>
          <p:cNvSpPr txBox="1"/>
          <p:nvPr/>
        </p:nvSpPr>
        <p:spPr>
          <a:xfrm>
            <a:off x="914400" y="28991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11" name="角丸四角形 10"/>
          <p:cNvSpPr/>
          <p:nvPr/>
        </p:nvSpPr>
        <p:spPr>
          <a:xfrm>
            <a:off x="6014301" y="2230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2" name="正方形/長方形 11"/>
          <p:cNvSpPr/>
          <p:nvPr/>
        </p:nvSpPr>
        <p:spPr>
          <a:xfrm>
            <a:off x="6400800" y="2278251"/>
            <a:ext cx="1719263" cy="646331"/>
          </a:xfrm>
          <a:prstGeom prst="rect">
            <a:avLst/>
          </a:prstGeom>
        </p:spPr>
        <p:txBody>
          <a:bodyPr wrap="square">
            <a:spAutoFit/>
          </a:bodyPr>
          <a:lstStyle/>
          <a:p>
            <a:r>
              <a:rPr lang="en-US" altLang="ja-JP" dirty="0" smtClean="0">
                <a:latin typeface="+mn-ea"/>
              </a:rPr>
              <a:t>B</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3" name="テキスト ボックス 12"/>
          <p:cNvSpPr txBox="1"/>
          <p:nvPr/>
        </p:nvSpPr>
        <p:spPr>
          <a:xfrm>
            <a:off x="6400800" y="2924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4" name="角丸四角形 13"/>
          <p:cNvSpPr/>
          <p:nvPr/>
        </p:nvSpPr>
        <p:spPr>
          <a:xfrm>
            <a:off x="553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5" name="正方形/長方形 14"/>
          <p:cNvSpPr/>
          <p:nvPr/>
        </p:nvSpPr>
        <p:spPr>
          <a:xfrm>
            <a:off x="939800" y="4691251"/>
            <a:ext cx="1719263" cy="646331"/>
          </a:xfrm>
          <a:prstGeom prst="rect">
            <a:avLst/>
          </a:prstGeom>
        </p:spPr>
        <p:txBody>
          <a:bodyPr wrap="square">
            <a:spAutoFit/>
          </a:bodyPr>
          <a:lstStyle/>
          <a:p>
            <a:r>
              <a:rPr lang="en-US" altLang="ja-JP" dirty="0" smtClean="0">
                <a:latin typeface="+mj-ea"/>
                <a:ea typeface="+mj-ea"/>
              </a:rPr>
              <a:t>C</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6" name="テキスト ボックス 15"/>
          <p:cNvSpPr txBox="1"/>
          <p:nvPr/>
        </p:nvSpPr>
        <p:spPr>
          <a:xfrm>
            <a:off x="939800" y="5337582"/>
            <a:ext cx="2026763" cy="646331"/>
          </a:xfrm>
          <a:prstGeom prst="rect">
            <a:avLst/>
          </a:prstGeom>
          <a:noFill/>
        </p:spPr>
        <p:txBody>
          <a:bodyPr wrap="square" rtlCol="0">
            <a:spAutoFit/>
          </a:bodyPr>
          <a:lstStyle/>
          <a:p>
            <a:r>
              <a:rPr kumimoji="1" lang="ja-JP" altLang="en-US" dirty="0" smtClean="0"/>
              <a:t>○・・・・・</a:t>
            </a:r>
            <a:endParaRPr kumimoji="1" lang="en-US" altLang="ja-JP" dirty="0" smtClean="0"/>
          </a:p>
          <a:p>
            <a:r>
              <a:rPr kumimoji="1" lang="ja-JP" altLang="en-US" dirty="0" smtClean="0"/>
              <a:t>○・・・・・</a:t>
            </a:r>
            <a:endParaRPr kumimoji="1" lang="ja-JP" altLang="en-US" dirty="0"/>
          </a:p>
        </p:txBody>
      </p:sp>
      <p:sp>
        <p:nvSpPr>
          <p:cNvPr id="17" name="角丸四角形 16"/>
          <p:cNvSpPr/>
          <p:nvPr/>
        </p:nvSpPr>
        <p:spPr>
          <a:xfrm>
            <a:off x="6014301" y="4643748"/>
            <a:ext cx="2648932" cy="1489435"/>
          </a:xfrm>
          <a:prstGeom prst="roundRect">
            <a:avLst>
              <a:gd name="adj" fmla="val 50000"/>
            </a:avLst>
          </a:prstGeom>
          <a:noFill/>
          <a:ln w="22225" cmpd="sng">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kumimoji="1" lang="ja-JP" altLang="en-US" dirty="0">
              <a:solidFill>
                <a:schemeClr val="tx1"/>
              </a:solidFill>
            </a:endParaRPr>
          </a:p>
        </p:txBody>
      </p:sp>
      <p:sp>
        <p:nvSpPr>
          <p:cNvPr id="18" name="正方形/長方形 17"/>
          <p:cNvSpPr/>
          <p:nvPr/>
        </p:nvSpPr>
        <p:spPr>
          <a:xfrm>
            <a:off x="6400800" y="4691251"/>
            <a:ext cx="1719263" cy="646331"/>
          </a:xfrm>
          <a:prstGeom prst="rect">
            <a:avLst/>
          </a:prstGeom>
        </p:spPr>
        <p:txBody>
          <a:bodyPr wrap="square">
            <a:spAutoFit/>
          </a:bodyPr>
          <a:lstStyle/>
          <a:p>
            <a:r>
              <a:rPr lang="en-US" altLang="ja-JP" dirty="0" smtClean="0">
                <a:latin typeface="+mj-ea"/>
                <a:ea typeface="+mj-ea"/>
              </a:rPr>
              <a:t>D</a:t>
            </a:r>
            <a:r>
              <a:rPr lang="ja-JP" altLang="en-US" dirty="0" smtClean="0"/>
              <a:t>グループ</a:t>
            </a:r>
            <a:endParaRPr lang="en-US" altLang="ja-JP" dirty="0" smtClean="0"/>
          </a:p>
          <a:p>
            <a:r>
              <a:rPr lang="ja-JP" altLang="en-US" dirty="0" smtClean="0"/>
              <a:t>から出た意見</a:t>
            </a:r>
            <a:endParaRPr lang="en-US" altLang="ja-JP" dirty="0" smtClean="0"/>
          </a:p>
        </p:txBody>
      </p:sp>
      <p:sp>
        <p:nvSpPr>
          <p:cNvPr id="19" name="テキスト ボックス 18"/>
          <p:cNvSpPr txBox="1"/>
          <p:nvPr/>
        </p:nvSpPr>
        <p:spPr>
          <a:xfrm>
            <a:off x="6400800" y="5337582"/>
            <a:ext cx="2026763" cy="369332"/>
          </a:xfrm>
          <a:prstGeom prst="rect">
            <a:avLst/>
          </a:prstGeom>
          <a:noFill/>
        </p:spPr>
        <p:txBody>
          <a:bodyPr wrap="square" rtlCol="0">
            <a:spAutoFit/>
          </a:bodyPr>
          <a:lstStyle/>
          <a:p>
            <a:r>
              <a:rPr kumimoji="1" lang="ja-JP" altLang="en-US" dirty="0" smtClean="0"/>
              <a:t>○・・・・・</a:t>
            </a:r>
            <a:endParaRPr kumimoji="1" lang="ja-JP" altLang="en-US" dirty="0"/>
          </a:p>
        </p:txBody>
      </p:sp>
      <p:sp>
        <p:nvSpPr>
          <p:cNvPr id="20" name="テキスト ボックス 19"/>
          <p:cNvSpPr txBox="1"/>
          <p:nvPr/>
        </p:nvSpPr>
        <p:spPr>
          <a:xfrm>
            <a:off x="245096" y="1310326"/>
            <a:ext cx="6815579" cy="523220"/>
          </a:xfrm>
          <a:prstGeom prst="rect">
            <a:avLst/>
          </a:prstGeom>
          <a:noFill/>
        </p:spPr>
        <p:txBody>
          <a:bodyPr wrap="square" rtlCol="0">
            <a:spAutoFit/>
          </a:bodyPr>
          <a:lstStyle/>
          <a:p>
            <a:r>
              <a:rPr kumimoji="1" lang="ja-JP" altLang="en-US" sz="2800" dirty="0" smtClean="0"/>
              <a:t>黒板（ホワイトボード）等のイメージ</a:t>
            </a:r>
            <a:endParaRPr kumimoji="1" lang="ja-JP" altLang="en-US" sz="2800" dirty="0"/>
          </a:p>
        </p:txBody>
      </p:sp>
      <p:sp>
        <p:nvSpPr>
          <p:cNvPr id="21" name="正方形/長方形 2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301603891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091404" y="3802929"/>
            <a:ext cx="3205112" cy="85391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67393267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t>○「分析結果と課題」「学習指導に当たって」等を読み、指導のヒントを得る。</a:t>
            </a:r>
            <a:endParaRPr lang="en-US" altLang="ja-JP" dirty="0" smtClean="0"/>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16" name="下矢印 15"/>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下矢印 2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下矢印 2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下矢印 2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下矢印 2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下矢印 2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下矢印 2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下矢印 3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下矢印 3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8781944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t>○自分の学年や学級の指導について考える。</a:t>
            </a:r>
            <a:endParaRPr lang="en-US" altLang="ja-JP" dirty="0" smtClean="0"/>
          </a:p>
          <a:p>
            <a:r>
              <a:rPr lang="ja-JP" altLang="en-US" dirty="0" smtClean="0"/>
              <a:t>　（個人）</a:t>
            </a:r>
            <a:endParaRPr lang="en-US" altLang="ja-JP" dirty="0" smtClean="0"/>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16" name="下矢印 15"/>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下矢印 2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下矢印 2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下矢印 2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下矢印 2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下矢印 2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下矢印 2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下矢印 3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下矢印 3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37375682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3088849" y="4496586"/>
            <a:ext cx="1340963" cy="115949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4434233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t>○考えたことを交流する。</a:t>
            </a:r>
            <a:endParaRPr lang="en-US" altLang="ja-JP" dirty="0" smtClean="0"/>
          </a:p>
          <a:p>
            <a:r>
              <a:rPr lang="ja-JP" altLang="en-US" dirty="0" smtClean="0"/>
              <a:t>　（グループ）</a:t>
            </a:r>
            <a:endParaRPr lang="en-US" altLang="ja-JP" dirty="0"/>
          </a:p>
          <a:p>
            <a:r>
              <a:rPr lang="ja-JP" altLang="en-US" dirty="0" smtClean="0">
                <a:solidFill>
                  <a:schemeClr val="bg1">
                    <a:lumMod val="85000"/>
                  </a:schemeClr>
                </a:solidFill>
              </a:rPr>
              <a:t>○全体で共有する。</a:t>
            </a:r>
            <a:endParaRPr lang="en-US" altLang="ja-JP" dirty="0" smtClean="0">
              <a:solidFill>
                <a:schemeClr val="bg1">
                  <a:lumMod val="85000"/>
                </a:schemeClr>
              </a:solidFill>
            </a:endParaRPr>
          </a:p>
        </p:txBody>
      </p:sp>
      <p:sp>
        <p:nvSpPr>
          <p:cNvPr id="16" name="下矢印 15"/>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下矢印 2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下矢印 2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下矢印 2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下矢印 2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下矢印 2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下矢印 2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下矢印 3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下矢印 3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130302710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角丸四角形 5"/>
          <p:cNvSpPr/>
          <p:nvPr/>
        </p:nvSpPr>
        <p:spPr>
          <a:xfrm>
            <a:off x="4317475" y="4515439"/>
            <a:ext cx="2007125" cy="121605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267173949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テキスト ボックス 14"/>
          <p:cNvSpPr txBox="1"/>
          <p:nvPr/>
        </p:nvSpPr>
        <p:spPr>
          <a:xfrm>
            <a:off x="247650" y="1370470"/>
            <a:ext cx="8648700" cy="5355312"/>
          </a:xfrm>
          <a:prstGeom prst="rect">
            <a:avLst/>
          </a:prstGeom>
          <a:noFill/>
        </p:spPr>
        <p:txBody>
          <a:bodyPr wrap="square" rtlCol="0">
            <a:spAutoFit/>
          </a:bodyPr>
          <a:lstStyle/>
          <a:p>
            <a:r>
              <a:rPr lang="ja-JP" altLang="en-US" dirty="0" smtClean="0">
                <a:solidFill>
                  <a:schemeClr val="bg1">
                    <a:lumMod val="85000"/>
                  </a:schemeClr>
                </a:solidFill>
              </a:rPr>
              <a:t>○「ヒント集２</a:t>
            </a:r>
            <a:r>
              <a:rPr lang="ja-JP" altLang="en-US" dirty="0" smtClean="0">
                <a:solidFill>
                  <a:schemeClr val="bg1">
                    <a:lumMod val="85000"/>
                  </a:schemeClr>
                </a:solidFill>
                <a:latin typeface="+mj-ea"/>
                <a:ea typeface="+mj-ea"/>
              </a:rPr>
              <a:t>」</a:t>
            </a:r>
            <a:r>
              <a:rPr lang="en-US" altLang="ja-JP" dirty="0" smtClean="0">
                <a:solidFill>
                  <a:schemeClr val="bg1">
                    <a:lumMod val="85000"/>
                  </a:schemeClr>
                </a:solidFill>
                <a:latin typeface="+mj-ea"/>
                <a:ea typeface="+mj-ea"/>
              </a:rPr>
              <a:t>P</a:t>
            </a:r>
            <a:r>
              <a:rPr lang="ja-JP" altLang="en-US" dirty="0" smtClean="0">
                <a:solidFill>
                  <a:schemeClr val="bg1">
                    <a:lumMod val="85000"/>
                  </a:schemeClr>
                </a:solidFill>
                <a:latin typeface="+mj-ea"/>
                <a:ea typeface="+mj-ea"/>
              </a:rPr>
              <a:t>４・研修対象教科のプロセス１・２を読む。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○ベンチマークグラフから課題を把握する。</a:t>
            </a:r>
            <a:endParaRPr lang="en-US" altLang="ja-JP" dirty="0" smtClean="0">
              <a:solidFill>
                <a:schemeClr val="bg1">
                  <a:lumMod val="85000"/>
                </a:schemeClr>
              </a:solidFill>
            </a:endParaRPr>
          </a:p>
          <a:p>
            <a:endParaRPr lang="en-US" altLang="ja-JP" dirty="0" smtClean="0">
              <a:solidFill>
                <a:schemeClr val="bg1">
                  <a:lumMod val="85000"/>
                </a:schemeClr>
              </a:solidFill>
            </a:endParaRPr>
          </a:p>
          <a:p>
            <a:r>
              <a:rPr lang="ja-JP" altLang="en-US" dirty="0" smtClean="0">
                <a:solidFill>
                  <a:schemeClr val="bg1">
                    <a:lumMod val="85000"/>
                  </a:schemeClr>
                </a:solidFill>
              </a:rPr>
              <a:t>○課題と捉えた問題を解き、自校の「解答類型」全国の「解答類型</a:t>
            </a:r>
            <a:r>
              <a:rPr lang="ja-JP" altLang="en-US" dirty="0">
                <a:solidFill>
                  <a:schemeClr val="bg1">
                    <a:lumMod val="85000"/>
                  </a:schemeClr>
                </a:solidFill>
              </a:rPr>
              <a:t>と反応率（</a:t>
            </a:r>
            <a:r>
              <a:rPr lang="ja-JP" altLang="en-US" dirty="0" smtClean="0">
                <a:solidFill>
                  <a:schemeClr val="bg1">
                    <a:lumMod val="85000"/>
                  </a:schemeClr>
                </a:solidFill>
              </a:rPr>
              <a:t>正答</a:t>
            </a:r>
            <a:endParaRPr lang="en-US" altLang="ja-JP" dirty="0" smtClean="0">
              <a:solidFill>
                <a:schemeClr val="bg1">
                  <a:lumMod val="85000"/>
                </a:schemeClr>
              </a:solidFill>
            </a:endParaRPr>
          </a:p>
          <a:p>
            <a:r>
              <a:rPr lang="ja-JP" altLang="en-US" dirty="0" smtClean="0">
                <a:solidFill>
                  <a:schemeClr val="bg1">
                    <a:lumMod val="85000"/>
                  </a:schemeClr>
                </a:solidFill>
              </a:rPr>
              <a:t>　例</a:t>
            </a:r>
            <a:r>
              <a:rPr lang="ja-JP" altLang="en-US" dirty="0">
                <a:solidFill>
                  <a:schemeClr val="bg1">
                    <a:lumMod val="85000"/>
                  </a:schemeClr>
                </a:solidFill>
              </a:rPr>
              <a:t>）</a:t>
            </a:r>
            <a:r>
              <a:rPr lang="ja-JP" altLang="en-US" dirty="0" smtClean="0">
                <a:solidFill>
                  <a:schemeClr val="bg1">
                    <a:lumMod val="85000"/>
                  </a:schemeClr>
                </a:solidFill>
              </a:rPr>
              <a:t>」を確認する。</a:t>
            </a:r>
            <a:endParaRPr lang="en-US" altLang="ja-JP" dirty="0" smtClean="0">
              <a:solidFill>
                <a:schemeClr val="bg1">
                  <a:lumMod val="85000"/>
                </a:schemeClr>
              </a:solidFill>
            </a:endParaRPr>
          </a:p>
          <a:p>
            <a:r>
              <a:rPr lang="ja-JP" altLang="en-US" dirty="0" smtClean="0">
                <a:solidFill>
                  <a:schemeClr val="bg1">
                    <a:lumMod val="85000"/>
                  </a:schemeClr>
                </a:solidFill>
              </a:rPr>
              <a:t>○どんな力を付ける必要があるか考える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（個人）</a:t>
            </a:r>
            <a:endParaRPr lang="en-US" altLang="ja-JP" dirty="0" smtClean="0">
              <a:solidFill>
                <a:schemeClr val="bg1">
                  <a:lumMod val="85000"/>
                </a:schemeClr>
              </a:solidFill>
            </a:endParaRPr>
          </a:p>
          <a:p>
            <a:r>
              <a:rPr lang="ja-JP" altLang="en-US" dirty="0" smtClean="0">
                <a:solidFill>
                  <a:schemeClr val="bg1">
                    <a:lumMod val="85000"/>
                  </a:schemeClr>
                </a:solidFill>
              </a:rPr>
              <a:t>○書いたことを交流する。</a:t>
            </a:r>
            <a:endParaRPr lang="en-US" altLang="ja-JP" dirty="0" smtClean="0">
              <a:solidFill>
                <a:schemeClr val="bg1">
                  <a:lumMod val="85000"/>
                </a:schemeClr>
              </a:solidFill>
            </a:endParaRPr>
          </a:p>
          <a:p>
            <a:r>
              <a:rPr lang="ja-JP" altLang="en-US" dirty="0">
                <a:solidFill>
                  <a:schemeClr val="bg1">
                    <a:lumMod val="85000"/>
                  </a:schemeClr>
                </a:solidFill>
              </a:rPr>
              <a:t>　</a:t>
            </a:r>
            <a:r>
              <a:rPr lang="ja-JP" altLang="en-US" dirty="0" smtClean="0">
                <a:solidFill>
                  <a:schemeClr val="bg1">
                    <a:lumMod val="85000"/>
                  </a:schemeClr>
                </a:solidFill>
              </a:rPr>
              <a:t>（グループ）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○全体で、黒板などに整理し自校の課題として共有する。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rPr>
              <a:t>○「分析結果と課題」「学習指導に当たって」等を読み、指導のヒントを得る。</a:t>
            </a:r>
            <a:endParaRPr lang="en-US" altLang="ja-JP" dirty="0" smtClean="0">
              <a:solidFill>
                <a:schemeClr val="bg1">
                  <a:lumMod val="85000"/>
                </a:schemeClr>
              </a:solidFill>
            </a:endParaRPr>
          </a:p>
          <a:p>
            <a:r>
              <a:rPr lang="ja-JP" altLang="en-US" dirty="0" smtClean="0">
                <a:solidFill>
                  <a:schemeClr val="bg1">
                    <a:lumMod val="85000"/>
                  </a:schemeClr>
                </a:solidFill>
              </a:rPr>
              <a:t>　　　　　　　　　　　　　　　　　　　　</a:t>
            </a:r>
            <a:endParaRPr lang="en-US" altLang="ja-JP" dirty="0" smtClean="0">
              <a:solidFill>
                <a:schemeClr val="bg1">
                  <a:lumMod val="85000"/>
                </a:schemeClr>
              </a:solidFill>
            </a:endParaRPr>
          </a:p>
          <a:p>
            <a:r>
              <a:rPr lang="ja-JP" altLang="en-US" dirty="0" smtClean="0">
                <a:solidFill>
                  <a:schemeClr val="bg1">
                    <a:lumMod val="85000"/>
                  </a:schemeClr>
                </a:solidFill>
              </a:rPr>
              <a:t>○自分の学年や学級の指導について考える。</a:t>
            </a:r>
            <a:endParaRPr lang="en-US" altLang="ja-JP" dirty="0" smtClean="0">
              <a:solidFill>
                <a:schemeClr val="bg1">
                  <a:lumMod val="85000"/>
                </a:schemeClr>
              </a:solidFill>
            </a:endParaRPr>
          </a:p>
          <a:p>
            <a:r>
              <a:rPr lang="ja-JP" altLang="en-US" dirty="0" smtClean="0">
                <a:solidFill>
                  <a:schemeClr val="bg1">
                    <a:lumMod val="85000"/>
                  </a:schemeClr>
                </a:solidFill>
              </a:rPr>
              <a:t>　（個人）</a:t>
            </a:r>
            <a:endParaRPr lang="en-US" altLang="ja-JP" dirty="0" smtClean="0">
              <a:solidFill>
                <a:schemeClr val="bg1">
                  <a:lumMod val="85000"/>
                </a:schemeClr>
              </a:solidFill>
            </a:endParaRPr>
          </a:p>
          <a:p>
            <a:r>
              <a:rPr lang="ja-JP" altLang="en-US" dirty="0" smtClean="0">
                <a:solidFill>
                  <a:schemeClr val="bg1">
                    <a:lumMod val="85000"/>
                  </a:schemeClr>
                </a:solidFill>
              </a:rPr>
              <a:t>○考えたことを交流する。</a:t>
            </a:r>
            <a:endParaRPr lang="en-US" altLang="ja-JP" dirty="0" smtClean="0">
              <a:solidFill>
                <a:schemeClr val="bg1">
                  <a:lumMod val="85000"/>
                </a:schemeClr>
              </a:solidFill>
            </a:endParaRPr>
          </a:p>
          <a:p>
            <a:r>
              <a:rPr lang="ja-JP" altLang="en-US" dirty="0" smtClean="0">
                <a:solidFill>
                  <a:schemeClr val="bg1">
                    <a:lumMod val="85000"/>
                  </a:schemeClr>
                </a:solidFill>
              </a:rPr>
              <a:t>　（グループ）</a:t>
            </a:r>
            <a:endParaRPr lang="en-US" altLang="ja-JP" dirty="0">
              <a:solidFill>
                <a:schemeClr val="bg1">
                  <a:lumMod val="85000"/>
                </a:schemeClr>
              </a:solidFill>
            </a:endParaRPr>
          </a:p>
          <a:p>
            <a:r>
              <a:rPr lang="ja-JP" altLang="en-US" dirty="0" smtClean="0"/>
              <a:t>○全体で共有する。</a:t>
            </a:r>
            <a:endParaRPr lang="en-US" altLang="ja-JP" dirty="0" smtClean="0"/>
          </a:p>
        </p:txBody>
      </p:sp>
      <p:sp>
        <p:nvSpPr>
          <p:cNvPr id="16" name="下矢印 15"/>
          <p:cNvSpPr/>
          <p:nvPr/>
        </p:nvSpPr>
        <p:spPr>
          <a:xfrm>
            <a:off x="2711450" y="16827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5" name="下矢印 24"/>
          <p:cNvSpPr/>
          <p:nvPr/>
        </p:nvSpPr>
        <p:spPr>
          <a:xfrm>
            <a:off x="2711450" y="226139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6" name="下矢印 25"/>
          <p:cNvSpPr/>
          <p:nvPr/>
        </p:nvSpPr>
        <p:spPr>
          <a:xfrm>
            <a:off x="2711450" y="284003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7" name="下矢印 26"/>
          <p:cNvSpPr/>
          <p:nvPr/>
        </p:nvSpPr>
        <p:spPr>
          <a:xfrm>
            <a:off x="2711450" y="3355182"/>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8" name="下矢印 27"/>
          <p:cNvSpPr/>
          <p:nvPr/>
        </p:nvSpPr>
        <p:spPr>
          <a:xfrm>
            <a:off x="2711450" y="3921126"/>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下矢印 28"/>
          <p:cNvSpPr/>
          <p:nvPr/>
        </p:nvSpPr>
        <p:spPr>
          <a:xfrm>
            <a:off x="2711450" y="448072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0" name="下矢印 29"/>
          <p:cNvSpPr/>
          <p:nvPr/>
        </p:nvSpPr>
        <p:spPr>
          <a:xfrm>
            <a:off x="2711450" y="5002214"/>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1" name="下矢印 30"/>
          <p:cNvSpPr/>
          <p:nvPr/>
        </p:nvSpPr>
        <p:spPr>
          <a:xfrm>
            <a:off x="2711450" y="5561808"/>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下矢印 31"/>
          <p:cNvSpPr/>
          <p:nvPr/>
        </p:nvSpPr>
        <p:spPr>
          <a:xfrm>
            <a:off x="2711450" y="6102350"/>
            <a:ext cx="323850" cy="18474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5967224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Z:\事務文書\教科教育\教科部共同研究\H27共同研修\校内研修パッケージ\ワークシート\画像\全国調査結果公表後研修.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9205" y="1428750"/>
            <a:ext cx="3755918" cy="531495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3056542" y="5644296"/>
            <a:ext cx="3277485" cy="89292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019300"/>
            <a:ext cx="2247900" cy="923330"/>
          </a:xfrm>
          <a:prstGeom prst="rect">
            <a:avLst/>
          </a:prstGeom>
          <a:noFill/>
        </p:spPr>
        <p:txBody>
          <a:bodyPr wrap="square" rtlCol="0">
            <a:spAutoFit/>
          </a:bodyPr>
          <a:lstStyle/>
          <a:p>
            <a:r>
              <a:rPr kumimoji="1" lang="en-US" altLang="ja-JP" dirty="0" smtClean="0"/>
              <a:t>※</a:t>
            </a:r>
            <a:r>
              <a:rPr kumimoji="1" lang="ja-JP" altLang="en-US" dirty="0" smtClean="0"/>
              <a:t>ワークシートの</a:t>
            </a:r>
            <a:endParaRPr kumimoji="1" lang="en-US" altLang="ja-JP" dirty="0" smtClean="0"/>
          </a:p>
          <a:p>
            <a:r>
              <a:rPr kumimoji="1" lang="ja-JP" altLang="en-US" dirty="0" smtClean="0"/>
              <a:t>赤</a:t>
            </a:r>
            <a:r>
              <a:rPr lang="ja-JP" altLang="en-US" dirty="0" smtClean="0"/>
              <a:t>枠部分に記入してください。</a:t>
            </a:r>
            <a:endParaRPr kumimoji="1" lang="ja-JP" altLang="en-US" dirty="0"/>
          </a:p>
        </p:txBody>
      </p:sp>
      <p:sp>
        <p:nvSpPr>
          <p:cNvPr id="8" name="正方形/長方形 7"/>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328489427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 6"/>
          <p:cNvSpPr/>
          <p:nvPr/>
        </p:nvSpPr>
        <p:spPr>
          <a:xfrm>
            <a:off x="304800" y="5454650"/>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9" name="テキスト ボックス 8"/>
          <p:cNvSpPr txBox="1"/>
          <p:nvPr/>
        </p:nvSpPr>
        <p:spPr>
          <a:xfrm>
            <a:off x="333375" y="1898791"/>
            <a:ext cx="8477250" cy="3416320"/>
          </a:xfrm>
          <a:prstGeom prst="rect">
            <a:avLst/>
          </a:prstGeom>
          <a:noFill/>
        </p:spPr>
        <p:txBody>
          <a:bodyPr wrap="square" rtlCol="0">
            <a:spAutoFit/>
          </a:bodyPr>
          <a:lstStyle/>
          <a:p>
            <a:r>
              <a:rPr lang="en-US" altLang="ja-JP" sz="3600" dirty="0" smtClean="0"/>
              <a:t>【</a:t>
            </a:r>
            <a:r>
              <a:rPr lang="ja-JP" altLang="en-US" sz="3600" dirty="0" smtClean="0"/>
              <a:t>まとめ</a:t>
            </a:r>
            <a:r>
              <a:rPr lang="en-US" altLang="ja-JP" sz="3600" dirty="0" smtClean="0"/>
              <a:t>】</a:t>
            </a:r>
          </a:p>
          <a:p>
            <a:r>
              <a:rPr lang="ja-JP" altLang="en-US" sz="3600" dirty="0" smtClean="0"/>
              <a:t>・全国の平均正答率との差の大きい設問</a:t>
            </a:r>
            <a:endParaRPr lang="en-US" altLang="ja-JP" sz="3600" dirty="0" smtClean="0"/>
          </a:p>
          <a:p>
            <a:r>
              <a:rPr lang="ja-JP" altLang="en-US" sz="3600" dirty="0"/>
              <a:t>　</a:t>
            </a:r>
            <a:r>
              <a:rPr lang="ja-JP" altLang="en-US" sz="3600" dirty="0" smtClean="0"/>
              <a:t>から優先順位を付ける。</a:t>
            </a:r>
            <a:endParaRPr lang="en-US" altLang="ja-JP" sz="3600" dirty="0" smtClean="0"/>
          </a:p>
          <a:p>
            <a:r>
              <a:rPr lang="ja-JP" altLang="en-US" sz="3600" dirty="0" smtClean="0"/>
              <a:t>・</a:t>
            </a:r>
            <a:r>
              <a:rPr lang="ja-JP" altLang="en-US" sz="3600" dirty="0"/>
              <a:t>対象学年</a:t>
            </a:r>
            <a:r>
              <a:rPr lang="ja-JP" altLang="en-US" sz="3600" dirty="0" smtClean="0"/>
              <a:t>だけの</a:t>
            </a:r>
            <a:r>
              <a:rPr lang="ja-JP" altLang="en-US" sz="3600" dirty="0"/>
              <a:t>課題と捉えるのでは</a:t>
            </a:r>
            <a:r>
              <a:rPr lang="ja-JP" altLang="en-US" sz="3600" dirty="0" err="1" smtClean="0"/>
              <a:t>な</a:t>
            </a:r>
            <a:endParaRPr lang="en-US" altLang="ja-JP" sz="3600" dirty="0" smtClean="0"/>
          </a:p>
          <a:p>
            <a:r>
              <a:rPr lang="ja-JP" altLang="en-US" sz="3600" dirty="0"/>
              <a:t>　</a:t>
            </a:r>
            <a:r>
              <a:rPr lang="ja-JP" altLang="en-US" sz="3600" dirty="0" smtClean="0"/>
              <a:t>く、自分</a:t>
            </a:r>
            <a:r>
              <a:rPr lang="ja-JP" altLang="en-US" sz="3600" dirty="0"/>
              <a:t>の学年・学級こととして</a:t>
            </a:r>
            <a:r>
              <a:rPr lang="ja-JP" altLang="en-US" sz="3600" dirty="0" smtClean="0"/>
              <a:t>捉え</a:t>
            </a:r>
            <a:endParaRPr lang="en-US" altLang="ja-JP" sz="3600" dirty="0" smtClean="0"/>
          </a:p>
          <a:p>
            <a:r>
              <a:rPr lang="ja-JP" altLang="en-US" sz="3600" dirty="0"/>
              <a:t>　</a:t>
            </a:r>
            <a:r>
              <a:rPr lang="ja-JP" altLang="en-US" sz="3600" dirty="0" smtClean="0"/>
              <a:t>る</a:t>
            </a:r>
            <a:r>
              <a:rPr lang="ja-JP" altLang="en-US" sz="3600" dirty="0"/>
              <a:t>。</a:t>
            </a:r>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Ⅲ</a:t>
            </a:r>
            <a:r>
              <a:rPr lang="ja-JP" altLang="en-US" sz="3600" b="1" dirty="0" smtClean="0">
                <a:latin typeface="+mn-ea"/>
              </a:rPr>
              <a:t>　結果公表後研修</a:t>
            </a:r>
            <a:endParaRPr kumimoji="1" lang="ja-JP" altLang="en-US" sz="2000" b="1" dirty="0"/>
          </a:p>
        </p:txBody>
      </p:sp>
    </p:spTree>
    <p:extLst>
      <p:ext uri="{BB962C8B-B14F-4D97-AF65-F5344CB8AC3E}">
        <p14:creationId xmlns:p14="http://schemas.microsoft.com/office/powerpoint/2010/main" val="8577057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t>○全国調査を生かした授業づくりについて考える。</a:t>
            </a:r>
            <a:endParaRPr lang="en-US" altLang="ja-JP" sz="2800" dirty="0" smtClean="0"/>
          </a:p>
          <a:p>
            <a:endParaRPr lang="en-US" altLang="ja-JP" sz="2800" dirty="0" smtClean="0">
              <a:solidFill>
                <a:schemeClr val="bg1">
                  <a:lumMod val="85000"/>
                </a:schemeClr>
              </a:solidFill>
            </a:endParaRPr>
          </a:p>
          <a:p>
            <a:r>
              <a:rPr lang="ja-JP" altLang="en-US" sz="2800" dirty="0" smtClean="0">
                <a:solidFill>
                  <a:schemeClr val="bg1">
                    <a:lumMod val="85000"/>
                  </a:schemeClr>
                </a:solidFill>
              </a:rPr>
              <a:t>○書いたことを交流する。</a:t>
            </a:r>
            <a:endParaRPr lang="en-US" altLang="ja-JP" sz="2800" dirty="0" smtClean="0">
              <a:solidFill>
                <a:schemeClr val="bg1">
                  <a:lumMod val="85000"/>
                </a:schemeClr>
              </a:solidFill>
            </a:endParaRPr>
          </a:p>
          <a:p>
            <a:r>
              <a:rPr kumimoji="1" lang="ja-JP" altLang="en-US" sz="2800" dirty="0" smtClean="0">
                <a:solidFill>
                  <a:schemeClr val="bg1">
                    <a:lumMod val="85000"/>
                  </a:schemeClr>
                </a:solidFill>
              </a:rPr>
              <a:t>　（グループ）</a:t>
            </a:r>
            <a:endParaRPr kumimoji="1" lang="en-US" altLang="ja-JP" sz="2800" dirty="0" smtClean="0">
              <a:solidFill>
                <a:schemeClr val="bg1">
                  <a:lumMod val="85000"/>
                </a:schemeClr>
              </a:solidFill>
            </a:endParaRPr>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
        <p:nvSpPr>
          <p:cNvPr id="8" name="テキスト ボックス 7"/>
          <p:cNvSpPr txBox="1"/>
          <p:nvPr/>
        </p:nvSpPr>
        <p:spPr>
          <a:xfrm>
            <a:off x="247650" y="2490788"/>
            <a:ext cx="8591550" cy="2308324"/>
          </a:xfrm>
          <a:prstGeom prst="rect">
            <a:avLst/>
          </a:prstGeom>
          <a:noFill/>
        </p:spPr>
        <p:txBody>
          <a:bodyPr wrap="square" rtlCol="0">
            <a:spAutoFit/>
          </a:bodyPr>
          <a:lstStyle/>
          <a:p>
            <a:r>
              <a:rPr kumimoji="1" lang="en-US" altLang="ja-JP" sz="3600" dirty="0" smtClean="0">
                <a:latin typeface="+mj-ea"/>
                <a:ea typeface="+mj-ea"/>
              </a:rPr>
              <a:t>【</a:t>
            </a:r>
            <a:r>
              <a:rPr kumimoji="1" lang="ja-JP" altLang="en-US" sz="3600" dirty="0" smtClean="0">
                <a:latin typeface="+mj-ea"/>
                <a:ea typeface="+mj-ea"/>
              </a:rPr>
              <a:t>目的</a:t>
            </a:r>
            <a:r>
              <a:rPr kumimoji="1" lang="en-US" altLang="ja-JP" sz="3600" dirty="0" smtClean="0">
                <a:latin typeface="+mj-ea"/>
                <a:ea typeface="+mj-ea"/>
              </a:rPr>
              <a:t>】</a:t>
            </a:r>
          </a:p>
          <a:p>
            <a:r>
              <a:rPr lang="ja-JP" altLang="en-US" sz="3600" dirty="0">
                <a:latin typeface="+mj-ea"/>
                <a:ea typeface="+mj-ea"/>
              </a:rPr>
              <a:t>　</a:t>
            </a:r>
            <a:r>
              <a:rPr lang="ja-JP" altLang="en-US" sz="3600" dirty="0" smtClean="0">
                <a:latin typeface="+mj-ea"/>
                <a:ea typeface="+mj-ea"/>
              </a:rPr>
              <a:t>小学校国語を題材に、</a:t>
            </a:r>
            <a:r>
              <a:rPr lang="en-US" altLang="ja-JP" sz="3600" dirty="0" smtClean="0">
                <a:latin typeface="+mj-ea"/>
                <a:ea typeface="+mj-ea"/>
              </a:rPr>
              <a:t>B</a:t>
            </a:r>
            <a:r>
              <a:rPr lang="ja-JP" altLang="en-US" sz="3600" dirty="0" smtClean="0">
                <a:latin typeface="+mj-ea"/>
                <a:ea typeface="+mj-ea"/>
              </a:rPr>
              <a:t>問題を</a:t>
            </a:r>
            <a:r>
              <a:rPr lang="ja-JP" altLang="en-US" sz="3600" dirty="0">
                <a:latin typeface="+mj-ea"/>
                <a:ea typeface="+mj-ea"/>
              </a:rPr>
              <a:t>単元</a:t>
            </a:r>
            <a:r>
              <a:rPr lang="ja-JP" altLang="en-US" sz="3600" dirty="0" smtClean="0">
                <a:latin typeface="+mj-ea"/>
                <a:ea typeface="+mj-ea"/>
              </a:rPr>
              <a:t>として捉えることで、単元を計画する力を高めることができる。</a:t>
            </a:r>
            <a:endParaRPr lang="en-US" altLang="ja-JP" sz="3600" dirty="0" smtClean="0">
              <a:latin typeface="+mj-ea"/>
              <a:ea typeface="+mj-ea"/>
            </a:endParaRPr>
          </a:p>
        </p:txBody>
      </p:sp>
    </p:spTree>
    <p:extLst>
      <p:ext uri="{BB962C8B-B14F-4D97-AF65-F5344CB8AC3E}">
        <p14:creationId xmlns:p14="http://schemas.microsoft.com/office/powerpoint/2010/main" val="280735482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47650" y="1943100"/>
            <a:ext cx="8667750" cy="3108543"/>
          </a:xfrm>
          <a:prstGeom prst="rect">
            <a:avLst/>
          </a:prstGeom>
          <a:noFill/>
        </p:spPr>
        <p:txBody>
          <a:bodyPr wrap="square" rtlCol="0">
            <a:spAutoFit/>
          </a:bodyPr>
          <a:lstStyle/>
          <a:p>
            <a:r>
              <a:rPr lang="en-US" altLang="ja-JP" sz="2800" dirty="0" smtClean="0"/>
              <a:t>【</a:t>
            </a:r>
            <a:r>
              <a:rPr lang="ja-JP" altLang="en-US" sz="2800" dirty="0"/>
              <a:t>準備物</a:t>
            </a:r>
            <a:r>
              <a:rPr lang="en-US" altLang="ja-JP" sz="2800" dirty="0" smtClean="0"/>
              <a:t>】</a:t>
            </a:r>
          </a:p>
          <a:p>
            <a:r>
              <a:rPr lang="ja-JP" altLang="en-US" sz="2800" dirty="0" smtClean="0"/>
              <a:t>・「ヒント集２」</a:t>
            </a:r>
            <a:r>
              <a:rPr lang="en-US" altLang="ja-JP" sz="2800" dirty="0" smtClean="0">
                <a:latin typeface="+mj-ea"/>
                <a:ea typeface="+mj-ea"/>
              </a:rPr>
              <a:t>P</a:t>
            </a:r>
            <a:r>
              <a:rPr lang="ja-JP" altLang="en-US" sz="2800" dirty="0" smtClean="0">
                <a:latin typeface="+mj-ea"/>
                <a:ea typeface="+mj-ea"/>
              </a:rPr>
              <a:t>３</a:t>
            </a:r>
            <a:r>
              <a:rPr lang="ja-JP" altLang="en-US" sz="2800" dirty="0" smtClean="0"/>
              <a:t>、Ｐ６～９</a:t>
            </a:r>
            <a:endParaRPr lang="en-US" altLang="ja-JP" sz="2800" dirty="0" smtClean="0"/>
          </a:p>
          <a:p>
            <a:r>
              <a:rPr lang="ja-JP" altLang="en-US" sz="2800" dirty="0" smtClean="0"/>
              <a:t>・平成</a:t>
            </a:r>
            <a:r>
              <a:rPr lang="en-US" altLang="ja-JP" sz="2800" dirty="0" smtClean="0">
                <a:latin typeface="+mj-ea"/>
                <a:ea typeface="+mj-ea"/>
              </a:rPr>
              <a:t>27</a:t>
            </a:r>
            <a:r>
              <a:rPr lang="ja-JP" altLang="en-US" sz="2800" dirty="0" smtClean="0"/>
              <a:t>年度　全国調査小学校国語Ｂ３</a:t>
            </a:r>
            <a:endParaRPr lang="en-US" altLang="ja-JP" sz="2800" dirty="0" smtClean="0"/>
          </a:p>
          <a:p>
            <a:r>
              <a:rPr lang="ja-JP" altLang="en-US" sz="2800" dirty="0" smtClean="0"/>
              <a:t>・正答例等（「解説資料」や「報告書」から）</a:t>
            </a:r>
            <a:endParaRPr lang="en-US" altLang="ja-JP" sz="2800" dirty="0" smtClean="0"/>
          </a:p>
          <a:p>
            <a:r>
              <a:rPr lang="ja-JP" altLang="en-US" sz="2800" dirty="0" smtClean="0"/>
              <a:t>・ワークシート１（単元計画）</a:t>
            </a:r>
            <a:endParaRPr lang="en-US" altLang="ja-JP" sz="2800" dirty="0" smtClean="0"/>
          </a:p>
          <a:p>
            <a:r>
              <a:rPr lang="ja-JP" altLang="en-US" sz="2800" dirty="0" smtClean="0"/>
              <a:t>・ワークシート２</a:t>
            </a:r>
            <a:endParaRPr lang="en-US" altLang="ja-JP" sz="2800" dirty="0" smtClean="0"/>
          </a:p>
          <a:p>
            <a:endParaRPr lang="en-US" altLang="ja-JP" sz="2800" dirty="0" smtClean="0"/>
          </a:p>
        </p:txBody>
      </p:sp>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226926479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71450" y="1581150"/>
            <a:ext cx="8801100" cy="4708981"/>
          </a:xfrm>
          <a:prstGeom prst="rect">
            <a:avLst/>
          </a:prstGeom>
          <a:noFill/>
        </p:spPr>
        <p:txBody>
          <a:bodyPr wrap="square" rtlCol="0">
            <a:spAutoFit/>
          </a:bodyPr>
          <a:lstStyle/>
          <a:p>
            <a:r>
              <a:rPr lang="ja-JP" altLang="en-US" sz="2000" dirty="0" smtClean="0"/>
              <a:t>○「ヒント集２」</a:t>
            </a:r>
            <a:r>
              <a:rPr lang="en-US" altLang="ja-JP" sz="2000" dirty="0" smtClean="0">
                <a:latin typeface="+mj-ea"/>
                <a:ea typeface="+mj-ea"/>
              </a:rPr>
              <a:t>P</a:t>
            </a:r>
            <a:r>
              <a:rPr lang="ja-JP" altLang="en-US" sz="2000" dirty="0" smtClean="0"/>
              <a:t>３を読む。（３分）</a:t>
            </a:r>
            <a:endParaRPr lang="en-US" altLang="ja-JP" sz="2000" dirty="0" smtClean="0"/>
          </a:p>
          <a:p>
            <a:endParaRPr lang="en-US" altLang="ja-JP" sz="2000" dirty="0" smtClean="0"/>
          </a:p>
          <a:p>
            <a:r>
              <a:rPr lang="ja-JP" altLang="en-US" sz="2000" dirty="0" smtClean="0"/>
              <a:t>○平成</a:t>
            </a:r>
            <a:r>
              <a:rPr lang="en-US" altLang="ja-JP" sz="2000" dirty="0" smtClean="0">
                <a:latin typeface="+mn-ea"/>
              </a:rPr>
              <a:t>27</a:t>
            </a:r>
            <a:r>
              <a:rPr lang="ja-JP" altLang="en-US" sz="2000" dirty="0" smtClean="0">
                <a:latin typeface="+mn-ea"/>
              </a:rPr>
              <a:t>年度　小学校国語</a:t>
            </a:r>
            <a:r>
              <a:rPr lang="en-US" altLang="ja-JP" sz="2000" dirty="0" smtClean="0">
                <a:latin typeface="+mn-ea"/>
              </a:rPr>
              <a:t>B</a:t>
            </a:r>
            <a:r>
              <a:rPr lang="ja-JP" altLang="en-US" sz="2000" dirty="0" smtClean="0">
                <a:latin typeface="+mn-ea"/>
              </a:rPr>
              <a:t>３を解く。（</a:t>
            </a:r>
            <a:r>
              <a:rPr lang="en-US" altLang="ja-JP" sz="2000" dirty="0" smtClean="0">
                <a:latin typeface="+mn-ea"/>
              </a:rPr>
              <a:t>10</a:t>
            </a:r>
            <a:r>
              <a:rPr lang="ja-JP" altLang="en-US" sz="2000" dirty="0" smtClean="0">
                <a:latin typeface="+mn-ea"/>
              </a:rPr>
              <a:t>分）</a:t>
            </a:r>
            <a:endParaRPr lang="en-US" altLang="ja-JP" sz="2000" dirty="0" smtClean="0">
              <a:latin typeface="+mn-ea"/>
            </a:endParaRPr>
          </a:p>
          <a:p>
            <a:endParaRPr lang="en-US" altLang="ja-JP" sz="2000" dirty="0"/>
          </a:p>
          <a:p>
            <a:r>
              <a:rPr lang="ja-JP" altLang="en-US" sz="2000" dirty="0" smtClean="0"/>
              <a:t>○正答例を確かめる。（３分）</a:t>
            </a:r>
            <a:endParaRPr lang="en-US" altLang="ja-JP" sz="2000" dirty="0" smtClean="0"/>
          </a:p>
          <a:p>
            <a:endParaRPr lang="en-US" altLang="ja-JP" sz="2000" dirty="0"/>
          </a:p>
          <a:p>
            <a:r>
              <a:rPr lang="ja-JP" altLang="en-US" sz="2000" dirty="0" smtClean="0"/>
              <a:t>○この問題を単元として捉え、単元を</a:t>
            </a:r>
            <a:r>
              <a:rPr lang="ja-JP" altLang="en-US" sz="2000" dirty="0" smtClean="0">
                <a:latin typeface="+mj-ea"/>
                <a:ea typeface="+mj-ea"/>
              </a:rPr>
              <a:t>計画する。（</a:t>
            </a:r>
            <a:r>
              <a:rPr lang="en-US" altLang="ja-JP" sz="2000" dirty="0" smtClean="0">
                <a:latin typeface="+mj-ea"/>
                <a:ea typeface="+mj-ea"/>
              </a:rPr>
              <a:t>20</a:t>
            </a:r>
            <a:r>
              <a:rPr lang="ja-JP" altLang="en-US" sz="2000" dirty="0" smtClean="0">
                <a:latin typeface="+mj-ea"/>
                <a:ea typeface="+mj-ea"/>
              </a:rPr>
              <a:t>分）</a:t>
            </a:r>
            <a:endParaRPr lang="en-US" altLang="ja-JP" sz="2000" dirty="0" smtClean="0">
              <a:latin typeface="+mj-ea"/>
              <a:ea typeface="+mj-ea"/>
            </a:endParaRPr>
          </a:p>
          <a:p>
            <a:r>
              <a:rPr lang="ja-JP" altLang="en-US" sz="2000" dirty="0" smtClean="0">
                <a:latin typeface="+mj-ea"/>
                <a:ea typeface="+mj-ea"/>
              </a:rPr>
              <a:t>　（個人）</a:t>
            </a:r>
            <a:endParaRPr lang="en-US" altLang="ja-JP" sz="2000" dirty="0" smtClean="0">
              <a:latin typeface="+mj-ea"/>
              <a:ea typeface="+mj-ea"/>
            </a:endParaRPr>
          </a:p>
          <a:p>
            <a:r>
              <a:rPr lang="ja-JP" altLang="en-US" sz="2000" dirty="0" smtClean="0">
                <a:latin typeface="+mj-ea"/>
                <a:ea typeface="+mj-ea"/>
              </a:rPr>
              <a:t>○立てた単元の計画を交流する。（</a:t>
            </a:r>
            <a:r>
              <a:rPr lang="en-US" altLang="ja-JP" sz="2000" dirty="0" smtClean="0">
                <a:latin typeface="+mj-ea"/>
                <a:ea typeface="+mj-ea"/>
              </a:rPr>
              <a:t>10</a:t>
            </a:r>
            <a:r>
              <a:rPr lang="ja-JP" altLang="en-US" sz="2000" dirty="0" smtClean="0">
                <a:latin typeface="+mj-ea"/>
                <a:ea typeface="+mj-ea"/>
              </a:rPr>
              <a:t>分）</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smtClean="0">
              <a:latin typeface="+mj-ea"/>
              <a:ea typeface="+mj-ea"/>
            </a:endParaRPr>
          </a:p>
          <a:p>
            <a:r>
              <a:rPr lang="ja-JP" altLang="en-US" sz="2000" dirty="0" smtClean="0">
                <a:latin typeface="+mj-ea"/>
                <a:ea typeface="+mj-ea"/>
              </a:rPr>
              <a:t>○「ヒント集</a:t>
            </a:r>
            <a:r>
              <a:rPr lang="en-US" altLang="ja-JP" sz="2000" dirty="0" smtClean="0">
                <a:latin typeface="+mj-ea"/>
                <a:ea typeface="+mj-ea"/>
              </a:rPr>
              <a:t>2</a:t>
            </a:r>
            <a:r>
              <a:rPr lang="ja-JP" altLang="en-US" sz="2000" dirty="0" smtClean="0">
                <a:latin typeface="+mj-ea"/>
                <a:ea typeface="+mj-ea"/>
              </a:rPr>
              <a:t>」</a:t>
            </a:r>
            <a:r>
              <a:rPr lang="en-US" altLang="ja-JP" sz="2000" dirty="0" smtClean="0">
                <a:latin typeface="+mj-ea"/>
                <a:ea typeface="+mj-ea"/>
              </a:rPr>
              <a:t>P</a:t>
            </a:r>
            <a:r>
              <a:rPr lang="ja-JP" altLang="en-US" sz="2000" dirty="0" smtClean="0">
                <a:latin typeface="+mj-ea"/>
                <a:ea typeface="+mj-ea"/>
              </a:rPr>
              <a:t>６・７を読む。（５分）</a:t>
            </a:r>
            <a:endParaRPr lang="en-US" altLang="ja-JP" sz="2000" dirty="0" smtClean="0">
              <a:latin typeface="+mj-ea"/>
              <a:ea typeface="+mj-ea"/>
            </a:endParaRPr>
          </a:p>
          <a:p>
            <a:endParaRPr lang="en-US" altLang="ja-JP" sz="2000" dirty="0" smtClean="0">
              <a:latin typeface="+mj-ea"/>
              <a:ea typeface="+mj-ea"/>
            </a:endParaRPr>
          </a:p>
          <a:p>
            <a:r>
              <a:rPr lang="ja-JP" altLang="en-US" sz="2000" dirty="0" smtClean="0">
                <a:latin typeface="+mj-ea"/>
                <a:ea typeface="+mj-ea"/>
              </a:rPr>
              <a:t>○新しく知ったことや気付きを書く。（</a:t>
            </a:r>
            <a:r>
              <a:rPr lang="ja-JP" altLang="en-US" sz="2000" dirty="0">
                <a:latin typeface="+mj-ea"/>
                <a:ea typeface="+mj-ea"/>
              </a:rPr>
              <a:t>４</a:t>
            </a:r>
            <a:r>
              <a:rPr lang="ja-JP" altLang="en-US" sz="2000" dirty="0" smtClean="0">
                <a:latin typeface="+mj-ea"/>
                <a:ea typeface="+mj-ea"/>
              </a:rPr>
              <a:t>分）</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a:t>
            </a:r>
            <a:r>
              <a:rPr lang="ja-JP" altLang="en-US" sz="2000" dirty="0">
                <a:latin typeface="+mj-ea"/>
                <a:ea typeface="+mj-ea"/>
              </a:rPr>
              <a:t>個人</a:t>
            </a:r>
            <a:r>
              <a:rPr lang="ja-JP" altLang="en-US" sz="2000" dirty="0" smtClean="0">
                <a:latin typeface="+mj-ea"/>
                <a:ea typeface="+mj-ea"/>
              </a:rPr>
              <a:t>）</a:t>
            </a:r>
            <a:endParaRPr lang="en-US" altLang="ja-JP" sz="2000" dirty="0" smtClean="0">
              <a:latin typeface="+mj-ea"/>
              <a:ea typeface="+mj-ea"/>
            </a:endParaRPr>
          </a:p>
          <a:p>
            <a:r>
              <a:rPr lang="ja-JP" altLang="en-US" sz="2000" dirty="0" smtClean="0">
                <a:latin typeface="+mj-ea"/>
                <a:ea typeface="+mj-ea"/>
              </a:rPr>
              <a:t>○グループで交流する。（５分）</a:t>
            </a:r>
            <a:endParaRPr lang="en-US" altLang="ja-JP" sz="2000" dirty="0" smtClean="0">
              <a:latin typeface="+mj-ea"/>
              <a:ea typeface="+mj-ea"/>
            </a:endParaRPr>
          </a:p>
        </p:txBody>
      </p:sp>
      <p:sp>
        <p:nvSpPr>
          <p:cNvPr id="5" name="下矢印 4"/>
          <p:cNvSpPr/>
          <p:nvPr/>
        </p:nvSpPr>
        <p:spPr>
          <a:xfrm>
            <a:off x="30289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0289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0289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0289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0289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下矢印 9"/>
          <p:cNvSpPr/>
          <p:nvPr/>
        </p:nvSpPr>
        <p:spPr>
          <a:xfrm>
            <a:off x="30289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角丸四角形 10"/>
          <p:cNvSpPr/>
          <p:nvPr/>
        </p:nvSpPr>
        <p:spPr>
          <a:xfrm>
            <a:off x="7581900" y="165735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latin typeface="+mj-ea"/>
                <a:ea typeface="+mj-ea"/>
              </a:rPr>
              <a:t>時間</a:t>
            </a:r>
            <a:endParaRPr lang="en-US" altLang="ja-JP" sz="2400" b="1" dirty="0" smtClean="0">
              <a:latin typeface="+mj-ea"/>
              <a:ea typeface="+mj-ea"/>
            </a:endParaRPr>
          </a:p>
          <a:p>
            <a:pPr algn="ctr"/>
            <a:r>
              <a:rPr kumimoji="1" lang="ja-JP" altLang="en-US" sz="2400" b="1" dirty="0" smtClean="0">
                <a:latin typeface="+mj-ea"/>
                <a:ea typeface="+mj-ea"/>
              </a:rPr>
              <a:t>約</a:t>
            </a:r>
            <a:r>
              <a:rPr kumimoji="1" lang="en-US" altLang="ja-JP" sz="2400" b="1" dirty="0" smtClean="0">
                <a:latin typeface="+mj-ea"/>
                <a:ea typeface="+mj-ea"/>
              </a:rPr>
              <a:t>60</a:t>
            </a:r>
            <a:r>
              <a:rPr kumimoji="1" lang="ja-JP" altLang="en-US" sz="2400" b="1" dirty="0" smtClean="0">
                <a:latin typeface="+mj-ea"/>
                <a:ea typeface="+mj-ea"/>
              </a:rPr>
              <a:t>分</a:t>
            </a:r>
            <a:endParaRPr kumimoji="1" lang="ja-JP" altLang="en-US" sz="2400" b="1" dirty="0">
              <a:latin typeface="+mj-ea"/>
              <a:ea typeface="+mj-ea"/>
            </a:endParaRPr>
          </a:p>
        </p:txBody>
      </p:sp>
      <p:sp>
        <p:nvSpPr>
          <p:cNvPr id="12" name="テキスト ボックス 11"/>
          <p:cNvSpPr txBox="1"/>
          <p:nvPr/>
        </p:nvSpPr>
        <p:spPr>
          <a:xfrm>
            <a:off x="6591300" y="6229350"/>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5" name="下矢印 14"/>
          <p:cNvSpPr/>
          <p:nvPr/>
        </p:nvSpPr>
        <p:spPr>
          <a:xfrm>
            <a:off x="30289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276366599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19" name="テキスト ボックス 18"/>
          <p:cNvSpPr txBox="1"/>
          <p:nvPr/>
        </p:nvSpPr>
        <p:spPr>
          <a:xfrm>
            <a:off x="171450" y="1581150"/>
            <a:ext cx="8801100" cy="4708981"/>
          </a:xfrm>
          <a:prstGeom prst="rect">
            <a:avLst/>
          </a:prstGeom>
          <a:noFill/>
        </p:spPr>
        <p:txBody>
          <a:bodyPr wrap="square" rtlCol="0">
            <a:spAutoFit/>
          </a:bodyPr>
          <a:lstStyle/>
          <a:p>
            <a:r>
              <a:rPr lang="ja-JP" altLang="en-US" sz="2000" dirty="0" smtClean="0"/>
              <a:t>○「ヒント集２」</a:t>
            </a:r>
            <a:r>
              <a:rPr lang="en-US" altLang="ja-JP" sz="2000" dirty="0" smtClean="0">
                <a:latin typeface="+mj-ea"/>
                <a:ea typeface="+mj-ea"/>
              </a:rPr>
              <a:t>P</a:t>
            </a:r>
            <a:r>
              <a:rPr lang="ja-JP" altLang="en-US" sz="2000" dirty="0" smtClean="0"/>
              <a:t>３を読む。</a:t>
            </a:r>
            <a:endParaRPr lang="en-US" altLang="ja-JP" sz="2000" dirty="0" smtClean="0"/>
          </a:p>
          <a:p>
            <a:endParaRPr lang="en-US" altLang="ja-JP" sz="2000" dirty="0" smtClean="0"/>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○新しく知ったことや気付きを書く。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20" name="下矢印 19"/>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48124410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テキスト ボックス 18"/>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p>
          <a:p>
            <a:r>
              <a:rPr lang="ja-JP" altLang="en-US" sz="2000" dirty="0" smtClean="0"/>
              <a:t>○平成</a:t>
            </a:r>
            <a:r>
              <a:rPr lang="en-US" altLang="ja-JP" sz="2000" dirty="0" smtClean="0">
                <a:latin typeface="+mn-ea"/>
              </a:rPr>
              <a:t>27</a:t>
            </a:r>
            <a:r>
              <a:rPr lang="ja-JP" altLang="en-US" sz="2000" dirty="0" smtClean="0">
                <a:latin typeface="+mn-ea"/>
              </a:rPr>
              <a:t>年度　小学校国語</a:t>
            </a:r>
            <a:r>
              <a:rPr lang="en-US" altLang="ja-JP" sz="2000" dirty="0" smtClean="0">
                <a:latin typeface="+mn-ea"/>
              </a:rPr>
              <a:t>B</a:t>
            </a:r>
            <a:r>
              <a:rPr lang="ja-JP" altLang="en-US" sz="2000" dirty="0" smtClean="0">
                <a:latin typeface="+mn-ea"/>
              </a:rPr>
              <a:t>３を解く。</a:t>
            </a:r>
            <a:endParaRPr lang="en-US" altLang="ja-JP" sz="2000" dirty="0" smtClean="0">
              <a:latin typeface="+mn-ea"/>
            </a:endParaRPr>
          </a:p>
          <a:p>
            <a:endParaRPr lang="en-US" altLang="ja-JP" sz="2000" dirty="0"/>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○新しく知ったことや気付きを</a:t>
            </a:r>
            <a:r>
              <a:rPr lang="ja-JP" altLang="en-US" sz="2000" dirty="0">
                <a:solidFill>
                  <a:schemeClr val="bg1">
                    <a:lumMod val="85000"/>
                  </a:schemeClr>
                </a:solidFill>
                <a:latin typeface="+mj-ea"/>
                <a:ea typeface="+mj-ea"/>
              </a:rPr>
              <a:t>書く</a:t>
            </a:r>
            <a:r>
              <a:rPr lang="ja-JP" altLang="en-US" sz="2000" dirty="0" smtClean="0">
                <a:solidFill>
                  <a:schemeClr val="bg1">
                    <a:lumMod val="85000"/>
                  </a:schemeClr>
                </a:solidFill>
                <a:latin typeface="+mj-ea"/>
                <a:ea typeface="+mj-ea"/>
              </a:rPr>
              <a:t>。</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a:t>
            </a:r>
            <a:r>
              <a:rPr lang="ja-JP" altLang="en-US" sz="2000" dirty="0">
                <a:solidFill>
                  <a:schemeClr val="bg1">
                    <a:lumMod val="85000"/>
                  </a:schemeClr>
                </a:solidFill>
                <a:latin typeface="+mj-ea"/>
                <a:ea typeface="+mj-ea"/>
              </a:rPr>
              <a:t>個人</a:t>
            </a:r>
            <a:r>
              <a:rPr lang="ja-JP" altLang="en-US" sz="2000" dirty="0" smtClean="0">
                <a:solidFill>
                  <a:schemeClr val="bg1">
                    <a:lumMod val="85000"/>
                  </a:schemeClr>
                </a:solidFill>
                <a:latin typeface="+mj-ea"/>
                <a:ea typeface="+mj-ea"/>
              </a:rPr>
              <a:t>）</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20" name="下矢印 19"/>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下矢印 20"/>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下矢印 21"/>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54575429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p>
          <a:p>
            <a:r>
              <a:rPr lang="ja-JP" altLang="en-US" sz="2000" dirty="0" smtClean="0"/>
              <a:t>○正答例を確かめる。</a:t>
            </a:r>
            <a:endParaRPr lang="en-US" altLang="ja-JP" sz="2000" dirty="0" smtClean="0"/>
          </a:p>
          <a:p>
            <a:endParaRPr lang="en-US" altLang="ja-JP" sz="2000" dirty="0"/>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○新しく知ったことや気付きを書く。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a:t>
            </a:r>
            <a:r>
              <a:rPr lang="ja-JP" altLang="en-US" sz="2000" dirty="0">
                <a:solidFill>
                  <a:schemeClr val="bg1">
                    <a:lumMod val="85000"/>
                  </a:schemeClr>
                </a:solidFill>
                <a:latin typeface="+mj-ea"/>
                <a:ea typeface="+mj-ea"/>
              </a:rPr>
              <a:t>交流</a:t>
            </a:r>
            <a:r>
              <a:rPr lang="ja-JP" altLang="en-US" sz="2000" dirty="0" smtClean="0">
                <a:solidFill>
                  <a:schemeClr val="bg1">
                    <a:lumMod val="85000"/>
                  </a:schemeClr>
                </a:solidFill>
                <a:latin typeface="+mj-ea"/>
                <a:ea typeface="+mj-ea"/>
              </a:rPr>
              <a:t>する。</a:t>
            </a:r>
            <a:endParaRPr lang="en-US" altLang="ja-JP" sz="2000" dirty="0" smtClean="0">
              <a:solidFill>
                <a:schemeClr val="bg1">
                  <a:lumMod val="85000"/>
                </a:schemeClr>
              </a:solidFill>
              <a:latin typeface="+mj-ea"/>
              <a:ea typeface="+mj-ea"/>
            </a:endParaRPr>
          </a:p>
        </p:txBody>
      </p:sp>
      <p:sp>
        <p:nvSpPr>
          <p:cNvPr id="14" name="下矢印 13"/>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5710839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p>
          <a:p>
            <a:r>
              <a:rPr lang="ja-JP" altLang="en-US" sz="2000" dirty="0" smtClean="0"/>
              <a:t>○この問題を単元として捉え、単元を</a:t>
            </a:r>
            <a:r>
              <a:rPr lang="ja-JP" altLang="en-US" sz="2000" dirty="0" smtClean="0">
                <a:latin typeface="+mj-ea"/>
                <a:ea typeface="+mj-ea"/>
              </a:rPr>
              <a:t>計画する。</a:t>
            </a:r>
            <a:endParaRPr lang="en-US" altLang="ja-JP" sz="2000" dirty="0" smtClean="0">
              <a:latin typeface="+mj-ea"/>
              <a:ea typeface="+mj-ea"/>
            </a:endParaRPr>
          </a:p>
          <a:p>
            <a:r>
              <a:rPr lang="ja-JP" altLang="en-US" sz="2000" dirty="0" smtClean="0">
                <a:latin typeface="+mj-ea"/>
                <a:ea typeface="+mj-ea"/>
              </a:rPr>
              <a:t>　（個人）</a:t>
            </a:r>
            <a:endParaRPr lang="en-US" altLang="ja-JP" sz="2000" dirty="0" smtClean="0">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a:t>
            </a:r>
            <a:r>
              <a:rPr lang="ja-JP" altLang="en-US" sz="2000" dirty="0">
                <a:solidFill>
                  <a:schemeClr val="bg1">
                    <a:lumMod val="85000"/>
                  </a:schemeClr>
                </a:solidFill>
                <a:latin typeface="+mj-ea"/>
                <a:ea typeface="+mj-ea"/>
              </a:rPr>
              <a:t>新しく</a:t>
            </a:r>
            <a:r>
              <a:rPr lang="ja-JP" altLang="en-US" sz="2000" dirty="0" smtClean="0">
                <a:solidFill>
                  <a:schemeClr val="bg1">
                    <a:lumMod val="85000"/>
                  </a:schemeClr>
                </a:solidFill>
                <a:latin typeface="+mj-ea"/>
                <a:ea typeface="+mj-ea"/>
              </a:rPr>
              <a:t>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a:t>
            </a:r>
            <a:r>
              <a:rPr lang="ja-JP" altLang="en-US" sz="2000" dirty="0">
                <a:solidFill>
                  <a:schemeClr val="bg1">
                    <a:lumMod val="85000"/>
                  </a:schemeClr>
                </a:solidFill>
                <a:latin typeface="+mj-ea"/>
                <a:ea typeface="+mj-ea"/>
              </a:rPr>
              <a:t>個人</a:t>
            </a:r>
            <a:r>
              <a:rPr lang="ja-JP" altLang="en-US" sz="2000" dirty="0" smtClean="0">
                <a:solidFill>
                  <a:schemeClr val="bg1">
                    <a:lumMod val="85000"/>
                  </a:schemeClr>
                </a:solidFill>
                <a:latin typeface="+mj-ea"/>
                <a:ea typeface="+mj-ea"/>
              </a:rPr>
              <a:t>）</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14" name="下矢印 13"/>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5710839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pic>
        <p:nvPicPr>
          <p:cNvPr id="1026" name="Picture 2" descr="X:\3 調査問題関係(全国・岡山）\H27_全国\小学校\小国Ｂ画像\小国Ｂ問題-01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065819" y="1351253"/>
            <a:ext cx="903803" cy="5506748"/>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X:\3 調査問題関係(全国・岡山）\H27_全国\小学校\小国Ｂ画像\小国Ｂ問題-018.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987346" y="1309688"/>
            <a:ext cx="2294386" cy="554831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X:\3 調査問題関係(全国・岡山）\H27_全国\小学校\小国Ｂ画像\小国Ｂ問題-019.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810490" y="1428316"/>
            <a:ext cx="2514600" cy="5429684"/>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p:cNvSpPr txBox="1"/>
          <p:nvPr/>
        </p:nvSpPr>
        <p:spPr>
          <a:xfrm>
            <a:off x="7871845" y="1496291"/>
            <a:ext cx="461665" cy="2480397"/>
          </a:xfrm>
          <a:prstGeom prst="rect">
            <a:avLst/>
          </a:prstGeom>
          <a:noFill/>
        </p:spPr>
        <p:txBody>
          <a:bodyPr vert="eaVert" wrap="square" rtlCol="0">
            <a:spAutoFit/>
          </a:bodyPr>
          <a:lstStyle/>
          <a:p>
            <a:r>
              <a:rPr lang="ja-JP" altLang="en-US" dirty="0"/>
              <a:t>問題</a:t>
            </a:r>
            <a:r>
              <a:rPr lang="ja-JP" altLang="en-US" dirty="0" smtClean="0"/>
              <a:t>の設定→単元の姿</a:t>
            </a:r>
            <a:endParaRPr kumimoji="1" lang="ja-JP" altLang="en-US" dirty="0"/>
          </a:p>
        </p:txBody>
      </p:sp>
      <p:sp>
        <p:nvSpPr>
          <p:cNvPr id="9" name="テキスト ボックス 8"/>
          <p:cNvSpPr txBox="1"/>
          <p:nvPr/>
        </p:nvSpPr>
        <p:spPr>
          <a:xfrm>
            <a:off x="6299339" y="1482435"/>
            <a:ext cx="461665" cy="3525983"/>
          </a:xfrm>
          <a:prstGeom prst="rect">
            <a:avLst/>
          </a:prstGeom>
          <a:noFill/>
        </p:spPr>
        <p:txBody>
          <a:bodyPr vert="eaVert" wrap="square" rtlCol="0">
            <a:spAutoFit/>
          </a:bodyPr>
          <a:lstStyle/>
          <a:p>
            <a:r>
              <a:rPr kumimoji="1" lang="ja-JP" altLang="en-US" dirty="0" smtClean="0"/>
              <a:t>担当を決めるために話し合う様子</a:t>
            </a:r>
            <a:endParaRPr kumimoji="1" lang="ja-JP" altLang="en-US" dirty="0"/>
          </a:p>
        </p:txBody>
      </p:sp>
      <p:sp>
        <p:nvSpPr>
          <p:cNvPr id="10" name="テキスト ボックス 9"/>
          <p:cNvSpPr txBox="1"/>
          <p:nvPr/>
        </p:nvSpPr>
        <p:spPr>
          <a:xfrm>
            <a:off x="3147401" y="1530925"/>
            <a:ext cx="461665" cy="3525983"/>
          </a:xfrm>
          <a:prstGeom prst="rect">
            <a:avLst/>
          </a:prstGeom>
          <a:noFill/>
        </p:spPr>
        <p:txBody>
          <a:bodyPr vert="eaVert" wrap="square" rtlCol="0">
            <a:spAutoFit/>
          </a:bodyPr>
          <a:lstStyle/>
          <a:p>
            <a:r>
              <a:rPr lang="ja-JP" altLang="en-US" dirty="0" smtClean="0"/>
              <a:t>読み方について話し合う様子</a:t>
            </a:r>
            <a:endParaRPr kumimoji="1" lang="ja-JP" altLang="en-US" dirty="0"/>
          </a:p>
        </p:txBody>
      </p:sp>
    </p:spTree>
    <p:extLst>
      <p:ext uri="{BB962C8B-B14F-4D97-AF65-F5344CB8AC3E}">
        <p14:creationId xmlns:p14="http://schemas.microsoft.com/office/powerpoint/2010/main" val="185612361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Z:\事務文書\教科教育\教科部共同研究\H27共同研修\校内研修パッケージ\第２案\ワークシート\画像\単元計画研修_ワークシート１-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322188" y="274768"/>
            <a:ext cx="5232076" cy="740384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1530220" y="3443287"/>
            <a:ext cx="6870829" cy="283845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442436" y="1562100"/>
            <a:ext cx="738664" cy="2781300"/>
          </a:xfrm>
          <a:prstGeom prst="rect">
            <a:avLst/>
          </a:prstGeom>
          <a:noFill/>
        </p:spPr>
        <p:txBody>
          <a:bodyPr vert="eaVert"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8" name="角丸四角形 7"/>
          <p:cNvSpPr/>
          <p:nvPr/>
        </p:nvSpPr>
        <p:spPr>
          <a:xfrm>
            <a:off x="1586204" y="2338387"/>
            <a:ext cx="6681496" cy="31150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26753150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テキスト ボックス 20"/>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○立てた単元の計画を交流する。</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（グループ）</a:t>
            </a:r>
            <a:endParaRPr lang="en-US" altLang="ja-JP" sz="2000" dirty="0" smtClean="0">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○新しく知ったことや気付きを書く。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a:t>
            </a:r>
            <a:r>
              <a:rPr lang="ja-JP" altLang="en-US" sz="2000" dirty="0">
                <a:solidFill>
                  <a:schemeClr val="bg1">
                    <a:lumMod val="85000"/>
                  </a:schemeClr>
                </a:solidFill>
                <a:latin typeface="+mj-ea"/>
                <a:ea typeface="+mj-ea"/>
              </a:rPr>
              <a:t>個人</a:t>
            </a:r>
            <a:r>
              <a:rPr lang="ja-JP" altLang="en-US" sz="2000" dirty="0" smtClean="0">
                <a:solidFill>
                  <a:schemeClr val="bg1">
                    <a:lumMod val="85000"/>
                  </a:schemeClr>
                </a:solidFill>
                <a:latin typeface="+mj-ea"/>
                <a:ea typeface="+mj-ea"/>
              </a:rPr>
              <a:t>）</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22" name="下矢印 21"/>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下矢印 22"/>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571083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Z:\事務文書\教科教育\教科部共同研究\H27共同研修\校内研修パッケージ\第２案\ワークシート\画像\授業づくり共通理解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1942" y="1648799"/>
            <a:ext cx="3654814" cy="517187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66527" y="2533650"/>
            <a:ext cx="1409700" cy="12573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247650" y="2133600"/>
            <a:ext cx="2066925" cy="923330"/>
          </a:xfrm>
          <a:prstGeom prst="rect">
            <a:avLst/>
          </a:prstGeom>
          <a:noFill/>
        </p:spPr>
        <p:txBody>
          <a:bodyPr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972994603"/>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○「ヒント集</a:t>
            </a:r>
            <a:r>
              <a:rPr lang="en-US" altLang="ja-JP" sz="2000" dirty="0" smtClean="0">
                <a:latin typeface="+mj-ea"/>
                <a:ea typeface="+mj-ea"/>
              </a:rPr>
              <a:t>2</a:t>
            </a:r>
            <a:r>
              <a:rPr lang="ja-JP" altLang="en-US" sz="2000" dirty="0" smtClean="0">
                <a:latin typeface="+mj-ea"/>
                <a:ea typeface="+mj-ea"/>
              </a:rPr>
              <a:t>」</a:t>
            </a:r>
            <a:r>
              <a:rPr lang="en-US" altLang="ja-JP" sz="2000" dirty="0" smtClean="0">
                <a:latin typeface="+mj-ea"/>
                <a:ea typeface="+mj-ea"/>
              </a:rPr>
              <a:t>P</a:t>
            </a:r>
            <a:r>
              <a:rPr lang="ja-JP" altLang="en-US" sz="2000" dirty="0" smtClean="0">
                <a:latin typeface="+mj-ea"/>
                <a:ea typeface="+mj-ea"/>
              </a:rPr>
              <a:t>６・７を読む。</a:t>
            </a:r>
            <a:endParaRPr lang="en-US" altLang="ja-JP" sz="2000" dirty="0" smtClean="0">
              <a:latin typeface="+mj-ea"/>
              <a:ea typeface="+mj-ea"/>
            </a:endParaRPr>
          </a:p>
          <a:p>
            <a:endParaRPr lang="en-US" altLang="ja-JP" sz="2000" dirty="0" smtClean="0">
              <a:latin typeface="+mj-ea"/>
              <a:ea typeface="+mj-ea"/>
            </a:endParaRPr>
          </a:p>
          <a:p>
            <a:r>
              <a:rPr lang="ja-JP" altLang="en-US" sz="2000" dirty="0" smtClean="0">
                <a:solidFill>
                  <a:schemeClr val="bg1">
                    <a:lumMod val="85000"/>
                  </a:schemeClr>
                </a:solidFill>
                <a:latin typeface="+mj-ea"/>
                <a:ea typeface="+mj-ea"/>
              </a:rPr>
              <a:t>○新しく知ったことや気付きを書く。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a:t>
            </a:r>
            <a:r>
              <a:rPr lang="ja-JP" altLang="en-US" sz="2000" dirty="0">
                <a:solidFill>
                  <a:schemeClr val="bg1">
                    <a:lumMod val="85000"/>
                  </a:schemeClr>
                </a:solidFill>
                <a:latin typeface="+mj-ea"/>
                <a:ea typeface="+mj-ea"/>
              </a:rPr>
              <a:t>個人</a:t>
            </a:r>
            <a:r>
              <a:rPr lang="ja-JP" altLang="en-US" sz="2000" dirty="0" smtClean="0">
                <a:solidFill>
                  <a:schemeClr val="bg1">
                    <a:lumMod val="85000"/>
                  </a:schemeClr>
                </a:solidFill>
                <a:latin typeface="+mj-ea"/>
                <a:ea typeface="+mj-ea"/>
              </a:rPr>
              <a:t>）</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14" name="下矢印 13"/>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5710839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事務文書\教科教育\教科部共同研究\H27共同研修\校内研修パッケージ\第２案\ワークシート\画像\単元計画研修_ワークシート１（記入例）-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247930" y="343161"/>
            <a:ext cx="5262663" cy="744712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
        <p:nvSpPr>
          <p:cNvPr id="3" name="角丸四角形吹き出し 2"/>
          <p:cNvSpPr/>
          <p:nvPr/>
        </p:nvSpPr>
        <p:spPr>
          <a:xfrm>
            <a:off x="199158" y="2639291"/>
            <a:ext cx="1816677" cy="852054"/>
          </a:xfrm>
          <a:prstGeom prst="wedgeRoundRectCallout">
            <a:avLst>
              <a:gd name="adj1" fmla="val 18491"/>
              <a:gd name="adj2" fmla="val 75047"/>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ポイント１</a:t>
            </a:r>
            <a:endParaRPr kumimoji="1" lang="en-US" altLang="ja-JP" dirty="0" smtClean="0">
              <a:solidFill>
                <a:schemeClr val="tx1"/>
              </a:solidFill>
            </a:endParaRPr>
          </a:p>
          <a:p>
            <a:pPr algn="ctr"/>
            <a:r>
              <a:rPr kumimoji="1" lang="ja-JP" altLang="en-US" dirty="0" smtClean="0">
                <a:solidFill>
                  <a:schemeClr val="tx1"/>
                </a:solidFill>
              </a:rPr>
              <a:t>教師のモデル</a:t>
            </a:r>
            <a:endParaRPr kumimoji="1" lang="ja-JP" altLang="en-US" dirty="0">
              <a:solidFill>
                <a:schemeClr val="tx1"/>
              </a:solidFill>
            </a:endParaRPr>
          </a:p>
        </p:txBody>
      </p:sp>
      <p:sp>
        <p:nvSpPr>
          <p:cNvPr id="6" name="角丸四角形吹き出し 5"/>
          <p:cNvSpPr/>
          <p:nvPr/>
        </p:nvSpPr>
        <p:spPr>
          <a:xfrm>
            <a:off x="6810489" y="2671242"/>
            <a:ext cx="2105889" cy="852054"/>
          </a:xfrm>
          <a:prstGeom prst="wedgeRoundRectCallout">
            <a:avLst>
              <a:gd name="adj1" fmla="val -81101"/>
              <a:gd name="adj2" fmla="val 109193"/>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tx1"/>
                </a:solidFill>
              </a:rPr>
              <a:t>ポイント２</a:t>
            </a:r>
            <a:endParaRPr kumimoji="1" lang="en-US" altLang="ja-JP" dirty="0" smtClean="0">
              <a:solidFill>
                <a:schemeClr val="tx1"/>
              </a:solidFill>
            </a:endParaRPr>
          </a:p>
          <a:p>
            <a:pPr algn="ctr"/>
            <a:r>
              <a:rPr kumimoji="1" lang="ja-JP" altLang="en-US" dirty="0" smtClean="0">
                <a:solidFill>
                  <a:schemeClr val="tx1"/>
                </a:solidFill>
              </a:rPr>
              <a:t>自分の選んだ本</a:t>
            </a:r>
            <a:endParaRPr kumimoji="1" lang="ja-JP" altLang="en-US" dirty="0">
              <a:solidFill>
                <a:schemeClr val="tx1"/>
              </a:solidFill>
            </a:endParaRPr>
          </a:p>
        </p:txBody>
      </p:sp>
      <p:sp>
        <p:nvSpPr>
          <p:cNvPr id="7" name="角丸四角形吹き出し 6"/>
          <p:cNvSpPr/>
          <p:nvPr/>
        </p:nvSpPr>
        <p:spPr>
          <a:xfrm>
            <a:off x="7894968" y="4014010"/>
            <a:ext cx="1018310" cy="1759094"/>
          </a:xfrm>
          <a:prstGeom prst="wedgeRoundRectCallout">
            <a:avLst>
              <a:gd name="adj1" fmla="val -140944"/>
              <a:gd name="adj2" fmla="val -891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kumimoji="1" lang="ja-JP" altLang="en-US" dirty="0" smtClean="0">
                <a:solidFill>
                  <a:schemeClr val="tx1"/>
                </a:solidFill>
              </a:rPr>
              <a:t>ポイント３</a:t>
            </a:r>
            <a:endParaRPr lang="en-US" altLang="ja-JP" dirty="0" smtClean="0">
              <a:solidFill>
                <a:schemeClr val="tx1"/>
              </a:solidFill>
            </a:endParaRPr>
          </a:p>
          <a:p>
            <a:pPr algn="ctr"/>
            <a:r>
              <a:rPr kumimoji="1" lang="ja-JP" altLang="en-US" dirty="0" smtClean="0">
                <a:solidFill>
                  <a:schemeClr val="tx1"/>
                </a:solidFill>
              </a:rPr>
              <a:t>繰り返し音読</a:t>
            </a:r>
            <a:endParaRPr kumimoji="1" lang="en-US" altLang="ja-JP" dirty="0" smtClean="0">
              <a:solidFill>
                <a:schemeClr val="tx1"/>
              </a:solidFill>
            </a:endParaRPr>
          </a:p>
        </p:txBody>
      </p:sp>
    </p:spTree>
    <p:extLst>
      <p:ext uri="{BB962C8B-B14F-4D97-AF65-F5344CB8AC3E}">
        <p14:creationId xmlns:p14="http://schemas.microsoft.com/office/powerpoint/2010/main" val="88777350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latin typeface="+mj-ea"/>
              <a:ea typeface="+mj-ea"/>
            </a:endParaRPr>
          </a:p>
          <a:p>
            <a:r>
              <a:rPr lang="ja-JP" altLang="en-US" sz="2000" dirty="0" smtClean="0">
                <a:latin typeface="+mj-ea"/>
                <a:ea typeface="+mj-ea"/>
              </a:rPr>
              <a:t>○新しく知ったことや気付きを書く。</a:t>
            </a:r>
            <a:endParaRPr lang="en-US" altLang="ja-JP" sz="2000" dirty="0" smtClean="0">
              <a:latin typeface="+mj-ea"/>
              <a:ea typeface="+mj-ea"/>
            </a:endParaRPr>
          </a:p>
          <a:p>
            <a:r>
              <a:rPr lang="ja-JP" altLang="en-US" sz="2000" dirty="0">
                <a:latin typeface="+mj-ea"/>
                <a:ea typeface="+mj-ea"/>
              </a:rPr>
              <a:t>　</a:t>
            </a:r>
            <a:r>
              <a:rPr lang="ja-JP" altLang="en-US" sz="2000" dirty="0" smtClean="0">
                <a:latin typeface="+mj-ea"/>
                <a:ea typeface="+mj-ea"/>
              </a:rPr>
              <a:t>（個人）</a:t>
            </a:r>
            <a:endParaRPr lang="en-US" altLang="ja-JP" sz="2000" dirty="0" smtClean="0">
              <a:latin typeface="+mj-ea"/>
              <a:ea typeface="+mj-ea"/>
            </a:endParaRPr>
          </a:p>
          <a:p>
            <a:r>
              <a:rPr lang="ja-JP" altLang="en-US" sz="2000" dirty="0" smtClean="0">
                <a:solidFill>
                  <a:schemeClr val="bg1">
                    <a:lumMod val="85000"/>
                  </a:schemeClr>
                </a:solidFill>
                <a:latin typeface="+mj-ea"/>
                <a:ea typeface="+mj-ea"/>
              </a:rPr>
              <a:t>○グループで交流する。</a:t>
            </a:r>
            <a:endParaRPr lang="en-US" altLang="ja-JP" sz="2000" dirty="0" smtClean="0">
              <a:solidFill>
                <a:schemeClr val="bg1">
                  <a:lumMod val="85000"/>
                </a:schemeClr>
              </a:solidFill>
              <a:latin typeface="+mj-ea"/>
              <a:ea typeface="+mj-ea"/>
            </a:endParaRPr>
          </a:p>
        </p:txBody>
      </p:sp>
      <p:sp>
        <p:nvSpPr>
          <p:cNvPr id="14" name="下矢印 13"/>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5710839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Z:\事務文書\教科教育\教科部共同研究\H27共同研修\校内研修パッケージ\ワークシート\画像\単元計画研修_ワークシート２.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348872"/>
            <a:ext cx="3794772" cy="53699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8" name="角丸四角形 7"/>
          <p:cNvSpPr/>
          <p:nvPr/>
        </p:nvSpPr>
        <p:spPr>
          <a:xfrm>
            <a:off x="2657475" y="2200275"/>
            <a:ext cx="3457575" cy="21145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224443571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71450" y="1581150"/>
            <a:ext cx="8801100" cy="4708981"/>
          </a:xfrm>
          <a:prstGeom prst="rect">
            <a:avLst/>
          </a:prstGeom>
          <a:noFill/>
        </p:spPr>
        <p:txBody>
          <a:bodyPr wrap="square" rtlCol="0">
            <a:spAutoFit/>
          </a:bodyPr>
          <a:lstStyle/>
          <a:p>
            <a:r>
              <a:rPr lang="ja-JP" altLang="en-US" sz="2000" dirty="0" smtClean="0">
                <a:solidFill>
                  <a:schemeClr val="bg1">
                    <a:lumMod val="85000"/>
                  </a:schemeClr>
                </a:solidFill>
              </a:rPr>
              <a:t>○「ヒント集２」</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rPr>
              <a:t>３を読む。</a:t>
            </a:r>
            <a:endParaRPr lang="en-US" altLang="ja-JP" sz="2000" dirty="0" smtClean="0">
              <a:solidFill>
                <a:schemeClr val="bg1">
                  <a:lumMod val="85000"/>
                </a:schemeClr>
              </a:solidFill>
            </a:endParaRPr>
          </a:p>
          <a:p>
            <a:endParaRPr lang="en-US" altLang="ja-JP" sz="2000" dirty="0" smtClean="0">
              <a:solidFill>
                <a:schemeClr val="bg1">
                  <a:lumMod val="85000"/>
                </a:schemeClr>
              </a:solidFill>
            </a:endParaRPr>
          </a:p>
          <a:p>
            <a:r>
              <a:rPr lang="ja-JP" altLang="en-US" sz="2000" dirty="0" smtClean="0">
                <a:solidFill>
                  <a:schemeClr val="bg1">
                    <a:lumMod val="85000"/>
                  </a:schemeClr>
                </a:solidFill>
              </a:rPr>
              <a:t>○平成</a:t>
            </a:r>
            <a:r>
              <a:rPr lang="en-US" altLang="ja-JP" sz="2000" dirty="0" smtClean="0">
                <a:solidFill>
                  <a:schemeClr val="bg1">
                    <a:lumMod val="85000"/>
                  </a:schemeClr>
                </a:solidFill>
                <a:latin typeface="+mn-ea"/>
              </a:rPr>
              <a:t>27</a:t>
            </a:r>
            <a:r>
              <a:rPr lang="ja-JP" altLang="en-US" sz="2000" dirty="0" smtClean="0">
                <a:solidFill>
                  <a:schemeClr val="bg1">
                    <a:lumMod val="85000"/>
                  </a:schemeClr>
                </a:solidFill>
                <a:latin typeface="+mn-ea"/>
              </a:rPr>
              <a:t>年度　小学校国語</a:t>
            </a:r>
            <a:r>
              <a:rPr lang="en-US" altLang="ja-JP" sz="2000" dirty="0" smtClean="0">
                <a:solidFill>
                  <a:schemeClr val="bg1">
                    <a:lumMod val="85000"/>
                  </a:schemeClr>
                </a:solidFill>
                <a:latin typeface="+mn-ea"/>
              </a:rPr>
              <a:t>B</a:t>
            </a:r>
            <a:r>
              <a:rPr lang="ja-JP" altLang="en-US" sz="2000" dirty="0" smtClean="0">
                <a:solidFill>
                  <a:schemeClr val="bg1">
                    <a:lumMod val="85000"/>
                  </a:schemeClr>
                </a:solidFill>
                <a:latin typeface="+mn-ea"/>
              </a:rPr>
              <a:t>３を解く。</a:t>
            </a:r>
            <a:endParaRPr lang="en-US" altLang="ja-JP" sz="2000" dirty="0" smtClean="0">
              <a:solidFill>
                <a:schemeClr val="bg1">
                  <a:lumMod val="85000"/>
                </a:schemeClr>
              </a:solidFill>
              <a:latin typeface="+mn-ea"/>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○正答例を確かめる。</a:t>
            </a:r>
            <a:endParaRPr lang="en-US" altLang="ja-JP" sz="2000" dirty="0" smtClean="0">
              <a:solidFill>
                <a:schemeClr val="bg1">
                  <a:lumMod val="85000"/>
                </a:schemeClr>
              </a:solidFill>
            </a:endParaRPr>
          </a:p>
          <a:p>
            <a:endParaRPr lang="en-US" altLang="ja-JP" sz="2000" dirty="0">
              <a:solidFill>
                <a:schemeClr val="bg1">
                  <a:lumMod val="85000"/>
                </a:schemeClr>
              </a:solidFill>
            </a:endParaRPr>
          </a:p>
          <a:p>
            <a:r>
              <a:rPr lang="ja-JP" altLang="en-US" sz="2000" dirty="0" smtClean="0">
                <a:solidFill>
                  <a:schemeClr val="bg1">
                    <a:lumMod val="85000"/>
                  </a:schemeClr>
                </a:solidFill>
              </a:rPr>
              <a:t>○この問題を単元として捉え、単元を</a:t>
            </a:r>
            <a:r>
              <a:rPr lang="ja-JP" altLang="en-US" sz="2000" dirty="0" smtClean="0">
                <a:solidFill>
                  <a:schemeClr val="bg1">
                    <a:lumMod val="85000"/>
                  </a:schemeClr>
                </a:solidFill>
                <a:latin typeface="+mj-ea"/>
                <a:ea typeface="+mj-ea"/>
              </a:rPr>
              <a:t>計画する。</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　（個人）</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○立てた単元の計画を交流する。</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（グループ）</a:t>
            </a:r>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○「ヒント集</a:t>
            </a:r>
            <a:r>
              <a:rPr lang="en-US" altLang="ja-JP" sz="2000" dirty="0" smtClean="0">
                <a:solidFill>
                  <a:schemeClr val="bg1">
                    <a:lumMod val="85000"/>
                  </a:schemeClr>
                </a:solidFill>
                <a:latin typeface="+mj-ea"/>
                <a:ea typeface="+mj-ea"/>
              </a:rPr>
              <a:t>2</a:t>
            </a:r>
            <a:r>
              <a:rPr lang="ja-JP" altLang="en-US" sz="2000" dirty="0" smtClean="0">
                <a:solidFill>
                  <a:schemeClr val="bg1">
                    <a:lumMod val="85000"/>
                  </a:schemeClr>
                </a:solidFill>
                <a:latin typeface="+mj-ea"/>
                <a:ea typeface="+mj-ea"/>
              </a:rPr>
              <a:t>」</a:t>
            </a:r>
            <a:r>
              <a:rPr lang="en-US" altLang="ja-JP" sz="2000" dirty="0" smtClean="0">
                <a:solidFill>
                  <a:schemeClr val="bg1">
                    <a:lumMod val="85000"/>
                  </a:schemeClr>
                </a:solidFill>
                <a:latin typeface="+mj-ea"/>
                <a:ea typeface="+mj-ea"/>
              </a:rPr>
              <a:t>P</a:t>
            </a:r>
            <a:r>
              <a:rPr lang="ja-JP" altLang="en-US" sz="2000" dirty="0" smtClean="0">
                <a:solidFill>
                  <a:schemeClr val="bg1">
                    <a:lumMod val="85000"/>
                  </a:schemeClr>
                </a:solidFill>
                <a:latin typeface="+mj-ea"/>
                <a:ea typeface="+mj-ea"/>
              </a:rPr>
              <a:t>６・７を読む。</a:t>
            </a:r>
            <a:endParaRPr lang="en-US" altLang="ja-JP" sz="2000" dirty="0" smtClean="0">
              <a:solidFill>
                <a:schemeClr val="bg1">
                  <a:lumMod val="85000"/>
                </a:schemeClr>
              </a:solidFill>
              <a:latin typeface="+mj-ea"/>
              <a:ea typeface="+mj-ea"/>
            </a:endParaRPr>
          </a:p>
          <a:p>
            <a:endParaRPr lang="en-US" altLang="ja-JP" sz="2000" dirty="0" smtClean="0">
              <a:solidFill>
                <a:schemeClr val="bg1">
                  <a:lumMod val="85000"/>
                </a:schemeClr>
              </a:solidFill>
              <a:latin typeface="+mj-ea"/>
              <a:ea typeface="+mj-ea"/>
            </a:endParaRPr>
          </a:p>
          <a:p>
            <a:r>
              <a:rPr lang="ja-JP" altLang="en-US" sz="2000" dirty="0" smtClean="0">
                <a:solidFill>
                  <a:schemeClr val="bg1">
                    <a:lumMod val="85000"/>
                  </a:schemeClr>
                </a:solidFill>
                <a:latin typeface="+mj-ea"/>
                <a:ea typeface="+mj-ea"/>
              </a:rPr>
              <a:t>○新しく知ったことや気付きを書く。</a:t>
            </a:r>
            <a:endParaRPr lang="en-US" altLang="ja-JP" sz="2000" dirty="0" smtClean="0">
              <a:solidFill>
                <a:schemeClr val="bg1">
                  <a:lumMod val="85000"/>
                </a:schemeClr>
              </a:solidFill>
              <a:latin typeface="+mj-ea"/>
              <a:ea typeface="+mj-ea"/>
            </a:endParaRPr>
          </a:p>
          <a:p>
            <a:r>
              <a:rPr lang="ja-JP" altLang="en-US" sz="2000" dirty="0">
                <a:solidFill>
                  <a:schemeClr val="bg1">
                    <a:lumMod val="85000"/>
                  </a:schemeClr>
                </a:solidFill>
                <a:latin typeface="+mj-ea"/>
                <a:ea typeface="+mj-ea"/>
              </a:rPr>
              <a:t>　</a:t>
            </a:r>
            <a:r>
              <a:rPr lang="ja-JP" altLang="en-US" sz="2000" dirty="0" smtClean="0">
                <a:solidFill>
                  <a:schemeClr val="bg1">
                    <a:lumMod val="85000"/>
                  </a:schemeClr>
                </a:solidFill>
                <a:latin typeface="+mj-ea"/>
                <a:ea typeface="+mj-ea"/>
              </a:rPr>
              <a:t>（個人）</a:t>
            </a:r>
            <a:endParaRPr lang="en-US" altLang="ja-JP" sz="2000" dirty="0" smtClean="0">
              <a:solidFill>
                <a:schemeClr val="bg1">
                  <a:lumMod val="85000"/>
                </a:schemeClr>
              </a:solidFill>
              <a:latin typeface="+mj-ea"/>
              <a:ea typeface="+mj-ea"/>
            </a:endParaRPr>
          </a:p>
          <a:p>
            <a:r>
              <a:rPr lang="ja-JP" altLang="en-US" sz="2000" dirty="0" smtClean="0">
                <a:latin typeface="+mj-ea"/>
                <a:ea typeface="+mj-ea"/>
              </a:rPr>
              <a:t>○グループで交流する。</a:t>
            </a:r>
            <a:endParaRPr lang="en-US" altLang="ja-JP" sz="2000" dirty="0" smtClean="0">
              <a:latin typeface="+mj-ea"/>
              <a:ea typeface="+mj-ea"/>
            </a:endParaRPr>
          </a:p>
        </p:txBody>
      </p:sp>
      <p:sp>
        <p:nvSpPr>
          <p:cNvPr id="14" name="下矢印 13"/>
          <p:cNvSpPr/>
          <p:nvPr/>
        </p:nvSpPr>
        <p:spPr>
          <a:xfrm>
            <a:off x="2838450" y="19812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2838450" y="25717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2838450" y="322897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2838450" y="38100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2838450" y="44005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2838450" y="497205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下矢印 19"/>
          <p:cNvSpPr/>
          <p:nvPr/>
        </p:nvSpPr>
        <p:spPr>
          <a:xfrm>
            <a:off x="2838450" y="567690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196353566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Z:\事務文書\教科教育\教科部共同研究\H27共同研修\校内研修パッケージ\ワークシート\画像\単元計画研修_ワークシート２.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4600" y="1348872"/>
            <a:ext cx="3794772" cy="536993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8" name="角丸四角形 7"/>
          <p:cNvSpPr/>
          <p:nvPr/>
        </p:nvSpPr>
        <p:spPr>
          <a:xfrm>
            <a:off x="2657475" y="4257675"/>
            <a:ext cx="3457575" cy="21145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62875449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テキスト ボックス 7"/>
          <p:cNvSpPr txBox="1"/>
          <p:nvPr/>
        </p:nvSpPr>
        <p:spPr>
          <a:xfrm>
            <a:off x="247650" y="2513795"/>
            <a:ext cx="8591550" cy="1815882"/>
          </a:xfrm>
          <a:prstGeom prst="rect">
            <a:avLst/>
          </a:prstGeom>
          <a:noFill/>
        </p:spPr>
        <p:txBody>
          <a:bodyPr wrap="square" rtlCol="0">
            <a:spAutoFit/>
          </a:bodyPr>
          <a:lstStyle/>
          <a:p>
            <a:r>
              <a:rPr kumimoji="1" lang="en-US" altLang="ja-JP" sz="2800" dirty="0" smtClean="0">
                <a:latin typeface="+mj-ea"/>
                <a:ea typeface="+mj-ea"/>
              </a:rPr>
              <a:t>【</a:t>
            </a:r>
            <a:r>
              <a:rPr kumimoji="1" lang="ja-JP" altLang="en-US" sz="2800" dirty="0" smtClean="0">
                <a:latin typeface="+mj-ea"/>
                <a:ea typeface="+mj-ea"/>
              </a:rPr>
              <a:t>まとめ</a:t>
            </a:r>
            <a:r>
              <a:rPr kumimoji="1" lang="en-US" altLang="ja-JP" sz="2800" dirty="0" smtClean="0">
                <a:latin typeface="+mj-ea"/>
                <a:ea typeface="+mj-ea"/>
              </a:rPr>
              <a:t>】</a:t>
            </a:r>
          </a:p>
          <a:p>
            <a:r>
              <a:rPr lang="ja-JP" altLang="en-US" sz="2800" dirty="0">
                <a:latin typeface="+mj-ea"/>
                <a:ea typeface="+mj-ea"/>
              </a:rPr>
              <a:t>　</a:t>
            </a:r>
            <a:r>
              <a:rPr lang="ja-JP" altLang="en-US" sz="2800" dirty="0" smtClean="0">
                <a:latin typeface="+mj-ea"/>
                <a:ea typeface="+mj-ea"/>
              </a:rPr>
              <a:t>・教員として、全国調査から具体的な授業をイ　　　</a:t>
            </a:r>
            <a:endParaRPr lang="en-US" altLang="ja-JP" sz="2800" dirty="0" smtClean="0">
              <a:latin typeface="+mj-ea"/>
              <a:ea typeface="+mj-ea"/>
            </a:endParaRPr>
          </a:p>
          <a:p>
            <a:r>
              <a:rPr lang="ja-JP" altLang="en-US" sz="2800" dirty="0" smtClean="0">
                <a:latin typeface="+mj-ea"/>
                <a:ea typeface="+mj-ea"/>
              </a:rPr>
              <a:t>　　メージする力を身に付ける。</a:t>
            </a:r>
            <a:endParaRPr lang="en-US" altLang="ja-JP" sz="2800" dirty="0" smtClean="0">
              <a:latin typeface="+mj-ea"/>
              <a:ea typeface="+mj-ea"/>
            </a:endParaRPr>
          </a:p>
          <a:p>
            <a:r>
              <a:rPr lang="ja-JP" altLang="en-US" sz="2800" dirty="0" smtClean="0">
                <a:latin typeface="+mj-ea"/>
                <a:ea typeface="+mj-ea"/>
              </a:rPr>
              <a:t>　・調査問題を教材として扱う視点をもつ。</a:t>
            </a:r>
            <a:endParaRPr lang="en-US" altLang="ja-JP" sz="2800" dirty="0" smtClean="0">
              <a:latin typeface="+mj-ea"/>
              <a:ea typeface="+mj-ea"/>
            </a:endParaRPr>
          </a:p>
        </p:txBody>
      </p:sp>
      <p:sp>
        <p:nvSpPr>
          <p:cNvPr id="10" name="角丸四角形 9"/>
          <p:cNvSpPr/>
          <p:nvPr/>
        </p:nvSpPr>
        <p:spPr>
          <a:xfrm>
            <a:off x="247650" y="4933950"/>
            <a:ext cx="8515350" cy="11049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dirty="0" smtClean="0">
                <a:solidFill>
                  <a:schemeClr val="tx1"/>
                </a:solidFill>
              </a:rPr>
              <a:t>以上で研修は終わりです。お疲れ様でした。</a:t>
            </a:r>
            <a:endParaRPr kumimoji="1" lang="ja-JP" altLang="en-US" sz="3200" dirty="0">
              <a:solidFill>
                <a:schemeClr val="tx1"/>
              </a:solidFill>
            </a:endParaRPr>
          </a:p>
        </p:txBody>
      </p:sp>
      <p:sp>
        <p:nvSpPr>
          <p:cNvPr id="5" name="正方形/長方形 4"/>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Ⅳ</a:t>
            </a:r>
            <a:r>
              <a:rPr lang="ja-JP" altLang="en-US" sz="3600" b="1" dirty="0" smtClean="0">
                <a:latin typeface="+mn-ea"/>
              </a:rPr>
              <a:t>　単元計画研修</a:t>
            </a:r>
            <a:endParaRPr kumimoji="1" lang="ja-JP" altLang="en-US" sz="2000" b="1" dirty="0"/>
          </a:p>
        </p:txBody>
      </p:sp>
    </p:spTree>
    <p:extLst>
      <p:ext uri="{BB962C8B-B14F-4D97-AF65-F5344CB8AC3E}">
        <p14:creationId xmlns:p14="http://schemas.microsoft.com/office/powerpoint/2010/main" val="308555081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247650" y="2586038"/>
            <a:ext cx="8743950" cy="2062103"/>
          </a:xfrm>
          <a:prstGeom prst="rect">
            <a:avLst/>
          </a:prstGeom>
          <a:noFill/>
        </p:spPr>
        <p:txBody>
          <a:bodyPr wrap="square" rtlCol="0">
            <a:spAutoFit/>
          </a:bodyPr>
          <a:lstStyle/>
          <a:p>
            <a:r>
              <a:rPr kumimoji="1" lang="en-US" altLang="ja-JP" sz="3200" dirty="0" smtClean="0">
                <a:latin typeface="+mj-ea"/>
                <a:ea typeface="+mj-ea"/>
              </a:rPr>
              <a:t>【</a:t>
            </a:r>
            <a:r>
              <a:rPr kumimoji="1" lang="ja-JP" altLang="en-US" sz="3200" dirty="0" smtClean="0">
                <a:latin typeface="+mj-ea"/>
                <a:ea typeface="+mj-ea"/>
              </a:rPr>
              <a:t>目的</a:t>
            </a:r>
            <a:r>
              <a:rPr kumimoji="1" lang="en-US" altLang="ja-JP" sz="3200" dirty="0" smtClean="0">
                <a:latin typeface="+mj-ea"/>
                <a:ea typeface="+mj-ea"/>
              </a:rPr>
              <a:t>】</a:t>
            </a:r>
          </a:p>
          <a:p>
            <a:r>
              <a:rPr lang="ja-JP" altLang="en-US" sz="3200" dirty="0">
                <a:latin typeface="+mj-ea"/>
                <a:ea typeface="+mj-ea"/>
              </a:rPr>
              <a:t>　小学校算数を題材に</a:t>
            </a:r>
            <a:r>
              <a:rPr lang="ja-JP" altLang="en-US" sz="3200" dirty="0" smtClean="0">
                <a:latin typeface="+mj-ea"/>
                <a:ea typeface="+mj-ea"/>
              </a:rPr>
              <a:t>して、「</a:t>
            </a:r>
            <a:r>
              <a:rPr lang="ja-JP" altLang="en-US" sz="3200" dirty="0">
                <a:latin typeface="+mj-ea"/>
                <a:ea typeface="+mj-ea"/>
              </a:rPr>
              <a:t>授業５」を意識すること</a:t>
            </a:r>
            <a:r>
              <a:rPr lang="ja-JP" altLang="en-US" sz="3200" dirty="0" smtClean="0">
                <a:latin typeface="+mj-ea"/>
                <a:ea typeface="+mj-ea"/>
              </a:rPr>
              <a:t>で、本時</a:t>
            </a:r>
            <a:r>
              <a:rPr lang="ja-JP" altLang="en-US" sz="3200" dirty="0">
                <a:latin typeface="+mj-ea"/>
                <a:ea typeface="+mj-ea"/>
              </a:rPr>
              <a:t>を計画する力を高めることができる</a:t>
            </a:r>
            <a:r>
              <a:rPr lang="ja-JP" altLang="en-US" sz="3200" dirty="0" smtClean="0">
                <a:latin typeface="+mj-ea"/>
                <a:ea typeface="+mj-ea"/>
              </a:rPr>
              <a:t>。</a:t>
            </a:r>
            <a:endParaRPr lang="ja-JP" altLang="en-US" sz="3200" dirty="0">
              <a:latin typeface="+mj-ea"/>
              <a:ea typeface="+mj-ea"/>
            </a:endParaRPr>
          </a:p>
        </p:txBody>
      </p:sp>
    </p:spTree>
    <p:extLst>
      <p:ext uri="{BB962C8B-B14F-4D97-AF65-F5344CB8AC3E}">
        <p14:creationId xmlns:p14="http://schemas.microsoft.com/office/powerpoint/2010/main" val="131957043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p:cNvSpPr txBox="1"/>
          <p:nvPr/>
        </p:nvSpPr>
        <p:spPr>
          <a:xfrm>
            <a:off x="247650" y="1562100"/>
            <a:ext cx="8477250" cy="3539430"/>
          </a:xfrm>
          <a:prstGeom prst="rect">
            <a:avLst/>
          </a:prstGeom>
          <a:noFill/>
        </p:spPr>
        <p:txBody>
          <a:bodyPr wrap="square" rtlCol="0">
            <a:spAutoFit/>
          </a:bodyPr>
          <a:lstStyle/>
          <a:p>
            <a:r>
              <a:rPr lang="en-US" altLang="ja-JP" sz="3200" dirty="0" smtClean="0"/>
              <a:t>【</a:t>
            </a:r>
            <a:r>
              <a:rPr lang="ja-JP" altLang="en-US" sz="3200" dirty="0"/>
              <a:t>準備物</a:t>
            </a:r>
            <a:r>
              <a:rPr lang="en-US" altLang="ja-JP" sz="3200" dirty="0" smtClean="0"/>
              <a:t>】</a:t>
            </a:r>
          </a:p>
          <a:p>
            <a:r>
              <a:rPr lang="ja-JP" altLang="en-US" sz="3200" dirty="0" smtClean="0"/>
              <a:t>・「ヒント集２」</a:t>
            </a:r>
            <a:r>
              <a:rPr lang="ja-JP" altLang="en-US" sz="3200" dirty="0" smtClean="0">
                <a:latin typeface="+mn-ea"/>
              </a:rPr>
              <a:t>Ｐ５・Ｐ</a:t>
            </a:r>
            <a:r>
              <a:rPr lang="en-US" altLang="ja-JP" sz="3200" dirty="0" smtClean="0">
                <a:latin typeface="+mn-ea"/>
              </a:rPr>
              <a:t>10</a:t>
            </a:r>
            <a:r>
              <a:rPr lang="ja-JP" altLang="en-US" sz="3200" dirty="0" smtClean="0">
                <a:latin typeface="+mn-ea"/>
              </a:rPr>
              <a:t>～</a:t>
            </a:r>
            <a:r>
              <a:rPr lang="en-US" altLang="ja-JP" sz="3200" dirty="0">
                <a:latin typeface="+mn-ea"/>
              </a:rPr>
              <a:t>13</a:t>
            </a:r>
            <a:endParaRPr lang="en-US" altLang="ja-JP" sz="3200" dirty="0" smtClean="0">
              <a:latin typeface="+mn-ea"/>
            </a:endParaRPr>
          </a:p>
          <a:p>
            <a:r>
              <a:rPr lang="ja-JP" altLang="en-US" sz="3200" dirty="0" smtClean="0"/>
              <a:t>・</a:t>
            </a:r>
            <a:r>
              <a:rPr lang="ja-JP" altLang="en-US" sz="3200" dirty="0" smtClean="0">
                <a:latin typeface="+mj-ea"/>
                <a:ea typeface="+mj-ea"/>
              </a:rPr>
              <a:t>平成</a:t>
            </a:r>
            <a:r>
              <a:rPr lang="en-US" altLang="ja-JP" sz="3200" dirty="0" smtClean="0">
                <a:latin typeface="+mj-ea"/>
                <a:ea typeface="+mj-ea"/>
              </a:rPr>
              <a:t>27</a:t>
            </a:r>
            <a:r>
              <a:rPr lang="ja-JP" altLang="en-US" sz="3200" dirty="0" smtClean="0">
                <a:latin typeface="+mj-ea"/>
                <a:ea typeface="+mj-ea"/>
              </a:rPr>
              <a:t>年度</a:t>
            </a:r>
            <a:r>
              <a:rPr lang="ja-JP" altLang="en-US" sz="3200" dirty="0" smtClean="0"/>
              <a:t>　全国調査小学校算数Ｂ５</a:t>
            </a:r>
            <a:endParaRPr lang="en-US" altLang="ja-JP" sz="3200" dirty="0" smtClean="0"/>
          </a:p>
          <a:p>
            <a:r>
              <a:rPr lang="ja-JP" altLang="en-US" sz="3200" dirty="0" smtClean="0"/>
              <a:t>・問題に関する資料</a:t>
            </a:r>
            <a:endParaRPr lang="en-US" altLang="ja-JP" sz="3200" dirty="0" smtClean="0"/>
          </a:p>
          <a:p>
            <a:r>
              <a:rPr lang="ja-JP" altLang="en-US" sz="3200" dirty="0"/>
              <a:t>　</a:t>
            </a:r>
            <a:r>
              <a:rPr lang="ja-JP" altLang="en-US" sz="3200" dirty="0" smtClean="0"/>
              <a:t>（「解説資料」「報告書」等）</a:t>
            </a:r>
            <a:endParaRPr lang="en-US" altLang="ja-JP" sz="3200" dirty="0" smtClean="0"/>
          </a:p>
          <a:p>
            <a:r>
              <a:rPr lang="ja-JP" altLang="en-US" sz="3200" dirty="0" smtClean="0"/>
              <a:t>・ワークシート（本時の計画シート）</a:t>
            </a:r>
            <a:endParaRPr lang="en-US" altLang="ja-JP" sz="3200" dirty="0" smtClean="0"/>
          </a:p>
          <a:p>
            <a:r>
              <a:rPr lang="ja-JP" altLang="en-US" sz="3200" dirty="0" smtClean="0"/>
              <a:t>・岡山型学習指導のスタンダード「授業５」</a:t>
            </a:r>
            <a:endParaRPr lang="en-US" altLang="ja-JP" sz="3200" dirty="0" smtClean="0"/>
          </a:p>
        </p:txBody>
      </p:sp>
      <p:sp>
        <p:nvSpPr>
          <p:cNvPr id="4" name="正方形/長方形 3"/>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226926479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171450" y="1484166"/>
            <a:ext cx="8801100" cy="5355312"/>
          </a:xfrm>
          <a:prstGeom prst="rect">
            <a:avLst/>
          </a:prstGeom>
          <a:noFill/>
        </p:spPr>
        <p:txBody>
          <a:bodyPr wrap="square" rtlCol="0">
            <a:spAutoFit/>
          </a:bodyPr>
          <a:lstStyle/>
          <a:p>
            <a:r>
              <a:rPr lang="ja-JP" altLang="en-US" dirty="0" smtClean="0">
                <a:latin typeface="+mj-ea"/>
                <a:ea typeface="+mj-ea"/>
              </a:rPr>
              <a:t>○平成</a:t>
            </a:r>
            <a:r>
              <a:rPr lang="en-US" altLang="ja-JP" dirty="0" smtClean="0">
                <a:latin typeface="+mj-ea"/>
                <a:ea typeface="+mj-ea"/>
              </a:rPr>
              <a:t>27</a:t>
            </a:r>
            <a:r>
              <a:rPr lang="ja-JP" altLang="en-US" dirty="0" smtClean="0">
                <a:latin typeface="+mj-ea"/>
                <a:ea typeface="+mj-ea"/>
              </a:rPr>
              <a:t>年度　小学校算数</a:t>
            </a:r>
            <a:r>
              <a:rPr lang="en-US" altLang="ja-JP" dirty="0" smtClean="0">
                <a:latin typeface="+mj-ea"/>
                <a:ea typeface="+mj-ea"/>
              </a:rPr>
              <a:t>B</a:t>
            </a:r>
            <a:r>
              <a:rPr lang="ja-JP" altLang="en-US" dirty="0" smtClean="0">
                <a:latin typeface="+mj-ea"/>
                <a:ea typeface="+mj-ea"/>
              </a:rPr>
              <a:t>５を解く。（５分）</a:t>
            </a:r>
            <a:endParaRPr lang="en-US" altLang="ja-JP" dirty="0" smtClean="0">
              <a:latin typeface="+mj-ea"/>
              <a:ea typeface="+mj-ea"/>
            </a:endParaRPr>
          </a:p>
          <a:p>
            <a:endParaRPr lang="en-US" altLang="ja-JP" dirty="0">
              <a:latin typeface="+mj-ea"/>
              <a:ea typeface="+mj-ea"/>
            </a:endParaRPr>
          </a:p>
          <a:p>
            <a:r>
              <a:rPr lang="ja-JP" altLang="en-US" dirty="0" smtClean="0">
                <a:latin typeface="+mj-ea"/>
                <a:ea typeface="+mj-ea"/>
              </a:rPr>
              <a:t>○問題に関する資料を読み、正答例や問題の趣旨等を確かめる。（５分）</a:t>
            </a:r>
            <a:endParaRPr lang="en-US" altLang="ja-JP" dirty="0" smtClean="0">
              <a:latin typeface="+mj-ea"/>
              <a:ea typeface="+mj-ea"/>
            </a:endParaRPr>
          </a:p>
          <a:p>
            <a:endParaRPr lang="en-US" altLang="ja-JP" dirty="0">
              <a:latin typeface="+mj-ea"/>
              <a:ea typeface="+mj-ea"/>
            </a:endParaRPr>
          </a:p>
          <a:p>
            <a:r>
              <a:rPr lang="ja-JP" altLang="en-US" dirty="0" smtClean="0">
                <a:latin typeface="+mj-ea"/>
                <a:ea typeface="+mj-ea"/>
              </a:rPr>
              <a:t>○問題に問われている力を付けるための指導のポイントを考える。（５分）</a:t>
            </a:r>
            <a:endParaRPr lang="en-US" altLang="ja-JP" dirty="0" smtClean="0">
              <a:latin typeface="+mj-ea"/>
              <a:ea typeface="+mj-ea"/>
            </a:endParaRPr>
          </a:p>
          <a:p>
            <a:r>
              <a:rPr lang="ja-JP" altLang="en-US" dirty="0" smtClean="0">
                <a:latin typeface="+mj-ea"/>
                <a:ea typeface="+mj-ea"/>
              </a:rPr>
              <a:t>　（グループ）</a:t>
            </a:r>
            <a:endParaRPr lang="en-US" altLang="ja-JP" dirty="0" smtClean="0">
              <a:latin typeface="+mj-ea"/>
              <a:ea typeface="+mj-ea"/>
            </a:endParaRPr>
          </a:p>
          <a:p>
            <a:r>
              <a:rPr lang="ja-JP" altLang="en-US" dirty="0" smtClean="0">
                <a:latin typeface="+mj-ea"/>
                <a:ea typeface="+mj-ea"/>
              </a:rPr>
              <a:t>○「ヒント集２」</a:t>
            </a:r>
            <a:r>
              <a:rPr lang="en-US" altLang="ja-JP" dirty="0" smtClean="0">
                <a:latin typeface="+mj-ea"/>
                <a:ea typeface="+mj-ea"/>
              </a:rPr>
              <a:t>P</a:t>
            </a:r>
            <a:r>
              <a:rPr lang="ja-JP" altLang="en-US" dirty="0">
                <a:latin typeface="+mj-ea"/>
                <a:ea typeface="+mj-ea"/>
              </a:rPr>
              <a:t>５</a:t>
            </a:r>
            <a:r>
              <a:rPr lang="ja-JP" altLang="en-US" dirty="0" smtClean="0">
                <a:latin typeface="+mj-ea"/>
                <a:ea typeface="+mj-ea"/>
              </a:rPr>
              <a:t>と</a:t>
            </a:r>
            <a:r>
              <a:rPr lang="en-US" altLang="ja-JP" dirty="0" smtClean="0">
                <a:latin typeface="+mj-ea"/>
                <a:ea typeface="+mj-ea"/>
              </a:rPr>
              <a:t>P10</a:t>
            </a:r>
            <a:r>
              <a:rPr lang="ja-JP" altLang="en-US" dirty="0">
                <a:latin typeface="+mj-ea"/>
                <a:ea typeface="+mj-ea"/>
              </a:rPr>
              <a:t>・</a:t>
            </a:r>
            <a:r>
              <a:rPr lang="en-US" altLang="ja-JP" dirty="0" smtClean="0">
                <a:latin typeface="+mj-ea"/>
                <a:ea typeface="+mj-ea"/>
              </a:rPr>
              <a:t>11</a:t>
            </a:r>
            <a:r>
              <a:rPr lang="ja-JP" altLang="en-US" dirty="0" smtClean="0">
                <a:latin typeface="+mj-ea"/>
                <a:ea typeface="+mj-ea"/>
              </a:rPr>
              <a:t>ページを読む。（５分）</a:t>
            </a:r>
            <a:endParaRPr lang="en-US" altLang="ja-JP" dirty="0" smtClean="0">
              <a:latin typeface="+mj-ea"/>
              <a:ea typeface="+mj-ea"/>
            </a:endParaRPr>
          </a:p>
          <a:p>
            <a:r>
              <a:rPr lang="ja-JP" altLang="en-US" dirty="0" smtClean="0">
                <a:latin typeface="+mj-ea"/>
                <a:ea typeface="+mj-ea"/>
              </a:rPr>
              <a:t>　　　　　　　　　　　　　　　　　　　　　</a:t>
            </a:r>
            <a:endParaRPr lang="en-US" altLang="ja-JP" dirty="0" smtClean="0">
              <a:latin typeface="+mj-ea"/>
              <a:ea typeface="+mj-ea"/>
            </a:endParaRPr>
          </a:p>
          <a:p>
            <a:r>
              <a:rPr lang="ja-JP" altLang="en-US" dirty="0" smtClean="0">
                <a:latin typeface="+mj-ea"/>
                <a:ea typeface="+mj-ea"/>
              </a:rPr>
              <a:t>○「授業５」を参考に本時を計画する。（</a:t>
            </a:r>
            <a:r>
              <a:rPr lang="en-US" altLang="ja-JP" dirty="0" smtClean="0">
                <a:latin typeface="+mj-ea"/>
                <a:ea typeface="+mj-ea"/>
              </a:rPr>
              <a:t>15</a:t>
            </a:r>
            <a:r>
              <a:rPr lang="ja-JP" altLang="en-US" dirty="0" smtClean="0">
                <a:latin typeface="+mj-ea"/>
                <a:ea typeface="+mj-ea"/>
              </a:rPr>
              <a:t>分）</a:t>
            </a:r>
            <a:endParaRPr lang="en-US" altLang="ja-JP" dirty="0" smtClean="0">
              <a:latin typeface="+mj-ea"/>
              <a:ea typeface="+mj-ea"/>
            </a:endParaRPr>
          </a:p>
          <a:p>
            <a:r>
              <a:rPr lang="ja-JP" altLang="en-US" dirty="0" smtClean="0">
                <a:latin typeface="+mj-ea"/>
                <a:ea typeface="+mj-ea"/>
              </a:rPr>
              <a:t>　（個人）</a:t>
            </a:r>
            <a:endParaRPr lang="en-US" altLang="ja-JP" dirty="0">
              <a:latin typeface="+mj-ea"/>
              <a:ea typeface="+mj-ea"/>
            </a:endParaRPr>
          </a:p>
          <a:p>
            <a:r>
              <a:rPr lang="ja-JP" altLang="en-US" dirty="0" smtClean="0">
                <a:latin typeface="+mj-ea"/>
                <a:ea typeface="+mj-ea"/>
              </a:rPr>
              <a:t>○本時の計画を交流する。（</a:t>
            </a:r>
            <a:r>
              <a:rPr lang="en-US" altLang="ja-JP" dirty="0">
                <a:latin typeface="+mj-ea"/>
                <a:ea typeface="+mj-ea"/>
              </a:rPr>
              <a:t>10</a:t>
            </a:r>
            <a:r>
              <a:rPr lang="ja-JP" altLang="en-US" dirty="0" smtClean="0">
                <a:latin typeface="+mj-ea"/>
                <a:ea typeface="+mj-ea"/>
              </a:rPr>
              <a:t>分）</a:t>
            </a:r>
            <a:endParaRPr lang="en-US" altLang="ja-JP" dirty="0" smtClean="0">
              <a:latin typeface="+mj-ea"/>
              <a:ea typeface="+mj-ea"/>
            </a:endParaRPr>
          </a:p>
          <a:p>
            <a:r>
              <a:rPr lang="ja-JP" altLang="en-US" dirty="0" smtClean="0">
                <a:latin typeface="+mj-ea"/>
                <a:ea typeface="+mj-ea"/>
              </a:rPr>
              <a:t>　（グループ）</a:t>
            </a:r>
            <a:endParaRPr lang="en-US" altLang="ja-JP" dirty="0" smtClean="0">
              <a:latin typeface="+mj-ea"/>
              <a:ea typeface="+mj-ea"/>
            </a:endParaRPr>
          </a:p>
          <a:p>
            <a:r>
              <a:rPr lang="ja-JP" altLang="en-US" dirty="0" smtClean="0">
                <a:latin typeface="+mj-ea"/>
                <a:ea typeface="+mj-ea"/>
              </a:rPr>
              <a:t>○「ヒント集２」</a:t>
            </a:r>
            <a:r>
              <a:rPr lang="en-US" altLang="ja-JP" dirty="0" smtClean="0">
                <a:latin typeface="+mj-ea"/>
                <a:ea typeface="+mj-ea"/>
              </a:rPr>
              <a:t>P12</a:t>
            </a:r>
            <a:r>
              <a:rPr lang="ja-JP" altLang="en-US" dirty="0">
                <a:latin typeface="+mj-ea"/>
                <a:ea typeface="+mj-ea"/>
              </a:rPr>
              <a:t>・</a:t>
            </a:r>
            <a:r>
              <a:rPr lang="en-US" altLang="ja-JP" dirty="0" smtClean="0">
                <a:latin typeface="+mj-ea"/>
                <a:ea typeface="+mj-ea"/>
              </a:rPr>
              <a:t>13</a:t>
            </a:r>
            <a:r>
              <a:rPr lang="ja-JP" altLang="en-US" dirty="0" smtClean="0">
                <a:latin typeface="+mj-ea"/>
                <a:ea typeface="+mj-ea"/>
              </a:rPr>
              <a:t>を読む。（５分）</a:t>
            </a:r>
            <a:endParaRPr lang="en-US" altLang="ja-JP" dirty="0" smtClean="0">
              <a:latin typeface="+mj-ea"/>
              <a:ea typeface="+mj-ea"/>
            </a:endParaRPr>
          </a:p>
          <a:p>
            <a:endParaRPr lang="en-US" altLang="ja-JP" dirty="0" smtClean="0">
              <a:latin typeface="+mj-ea"/>
              <a:ea typeface="+mj-ea"/>
            </a:endParaRPr>
          </a:p>
          <a:p>
            <a:r>
              <a:rPr lang="ja-JP" altLang="en-US" dirty="0" smtClean="0">
                <a:latin typeface="+mj-ea"/>
                <a:ea typeface="+mj-ea"/>
              </a:rPr>
              <a:t>○指導のポイントとして捉えたことや、新しく気付いたことを書く。（５分）</a:t>
            </a:r>
            <a:endParaRPr lang="en-US" altLang="ja-JP" dirty="0" smtClean="0">
              <a:latin typeface="+mj-ea"/>
              <a:ea typeface="+mj-ea"/>
            </a:endParaRPr>
          </a:p>
          <a:p>
            <a:r>
              <a:rPr lang="ja-JP" altLang="en-US" dirty="0" smtClean="0">
                <a:latin typeface="+mj-ea"/>
                <a:ea typeface="+mj-ea"/>
              </a:rPr>
              <a:t>　（</a:t>
            </a:r>
            <a:r>
              <a:rPr lang="ja-JP" altLang="en-US" dirty="0">
                <a:latin typeface="+mj-ea"/>
                <a:ea typeface="+mj-ea"/>
              </a:rPr>
              <a:t>個人</a:t>
            </a:r>
            <a:r>
              <a:rPr lang="ja-JP" altLang="en-US" dirty="0" smtClean="0">
                <a:latin typeface="+mj-ea"/>
                <a:ea typeface="+mj-ea"/>
              </a:rPr>
              <a:t>）</a:t>
            </a:r>
            <a:endParaRPr lang="en-US" altLang="ja-JP" dirty="0">
              <a:latin typeface="+mj-ea"/>
              <a:ea typeface="+mj-ea"/>
            </a:endParaRPr>
          </a:p>
          <a:p>
            <a:r>
              <a:rPr lang="ja-JP" altLang="en-US" dirty="0" smtClean="0">
                <a:latin typeface="+mj-ea"/>
                <a:ea typeface="+mj-ea"/>
              </a:rPr>
              <a:t>○考えたことを交流する。（５分）</a:t>
            </a:r>
            <a:endParaRPr lang="en-US" altLang="ja-JP" dirty="0" smtClean="0">
              <a:latin typeface="+mj-ea"/>
              <a:ea typeface="+mj-ea"/>
            </a:endParaRPr>
          </a:p>
          <a:p>
            <a:r>
              <a:rPr lang="ja-JP" altLang="en-US" dirty="0">
                <a:latin typeface="+mj-ea"/>
                <a:ea typeface="+mj-ea"/>
              </a:rPr>
              <a:t>　</a:t>
            </a:r>
            <a:r>
              <a:rPr lang="ja-JP" altLang="en-US" dirty="0" smtClean="0">
                <a:latin typeface="+mj-ea"/>
                <a:ea typeface="+mj-ea"/>
              </a:rPr>
              <a:t>（</a:t>
            </a:r>
            <a:r>
              <a:rPr lang="ja-JP" altLang="en-US" dirty="0">
                <a:latin typeface="+mj-ea"/>
                <a:ea typeface="+mj-ea"/>
              </a:rPr>
              <a:t>グループ</a:t>
            </a:r>
            <a:r>
              <a:rPr lang="ja-JP" altLang="en-US" dirty="0" smtClean="0">
                <a:latin typeface="+mj-ea"/>
                <a:ea typeface="+mj-ea"/>
              </a:rPr>
              <a:t>）</a:t>
            </a:r>
            <a:endParaRPr lang="en-US" altLang="ja-JP" dirty="0" smtClean="0">
              <a:latin typeface="+mj-ea"/>
              <a:ea typeface="+mj-ea"/>
            </a:endParaRPr>
          </a:p>
          <a:p>
            <a:r>
              <a:rPr lang="ja-JP" altLang="en-US" dirty="0" smtClean="0">
                <a:latin typeface="+mj-ea"/>
                <a:ea typeface="+mj-ea"/>
              </a:rPr>
              <a:t>○全体で共有する。（５分）</a:t>
            </a:r>
            <a:endParaRPr lang="en-US" altLang="ja-JP" dirty="0" smtClean="0">
              <a:latin typeface="+mj-ea"/>
              <a:ea typeface="+mj-ea"/>
            </a:endParaRPr>
          </a:p>
        </p:txBody>
      </p:sp>
      <p:sp>
        <p:nvSpPr>
          <p:cNvPr id="5" name="下矢印 4"/>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下矢印 6"/>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下矢印 7"/>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下矢印 8"/>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角丸四角形 9"/>
          <p:cNvSpPr/>
          <p:nvPr/>
        </p:nvSpPr>
        <p:spPr>
          <a:xfrm>
            <a:off x="7701396" y="1314450"/>
            <a:ext cx="1352550" cy="857250"/>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smtClean="0"/>
              <a:t>時間</a:t>
            </a:r>
            <a:endParaRPr lang="en-US" altLang="ja-JP" sz="2400" b="1" dirty="0" smtClean="0"/>
          </a:p>
          <a:p>
            <a:pPr algn="ctr"/>
            <a:r>
              <a:rPr kumimoji="1" lang="ja-JP" altLang="en-US" sz="2400" b="1" dirty="0" smtClean="0"/>
              <a:t>約</a:t>
            </a:r>
            <a:r>
              <a:rPr lang="en-US" altLang="ja-JP" sz="2400" b="1" dirty="0">
                <a:latin typeface="+mn-ea"/>
              </a:rPr>
              <a:t>65</a:t>
            </a:r>
            <a:r>
              <a:rPr kumimoji="1" lang="ja-JP" altLang="en-US" sz="2400" b="1" dirty="0" smtClean="0">
                <a:latin typeface="+mn-ea"/>
              </a:rPr>
              <a:t>分</a:t>
            </a:r>
            <a:endParaRPr kumimoji="1" lang="ja-JP" altLang="en-US" sz="2400" b="1" dirty="0">
              <a:latin typeface="+mn-ea"/>
            </a:endParaRPr>
          </a:p>
        </p:txBody>
      </p:sp>
      <p:sp>
        <p:nvSpPr>
          <p:cNvPr id="11" name="テキスト ボックス 10"/>
          <p:cNvSpPr txBox="1"/>
          <p:nvPr/>
        </p:nvSpPr>
        <p:spPr>
          <a:xfrm>
            <a:off x="6591300" y="6229350"/>
            <a:ext cx="2419350" cy="400110"/>
          </a:xfrm>
          <a:prstGeom prst="rect">
            <a:avLst/>
          </a:prstGeom>
          <a:noFill/>
        </p:spPr>
        <p:txBody>
          <a:bodyPr wrap="square" rtlCol="0">
            <a:spAutoFit/>
          </a:bodyPr>
          <a:lstStyle/>
          <a:p>
            <a:r>
              <a:rPr kumimoji="1" lang="en-US" altLang="ja-JP" sz="2000" dirty="0" smtClean="0"/>
              <a:t>※</a:t>
            </a:r>
            <a:r>
              <a:rPr kumimoji="1" lang="ja-JP" altLang="en-US" sz="2000" dirty="0" smtClean="0"/>
              <a:t>時間は目安です。</a:t>
            </a:r>
            <a:endParaRPr kumimoji="1" lang="ja-JP" altLang="en-US" sz="2000" dirty="0"/>
          </a:p>
        </p:txBody>
      </p:sp>
      <p:sp>
        <p:nvSpPr>
          <p:cNvPr id="12" name="正方形/長方形 11"/>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3" name="下矢印 12"/>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1532767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ボックス 13"/>
          <p:cNvSpPr txBox="1"/>
          <p:nvPr/>
        </p:nvSpPr>
        <p:spPr>
          <a:xfrm>
            <a:off x="285750" y="1771650"/>
            <a:ext cx="8420100" cy="4832092"/>
          </a:xfrm>
          <a:prstGeom prst="rect">
            <a:avLst/>
          </a:prstGeom>
          <a:noFill/>
        </p:spPr>
        <p:txBody>
          <a:bodyPr wrap="square" rtlCol="0">
            <a:spAutoFit/>
          </a:bodyPr>
          <a:lstStyle/>
          <a:p>
            <a:r>
              <a:rPr lang="ja-JP" altLang="en-US" sz="2800" dirty="0" smtClean="0">
                <a:solidFill>
                  <a:schemeClr val="bg1">
                    <a:lumMod val="85000"/>
                  </a:schemeClr>
                </a:solidFill>
              </a:rPr>
              <a:t>○全国調査を生かした授業づくりについて考える。</a:t>
            </a:r>
            <a:endParaRPr lang="en-US" altLang="ja-JP" sz="2800" dirty="0" smtClean="0">
              <a:solidFill>
                <a:schemeClr val="bg1">
                  <a:lumMod val="85000"/>
                </a:schemeClr>
              </a:solidFill>
            </a:endParaRPr>
          </a:p>
          <a:p>
            <a:endParaRPr lang="en-US" altLang="ja-JP" sz="2800" dirty="0" smtClean="0">
              <a:solidFill>
                <a:schemeClr val="bg1">
                  <a:lumMod val="85000"/>
                </a:schemeClr>
              </a:solidFill>
            </a:endParaRPr>
          </a:p>
          <a:p>
            <a:r>
              <a:rPr lang="ja-JP" altLang="en-US" sz="2800" dirty="0" smtClean="0"/>
              <a:t>○書いたことを交流する。</a:t>
            </a:r>
            <a:endParaRPr lang="en-US" altLang="ja-JP" sz="2800" dirty="0" smtClean="0"/>
          </a:p>
          <a:p>
            <a:r>
              <a:rPr kumimoji="1" lang="ja-JP" altLang="en-US" sz="2800" dirty="0" smtClean="0"/>
              <a:t>　（グループ）</a:t>
            </a:r>
            <a:endParaRPr kumimoji="1" lang="en-US" altLang="ja-JP" sz="2800" dirty="0" smtClean="0"/>
          </a:p>
          <a:p>
            <a:r>
              <a:rPr lang="ja-JP" altLang="en-US" sz="2800" dirty="0" smtClean="0">
                <a:solidFill>
                  <a:schemeClr val="bg1">
                    <a:lumMod val="85000"/>
                  </a:schemeClr>
                </a:solidFill>
              </a:rPr>
              <a:t>○「ヒント集２</a:t>
            </a:r>
            <a:r>
              <a:rPr lang="ja-JP" altLang="en-US" sz="2800" dirty="0" smtClean="0">
                <a:solidFill>
                  <a:schemeClr val="bg1">
                    <a:lumMod val="85000"/>
                  </a:schemeClr>
                </a:solidFill>
                <a:latin typeface="+mj-ea"/>
                <a:ea typeface="+mj-ea"/>
              </a:rPr>
              <a:t>」</a:t>
            </a:r>
            <a:r>
              <a:rPr lang="en-US" altLang="ja-JP" sz="2800" dirty="0" smtClean="0">
                <a:solidFill>
                  <a:schemeClr val="bg1">
                    <a:lumMod val="85000"/>
                  </a:schemeClr>
                </a:solidFill>
                <a:latin typeface="+mj-ea"/>
                <a:ea typeface="+mj-ea"/>
              </a:rPr>
              <a:t>P</a:t>
            </a:r>
            <a:r>
              <a:rPr lang="ja-JP" altLang="en-US" sz="2800" dirty="0" smtClean="0">
                <a:solidFill>
                  <a:schemeClr val="bg1">
                    <a:lumMod val="85000"/>
                  </a:schemeClr>
                </a:solidFill>
                <a:latin typeface="+mj-ea"/>
                <a:ea typeface="+mj-ea"/>
              </a:rPr>
              <a:t>４・５</a:t>
            </a:r>
            <a:r>
              <a:rPr lang="ja-JP" altLang="en-US" sz="2800" dirty="0" smtClean="0">
                <a:solidFill>
                  <a:schemeClr val="bg1">
                    <a:lumMod val="85000"/>
                  </a:schemeClr>
                </a:solidFill>
              </a:rPr>
              <a:t>を読む。</a:t>
            </a:r>
            <a:endParaRPr lang="en-US" altLang="ja-JP" sz="2800" dirty="0" smtClean="0">
              <a:solidFill>
                <a:schemeClr val="bg1">
                  <a:lumMod val="85000"/>
                </a:schemeClr>
              </a:solidFill>
            </a:endParaRPr>
          </a:p>
          <a:p>
            <a:endParaRPr lang="en-US" altLang="ja-JP" sz="2800" dirty="0">
              <a:solidFill>
                <a:schemeClr val="bg1">
                  <a:lumMod val="85000"/>
                </a:schemeClr>
              </a:solidFill>
            </a:endParaRPr>
          </a:p>
          <a:p>
            <a:r>
              <a:rPr lang="ja-JP" altLang="en-US" sz="2800" dirty="0" smtClean="0">
                <a:solidFill>
                  <a:schemeClr val="bg1">
                    <a:lumMod val="85000"/>
                  </a:schemeClr>
                </a:solidFill>
              </a:rPr>
              <a:t>○気付きを書く。</a:t>
            </a:r>
            <a:endParaRPr lang="en-US" altLang="ja-JP" sz="2800" dirty="0" smtClean="0">
              <a:solidFill>
                <a:schemeClr val="bg1">
                  <a:lumMod val="85000"/>
                </a:schemeClr>
              </a:solidFill>
            </a:endParaRPr>
          </a:p>
          <a:p>
            <a:r>
              <a:rPr lang="ja-JP" altLang="en-US" sz="2800" dirty="0" smtClean="0">
                <a:solidFill>
                  <a:schemeClr val="bg1">
                    <a:lumMod val="85000"/>
                  </a:schemeClr>
                </a:solidFill>
              </a:rPr>
              <a:t>　（個人）</a:t>
            </a:r>
            <a:endParaRPr lang="en-US" altLang="ja-JP" sz="2800" dirty="0" smtClean="0">
              <a:solidFill>
                <a:schemeClr val="bg1">
                  <a:lumMod val="85000"/>
                </a:schemeClr>
              </a:solidFill>
            </a:endParaRPr>
          </a:p>
          <a:p>
            <a:r>
              <a:rPr lang="ja-JP" altLang="en-US" sz="2800" dirty="0" smtClean="0">
                <a:solidFill>
                  <a:schemeClr val="bg1">
                    <a:lumMod val="85000"/>
                  </a:schemeClr>
                </a:solidFill>
              </a:rPr>
              <a:t>○気付きを交流する。</a:t>
            </a:r>
            <a:endParaRPr lang="en-US" altLang="ja-JP" sz="2800" dirty="0" smtClean="0">
              <a:solidFill>
                <a:schemeClr val="bg1">
                  <a:lumMod val="85000"/>
                </a:schemeClr>
              </a:solidFill>
            </a:endParaRPr>
          </a:p>
          <a:p>
            <a:r>
              <a:rPr lang="ja-JP" altLang="en-US" sz="2800" dirty="0">
                <a:solidFill>
                  <a:schemeClr val="bg1">
                    <a:lumMod val="85000"/>
                  </a:schemeClr>
                </a:solidFill>
              </a:rPr>
              <a:t>　</a:t>
            </a:r>
            <a:r>
              <a:rPr lang="ja-JP" altLang="en-US" sz="2800" dirty="0" smtClean="0">
                <a:solidFill>
                  <a:schemeClr val="bg1">
                    <a:lumMod val="85000"/>
                  </a:schemeClr>
                </a:solidFill>
              </a:rPr>
              <a:t>（グループ）</a:t>
            </a:r>
            <a:endParaRPr lang="en-US" altLang="ja-JP" sz="2800" dirty="0">
              <a:solidFill>
                <a:schemeClr val="bg1">
                  <a:lumMod val="85000"/>
                </a:schemeClr>
              </a:solidFill>
            </a:endParaRPr>
          </a:p>
          <a:p>
            <a:r>
              <a:rPr lang="ja-JP" altLang="en-US" sz="2800" dirty="0" smtClean="0">
                <a:solidFill>
                  <a:schemeClr val="bg1">
                    <a:lumMod val="85000"/>
                  </a:schemeClr>
                </a:solidFill>
              </a:rPr>
              <a:t>○全体で報告する。</a:t>
            </a:r>
            <a:endParaRPr kumimoji="1" lang="en-US" altLang="ja-JP" sz="2800" dirty="0" smtClean="0">
              <a:solidFill>
                <a:schemeClr val="bg1">
                  <a:lumMod val="85000"/>
                </a:schemeClr>
              </a:solidFill>
            </a:endParaRPr>
          </a:p>
        </p:txBody>
      </p:sp>
      <p:sp>
        <p:nvSpPr>
          <p:cNvPr id="15" name="下矢印 14"/>
          <p:cNvSpPr/>
          <p:nvPr/>
        </p:nvSpPr>
        <p:spPr>
          <a:xfrm>
            <a:off x="3425727" y="22806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425727" y="31950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425727" y="39824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下矢印 17"/>
          <p:cNvSpPr/>
          <p:nvPr/>
        </p:nvSpPr>
        <p:spPr>
          <a:xfrm>
            <a:off x="3425727" y="485873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下矢印 18"/>
          <p:cNvSpPr/>
          <p:nvPr/>
        </p:nvSpPr>
        <p:spPr>
          <a:xfrm>
            <a:off x="3406677" y="5728680"/>
            <a:ext cx="514350" cy="323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0" y="0"/>
            <a:ext cx="91440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smtClean="0">
                <a:latin typeface="+mn-ea"/>
              </a:rPr>
              <a:t>Ⅰ</a:t>
            </a:r>
            <a:r>
              <a:rPr lang="ja-JP" altLang="en-US" sz="3600" b="1" dirty="0" smtClean="0">
                <a:latin typeface="+mn-ea"/>
              </a:rPr>
              <a:t>　授業づくり</a:t>
            </a:r>
            <a:r>
              <a:rPr lang="ja-JP" altLang="en-US" sz="3600" b="1" dirty="0">
                <a:latin typeface="+mn-ea"/>
              </a:rPr>
              <a:t>共通理解</a:t>
            </a:r>
            <a:r>
              <a:rPr lang="ja-JP" altLang="en-US" sz="3600" b="1" dirty="0" smtClean="0">
                <a:latin typeface="+mn-ea"/>
              </a:rPr>
              <a:t>研修</a:t>
            </a:r>
            <a:endParaRPr kumimoji="1" lang="ja-JP" altLang="en-US" sz="2000" b="1" dirty="0"/>
          </a:p>
        </p:txBody>
      </p:sp>
    </p:spTree>
    <p:extLst>
      <p:ext uri="{BB962C8B-B14F-4D97-AF65-F5344CB8AC3E}">
        <p14:creationId xmlns:p14="http://schemas.microsoft.com/office/powerpoint/2010/main" val="4220648488"/>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latin typeface="+mj-ea"/>
                <a:ea typeface="+mj-ea"/>
              </a:rPr>
              <a:t>○平成</a:t>
            </a:r>
            <a:r>
              <a:rPr lang="en-US" altLang="ja-JP" dirty="0" smtClean="0">
                <a:latin typeface="+mj-ea"/>
                <a:ea typeface="+mj-ea"/>
              </a:rPr>
              <a:t>27</a:t>
            </a:r>
            <a:r>
              <a:rPr lang="ja-JP" altLang="en-US" dirty="0" smtClean="0">
                <a:latin typeface="+mj-ea"/>
                <a:ea typeface="+mj-ea"/>
              </a:rPr>
              <a:t>年度　小学校算数</a:t>
            </a:r>
            <a:r>
              <a:rPr lang="en-US" altLang="ja-JP" dirty="0" smtClean="0">
                <a:latin typeface="+mj-ea"/>
                <a:ea typeface="+mj-ea"/>
              </a:rPr>
              <a:t>B</a:t>
            </a:r>
            <a:r>
              <a:rPr lang="ja-JP" altLang="en-US" dirty="0" smtClean="0">
                <a:latin typeface="+mj-ea"/>
                <a:ea typeface="+mj-ea"/>
              </a:rPr>
              <a:t>５を解く。</a:t>
            </a:r>
            <a:endParaRPr lang="en-US" altLang="ja-JP" dirty="0" smtClean="0">
              <a:latin typeface="+mj-ea"/>
              <a:ea typeface="+mj-ea"/>
            </a:endParaRPr>
          </a:p>
          <a:p>
            <a:endParaRPr lang="en-US" altLang="ja-JP" dirty="0">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3711984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正方形/長方形 2"/>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pic>
        <p:nvPicPr>
          <p:cNvPr id="1026" name="Picture 2" descr="Z:\事務文書\教科教育\教科部共同研究\H27共同研修\校内研修パッケージ\第２案\ワークシート\画像\小算B問題-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89240" y="1332788"/>
            <a:ext cx="3918859" cy="545840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7" name="Picture 3" descr="Z:\事務文書\教科教育\教科部共同研究\H27共同研修\校内研修パッケージ\第２案\ワークシート\画像\小算B問題-00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98579" y="1345455"/>
            <a:ext cx="4105470" cy="268721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876122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latin typeface="+mj-ea"/>
              <a:ea typeface="+mj-ea"/>
            </a:endParaRPr>
          </a:p>
          <a:p>
            <a:r>
              <a:rPr lang="ja-JP" altLang="en-US" dirty="0" smtClean="0">
                <a:latin typeface="+mj-ea"/>
                <a:ea typeface="+mj-ea"/>
              </a:rPr>
              <a:t>○問題に関する資料を読み、正答例や問題の趣旨等を確かめる。</a:t>
            </a:r>
            <a:endParaRPr lang="en-US" altLang="ja-JP" dirty="0" smtClean="0">
              <a:latin typeface="+mj-ea"/>
              <a:ea typeface="+mj-ea"/>
            </a:endParaRPr>
          </a:p>
          <a:p>
            <a:endParaRPr lang="en-US" altLang="ja-JP" dirty="0">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230087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latin typeface="+mj-ea"/>
              <a:ea typeface="+mj-ea"/>
            </a:endParaRPr>
          </a:p>
          <a:p>
            <a:r>
              <a:rPr lang="ja-JP" altLang="en-US" dirty="0" smtClean="0">
                <a:latin typeface="+mj-ea"/>
                <a:ea typeface="+mj-ea"/>
              </a:rPr>
              <a:t>○問題に問われている力を付けるための指導のポイントを考える。</a:t>
            </a:r>
            <a:endParaRPr lang="en-US" altLang="ja-JP" dirty="0" smtClean="0">
              <a:latin typeface="+mj-ea"/>
              <a:ea typeface="+mj-ea"/>
            </a:endParaRPr>
          </a:p>
          <a:p>
            <a:r>
              <a:rPr lang="ja-JP" altLang="en-US" dirty="0" smtClean="0">
                <a:latin typeface="+mj-ea"/>
                <a:ea typeface="+mj-ea"/>
              </a:rPr>
              <a:t>　（グループ）</a:t>
            </a:r>
            <a:endParaRPr lang="en-US" altLang="ja-JP" dirty="0" smtClean="0">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23008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Z:\事務文書\教科教育\教科部共同研究\H27共同研修\校内研修パッケージ\第２案\ワークシート\画像\本時計画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0268" y="1337398"/>
            <a:ext cx="3847704" cy="54448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900797" y="2182091"/>
            <a:ext cx="3416876" cy="47798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10" name="正方形/長方形 9"/>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104793046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latin typeface="+mj-ea"/>
                <a:ea typeface="+mj-ea"/>
              </a:rPr>
              <a:t>○「ヒント集２」</a:t>
            </a:r>
            <a:r>
              <a:rPr lang="en-US" altLang="ja-JP" dirty="0" smtClean="0">
                <a:latin typeface="+mj-ea"/>
                <a:ea typeface="+mj-ea"/>
              </a:rPr>
              <a:t>P</a:t>
            </a:r>
            <a:r>
              <a:rPr lang="ja-JP" altLang="en-US" dirty="0">
                <a:latin typeface="+mj-ea"/>
                <a:ea typeface="+mj-ea"/>
              </a:rPr>
              <a:t>５</a:t>
            </a:r>
            <a:r>
              <a:rPr lang="ja-JP" altLang="en-US" dirty="0" smtClean="0">
                <a:latin typeface="+mj-ea"/>
                <a:ea typeface="+mj-ea"/>
              </a:rPr>
              <a:t>と</a:t>
            </a:r>
            <a:r>
              <a:rPr lang="en-US" altLang="ja-JP" dirty="0" smtClean="0">
                <a:latin typeface="+mj-ea"/>
                <a:ea typeface="+mj-ea"/>
              </a:rPr>
              <a:t>P10</a:t>
            </a:r>
            <a:r>
              <a:rPr lang="ja-JP" altLang="en-US" dirty="0">
                <a:latin typeface="+mj-ea"/>
                <a:ea typeface="+mj-ea"/>
              </a:rPr>
              <a:t>・</a:t>
            </a:r>
            <a:r>
              <a:rPr lang="en-US" altLang="ja-JP" dirty="0" smtClean="0">
                <a:latin typeface="+mj-ea"/>
                <a:ea typeface="+mj-ea"/>
              </a:rPr>
              <a:t>11</a:t>
            </a:r>
            <a:r>
              <a:rPr lang="ja-JP" altLang="en-US" dirty="0" smtClean="0">
                <a:latin typeface="+mj-ea"/>
                <a:ea typeface="+mj-ea"/>
              </a:rPr>
              <a:t>ページを読む。</a:t>
            </a:r>
            <a:endParaRPr lang="en-US" altLang="ja-JP" dirty="0" smtClean="0">
              <a:latin typeface="+mj-ea"/>
              <a:ea typeface="+mj-ea"/>
            </a:endParaRPr>
          </a:p>
          <a:p>
            <a:r>
              <a:rPr lang="ja-JP" altLang="en-US" dirty="0" smtClean="0">
                <a:latin typeface="+mj-ea"/>
                <a:ea typeface="+mj-ea"/>
              </a:rPr>
              <a:t>　　　　　　　　　　　　　　　　　　　　　</a:t>
            </a:r>
            <a:endParaRPr lang="en-US" altLang="ja-JP" dirty="0" smtClean="0">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943414606"/>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latin typeface="+mj-ea"/>
                <a:ea typeface="+mj-ea"/>
              </a:rPr>
              <a:t>　　　　　　　　　　　　　　　　　　　　　</a:t>
            </a:r>
            <a:endParaRPr lang="en-US" altLang="ja-JP" dirty="0" smtClean="0">
              <a:latin typeface="+mj-ea"/>
              <a:ea typeface="+mj-ea"/>
            </a:endParaRPr>
          </a:p>
          <a:p>
            <a:r>
              <a:rPr lang="ja-JP" altLang="en-US" dirty="0" smtClean="0">
                <a:latin typeface="+mj-ea"/>
                <a:ea typeface="+mj-ea"/>
              </a:rPr>
              <a:t>○「授業５」を参考に本時を計画する。</a:t>
            </a:r>
            <a:endParaRPr lang="en-US" altLang="ja-JP" dirty="0" smtClean="0">
              <a:latin typeface="+mj-ea"/>
              <a:ea typeface="+mj-ea"/>
            </a:endParaRPr>
          </a:p>
          <a:p>
            <a:r>
              <a:rPr lang="ja-JP" altLang="en-US" dirty="0" smtClean="0">
                <a:latin typeface="+mj-ea"/>
                <a:ea typeface="+mj-ea"/>
              </a:rPr>
              <a:t>　（個人）</a:t>
            </a:r>
            <a:endParaRPr lang="en-US" altLang="ja-JP" dirty="0">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2604153"/>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Z:\事務文書\教科教育\教科部共同研究\H27共同研修\校内研修パッケージ\第２案\ワークシート\画像\本時計画研修_ワークシート.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0268" y="1337398"/>
            <a:ext cx="3847704" cy="544483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title"/>
          </p:nvPr>
        </p:nvSpPr>
        <p:spPr/>
        <p:txBody>
          <a:bodyPr/>
          <a:lstStyle/>
          <a:p>
            <a:endParaRPr kumimoji="1" lang="ja-JP" altLang="en-US"/>
          </a:p>
        </p:txBody>
      </p:sp>
      <p:sp>
        <p:nvSpPr>
          <p:cNvPr id="6" name="角丸四角形 5"/>
          <p:cNvSpPr/>
          <p:nvPr/>
        </p:nvSpPr>
        <p:spPr>
          <a:xfrm>
            <a:off x="2750993" y="2586037"/>
            <a:ext cx="3566680" cy="274320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356711" y="1733550"/>
            <a:ext cx="2072164" cy="923330"/>
          </a:xfrm>
          <a:prstGeom prst="rect">
            <a:avLst/>
          </a:prstGeom>
          <a:noFill/>
        </p:spPr>
        <p:txBody>
          <a:bodyPr vert="horz" wrap="square" rtlCol="0">
            <a:spAutoFit/>
          </a:bodyPr>
          <a:lstStyle/>
          <a:p>
            <a:r>
              <a:rPr kumimoji="1" lang="en-US" altLang="ja-JP" dirty="0" smtClean="0"/>
              <a:t>※</a:t>
            </a:r>
            <a:r>
              <a:rPr kumimoji="1" lang="ja-JP" altLang="en-US" dirty="0" smtClean="0"/>
              <a:t>ワークシートの赤</a:t>
            </a:r>
            <a:r>
              <a:rPr lang="ja-JP" altLang="en-US" dirty="0" smtClean="0"/>
              <a:t>枠部分に記入してください。</a:t>
            </a:r>
            <a:endParaRPr kumimoji="1" lang="ja-JP" altLang="en-US" dirty="0"/>
          </a:p>
        </p:txBody>
      </p:sp>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Tree>
    <p:extLst>
      <p:ext uri="{BB962C8B-B14F-4D97-AF65-F5344CB8AC3E}">
        <p14:creationId xmlns:p14="http://schemas.microsoft.com/office/powerpoint/2010/main" val="215198888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latin typeface="+mj-ea"/>
                <a:ea typeface="+mj-ea"/>
              </a:rPr>
              <a:t>○本時の計画を交流する。</a:t>
            </a:r>
            <a:endParaRPr lang="en-US" altLang="ja-JP" dirty="0" smtClean="0">
              <a:latin typeface="+mj-ea"/>
              <a:ea typeface="+mj-ea"/>
            </a:endParaRPr>
          </a:p>
          <a:p>
            <a:r>
              <a:rPr lang="ja-JP" altLang="en-US" dirty="0" smtClean="0">
                <a:latin typeface="+mj-ea"/>
                <a:ea typeface="+mj-ea"/>
              </a:rPr>
              <a:t>　（グループ）</a:t>
            </a:r>
            <a:endParaRPr lang="en-US" altLang="ja-JP" dirty="0" smtClean="0">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P12</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13</a:t>
            </a:r>
            <a:r>
              <a:rPr lang="ja-JP" altLang="en-US" dirty="0" smtClean="0">
                <a:solidFill>
                  <a:schemeClr val="bg1">
                    <a:lumMod val="85000"/>
                  </a:schemeClr>
                </a:solidFill>
                <a:latin typeface="+mj-ea"/>
                <a:ea typeface="+mj-ea"/>
              </a:rPr>
              <a:t>を読む。</a:t>
            </a:r>
            <a:endParaRPr lang="en-US" altLang="ja-JP" dirty="0" smtClean="0">
              <a:solidFill>
                <a:schemeClr val="bg1">
                  <a:lumMod val="85000"/>
                </a:schemeClr>
              </a:solidFill>
              <a:latin typeface="+mj-ea"/>
              <a:ea typeface="+mj-ea"/>
            </a:endParaRPr>
          </a:p>
          <a:p>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2604153"/>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0" y="0"/>
            <a:ext cx="9144000" cy="12419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b="1" dirty="0" smtClean="0">
                <a:latin typeface="+mn-ea"/>
              </a:rPr>
              <a:t>　</a:t>
            </a:r>
            <a:r>
              <a:rPr lang="en-US" altLang="ja-JP" sz="3600" b="1" dirty="0" smtClean="0">
                <a:latin typeface="+mn-ea"/>
              </a:rPr>
              <a:t>Ⅴ</a:t>
            </a:r>
            <a:r>
              <a:rPr lang="ja-JP" altLang="en-US" sz="3600" b="1" dirty="0" smtClean="0">
                <a:latin typeface="+mn-ea"/>
              </a:rPr>
              <a:t>　本時計画研修</a:t>
            </a:r>
            <a:endParaRPr kumimoji="1" lang="ja-JP" altLang="en-US" sz="2000" b="1" dirty="0"/>
          </a:p>
        </p:txBody>
      </p:sp>
      <p:sp>
        <p:nvSpPr>
          <p:cNvPr id="12" name="テキスト ボックス 11"/>
          <p:cNvSpPr txBox="1"/>
          <p:nvPr/>
        </p:nvSpPr>
        <p:spPr>
          <a:xfrm>
            <a:off x="171450" y="1484166"/>
            <a:ext cx="8801100" cy="5355312"/>
          </a:xfrm>
          <a:prstGeom prst="rect">
            <a:avLst/>
          </a:prstGeom>
          <a:noFill/>
        </p:spPr>
        <p:txBody>
          <a:bodyPr wrap="square" rtlCol="0">
            <a:spAutoFit/>
          </a:bodyPr>
          <a:lstStyle/>
          <a:p>
            <a:r>
              <a:rPr lang="ja-JP" altLang="en-US" dirty="0" smtClean="0">
                <a:solidFill>
                  <a:schemeClr val="bg1">
                    <a:lumMod val="85000"/>
                  </a:schemeClr>
                </a:solidFill>
                <a:latin typeface="+mj-ea"/>
                <a:ea typeface="+mj-ea"/>
              </a:rPr>
              <a:t>○平成</a:t>
            </a:r>
            <a:r>
              <a:rPr lang="en-US" altLang="ja-JP" dirty="0" smtClean="0">
                <a:solidFill>
                  <a:schemeClr val="bg1">
                    <a:lumMod val="85000"/>
                  </a:schemeClr>
                </a:solidFill>
                <a:latin typeface="+mj-ea"/>
                <a:ea typeface="+mj-ea"/>
              </a:rPr>
              <a:t>27</a:t>
            </a:r>
            <a:r>
              <a:rPr lang="ja-JP" altLang="en-US" dirty="0" smtClean="0">
                <a:solidFill>
                  <a:schemeClr val="bg1">
                    <a:lumMod val="85000"/>
                  </a:schemeClr>
                </a:solidFill>
                <a:latin typeface="+mj-ea"/>
                <a:ea typeface="+mj-ea"/>
              </a:rPr>
              <a:t>年度　小学校算数</a:t>
            </a:r>
            <a:r>
              <a:rPr lang="en-US" altLang="ja-JP" dirty="0" smtClean="0">
                <a:solidFill>
                  <a:schemeClr val="bg1">
                    <a:lumMod val="85000"/>
                  </a:schemeClr>
                </a:solidFill>
                <a:latin typeface="+mj-ea"/>
                <a:ea typeface="+mj-ea"/>
              </a:rPr>
              <a:t>B</a:t>
            </a:r>
            <a:r>
              <a:rPr lang="ja-JP" altLang="en-US" dirty="0" smtClean="0">
                <a:solidFill>
                  <a:schemeClr val="bg1">
                    <a:lumMod val="85000"/>
                  </a:schemeClr>
                </a:solidFill>
                <a:latin typeface="+mj-ea"/>
                <a:ea typeface="+mj-ea"/>
              </a:rPr>
              <a:t>５を解く。</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○問題に関する資料を読み、正答例や問題の趣旨等を確かめる。</a:t>
            </a:r>
            <a:endParaRPr lang="en-US" altLang="ja-JP" dirty="0" smtClean="0">
              <a:solidFill>
                <a:schemeClr val="bg1">
                  <a:lumMod val="85000"/>
                </a:schemeClr>
              </a:solidFill>
              <a:latin typeface="+mj-ea"/>
              <a:ea typeface="+mj-ea"/>
            </a:endParaRPr>
          </a:p>
          <a:p>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○問題に問われている力を付けるための指導のポイントを考える。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○「ヒント集２」</a:t>
            </a:r>
            <a:r>
              <a:rPr lang="en-US" altLang="ja-JP" dirty="0" smtClean="0">
                <a:solidFill>
                  <a:schemeClr val="bg1">
                    <a:lumMod val="85000"/>
                  </a:schemeClr>
                </a:solidFill>
                <a:latin typeface="+mj-ea"/>
                <a:ea typeface="+mj-ea"/>
              </a:rPr>
              <a:t>P</a:t>
            </a:r>
            <a:r>
              <a:rPr lang="ja-JP" altLang="en-US" dirty="0">
                <a:solidFill>
                  <a:schemeClr val="bg1">
                    <a:lumMod val="85000"/>
                  </a:schemeClr>
                </a:solidFill>
                <a:latin typeface="+mj-ea"/>
                <a:ea typeface="+mj-ea"/>
              </a:rPr>
              <a:t>５</a:t>
            </a:r>
            <a:r>
              <a:rPr lang="ja-JP" altLang="en-US" dirty="0" smtClean="0">
                <a:solidFill>
                  <a:schemeClr val="bg1">
                    <a:lumMod val="85000"/>
                  </a:schemeClr>
                </a:solidFill>
                <a:latin typeface="+mj-ea"/>
                <a:ea typeface="+mj-ea"/>
              </a:rPr>
              <a:t>と</a:t>
            </a:r>
            <a:r>
              <a:rPr lang="en-US" altLang="ja-JP" dirty="0" smtClean="0">
                <a:solidFill>
                  <a:schemeClr val="bg1">
                    <a:lumMod val="85000"/>
                  </a:schemeClr>
                </a:solidFill>
                <a:latin typeface="+mj-ea"/>
                <a:ea typeface="+mj-ea"/>
              </a:rPr>
              <a:t>P10</a:t>
            </a:r>
            <a:r>
              <a:rPr lang="ja-JP" altLang="en-US" dirty="0">
                <a:solidFill>
                  <a:schemeClr val="bg1">
                    <a:lumMod val="85000"/>
                  </a:schemeClr>
                </a:solidFill>
                <a:latin typeface="+mj-ea"/>
                <a:ea typeface="+mj-ea"/>
              </a:rPr>
              <a:t>・</a:t>
            </a:r>
            <a:r>
              <a:rPr lang="en-US" altLang="ja-JP" dirty="0" smtClean="0">
                <a:solidFill>
                  <a:schemeClr val="bg1">
                    <a:lumMod val="85000"/>
                  </a:schemeClr>
                </a:solidFill>
                <a:latin typeface="+mj-ea"/>
                <a:ea typeface="+mj-ea"/>
              </a:rPr>
              <a:t>11</a:t>
            </a:r>
            <a:r>
              <a:rPr lang="ja-JP" altLang="en-US" dirty="0" smtClean="0">
                <a:solidFill>
                  <a:schemeClr val="bg1">
                    <a:lumMod val="85000"/>
                  </a:schemeClr>
                </a:solidFill>
                <a:latin typeface="+mj-ea"/>
                <a:ea typeface="+mj-ea"/>
              </a:rPr>
              <a:t>ページを読む。</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○「授業５」を参考に本時を計画する。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（個人）</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○本時の計画を交流する。</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（グループ）</a:t>
            </a:r>
            <a:endParaRPr lang="en-US" altLang="ja-JP" dirty="0" smtClean="0">
              <a:solidFill>
                <a:schemeClr val="bg1">
                  <a:lumMod val="85000"/>
                </a:schemeClr>
              </a:solidFill>
              <a:latin typeface="+mj-ea"/>
              <a:ea typeface="+mj-ea"/>
            </a:endParaRPr>
          </a:p>
          <a:p>
            <a:r>
              <a:rPr lang="ja-JP" altLang="en-US" dirty="0" smtClean="0">
                <a:latin typeface="+mj-ea"/>
                <a:ea typeface="+mj-ea"/>
              </a:rPr>
              <a:t>○「ヒント集２」</a:t>
            </a:r>
            <a:r>
              <a:rPr lang="en-US" altLang="ja-JP" dirty="0" smtClean="0">
                <a:latin typeface="+mj-ea"/>
                <a:ea typeface="+mj-ea"/>
              </a:rPr>
              <a:t>P12</a:t>
            </a:r>
            <a:r>
              <a:rPr lang="ja-JP" altLang="en-US" dirty="0">
                <a:latin typeface="+mj-ea"/>
                <a:ea typeface="+mj-ea"/>
              </a:rPr>
              <a:t>・</a:t>
            </a:r>
            <a:r>
              <a:rPr lang="en-US" altLang="ja-JP" dirty="0" smtClean="0">
                <a:latin typeface="+mj-ea"/>
                <a:ea typeface="+mj-ea"/>
              </a:rPr>
              <a:t>13</a:t>
            </a:r>
            <a:r>
              <a:rPr lang="ja-JP" altLang="en-US" dirty="0" smtClean="0">
                <a:latin typeface="+mj-ea"/>
                <a:ea typeface="+mj-ea"/>
              </a:rPr>
              <a:t>を読む。</a:t>
            </a:r>
            <a:endParaRPr lang="en-US" altLang="ja-JP" dirty="0" smtClean="0">
              <a:latin typeface="+mj-ea"/>
              <a:ea typeface="+mj-ea"/>
            </a:endParaRPr>
          </a:p>
          <a:p>
            <a:endParaRPr lang="en-US" altLang="ja-JP" dirty="0" smtClean="0">
              <a:latin typeface="+mj-ea"/>
              <a:ea typeface="+mj-ea"/>
            </a:endParaRPr>
          </a:p>
          <a:p>
            <a:r>
              <a:rPr lang="ja-JP" altLang="en-US" dirty="0" smtClean="0">
                <a:solidFill>
                  <a:schemeClr val="bg1">
                    <a:lumMod val="85000"/>
                  </a:schemeClr>
                </a:solidFill>
                <a:latin typeface="+mj-ea"/>
                <a:ea typeface="+mj-ea"/>
              </a:rPr>
              <a:t>○指導のポイントとして捉えたことや、新しく気付いたことを書く。</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　（</a:t>
            </a:r>
            <a:r>
              <a:rPr lang="ja-JP" altLang="en-US" dirty="0">
                <a:solidFill>
                  <a:schemeClr val="bg1">
                    <a:lumMod val="85000"/>
                  </a:schemeClr>
                </a:solidFill>
                <a:latin typeface="+mj-ea"/>
                <a:ea typeface="+mj-ea"/>
              </a:rPr>
              <a:t>個人</a:t>
            </a:r>
            <a:r>
              <a:rPr lang="ja-JP" altLang="en-US" dirty="0" smtClean="0">
                <a:solidFill>
                  <a:schemeClr val="bg1">
                    <a:lumMod val="85000"/>
                  </a:schemeClr>
                </a:solidFill>
                <a:latin typeface="+mj-ea"/>
                <a:ea typeface="+mj-ea"/>
              </a:rPr>
              <a:t>）</a:t>
            </a:r>
            <a:endParaRPr lang="en-US" altLang="ja-JP" dirty="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○考えたことを交流する。</a:t>
            </a:r>
            <a:endParaRPr lang="en-US" altLang="ja-JP" dirty="0" smtClean="0">
              <a:solidFill>
                <a:schemeClr val="bg1">
                  <a:lumMod val="85000"/>
                </a:schemeClr>
              </a:solidFill>
              <a:latin typeface="+mj-ea"/>
              <a:ea typeface="+mj-ea"/>
            </a:endParaRPr>
          </a:p>
          <a:p>
            <a:r>
              <a:rPr lang="ja-JP" altLang="en-US" dirty="0">
                <a:solidFill>
                  <a:schemeClr val="bg1">
                    <a:lumMod val="85000"/>
                  </a:schemeClr>
                </a:solidFill>
                <a:latin typeface="+mj-ea"/>
                <a:ea typeface="+mj-ea"/>
              </a:rPr>
              <a:t>　</a:t>
            </a:r>
            <a:r>
              <a:rPr lang="ja-JP" altLang="en-US" dirty="0" smtClean="0">
                <a:solidFill>
                  <a:schemeClr val="bg1">
                    <a:lumMod val="85000"/>
                  </a:schemeClr>
                </a:solidFill>
                <a:latin typeface="+mj-ea"/>
                <a:ea typeface="+mj-ea"/>
              </a:rPr>
              <a:t>（</a:t>
            </a:r>
            <a:r>
              <a:rPr lang="ja-JP" altLang="en-US" dirty="0">
                <a:solidFill>
                  <a:schemeClr val="bg1">
                    <a:lumMod val="85000"/>
                  </a:schemeClr>
                </a:solidFill>
                <a:latin typeface="+mj-ea"/>
                <a:ea typeface="+mj-ea"/>
              </a:rPr>
              <a:t>グループ</a:t>
            </a:r>
            <a:r>
              <a:rPr lang="ja-JP" altLang="en-US" dirty="0" smtClean="0">
                <a:solidFill>
                  <a:schemeClr val="bg1">
                    <a:lumMod val="85000"/>
                  </a:schemeClr>
                </a:solidFill>
                <a:latin typeface="+mj-ea"/>
                <a:ea typeface="+mj-ea"/>
              </a:rPr>
              <a:t>）</a:t>
            </a:r>
            <a:endParaRPr lang="en-US" altLang="ja-JP" dirty="0" smtClean="0">
              <a:solidFill>
                <a:schemeClr val="bg1">
                  <a:lumMod val="85000"/>
                </a:schemeClr>
              </a:solidFill>
              <a:latin typeface="+mj-ea"/>
              <a:ea typeface="+mj-ea"/>
            </a:endParaRPr>
          </a:p>
          <a:p>
            <a:r>
              <a:rPr lang="ja-JP" altLang="en-US" dirty="0" smtClean="0">
                <a:solidFill>
                  <a:schemeClr val="bg1">
                    <a:lumMod val="85000"/>
                  </a:schemeClr>
                </a:solidFill>
                <a:latin typeface="+mj-ea"/>
                <a:ea typeface="+mj-ea"/>
              </a:rPr>
              <a:t>○全体で共有する。</a:t>
            </a:r>
            <a:endParaRPr lang="en-US" altLang="ja-JP" dirty="0" smtClean="0">
              <a:solidFill>
                <a:schemeClr val="bg1">
                  <a:lumMod val="85000"/>
                </a:schemeClr>
              </a:solidFill>
              <a:latin typeface="+mj-ea"/>
              <a:ea typeface="+mj-ea"/>
            </a:endParaRPr>
          </a:p>
        </p:txBody>
      </p:sp>
      <p:sp>
        <p:nvSpPr>
          <p:cNvPr id="13" name="下矢印 12"/>
          <p:cNvSpPr/>
          <p:nvPr/>
        </p:nvSpPr>
        <p:spPr>
          <a:xfrm>
            <a:off x="3028950" y="18339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下矢印 13"/>
          <p:cNvSpPr/>
          <p:nvPr/>
        </p:nvSpPr>
        <p:spPr>
          <a:xfrm>
            <a:off x="3028950" y="240722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下矢印 14"/>
          <p:cNvSpPr/>
          <p:nvPr/>
        </p:nvSpPr>
        <p:spPr>
          <a:xfrm>
            <a:off x="3028950" y="297785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下矢印 15"/>
          <p:cNvSpPr/>
          <p:nvPr/>
        </p:nvSpPr>
        <p:spPr>
          <a:xfrm>
            <a:off x="3028950" y="3505192"/>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下矢印 16"/>
          <p:cNvSpPr/>
          <p:nvPr/>
        </p:nvSpPr>
        <p:spPr>
          <a:xfrm>
            <a:off x="3028950" y="4563336"/>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下矢印 24"/>
          <p:cNvSpPr/>
          <p:nvPr/>
        </p:nvSpPr>
        <p:spPr>
          <a:xfrm>
            <a:off x="3028950" y="515908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下矢印 25"/>
          <p:cNvSpPr/>
          <p:nvPr/>
        </p:nvSpPr>
        <p:spPr>
          <a:xfrm>
            <a:off x="3028950" y="623456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下矢印 26"/>
          <p:cNvSpPr/>
          <p:nvPr/>
        </p:nvSpPr>
        <p:spPr>
          <a:xfrm>
            <a:off x="3028950" y="5659590"/>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a:off x="3028950" y="4031668"/>
            <a:ext cx="266700"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26041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ジャパネスク">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キュート">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ジャパネスク">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lnDef>
      <a:spPr>
        <a:ln w="12700" cmpd="sng">
          <a:solidFill>
            <a:srgbClr val="FF0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17458</Words>
  <Application>Microsoft Office PowerPoint</Application>
  <PresentationFormat>画面に合わせる (4:3)</PresentationFormat>
  <Paragraphs>1805</Paragraphs>
  <Slides>124</Slides>
  <Notes>124</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124</vt:i4>
      </vt:variant>
    </vt:vector>
  </HeadingPairs>
  <TitlesOfParts>
    <vt:vector size="131" baseType="lpstr">
      <vt:lpstr>HG丸ｺﾞｼｯｸM-PRO</vt:lpstr>
      <vt:lpstr>ＭＳ Ｐゴシック</vt:lpstr>
      <vt:lpstr>ＭＳ ゴシック</vt:lpstr>
      <vt:lpstr>Calibri</vt:lpstr>
      <vt:lpstr>Trebuchet MS</vt:lpstr>
      <vt:lpstr>Wingdings 2</vt:lpstr>
      <vt:lpstr>ジャパネスク</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2022-09-26T00:17:20Z</dcterms:created>
  <dcterms:modified xsi:type="dcterms:W3CDTF">2022-09-26T00:17:26Z</dcterms:modified>
</cp:coreProperties>
</file>