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 standalone="yes"?>
<Relationships xmlns="http://schemas.openxmlformats.org/package/2006/relationships">
  <Relationship Id="rId3" Type="http://schemas.openxmlformats.org/package/2006/relationships/metadata/core-properties" Target="docProps/core.xml" />
  <Relationship Id="rId2" Type="http://schemas.openxmlformats.org/package/2006/relationships/metadata/thumbnail" Target="docProps/thumbnail.jpeg" />
  <Relationship Id="rId1" Type="http://schemas.openxmlformats.org/officeDocument/2006/relationships/officeDocument" Target="ppt/presentation.xml" />
  <Relationship Id="rId4" Type="http://schemas.openxmlformats.org/officeDocument/2006/relationships/extended-properties" Target="docProps/app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  <p:sldMasterId id="2147483829" r:id="rId2"/>
  </p:sldMasterIdLst>
  <p:notesMasterIdLst>
    <p:notesMasterId r:id="rId18"/>
  </p:notesMasterIdLst>
  <p:handoutMasterIdLst>
    <p:handoutMasterId r:id="rId19"/>
  </p:handoutMasterIdLst>
  <p:sldIdLst>
    <p:sldId id="897" r:id="rId3"/>
    <p:sldId id="845" r:id="rId4"/>
    <p:sldId id="846" r:id="rId5"/>
    <p:sldId id="848" r:id="rId6"/>
    <p:sldId id="849" r:id="rId7"/>
    <p:sldId id="851" r:id="rId8"/>
    <p:sldId id="899" r:id="rId9"/>
    <p:sldId id="883" r:id="rId10"/>
    <p:sldId id="886" r:id="rId11"/>
    <p:sldId id="894" r:id="rId12"/>
    <p:sldId id="887" r:id="rId13"/>
    <p:sldId id="885" r:id="rId14"/>
    <p:sldId id="888" r:id="rId15"/>
    <p:sldId id="895" r:id="rId16"/>
    <p:sldId id="890" r:id="rId17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25">
          <p15:clr>
            <a:srgbClr val="A4A3A4"/>
          </p15:clr>
        </p15:guide>
        <p15:guide id="2" pos="1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FF"/>
    <a:srgbClr val="FF3300"/>
    <a:srgbClr val="CCECFF"/>
    <a:srgbClr val="99FFCC"/>
    <a:srgbClr val="00FFCC"/>
    <a:srgbClr val="FFFF99"/>
    <a:srgbClr val="FFFF66"/>
    <a:srgbClr val="FFCC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6662" autoAdjust="0"/>
    <p:restoredTop sz="99777" autoAdjust="0"/>
  </p:normalViewPr>
  <p:slideViewPr>
    <p:cSldViewPr snapToGrid="0" showGuides="1">
      <p:cViewPr varScale="1">
        <p:scale>
          <a:sx n="85" d="100"/>
          <a:sy n="85" d="100"/>
        </p:scale>
        <p:origin x="-342" y="-90"/>
      </p:cViewPr>
      <p:guideLst>
        <p:guide orient="horz" pos="825"/>
        <p:guide pos="19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&#65279;<?xml version="1.0" encoding="utf-8" standalone="yes"?>
<Relationships xmlns="http://schemas.openxmlformats.org/package/2006/relationships">
  <Relationship Id="rId8" Type="http://schemas.openxmlformats.org/officeDocument/2006/relationships/slide" Target="slides/slide6.xml" />
  <Relationship Id="rId13" Type="http://schemas.openxmlformats.org/officeDocument/2006/relationships/slide" Target="slides/slide11.xml" />
  <Relationship Id="rId18" Type="http://schemas.openxmlformats.org/officeDocument/2006/relationships/notesMaster" Target="notesMasters/notesMaster1.xml" />
  <Relationship Id="rId3" Type="http://schemas.openxmlformats.org/officeDocument/2006/relationships/slide" Target="slides/slide1.xml" />
  <Relationship Id="rId21" Type="http://schemas.openxmlformats.org/officeDocument/2006/relationships/viewProps" Target="viewProps.xml" />
  <Relationship Id="rId7" Type="http://schemas.openxmlformats.org/officeDocument/2006/relationships/slide" Target="slides/slide5.xml" />
  <Relationship Id="rId12" Type="http://schemas.openxmlformats.org/officeDocument/2006/relationships/slide" Target="slides/slide10.xml" />
  <Relationship Id="rId17" Type="http://schemas.openxmlformats.org/officeDocument/2006/relationships/slide" Target="slides/slide15.xml" />
  <Relationship Id="rId2" Type="http://schemas.openxmlformats.org/officeDocument/2006/relationships/slideMaster" Target="slideMasters/slideMaster2.xml" />
  <Relationship Id="rId16" Type="http://schemas.openxmlformats.org/officeDocument/2006/relationships/slide" Target="slides/slide14.xml" />
  <Relationship Id="rId20" Type="http://schemas.openxmlformats.org/officeDocument/2006/relationships/presProps" Target="presProps.xml" />
  <Relationship Id="rId1" Type="http://schemas.openxmlformats.org/officeDocument/2006/relationships/slideMaster" Target="slideMasters/slideMaster1.xml" />
  <Relationship Id="rId6" Type="http://schemas.openxmlformats.org/officeDocument/2006/relationships/slide" Target="slides/slide4.xml" />
  <Relationship Id="rId11" Type="http://schemas.openxmlformats.org/officeDocument/2006/relationships/slide" Target="slides/slide9.xml" />
  <Relationship Id="rId5" Type="http://schemas.openxmlformats.org/officeDocument/2006/relationships/slide" Target="slides/slide3.xml" />
  <Relationship Id="rId15" Type="http://schemas.openxmlformats.org/officeDocument/2006/relationships/slide" Target="slides/slide13.xml" />
  <Relationship Id="rId23" Type="http://schemas.openxmlformats.org/officeDocument/2006/relationships/tableStyles" Target="tableStyles.xml" />
  <Relationship Id="rId10" Type="http://schemas.openxmlformats.org/officeDocument/2006/relationships/slide" Target="slides/slide8.xml" />
  <Relationship Id="rId19" Type="http://schemas.openxmlformats.org/officeDocument/2006/relationships/handoutMaster" Target="handoutMasters/handoutMaster1.xml" />
  <Relationship Id="rId4" Type="http://schemas.openxmlformats.org/officeDocument/2006/relationships/slide" Target="slides/slide2.xml" />
  <Relationship Id="rId9" Type="http://schemas.openxmlformats.org/officeDocument/2006/relationships/slide" Target="slides/slide7.xml" />
  <Relationship Id="rId14" Type="http://schemas.openxmlformats.org/officeDocument/2006/relationships/slide" Target="slides/slide12.xml" />
  <Relationship Id="rId22" Type="http://schemas.openxmlformats.org/officeDocument/2006/relationships/theme" Target="theme/theme1.xml" />
</Relationships>
</file>

<file path=ppt/handoutMasters/_rels/handout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4.xml" />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40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r">
              <a:defRPr sz="1200"/>
            </a:lvl1pPr>
          </a:lstStyle>
          <a:p>
            <a:fld id="{3AB88C29-7B39-471E-97D2-B91B0EC89A2D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40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r">
              <a:defRPr sz="1200"/>
            </a:lvl1pPr>
          </a:lstStyle>
          <a:p>
            <a:fld id="{A38D17A4-5CF6-43E2-AEE4-4A1F5011C0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53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3.xml" />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1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r">
              <a:defRPr sz="1200"/>
            </a:lvl1pPr>
          </a:lstStyle>
          <a:p>
            <a:fld id="{B044E6AB-D650-4895-A0B4-DB97EF3232BA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08" rIns="91422" bIns="457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8"/>
            <a:ext cx="5445760" cy="4472703"/>
          </a:xfrm>
          <a:prstGeom prst="rect">
            <a:avLst/>
          </a:prstGeom>
        </p:spPr>
        <p:txBody>
          <a:bodyPr vert="horz" lIns="91422" tIns="45708" rIns="91422" bIns="4570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1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r">
              <a:defRPr sz="1200"/>
            </a:lvl1pPr>
          </a:lstStyle>
          <a:p>
            <a:fld id="{4D3E3A65-14AE-4051-8A5D-6820BE27C2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70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.xml" />
  <Relationship Id="rId1" Type="http://schemas.openxmlformats.org/officeDocument/2006/relationships/notesMaster" Target="../notesMasters/notesMaster1.xml" />
</Relationships>
</file>

<file path=ppt/notesSlides/_rels/notesSlide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2.xml" />
  <Relationship Id="rId1" Type="http://schemas.openxmlformats.org/officeDocument/2006/relationships/notesMaster" Target="../notesMasters/notesMaster1.xml" />
</Relationships>
</file>

<file path=ppt/notesSlides/_rels/notesSlide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3.xml" />
  <Relationship Id="rId1" Type="http://schemas.openxmlformats.org/officeDocument/2006/relationships/notesMaster" Target="../notesMasters/notesMaster1.xml" />
</Relationships>
</file>

<file path=ppt/notesSlides/_rels/notesSlide4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4.xml" />
  <Relationship Id="rId1" Type="http://schemas.openxmlformats.org/officeDocument/2006/relationships/notesMaster" Target="../notesMasters/notesMaster1.xml" />
</Relationships>
</file>

<file path=ppt/notesSlides/_rels/notesSlide5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5.xml" />
  <Relationship Id="rId1" Type="http://schemas.openxmlformats.org/officeDocument/2006/relationships/notesMaster" Target="../notesMasters/notesMaster1.xml" />
</Relationships>
</file>

<file path=ppt/notesSlides/_rels/notesSlide6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6.xml" />
  <Relationship Id="rId1" Type="http://schemas.openxmlformats.org/officeDocument/2006/relationships/notesMaster" Target="../notesMasters/notesMaster1.xml" />
</Relationships>
</file>

<file path=ppt/notesSlides/_rels/notesSlide7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7.xml" />
  <Relationship Id="rId1" Type="http://schemas.openxmlformats.org/officeDocument/2006/relationships/notesMaster" Target="../notesMasters/notesMaster1.xml" />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2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3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17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49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6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69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7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slideLayouts/_rels/slideLayout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2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0978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55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177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99771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8616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9410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18989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94365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523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127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5330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6628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21281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2837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44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19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904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665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04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63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744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45552209"/>
      </p:ext>
    </p:extLst>
  </p:cSld>
  <p:clrMapOvr>
    <a:masterClrMapping/>
  </p:clrMapOvr>
</p:sldLayout>
</file>

<file path=ppt/slideMasters/_rels/slideMaster1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8.xml" />
  <Relationship Id="rId3" Type="http://schemas.openxmlformats.org/officeDocument/2006/relationships/slideLayout" Target="../slideLayouts/slideLayout3.xml" />
  <Relationship Id="rId7" Type="http://schemas.openxmlformats.org/officeDocument/2006/relationships/slideLayout" Target="../slideLayouts/slideLayout7.xml" />
  <Relationship Id="rId12" Type="http://schemas.openxmlformats.org/officeDocument/2006/relationships/theme" Target="../theme/theme1.xml" />
  <Relationship Id="rId2" Type="http://schemas.openxmlformats.org/officeDocument/2006/relationships/slideLayout" Target="../slideLayouts/slideLayout2.xml" />
  <Relationship Id="rId1" Type="http://schemas.openxmlformats.org/officeDocument/2006/relationships/slideLayout" Target="../slideLayouts/slideLayout1.xml" />
  <Relationship Id="rId6" Type="http://schemas.openxmlformats.org/officeDocument/2006/relationships/slideLayout" Target="../slideLayouts/slideLayout6.xml" />
  <Relationship Id="rId11" Type="http://schemas.openxmlformats.org/officeDocument/2006/relationships/slideLayout" Target="../slideLayouts/slideLayout11.xml" />
  <Relationship Id="rId5" Type="http://schemas.openxmlformats.org/officeDocument/2006/relationships/slideLayout" Target="../slideLayouts/slideLayout5.xml" />
  <Relationship Id="rId10" Type="http://schemas.openxmlformats.org/officeDocument/2006/relationships/slideLayout" Target="../slideLayouts/slideLayout10.xml" />
  <Relationship Id="rId4" Type="http://schemas.openxmlformats.org/officeDocument/2006/relationships/slideLayout" Target="../slideLayouts/slideLayout4.xml" />
  <Relationship Id="rId9" Type="http://schemas.openxmlformats.org/officeDocument/2006/relationships/slideLayout" Target="../slideLayouts/slideLayout9.xml" />
</Relationships>
</file>

<file path=ppt/slideMasters/_rels/slideMaster2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19.xml" />
  <Relationship Id="rId3" Type="http://schemas.openxmlformats.org/officeDocument/2006/relationships/slideLayout" Target="../slideLayouts/slideLayout14.xml" />
  <Relationship Id="rId7" Type="http://schemas.openxmlformats.org/officeDocument/2006/relationships/slideLayout" Target="../slideLayouts/slideLayout18.xml" />
  <Relationship Id="rId12" Type="http://schemas.openxmlformats.org/officeDocument/2006/relationships/theme" Target="../theme/theme2.xml" />
  <Relationship Id="rId2" Type="http://schemas.openxmlformats.org/officeDocument/2006/relationships/slideLayout" Target="../slideLayouts/slideLayout13.xml" />
  <Relationship Id="rId1" Type="http://schemas.openxmlformats.org/officeDocument/2006/relationships/slideLayout" Target="../slideLayouts/slideLayout12.xml" />
  <Relationship Id="rId6" Type="http://schemas.openxmlformats.org/officeDocument/2006/relationships/slideLayout" Target="../slideLayouts/slideLayout17.xml" />
  <Relationship Id="rId11" Type="http://schemas.openxmlformats.org/officeDocument/2006/relationships/slideLayout" Target="../slideLayouts/slideLayout22.xml" />
  <Relationship Id="rId5" Type="http://schemas.openxmlformats.org/officeDocument/2006/relationships/slideLayout" Target="../slideLayouts/slideLayout16.xml" />
  <Relationship Id="rId10" Type="http://schemas.openxmlformats.org/officeDocument/2006/relationships/slideLayout" Target="../slideLayouts/slideLayout21.xml" />
  <Relationship Id="rId4" Type="http://schemas.openxmlformats.org/officeDocument/2006/relationships/slideLayout" Target="../slideLayouts/slideLayout15.xml" />
  <Relationship Id="rId9" Type="http://schemas.openxmlformats.org/officeDocument/2006/relationships/slideLayout" Target="../slideLayouts/slideLayout20.xml" />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5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001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.jpeg" />
  <Relationship Id="rId2" Type="http://schemas.openxmlformats.org/officeDocument/2006/relationships/notesSlide" Target="../notesSlides/notesSlide1.xml" />
  <Relationship Id="rId1" Type="http://schemas.openxmlformats.org/officeDocument/2006/relationships/slideLayout" Target="../slideLayouts/slideLayout7.xml" />
</Relationships>
</file>

<file path=ppt/slides/_rels/slide10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21.png" />
  <Relationship Id="rId1" Type="http://schemas.openxmlformats.org/officeDocument/2006/relationships/slideLayout" Target="../slideLayouts/slideLayout7.xml" />
</Relationships>
</file>

<file path=ppt/slides/_rels/slide11.xml.rels>&#65279;<?xml version="1.0" encoding="utf-8" standalone="yes"?>
<Relationships xmlns="http://schemas.openxmlformats.org/package/2006/relationships">
  <Relationship Id="rId3" Type="http://schemas.microsoft.com/office/2007/relationships/hdphoto" Target="../media/hdphoto1.wdp" />
  <Relationship Id="rId2" Type="http://schemas.openxmlformats.org/officeDocument/2006/relationships/image" Target="../media/image22.png" />
  <Relationship Id="rId1" Type="http://schemas.openxmlformats.org/officeDocument/2006/relationships/slideLayout" Target="../slideLayouts/slideLayout7.xml" />
</Relationships>
</file>

<file path=ppt/slides/_rels/slide12.xml.rels>&#65279;<?xml version="1.0" encoding="utf-8" standalone="yes"?>
<Relationships xmlns="http://schemas.openxmlformats.org/package/2006/relationships">
  <Relationship Id="rId3" Type="http://schemas.microsoft.com/office/2007/relationships/hdphoto" Target="../media/hdphoto1.wdp" />
  <Relationship Id="rId2" Type="http://schemas.openxmlformats.org/officeDocument/2006/relationships/image" Target="../media/image22.png" />
  <Relationship Id="rId1" Type="http://schemas.openxmlformats.org/officeDocument/2006/relationships/slideLayout" Target="../slideLayouts/slideLayout7.xml" />
</Relationships>
</file>

<file path=ppt/slides/_rels/slide13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7.xml" />
</Relationships>
</file>

<file path=ppt/slides/_rels/slide14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7.xml" />
</Relationships>
</file>

<file path=ppt/slides/_rels/slide15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4.png" />
  <Relationship Id="rId2" Type="http://schemas.openxmlformats.org/officeDocument/2006/relationships/image" Target="../media/image23.WMF" />
  <Relationship Id="rId1" Type="http://schemas.openxmlformats.org/officeDocument/2006/relationships/slideLayout" Target="../slideLayouts/slideLayout18.xml" />
</Relationships>
</file>

<file path=ppt/slides/_rels/slide2.xml.rels>&#65279;<?xml version="1.0" encoding="utf-8" standalone="yes"?>
<Relationships xmlns="http://schemas.openxmlformats.org/package/2006/relationships">
  <Relationship Id="rId3" Type="http://schemas.openxmlformats.org/officeDocument/2006/relationships/slideLayout" Target="../slideLayouts/slideLayout7.xml" />
  <Relationship Id="rId2" Type="http://schemas.openxmlformats.org/officeDocument/2006/relationships/video" Target="../media/media1.wmv" />
  <Relationship Id="rId1" Type="http://schemas.microsoft.com/office/2007/relationships/media" Target="../media/media1.wmv" />
  <Relationship Id="rId5" Type="http://schemas.openxmlformats.org/officeDocument/2006/relationships/image" Target="../media/image3.png" />
  <Relationship Id="rId4" Type="http://schemas.openxmlformats.org/officeDocument/2006/relationships/notesSlide" Target="../notesSlides/notesSlide2.xml" />
</Relationships>
</file>

<file path=ppt/slides/_rels/slide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3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7.png" />
  <Relationship Id="rId5" Type="http://schemas.openxmlformats.org/officeDocument/2006/relationships/image" Target="../media/image6.jpeg" />
  <Relationship Id="rId4" Type="http://schemas.openxmlformats.org/officeDocument/2006/relationships/image" Target="../media/image5.jpeg" />
</Relationships>
</file>

<file path=ppt/slides/_rels/slide4.xml.rels>&#65279;<?xml version="1.0" encoding="utf-8" standalone="yes"?>
<Relationships xmlns="http://schemas.openxmlformats.org/package/2006/relationships">
  <Relationship Id="rId8" Type="http://schemas.openxmlformats.org/officeDocument/2006/relationships/image" Target="../media/image12.jpeg" />
  <Relationship Id="rId3" Type="http://schemas.openxmlformats.org/officeDocument/2006/relationships/image" Target="../media/image8.jpeg" />
  <Relationship Id="rId7" Type="http://schemas.openxmlformats.org/officeDocument/2006/relationships/image" Target="../media/image11.jpeg" />
  <Relationship Id="rId2" Type="http://schemas.openxmlformats.org/officeDocument/2006/relationships/notesSlide" Target="../notesSlides/notesSlide4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0.png" />
  <Relationship Id="rId5" Type="http://schemas.openxmlformats.org/officeDocument/2006/relationships/image" Target="../media/image9.jpg" />
  <Relationship Id="rId10" Type="http://schemas.openxmlformats.org/officeDocument/2006/relationships/image" Target="../media/image13.png" />
  <Relationship Id="rId4" Type="http://schemas.openxmlformats.org/officeDocument/2006/relationships/image" Target="../media/image7.png" />
  <Relationship Id="rId9" Type="http://schemas.openxmlformats.org/officeDocument/2006/relationships/hyperlink" Target="http://2.bp.blogspot.com/-RCvsOzx_kYU/UT10D5p3iUI/AAAAAAAAOqw/RzYLUmoYx80/s1600/animal_fox.png" TargetMode="External" />
</Relationships>
</file>

<file path=ppt/slides/_rels/slide5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4.WMF" />
  <Relationship Id="rId2" Type="http://schemas.openxmlformats.org/officeDocument/2006/relationships/notesSlide" Target="../notesSlides/notesSlide5.xml" />
  <Relationship Id="rId1" Type="http://schemas.openxmlformats.org/officeDocument/2006/relationships/slideLayout" Target="../slideLayouts/slideLayout7.xml" />
  <Relationship Id="rId5" Type="http://schemas.openxmlformats.org/officeDocument/2006/relationships/image" Target="../media/image15.png" />
  <Relationship Id="rId4" Type="http://schemas.openxmlformats.org/officeDocument/2006/relationships/image" Target="../media/image7.png" />
</Relationships>
</file>

<file path=ppt/slides/_rels/slide6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6.jpeg" />
  <Relationship Id="rId2" Type="http://schemas.openxmlformats.org/officeDocument/2006/relationships/notesSlide" Target="../notesSlides/notesSlide6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7.png" />
  <Relationship Id="rId5" Type="http://schemas.openxmlformats.org/officeDocument/2006/relationships/hyperlink" Target="http://4.bp.blogspot.com/-bM-1LyYbYFc/U-8HT4a1lMI/AAAAAAAAlBA/xSIEDLVzU0w/s800/video_camera.png" TargetMode="External" />
  <Relationship Id="rId4" Type="http://schemas.openxmlformats.org/officeDocument/2006/relationships/image" Target="../media/image7.png" />
</Relationships>
</file>

<file path=ppt/slides/_rels/slide7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8.jpeg" />
  <Relationship Id="rId2" Type="http://schemas.openxmlformats.org/officeDocument/2006/relationships/notesSlide" Target="../notesSlides/notesSlide7.xml" />
  <Relationship Id="rId1" Type="http://schemas.openxmlformats.org/officeDocument/2006/relationships/slideLayout" Target="../slideLayouts/slideLayout7.xml" />
</Relationships>
</file>

<file path=ppt/slides/_rels/slide8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0.png" />
  <Relationship Id="rId2" Type="http://schemas.openxmlformats.org/officeDocument/2006/relationships/image" Target="../media/image19.GIF" />
  <Relationship Id="rId1" Type="http://schemas.openxmlformats.org/officeDocument/2006/relationships/slideLayout" Target="../slideLayouts/slideLayout7.xml" />
</Relationships>
</file>

<file path=ppt/slides/_rels/slide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0.png" />
  <Relationship Id="rId2" Type="http://schemas.openxmlformats.org/officeDocument/2006/relationships/image" Target="../media/image19.GIF" />
  <Relationship Id="rId1" Type="http://schemas.openxmlformats.org/officeDocument/2006/relationships/slideLayout" Target="../slideLayouts/slideLayout7.xml" />
  <Relationship Id="rId4" Type="http://schemas.openxmlformats.org/officeDocument/2006/relationships/image" Target="../media/image21.png" 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39" y="3167742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円/楕円 16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295286"/>
            <a:ext cx="895019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模擬授業の場面を決める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・学年，教科，単元</a:t>
            </a:r>
            <a:endParaRPr lang="en-US" altLang="ja-JP" sz="32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３分間の模擬授業をつくる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・どの資料を，どんな順番で提示するか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・どの機能を，どう操作するか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（どこまで拡大するか，どこに注目させるか，</a:t>
            </a:r>
            <a:endParaRPr lang="en-US" altLang="ja-JP" sz="28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何を</a:t>
            </a:r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書き込</a:t>
            </a:r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むか　等）</a:t>
            </a:r>
            <a:endParaRPr lang="en-US" altLang="ja-JP" sz="28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・学習活動，発問・説明等をどうするか</a:t>
            </a:r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4" name="下矢印 13"/>
          <p:cNvSpPr/>
          <p:nvPr/>
        </p:nvSpPr>
        <p:spPr>
          <a:xfrm>
            <a:off x="990534" y="2081309"/>
            <a:ext cx="468989" cy="877962"/>
          </a:xfrm>
          <a:prstGeom prst="downArrow">
            <a:avLst/>
          </a:prstGeom>
          <a:solidFill>
            <a:srgbClr val="99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/>
          <p:cNvSpPr/>
          <p:nvPr/>
        </p:nvSpPr>
        <p:spPr>
          <a:xfrm>
            <a:off x="1786393" y="2081309"/>
            <a:ext cx="4094508" cy="628555"/>
          </a:xfrm>
          <a:prstGeom prst="roundRect">
            <a:avLst>
              <a:gd name="adj" fmla="val 19796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　３分間の模擬授業をつくる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9" name="フローチャート : 書類 18"/>
          <p:cNvSpPr/>
          <p:nvPr/>
        </p:nvSpPr>
        <p:spPr>
          <a:xfrm flipH="1" flipV="1">
            <a:off x="6606109" y="1894669"/>
            <a:ext cx="2322599" cy="1033474"/>
          </a:xfrm>
          <a:prstGeom prst="flowChartDocumen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597858" y="2097146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ワークシートに</a:t>
            </a:r>
            <a:endParaRPr kumimoji="1" lang="en-US" altLang="ja-JP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記入しながら</a:t>
            </a:r>
            <a:endParaRPr kumimoji="1"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正方形/長方形 15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C:\Users\u76.CENTER\Desktop\bunbougu_enpits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062">
            <a:off x="8368244" y="1355565"/>
            <a:ext cx="339900" cy="87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2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模擬授業を行う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389879"/>
            <a:ext cx="89501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模擬授業者（グループ代表）を決める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・模擬授業者以外は，児童生徒役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7" b="96267" l="2400" r="100000">
                        <a14:foregroundMark x1="39200" y1="85600" x2="39200" y2="85600"/>
                        <a14:foregroundMark x1="35733" y1="82667" x2="35733" y2="82667"/>
                        <a14:foregroundMark x1="38133" y1="91467" x2="38133" y2="91467"/>
                        <a14:foregroundMark x1="39200" y1="81600" x2="39200" y2="8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32" y="5158596"/>
            <a:ext cx="1582014" cy="158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模擬授業を行う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389879"/>
            <a:ext cx="895019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模擬授業者（グループ代表）を決める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・模擬授業者以外は，児童生徒役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模擬授業を行う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・３分間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・スクリーン（画面）の前で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・学年，教科，単元を伝えて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　 　　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例 「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6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年生，社会科，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　　 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『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幕末から明治維新へ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』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です」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1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7" b="96267" l="2400" r="100000">
                        <a14:foregroundMark x1="39200" y1="85600" x2="39200" y2="85600"/>
                        <a14:foregroundMark x1="35733" y1="82667" x2="35733" y2="82667"/>
                        <a14:foregroundMark x1="38133" y1="91467" x2="38133" y2="91467"/>
                        <a14:foregroundMark x1="39200" y1="81600" x2="39200" y2="8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32" y="5158596"/>
            <a:ext cx="1582014" cy="158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角丸四角形吹き出し 2"/>
          <p:cNvSpPr/>
          <p:nvPr/>
        </p:nvSpPr>
        <p:spPr>
          <a:xfrm>
            <a:off x="3086100" y="5353050"/>
            <a:ext cx="5048250" cy="962025"/>
          </a:xfrm>
          <a:prstGeom prst="wedgeRoundRectCallout">
            <a:avLst>
              <a:gd name="adj1" fmla="val -62720"/>
              <a:gd name="adj2" fmla="val -9840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7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感想を共有する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01314" y="1815636"/>
            <a:ext cx="9059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グループ内で感想を出し合う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全体で発表する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2039994" y="2727994"/>
            <a:ext cx="628770" cy="4836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82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「教育の情報化に関する手引」から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349370" y="1857851"/>
            <a:ext cx="8445260" cy="2538303"/>
          </a:xfrm>
          <a:prstGeom prst="roundRect">
            <a:avLst>
              <a:gd name="adj" fmla="val 605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84880" y="2146150"/>
            <a:ext cx="837423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　ＩＣＴ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活用の場面やタイミング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，活用する</a:t>
            </a:r>
            <a:endParaRPr lang="en-US" altLang="ja-JP" sz="32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900" dirty="0" smtClean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endParaRPr lang="en-US" altLang="ja-JP" sz="9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上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での創意工夫など，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教員の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指導力が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教育効</a:t>
            </a:r>
            <a:endParaRPr lang="en-US" altLang="ja-JP" sz="32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900" dirty="0" smtClean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endParaRPr lang="en-US" altLang="ja-JP" sz="9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果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に大きく関わる。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6208594" y="799307"/>
            <a:ext cx="27574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en-US" altLang="ja-JP" sz="2000" dirty="0">
                <a:solidFill>
                  <a:prstClr val="black"/>
                </a:solidFill>
                <a:latin typeface="+mn-ea"/>
              </a:rPr>
              <a:t>(2010</a:t>
            </a:r>
            <a:r>
              <a:rPr lang="ja-JP" altLang="en-US" sz="2000" dirty="0" err="1">
                <a:solidFill>
                  <a:prstClr val="black"/>
                </a:solidFill>
                <a:latin typeface="+mn-ea"/>
              </a:rPr>
              <a:t>，</a:t>
            </a:r>
            <a:r>
              <a:rPr lang="ja-JP" altLang="en-US" sz="2000" dirty="0">
                <a:solidFill>
                  <a:prstClr val="black"/>
                </a:solidFill>
                <a:latin typeface="+mn-ea"/>
              </a:rPr>
              <a:t>文部科学省</a:t>
            </a:r>
            <a:r>
              <a:rPr lang="en-US" altLang="ja-JP" sz="2000" dirty="0" smtClean="0">
                <a:solidFill>
                  <a:prstClr val="black"/>
                </a:solidFill>
                <a:latin typeface="+mn-ea"/>
              </a:rPr>
              <a:t>)</a:t>
            </a:r>
            <a:endParaRPr lang="ja-JP" altLang="en-US" sz="20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4456981" y="3348417"/>
            <a:ext cx="2620094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1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solidFill>
                  <a:prstClr val="black"/>
                </a:solidFill>
                <a:latin typeface="HG丸ｺﾞｼｯｸM-PRO" pitchFamily="50" charset="-128"/>
              </a:rPr>
              <a:t>終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itchFamily="50" charset="-128"/>
              </a:rPr>
              <a:t>わりに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4957" y="2125000"/>
            <a:ext cx="8327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デジタル教科書校内研修について，振り返りシートに記入をお願いします。　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14" y="3816569"/>
            <a:ext cx="3299487" cy="2698815"/>
          </a:xfrm>
          <a:prstGeom prst="rect">
            <a:avLst/>
          </a:prstGeom>
        </p:spPr>
      </p:pic>
      <p:pic>
        <p:nvPicPr>
          <p:cNvPr id="7" name="Picture 2" descr="Y:\所員長研共有情報\情報教育部\ﾁｭﾛﾘ\churoli005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7" r="18208" b="11542"/>
          <a:stretch/>
        </p:blipFill>
        <p:spPr bwMode="auto">
          <a:xfrm>
            <a:off x="6773112" y="4365104"/>
            <a:ext cx="2155372" cy="21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22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5" y="578551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b="1" dirty="0" smtClean="0">
                <a:solidFill>
                  <a:srgbClr val="CCEC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動画</a:t>
            </a:r>
            <a:endParaRPr lang="ja-JP" altLang="en-US" sz="1400" b="1" dirty="0">
              <a:solidFill>
                <a:srgbClr val="CCEC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201411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262" t="9507" r="7998"/>
          <a:stretch/>
        </p:blipFill>
        <p:spPr>
          <a:xfrm>
            <a:off x="722663" y="1444222"/>
            <a:ext cx="7698674" cy="48536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06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9" y="2176894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133" y="2176894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21901" y="2166677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866187" y="2145803"/>
            <a:ext cx="108012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604587" y="2677265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7053" y="2123567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866" y="5062022"/>
            <a:ext cx="2712955" cy="587552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935021" y="500324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　大</a:t>
            </a:r>
            <a:endParaRPr lang="ja-JP" alt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7055" y="5071169"/>
            <a:ext cx="2712955" cy="578404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574619" y="501071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244" y="5051596"/>
            <a:ext cx="2712955" cy="597978"/>
          </a:xfrm>
          <a:prstGeom prst="rect">
            <a:avLst/>
          </a:prstGeom>
        </p:spPr>
      </p:pic>
      <p:sp>
        <p:nvSpPr>
          <p:cNvPr id="34" name="正方形/長方形 33"/>
          <p:cNvSpPr/>
          <p:nvPr/>
        </p:nvSpPr>
        <p:spPr>
          <a:xfrm>
            <a:off x="6496852" y="50050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cxnSp>
        <p:nvCxnSpPr>
          <p:cNvPr id="3" name="直線コネクタ 2"/>
          <p:cNvCxnSpPr>
            <a:stCxn id="17" idx="4"/>
            <a:endCxn id="29" idx="0"/>
          </p:cNvCxnSpPr>
          <p:nvPr/>
        </p:nvCxnSpPr>
        <p:spPr>
          <a:xfrm>
            <a:off x="1406247" y="3073309"/>
            <a:ext cx="265097" cy="1988713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>
            <a:stCxn id="18" idx="4"/>
            <a:endCxn id="31" idx="0"/>
          </p:cNvCxnSpPr>
          <p:nvPr/>
        </p:nvCxnSpPr>
        <p:spPr>
          <a:xfrm>
            <a:off x="3149561" y="3469353"/>
            <a:ext cx="1443972" cy="1601816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>
            <a:stCxn id="24" idx="4"/>
            <a:endCxn id="33" idx="0"/>
          </p:cNvCxnSpPr>
          <p:nvPr/>
        </p:nvCxnSpPr>
        <p:spPr>
          <a:xfrm flipH="1">
            <a:off x="7515722" y="2915655"/>
            <a:ext cx="696305" cy="2135941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1225781" y="129147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0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1904" y="2335890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623" y="4946175"/>
            <a:ext cx="1764119" cy="12522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0"/>
          </a:effectLst>
          <a:extLst/>
        </p:spPr>
      </p:pic>
      <p:sp>
        <p:nvSpPr>
          <p:cNvPr id="38" name="テキスト ボックス 37"/>
          <p:cNvSpPr txBox="1"/>
          <p:nvPr/>
        </p:nvSpPr>
        <p:spPr>
          <a:xfrm>
            <a:off x="412270" y="2394648"/>
            <a:ext cx="833602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メニューまたはツール</a:t>
            </a:r>
            <a:r>
              <a:rPr kumimoji="1" lang="ja-JP" altLang="en-US" sz="3200" dirty="0" smtClean="0"/>
              <a:t>の拡大ボタンを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</a:t>
            </a:r>
            <a:r>
              <a:rPr kumimoji="1" lang="ja-JP" altLang="en-US" sz="3200" dirty="0" smtClean="0"/>
              <a:t>クリック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拡大する部分にマウスを移動</a:t>
            </a:r>
            <a:endParaRPr lang="en-US" altLang="ja-JP" sz="3200" dirty="0"/>
          </a:p>
          <a:p>
            <a:r>
              <a:rPr kumimoji="1" lang="ja-JP" altLang="en-US" sz="2800" dirty="0" smtClean="0"/>
              <a:t>　　　</a:t>
            </a:r>
            <a:r>
              <a:rPr kumimoji="1" lang="ja-JP" altLang="en-US" sz="2500" dirty="0" smtClean="0"/>
              <a:t>拡大マークの表示，色の変化</a:t>
            </a:r>
            <a:r>
              <a:rPr lang="ja-JP" altLang="en-US" sz="2500" dirty="0" smtClean="0"/>
              <a:t>　  クリック</a:t>
            </a:r>
            <a:r>
              <a:rPr kumimoji="1" lang="ja-JP" altLang="en-US" sz="2500" dirty="0" smtClean="0"/>
              <a:t>または</a:t>
            </a:r>
            <a:endParaRPr kumimoji="1" lang="en-US" altLang="ja-JP" sz="2500" dirty="0" smtClean="0"/>
          </a:p>
          <a:p>
            <a:r>
              <a:rPr lang="en-US" altLang="ja-JP" sz="2500" dirty="0"/>
              <a:t> </a:t>
            </a:r>
            <a:r>
              <a:rPr lang="en-US" altLang="ja-JP" sz="2500" dirty="0" smtClean="0"/>
              <a:t>                                                           </a:t>
            </a:r>
            <a:r>
              <a:rPr kumimoji="1" lang="ja-JP" altLang="en-US" sz="2500" dirty="0" smtClean="0"/>
              <a:t>ダブルクリック</a:t>
            </a:r>
            <a:endParaRPr kumimoji="1" lang="en-US" altLang="ja-JP" sz="2500" dirty="0" smtClean="0"/>
          </a:p>
          <a:p>
            <a:endParaRPr kumimoji="1" lang="en-US" altLang="ja-JP" sz="3200" dirty="0" smtClean="0"/>
          </a:p>
          <a:p>
            <a:endParaRPr kumimoji="1" lang="en-US" altLang="ja-JP" sz="3200" dirty="0" smtClean="0"/>
          </a:p>
          <a:p>
            <a:endParaRPr lang="en-US" altLang="ja-JP" sz="3200" dirty="0"/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14900" y="4918304"/>
            <a:ext cx="1764119" cy="130796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4889039" y="4841682"/>
            <a:ext cx="1913175" cy="1384588"/>
            <a:chOff x="2814852" y="4142510"/>
            <a:chExt cx="3015556" cy="2334919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2944098" y="5033153"/>
              <a:ext cx="2463677" cy="1259950"/>
              <a:chOff x="3433711" y="3946795"/>
              <a:chExt cx="2463677" cy="1259950"/>
            </a:xfrm>
          </p:grpSpPr>
          <p:sp>
            <p:nvSpPr>
              <p:cNvPr id="10" name="正方形/長方形 9"/>
              <p:cNvSpPr/>
              <p:nvPr/>
            </p:nvSpPr>
            <p:spPr>
              <a:xfrm>
                <a:off x="3881774" y="4315997"/>
                <a:ext cx="1718882" cy="809146"/>
              </a:xfrm>
              <a:custGeom>
                <a:avLst/>
                <a:gdLst>
                  <a:gd name="connsiteX0" fmla="*/ 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0 w 1718882"/>
                  <a:gd name="connsiteY4" fmla="*/ 0 h 989676"/>
                  <a:gd name="connsiteX0" fmla="*/ 600075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600075 w 1718882"/>
                  <a:gd name="connsiteY4" fmla="*/ 0 h 989676"/>
                  <a:gd name="connsiteX0" fmla="*/ 74599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745990 w 1718882"/>
                  <a:gd name="connsiteY4" fmla="*/ 0 h 989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8882" h="989676">
                    <a:moveTo>
                      <a:pt x="745990" y="0"/>
                    </a:moveTo>
                    <a:lnTo>
                      <a:pt x="1718882" y="0"/>
                    </a:lnTo>
                    <a:lnTo>
                      <a:pt x="1718882" y="989676"/>
                    </a:lnTo>
                    <a:lnTo>
                      <a:pt x="0" y="989676"/>
                    </a:lnTo>
                    <a:lnTo>
                      <a:pt x="745990" y="0"/>
                    </a:lnTo>
                    <a:close/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4160888" y="3952129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ア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3433711" y="4929746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イ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609356" y="4929747"/>
                <a:ext cx="288032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ウ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5600657" y="3946795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エ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</p:grpSp>
        <p:sp>
          <p:nvSpPr>
            <p:cNvPr id="13" name="テキスト ボックス 12"/>
            <p:cNvSpPr txBox="1"/>
            <p:nvPr/>
          </p:nvSpPr>
          <p:spPr>
            <a:xfrm>
              <a:off x="2814852" y="4142510"/>
              <a:ext cx="3015556" cy="908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2</a:t>
              </a:r>
              <a:r>
                <a:rPr lang="ja-JP" altLang="en-US" sz="11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　</a:t>
              </a:r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次の図形の面積を</a:t>
              </a:r>
              <a:endParaRPr lang="en-US" altLang="ja-JP" sz="13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 　求めなさい。</a:t>
              </a:r>
              <a:endParaRPr lang="ja-JP" altLang="en-US" sz="13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14" name="角丸四角形 13"/>
            <p:cNvSpPr/>
            <p:nvPr/>
          </p:nvSpPr>
          <p:spPr>
            <a:xfrm>
              <a:off x="2895226" y="4283166"/>
              <a:ext cx="338389" cy="36933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4967024" y="5403094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4967026" y="6063457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239191" y="5005924"/>
              <a:ext cx="1040844" cy="36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3cm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5012717" y="5403094"/>
              <a:ext cx="590087" cy="46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２</a:t>
              </a:r>
              <a:endParaRPr lang="en-US" altLang="ja-JP" sz="1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885648" y="6108780"/>
              <a:ext cx="873965" cy="36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5cm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1312" r="14630" b="-1312"/>
          <a:stretch/>
        </p:blipFill>
        <p:spPr bwMode="auto">
          <a:xfrm>
            <a:off x="6802214" y="4907974"/>
            <a:ext cx="1764120" cy="131676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19"/>
          <p:cNvSpPr/>
          <p:nvPr/>
        </p:nvSpPr>
        <p:spPr>
          <a:xfrm>
            <a:off x="7451336" y="4962390"/>
            <a:ext cx="686571" cy="4602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下矢印 2"/>
          <p:cNvSpPr/>
          <p:nvPr/>
        </p:nvSpPr>
        <p:spPr>
          <a:xfrm rot="7610255">
            <a:off x="8101093" y="7983253"/>
            <a:ext cx="667021" cy="721152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2" name="右矢印 41"/>
          <p:cNvSpPr/>
          <p:nvPr/>
        </p:nvSpPr>
        <p:spPr>
          <a:xfrm>
            <a:off x="1141726" y="4087959"/>
            <a:ext cx="298707" cy="155257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925" y="4091525"/>
            <a:ext cx="298730" cy="152413"/>
          </a:xfrm>
          <a:prstGeom prst="rect">
            <a:avLst/>
          </a:prstGeom>
        </p:spPr>
      </p:pic>
      <p:cxnSp>
        <p:nvCxnSpPr>
          <p:cNvPr id="57" name="直線コネクタ 56"/>
          <p:cNvCxnSpPr/>
          <p:nvPr/>
        </p:nvCxnSpPr>
        <p:spPr>
          <a:xfrm>
            <a:off x="4279024" y="4374852"/>
            <a:ext cx="1467786" cy="2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6278773" y="5702491"/>
            <a:ext cx="417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cm</a:t>
            </a:r>
            <a:endParaRPr lang="ja-JP" altLang="en-US" sz="12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895757" y="4908886"/>
            <a:ext cx="1764120" cy="1317386"/>
          </a:xfrm>
          <a:prstGeom prst="rect">
            <a:avLst/>
          </a:prstGeom>
          <a:solidFill>
            <a:srgbClr val="00B0F0">
              <a:alpha val="17000"/>
            </a:srgbClr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12270" y="6167269"/>
            <a:ext cx="8890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</a:rPr>
              <a:t>○ 拡大する部分をドラッグして線で囲む   </a:t>
            </a:r>
          </a:p>
        </p:txBody>
      </p:sp>
      <p:grpSp>
        <p:nvGrpSpPr>
          <p:cNvPr id="49" name="グループ化 48"/>
          <p:cNvGrpSpPr/>
          <p:nvPr/>
        </p:nvGrpSpPr>
        <p:grpSpPr>
          <a:xfrm rot="19868731">
            <a:off x="2266450" y="5003755"/>
            <a:ext cx="283968" cy="474520"/>
            <a:chOff x="827584" y="1277390"/>
            <a:chExt cx="1009080" cy="1686204"/>
          </a:xfrm>
        </p:grpSpPr>
        <p:sp>
          <p:nvSpPr>
            <p:cNvPr id="50" name="ドーナツ 49"/>
            <p:cNvSpPr/>
            <p:nvPr/>
          </p:nvSpPr>
          <p:spPr>
            <a:xfrm>
              <a:off x="827584" y="1277390"/>
              <a:ext cx="1009080" cy="1009080"/>
            </a:xfrm>
            <a:prstGeom prst="donut">
              <a:avLst>
                <a:gd name="adj" fmla="val 9700"/>
              </a:avLst>
            </a:prstGeom>
            <a:blipFill>
              <a:blip r:embed="rId7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正方形/長方形 54"/>
            <p:cNvSpPr/>
            <p:nvPr/>
          </p:nvSpPr>
          <p:spPr>
            <a:xfrm rot="4995977">
              <a:off x="1157262" y="2559813"/>
              <a:ext cx="667223" cy="140340"/>
            </a:xfrm>
            <a:prstGeom prst="rect">
              <a:avLst/>
            </a:prstGeom>
            <a:blipFill>
              <a:blip r:embed="rId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6" name="Picture 13" descr="狐のイラスト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74" y="4979043"/>
            <a:ext cx="1344516" cy="121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941623" y="4925090"/>
            <a:ext cx="1764119" cy="127331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Photo"/>
          <p:cNvSpPr>
            <a:spLocks noEditPoints="1" noChangeArrowheads="1"/>
          </p:cNvSpPr>
          <p:nvPr/>
        </p:nvSpPr>
        <p:spPr bwMode="auto">
          <a:xfrm>
            <a:off x="4067174" y="5030212"/>
            <a:ext cx="518001" cy="385180"/>
          </a:xfrm>
          <a:custGeom>
            <a:avLst/>
            <a:gdLst>
              <a:gd name="T0" fmla="*/ 0 w 21600"/>
              <a:gd name="T1" fmla="*/ 3085 h 21600"/>
              <a:gd name="T2" fmla="*/ 10800 w 21600"/>
              <a:gd name="T3" fmla="*/ 0 h 21600"/>
              <a:gd name="T4" fmla="*/ 21600 w 21600"/>
              <a:gd name="T5" fmla="*/ 3085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800 h 21600"/>
              <a:gd name="T12" fmla="*/ 0 w 21600"/>
              <a:gd name="T13" fmla="*/ 21600 h 21600"/>
              <a:gd name="T14" fmla="*/ 0 w 21600"/>
              <a:gd name="T15" fmla="*/ 10800 h 21600"/>
              <a:gd name="T16" fmla="*/ 7778 w 21600"/>
              <a:gd name="T17" fmla="*/ 8228 h 21600"/>
              <a:gd name="T18" fmla="*/ 13757 w 21600"/>
              <a:gd name="T19" fmla="*/ 168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555332" y="4214809"/>
            <a:ext cx="332960" cy="12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50"/>
          <p:cNvCxnSpPr/>
          <p:nvPr/>
        </p:nvCxnSpPr>
        <p:spPr>
          <a:xfrm flipV="1">
            <a:off x="1475656" y="4365104"/>
            <a:ext cx="1745720" cy="2488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二等辺三角形 31"/>
          <p:cNvSpPr/>
          <p:nvPr/>
        </p:nvSpPr>
        <p:spPr>
          <a:xfrm flipV="1">
            <a:off x="2283548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二等辺三角形 62"/>
          <p:cNvSpPr/>
          <p:nvPr/>
        </p:nvSpPr>
        <p:spPr>
          <a:xfrm rot="17627396" flipV="1">
            <a:off x="3939703" y="478007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60"/>
          <p:cNvCxnSpPr/>
          <p:nvPr/>
        </p:nvCxnSpPr>
        <p:spPr>
          <a:xfrm flipH="1" flipV="1">
            <a:off x="2941623" y="4365104"/>
            <a:ext cx="988949" cy="508719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V="1">
            <a:off x="2369004" y="4367592"/>
            <a:ext cx="0" cy="402751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二等辺三角形 70"/>
          <p:cNvSpPr/>
          <p:nvPr/>
        </p:nvSpPr>
        <p:spPr>
          <a:xfrm flipV="1">
            <a:off x="5154717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9" name="直線コネクタ 68"/>
          <p:cNvCxnSpPr/>
          <p:nvPr/>
        </p:nvCxnSpPr>
        <p:spPr>
          <a:xfrm flipV="1">
            <a:off x="5236430" y="4374854"/>
            <a:ext cx="3743" cy="457463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正方形/長方形 1031"/>
          <p:cNvSpPr/>
          <p:nvPr/>
        </p:nvSpPr>
        <p:spPr>
          <a:xfrm>
            <a:off x="8396639" y="5192531"/>
            <a:ext cx="45719" cy="148827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コネクタ 57"/>
          <p:cNvCxnSpPr/>
          <p:nvPr/>
        </p:nvCxnSpPr>
        <p:spPr>
          <a:xfrm>
            <a:off x="6205192" y="6680802"/>
            <a:ext cx="2276821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/>
          <p:cNvSpPr/>
          <p:nvPr/>
        </p:nvSpPr>
        <p:spPr>
          <a:xfrm rot="16200000">
            <a:off x="8289246" y="5069689"/>
            <a:ext cx="45720" cy="260504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38" name="直線コネクタ 1037"/>
          <p:cNvCxnSpPr/>
          <p:nvPr/>
        </p:nvCxnSpPr>
        <p:spPr>
          <a:xfrm flipV="1">
            <a:off x="8399540" y="5222802"/>
            <a:ext cx="35063" cy="2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二等辺三角形 90"/>
          <p:cNvSpPr/>
          <p:nvPr/>
        </p:nvSpPr>
        <p:spPr>
          <a:xfrm rot="5400000" flipV="1">
            <a:off x="8137242" y="507224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5" name="直線コネクタ 94"/>
          <p:cNvCxnSpPr/>
          <p:nvPr/>
        </p:nvCxnSpPr>
        <p:spPr>
          <a:xfrm flipV="1">
            <a:off x="8351511" y="5182701"/>
            <a:ext cx="0" cy="29709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2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角丸四角形 29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1"/>
          <a:stretch/>
        </p:blipFill>
        <p:spPr>
          <a:xfrm>
            <a:off x="826477" y="4806851"/>
            <a:ext cx="7928605" cy="1905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テキスト ボックス 1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2269" y="2373543"/>
            <a:ext cx="83360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メニューまたは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ツール</a:t>
            </a:r>
            <a:r>
              <a:rPr lang="ja-JP" altLang="en-US" sz="3200" dirty="0" smtClean="0"/>
              <a:t>でペンの太さ・色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を変える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○ 効果的な書き込み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・赤色など，はっきりした色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　・下線を引く，丸や四角で囲む</a:t>
            </a:r>
            <a:endParaRPr kumimoji="1" lang="ja-JP" altLang="en-US" sz="32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52528" y="5101045"/>
            <a:ext cx="475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（例）　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下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線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を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引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く</a:t>
            </a:r>
            <a:endParaRPr kumimoji="1" lang="ja-JP" altLang="en-US" sz="3600" b="1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>
            <a:off x="3898833" y="5738173"/>
            <a:ext cx="1019394" cy="0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3799187" y="5990584"/>
            <a:ext cx="3860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丸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や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四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角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で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囲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む</a:t>
            </a:r>
            <a:endParaRPr lang="ja-JP" altLang="en-US" sz="3600" b="1" dirty="0">
              <a:solidFill>
                <a:prstClr val="black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3775755" y="6028276"/>
            <a:ext cx="632775" cy="64633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4900411" y="6009430"/>
            <a:ext cx="1033920" cy="60863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43033">
            <a:off x="7254300" y="3051459"/>
            <a:ext cx="1406114" cy="11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122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5690650" y="2565340"/>
            <a:ext cx="3055515" cy="23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角丸四角形 1"/>
          <p:cNvSpPr/>
          <p:nvPr/>
        </p:nvSpPr>
        <p:spPr>
          <a:xfrm>
            <a:off x="4099010" y="3526094"/>
            <a:ext cx="1475702" cy="50405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2270" y="2373543"/>
            <a:ext cx="502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動画マークをクリック</a:t>
            </a:r>
            <a:endParaRPr kumimoji="1"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86903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247486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4077085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12270" y="4605242"/>
            <a:ext cx="85910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音量に注意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マウスの動きに合わせて再生や一時停止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 などができる仕組みを備えたコンテンツ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　 がある場合もある</a:t>
            </a:r>
            <a:endParaRPr kumimoji="1" lang="en-US" altLang="ja-JP" sz="32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4113269" y="3597117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b="1" dirty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写真</a:t>
            </a:r>
            <a:r>
              <a:rPr lang="ja-JP" altLang="en-US" sz="1600" b="1" dirty="0" smtClean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・ビデオ</a:t>
            </a:r>
            <a:endParaRPr lang="ja-JP" altLang="en-US" sz="16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21" name="Film"/>
          <p:cNvSpPr>
            <a:spLocks noEditPoints="1" noChangeArrowheads="1"/>
          </p:cNvSpPr>
          <p:nvPr/>
        </p:nvSpPr>
        <p:spPr bwMode="auto">
          <a:xfrm>
            <a:off x="1284468" y="3257642"/>
            <a:ext cx="666750" cy="1063494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3" name="Picture 15" descr="ビデオカメラのイラスト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26" y="3166045"/>
            <a:ext cx="1362500" cy="12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849" y="4920342"/>
            <a:ext cx="1528721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80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デジタル教科書の活用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itchFamily="50" charset="-128"/>
              </a:rPr>
              <a:t>を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考えよう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504593"/>
            <a:ext cx="895019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１ ３分間の模擬授業をつくる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      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グループ協議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２ 模擬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授業を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行う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   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グループ代表による発表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 感想を共有する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2178650" y="3893127"/>
            <a:ext cx="628770" cy="56934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下矢印 7"/>
          <p:cNvSpPr/>
          <p:nvPr/>
        </p:nvSpPr>
        <p:spPr>
          <a:xfrm>
            <a:off x="2178650" y="2188234"/>
            <a:ext cx="628770" cy="56934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3296" y="4543425"/>
            <a:ext cx="4171457" cy="19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5598957"/>
            <a:ext cx="601818" cy="60181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55" y="5503707"/>
            <a:ext cx="601818" cy="60181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6498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193803" y="1295286"/>
            <a:ext cx="895019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模擬授業の場面を決める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・学年，教科，単元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1786393" y="2081309"/>
            <a:ext cx="4094508" cy="628555"/>
          </a:xfrm>
          <a:prstGeom prst="roundRect">
            <a:avLst>
              <a:gd name="adj" fmla="val 19796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-1" y="15950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　３分間の模擬授業をつくる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9" name="フローチャート : 書類 18"/>
          <p:cNvSpPr/>
          <p:nvPr/>
        </p:nvSpPr>
        <p:spPr>
          <a:xfrm flipH="1" flipV="1">
            <a:off x="6606109" y="1894669"/>
            <a:ext cx="2322599" cy="1033474"/>
          </a:xfrm>
          <a:prstGeom prst="flowChartDocumen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597858" y="2097146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ワークシートに</a:t>
            </a:r>
            <a:endParaRPr kumimoji="1" lang="en-US" altLang="ja-JP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記入しながら</a:t>
            </a:r>
            <a:endParaRPr kumimoji="1"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292682" y="3599210"/>
            <a:ext cx="5851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例</a:t>
            </a:r>
            <a:r>
              <a:rPr lang="en-US" altLang="ja-JP" sz="2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 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学年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 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６年生，教科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社会科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pPr lvl="0"/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単元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…『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幕末から明治維新へ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』</a:t>
            </a:r>
            <a:endParaRPr lang="en-US" altLang="ja-JP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3" name="角丸四角形吹き出し 2"/>
          <p:cNvSpPr/>
          <p:nvPr/>
        </p:nvSpPr>
        <p:spPr>
          <a:xfrm>
            <a:off x="3292682" y="3536454"/>
            <a:ext cx="5533922" cy="939317"/>
          </a:xfrm>
          <a:prstGeom prst="wedgeRoundRectCallout">
            <a:avLst>
              <a:gd name="adj1" fmla="val -7600"/>
              <a:gd name="adj2" fmla="val 78297"/>
              <a:gd name="adj3" fmla="val 16667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3296" y="4543425"/>
            <a:ext cx="4171457" cy="19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5598957"/>
            <a:ext cx="601818" cy="601818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55" y="5503707"/>
            <a:ext cx="601818" cy="60181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028" name="Picture 4" descr="C:\Users\u76.CENTER\Desktop\bunbougu_enpitsu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062">
            <a:off x="8368244" y="1355565"/>
            <a:ext cx="339900" cy="87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89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_rels/theme2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theme1.xml><?xml version="1.0" encoding="utf-8"?>
<a:theme xmlns:a="http://schemas.openxmlformats.org/drawingml/2006/main" name="3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6025</TotalTime>
  <Words>259</Words>
  <Application>Microsoft Office PowerPoint</Application>
  <PresentationFormat>画面に合わせる (4:3)</PresentationFormat>
  <Paragraphs>134</Paragraphs>
  <Slides>15</Slides>
  <Notes>7</Notes>
  <HiddenSlides>0</HiddenSlides>
  <MMClips>1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15</vt:i4>
      </vt:variant>
    </vt:vector>
  </HeadingPairs>
  <TitlesOfParts>
    <vt:vector size="17" baseType="lpstr">
      <vt:lpstr>3_ジャパネスク</vt:lpstr>
      <vt:lpstr>4_ジャパネスク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岡山県総合教育センター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岡山県総合教育センター</dc:creator>
  <cp:lastModifiedBy>岡山県総合教育センター</cp:lastModifiedBy>
  <cp:revision>370</cp:revision>
  <cp:lastPrinted>2015-01-15T23:08:45Z</cp:lastPrinted>
  <dcterms:created xsi:type="dcterms:W3CDTF">2011-04-20T00:35:12Z</dcterms:created>
  <dcterms:modified xsi:type="dcterms:W3CDTF">2015-02-24T01:44:08Z</dcterms:modified>
</cp:coreProperties>
</file>