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  <p:sldMasterId id="2147483829" r:id="rId2"/>
  </p:sldMasterIdLst>
  <p:notesMasterIdLst>
    <p:notesMasterId r:id="rId12"/>
  </p:notesMasterIdLst>
  <p:handoutMasterIdLst>
    <p:handoutMasterId r:id="rId13"/>
  </p:handoutMasterIdLst>
  <p:sldIdLst>
    <p:sldId id="899" r:id="rId3"/>
    <p:sldId id="883" r:id="rId4"/>
    <p:sldId id="886" r:id="rId5"/>
    <p:sldId id="894" r:id="rId6"/>
    <p:sldId id="887" r:id="rId7"/>
    <p:sldId id="885" r:id="rId8"/>
    <p:sldId id="888" r:id="rId9"/>
    <p:sldId id="895" r:id="rId10"/>
    <p:sldId id="890" r:id="rId11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25">
          <p15:clr>
            <a:srgbClr val="A4A3A4"/>
          </p15:clr>
        </p15:guide>
        <p15:guide id="2" pos="1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33FF"/>
    <a:srgbClr val="FF3300"/>
    <a:srgbClr val="CCECFF"/>
    <a:srgbClr val="99FFCC"/>
    <a:srgbClr val="00FFCC"/>
    <a:srgbClr val="FFFF99"/>
    <a:srgbClr val="FFFF66"/>
    <a:srgbClr val="FF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662" autoAdjust="0"/>
    <p:restoredTop sz="99777" autoAdjust="0"/>
  </p:normalViewPr>
  <p:slideViewPr>
    <p:cSldViewPr snapToGrid="0" showGuides="1">
      <p:cViewPr varScale="1">
        <p:scale>
          <a:sx n="85" d="100"/>
          <a:sy n="85" d="100"/>
        </p:scale>
        <p:origin x="-342" y="-90"/>
      </p:cViewPr>
      <p:guideLst>
        <p:guide orient="horz" pos="825"/>
        <p:guide pos="19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slide" Target="slides/slide6.xml" />
  <Relationship Id="rId13" Type="http://schemas.openxmlformats.org/officeDocument/2006/relationships/handoutMaster" Target="handoutMasters/handoutMaster1.xml" />
  <Relationship Id="rId3" Type="http://schemas.openxmlformats.org/officeDocument/2006/relationships/slide" Target="slides/slide1.xml" />
  <Relationship Id="rId7" Type="http://schemas.openxmlformats.org/officeDocument/2006/relationships/slide" Target="slides/slide5.xml" />
  <Relationship Id="rId12" Type="http://schemas.openxmlformats.org/officeDocument/2006/relationships/notesMaster" Target="notesMasters/notesMaster1.xml" />
  <Relationship Id="rId17" Type="http://schemas.openxmlformats.org/officeDocument/2006/relationships/tableStyles" Target="tableStyles.xml" />
  <Relationship Id="rId2" Type="http://schemas.openxmlformats.org/officeDocument/2006/relationships/slideMaster" Target="slideMasters/slideMaster2.xml" />
  <Relationship Id="rId16" Type="http://schemas.openxmlformats.org/officeDocument/2006/relationships/theme" Target="theme/theme1.xml" />
  <Relationship Id="rId1" Type="http://schemas.openxmlformats.org/officeDocument/2006/relationships/slideMaster" Target="slideMasters/slideMaster1.xml" />
  <Relationship Id="rId6" Type="http://schemas.openxmlformats.org/officeDocument/2006/relationships/slide" Target="slides/slide4.xml" />
  <Relationship Id="rId11" Type="http://schemas.openxmlformats.org/officeDocument/2006/relationships/slide" Target="slides/slide9.xml" />
  <Relationship Id="rId5" Type="http://schemas.openxmlformats.org/officeDocument/2006/relationships/slide" Target="slides/slide3.xml" />
  <Relationship Id="rId15" Type="http://schemas.openxmlformats.org/officeDocument/2006/relationships/viewProps" Target="viewProps.xml" />
  <Relationship Id="rId10" Type="http://schemas.openxmlformats.org/officeDocument/2006/relationships/slide" Target="slides/slide8.xml" />
  <Relationship Id="rId4" Type="http://schemas.openxmlformats.org/officeDocument/2006/relationships/slide" Target="slides/slide2.xml" />
  <Relationship Id="rId9" Type="http://schemas.openxmlformats.org/officeDocument/2006/relationships/slide" Target="slides/slide7.xml" />
  <Relationship Id="rId14" Type="http://schemas.openxmlformats.org/officeDocument/2006/relationships/presProps" Target="presProps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4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r">
              <a:defRPr sz="1200"/>
            </a:lvl1pPr>
          </a:lstStyle>
          <a:p>
            <a:fld id="{3AB88C29-7B39-471E-97D2-B91B0EC89A2D}" type="datetimeFigureOut">
              <a:rPr kumimoji="1" lang="ja-JP" altLang="en-US" smtClean="0"/>
              <a:t>2015/2/24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r">
              <a:defRPr sz="1200"/>
            </a:lvl1pPr>
          </a:lstStyle>
          <a:p>
            <a:fld id="{A38D17A4-5CF6-43E2-AEE4-4A1F5011C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r">
              <a:defRPr sz="1200"/>
            </a:lvl1pPr>
          </a:lstStyle>
          <a:p>
            <a:fld id="{B044E6AB-D650-4895-A0B4-DB97EF3232BA}" type="datetimeFigureOut">
              <a:rPr kumimoji="1" lang="ja-JP" altLang="en-US" smtClean="0"/>
              <a:t>2015/2/24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08" rIns="91422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3"/>
          </a:xfrm>
          <a:prstGeom prst="rect">
            <a:avLst/>
          </a:prstGeom>
        </p:spPr>
        <p:txBody>
          <a:bodyPr vert="horz" lIns="91422" tIns="45708" rIns="91422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r">
              <a:defRPr sz="1200"/>
            </a:lvl1pPr>
          </a:lstStyle>
          <a:p>
            <a:fld id="{4D3E3A65-14AE-4051-8A5D-6820BE27C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0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DF6F3-8CE6-43BA-A116-4051F6E86FE9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11206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1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2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2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90978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55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177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99771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38616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410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18989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4365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8523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3127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53306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66288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21281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837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444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194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904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6651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04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563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744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45552209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_rels/slideMaster2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19.xml" />
  <Relationship Id="rId3" Type="http://schemas.openxmlformats.org/officeDocument/2006/relationships/slideLayout" Target="../slideLayouts/slideLayout14.xml" />
  <Relationship Id="rId7" Type="http://schemas.openxmlformats.org/officeDocument/2006/relationships/slideLayout" Target="../slideLayouts/slideLayout18.xml" />
  <Relationship Id="rId12" Type="http://schemas.openxmlformats.org/officeDocument/2006/relationships/theme" Target="../theme/theme2.xml" />
  <Relationship Id="rId2" Type="http://schemas.openxmlformats.org/officeDocument/2006/relationships/slideLayout" Target="../slideLayouts/slideLayout13.xml" />
  <Relationship Id="rId1" Type="http://schemas.openxmlformats.org/officeDocument/2006/relationships/slideLayout" Target="../slideLayouts/slideLayout12.xml" />
  <Relationship Id="rId6" Type="http://schemas.openxmlformats.org/officeDocument/2006/relationships/slideLayout" Target="../slideLayouts/slideLayout17.xml" />
  <Relationship Id="rId11" Type="http://schemas.openxmlformats.org/officeDocument/2006/relationships/slideLayout" Target="../slideLayouts/slideLayout22.xml" />
  <Relationship Id="rId5" Type="http://schemas.openxmlformats.org/officeDocument/2006/relationships/slideLayout" Target="../slideLayouts/slideLayout16.xml" />
  <Relationship Id="rId10" Type="http://schemas.openxmlformats.org/officeDocument/2006/relationships/slideLayout" Target="../slideLayouts/slideLayout21.xml" />
  <Relationship Id="rId4" Type="http://schemas.openxmlformats.org/officeDocument/2006/relationships/slideLayout" Target="../slideLayouts/slideLayout15.xml" />
  <Relationship Id="rId9" Type="http://schemas.openxmlformats.org/officeDocument/2006/relationships/slideLayout" Target="../slideLayouts/slideLayout20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45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013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7.xml" />
</Relationships>
</file>

<file path=ppt/slides/_rels/slide2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4.png" />
  <Relationship Id="rId2" Type="http://schemas.openxmlformats.org/officeDocument/2006/relationships/image" Target="../media/image3.GIF" />
  <Relationship Id="rId1" Type="http://schemas.openxmlformats.org/officeDocument/2006/relationships/slideLayout" Target="../slideLayouts/slideLayout7.xml" />
</Relationships>
</file>

<file path=ppt/slides/_rels/slide3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4.png" />
  <Relationship Id="rId2" Type="http://schemas.openxmlformats.org/officeDocument/2006/relationships/image" Target="../media/image3.GIF" />
  <Relationship Id="rId1" Type="http://schemas.openxmlformats.org/officeDocument/2006/relationships/slideLayout" Target="../slideLayouts/slideLayout7.xml" />
  <Relationship Id="rId4" Type="http://schemas.openxmlformats.org/officeDocument/2006/relationships/image" Target="../media/image5.png" />
</Relationships>
</file>

<file path=ppt/slides/_rels/slide4.xml.rels>&#65279;<?xml version="1.0" encoding="utf-8" standalone="yes"?>
<Relationships xmlns="http://schemas.openxmlformats.org/package/2006/relationships">
  <Relationship Id="rId2" Type="http://schemas.openxmlformats.org/officeDocument/2006/relationships/image" Target="../media/image5.png" />
  <Relationship Id="rId1" Type="http://schemas.openxmlformats.org/officeDocument/2006/relationships/slideLayout" Target="../slideLayouts/slideLayout7.xml" />
</Relationships>
</file>

<file path=ppt/slides/_rels/slide5.xml.rels>&#65279;<?xml version="1.0" encoding="utf-8" standalone="yes"?>
<Relationships xmlns="http://schemas.openxmlformats.org/package/2006/relationships">
  <Relationship Id="rId3" Type="http://schemas.microsoft.com/office/2007/relationships/hdphoto" Target="../media/hdphoto1.wdp" />
  <Relationship Id="rId2" Type="http://schemas.openxmlformats.org/officeDocument/2006/relationships/image" Target="../media/image6.png" />
  <Relationship Id="rId1" Type="http://schemas.openxmlformats.org/officeDocument/2006/relationships/slideLayout" Target="../slideLayouts/slideLayout7.xml" />
</Relationships>
</file>

<file path=ppt/slides/_rels/slide6.xml.rels>&#65279;<?xml version="1.0" encoding="utf-8" standalone="yes"?>
<Relationships xmlns="http://schemas.openxmlformats.org/package/2006/relationships">
  <Relationship Id="rId3" Type="http://schemas.microsoft.com/office/2007/relationships/hdphoto" Target="../media/hdphoto1.wdp" />
  <Relationship Id="rId2" Type="http://schemas.openxmlformats.org/officeDocument/2006/relationships/image" Target="../media/image6.png" />
  <Relationship Id="rId1" Type="http://schemas.openxmlformats.org/officeDocument/2006/relationships/slideLayout" Target="../slideLayouts/slideLayout7.xml" />
</Relationships>
</file>

<file path=ppt/slides/_rels/slide7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8.xml.rels>&#65279;<?xml version="1.0" encoding="utf-8" standalone="yes"?>
<Relationships xmlns="http://schemas.openxmlformats.org/package/2006/relationships">
  <Relationship Id="rId1" Type="http://schemas.openxmlformats.org/officeDocument/2006/relationships/slideLayout" Target="../slideLayouts/slideLayout7.xml" />
</Relationships>
</file>

<file path=ppt/slides/_rels/slide9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8.png" />
  <Relationship Id="rId2" Type="http://schemas.openxmlformats.org/officeDocument/2006/relationships/image" Target="../media/image7.WMF" />
  <Relationship Id="rId1" Type="http://schemas.openxmlformats.org/officeDocument/2006/relationships/slideLayout" Target="../slideLayouts/slideLayout18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170241"/>
            <a:ext cx="9144000" cy="854692"/>
          </a:xfrm>
          <a:prstGeom prst="rect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17024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校内研修</a:t>
            </a:r>
            <a:r>
              <a:rPr lang="ja-JP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の</a:t>
            </a:r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流れ</a:t>
            </a:r>
            <a:endParaRPr lang="ja-JP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84856" y="1469099"/>
            <a:ext cx="84977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Ⅰ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デジタル教科書を知ろう　（</a:t>
            </a: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10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</a:t>
            </a:r>
            <a:r>
              <a:rPr lang="ja-JP" altLang="en-US" sz="3600" dirty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）</a:t>
            </a:r>
            <a:endParaRPr lang="en-US" altLang="ja-JP" sz="3600" dirty="0" smtClean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Ⅱ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デジタル教科書を見よう　（</a:t>
            </a: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10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分）</a:t>
            </a:r>
            <a:endParaRPr lang="en-US" altLang="ja-JP" sz="3600" dirty="0" smtClean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Ⅲ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 デジタル教科書を使おう　（</a:t>
            </a:r>
            <a:r>
              <a:rPr lang="en-US" altLang="ja-JP" sz="3600" dirty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1</a:t>
            </a:r>
            <a:r>
              <a:rPr lang="en-US" altLang="ja-JP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0</a:t>
            </a:r>
            <a:r>
              <a:rPr lang="ja-JP" altLang="en-US" sz="3600" dirty="0" smtClean="0">
                <a:solidFill>
                  <a:schemeClr val="bg1">
                    <a:lumMod val="85000"/>
                  </a:schemeClr>
                </a:solidFill>
                <a:latin typeface="HG丸ｺﾞｼｯｸM-PRO" pitchFamily="50" charset="-128"/>
              </a:rPr>
              <a:t>分）</a:t>
            </a:r>
            <a:endParaRPr lang="en-US" altLang="ja-JP" sz="3600" dirty="0">
              <a:solidFill>
                <a:schemeClr val="bg1">
                  <a:lumMod val="85000"/>
                </a:schemeClr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3600" dirty="0" smtClean="0">
                <a:solidFill>
                  <a:prstClr val="black"/>
                </a:solidFill>
                <a:latin typeface="HG丸ｺﾞｼｯｸM-PRO" pitchFamily="50" charset="-128"/>
              </a:rPr>
              <a:t>Ⅳ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デジタル教科書の活用を考えよう</a:t>
            </a:r>
            <a:endParaRPr lang="en-US" altLang="ja-JP" sz="36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3600" dirty="0">
                <a:solidFill>
                  <a:prstClr val="black"/>
                </a:solidFill>
                <a:latin typeface="HG丸ｺﾞｼｯｸM-PRO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　　　　　　　　　　　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itchFamily="50" charset="-128"/>
              </a:rPr>
              <a:t> 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（</a:t>
            </a:r>
            <a:r>
              <a:rPr lang="en-US" altLang="ja-JP" sz="3600" dirty="0">
                <a:solidFill>
                  <a:prstClr val="black"/>
                </a:solidFill>
                <a:latin typeface="HG丸ｺﾞｼｯｸM-PRO" pitchFamily="50" charset="-128"/>
              </a:rPr>
              <a:t>40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itchFamily="50" charset="-128"/>
              </a:rPr>
              <a:t>分）</a:t>
            </a:r>
            <a:r>
              <a:rPr lang="ja-JP" altLang="en-US" sz="3500" dirty="0" smtClean="0">
                <a:solidFill>
                  <a:prstClr val="black"/>
                </a:solidFill>
                <a:latin typeface="HG丸ｺﾞｼｯｸM-PRO" pitchFamily="50" charset="-128"/>
              </a:rPr>
              <a:t>　　　　</a:t>
            </a:r>
            <a:endParaRPr lang="ja-JP" altLang="en-US" sz="35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pic>
        <p:nvPicPr>
          <p:cNvPr id="6" name="Picture 6" descr="X:\槙野\ﾁｭﾛﾘ\churoli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2849" y="4920342"/>
            <a:ext cx="1528721" cy="142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80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 デジタル教科書の活用</a:t>
            </a:r>
            <a:r>
              <a:rPr lang="ja-JP" altLang="en-US" sz="4000" dirty="0">
                <a:solidFill>
                  <a:prstClr val="black"/>
                </a:solidFill>
                <a:latin typeface="HG丸ｺﾞｼｯｸM-PRO" pitchFamily="50" charset="-128"/>
              </a:rPr>
              <a:t>を</a:t>
            </a:r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考えよう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803" y="1504593"/>
            <a:ext cx="895019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１ ３分間の模擬授業をつくる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　　　　      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グループ協議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２ 模擬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授業を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行う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　   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グループ代表による発表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３ 感想を共有する</a:t>
            </a:r>
            <a:r>
              <a:rPr lang="ja-JP" altLang="en-US" sz="4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2178650" y="3893127"/>
            <a:ext cx="628770" cy="56934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>
            <a:off x="2178650" y="2188234"/>
            <a:ext cx="628770" cy="569344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3296" y="4543425"/>
            <a:ext cx="4171457" cy="19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5598957"/>
            <a:ext cx="601818" cy="60181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455" y="5503707"/>
            <a:ext cx="601818" cy="60181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64986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93803" y="1295286"/>
            <a:ext cx="8950197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模擬授業の場面を決める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３分間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r>
              <a:rPr lang="ja-JP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・学年，教科，単元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9" name="円/楕円 8"/>
          <p:cNvSpPr/>
          <p:nvPr/>
        </p:nvSpPr>
        <p:spPr>
          <a:xfrm rot="20918018">
            <a:off x="74197" y="145124"/>
            <a:ext cx="1563137" cy="908520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 rot="20846047">
            <a:off x="110050" y="22371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グループ</a:t>
            </a:r>
            <a:endParaRPr lang="en-US" altLang="ja-JP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　協 議</a:t>
            </a:r>
            <a:endParaRPr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1786393" y="2081309"/>
            <a:ext cx="4094508" cy="628555"/>
          </a:xfrm>
          <a:prstGeom prst="roundRect">
            <a:avLst>
              <a:gd name="adj" fmla="val 19796"/>
            </a:avLst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-1" y="159507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　３分間の模擬授業をつくる</a:t>
            </a:r>
            <a:endParaRPr lang="ja-JP" altLang="en-US" sz="44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19" name="フローチャート : 書類 18"/>
          <p:cNvSpPr/>
          <p:nvPr/>
        </p:nvSpPr>
        <p:spPr>
          <a:xfrm flipH="1" flipV="1">
            <a:off x="6606109" y="1894669"/>
            <a:ext cx="2322599" cy="1033474"/>
          </a:xfrm>
          <a:prstGeom prst="flowChartDocumen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597858" y="209714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ワークシートに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記入しながら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292682" y="3599210"/>
            <a:ext cx="58513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例</a:t>
            </a:r>
            <a:r>
              <a:rPr lang="en-US" altLang="ja-JP" sz="2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 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学年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… 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６年生，教科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…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社会科</a:t>
            </a:r>
            <a:endParaRPr lang="en-US" altLang="ja-JP" sz="2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pPr lvl="0"/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 単元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…『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幕末から明治維新へ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』</a:t>
            </a:r>
            <a:endParaRPr lang="en-US" altLang="ja-JP" sz="36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3292682" y="3536454"/>
            <a:ext cx="5533922" cy="939317"/>
          </a:xfrm>
          <a:prstGeom prst="wedgeRoundRectCallout">
            <a:avLst>
              <a:gd name="adj1" fmla="val -7600"/>
              <a:gd name="adj2" fmla="val 78297"/>
              <a:gd name="adj3" fmla="val 16667"/>
            </a:avLst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33296" y="4543425"/>
            <a:ext cx="4171457" cy="190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5598957"/>
            <a:ext cx="601818" cy="601818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455" y="5503707"/>
            <a:ext cx="601818" cy="60181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028" name="Picture 4" descr="C:\Users\u76.CENTER\Desktop\bunbougu_enpitsu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4062">
            <a:off x="8368244" y="1355565"/>
            <a:ext cx="339900" cy="87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89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円/楕円 16"/>
          <p:cNvSpPr/>
          <p:nvPr/>
        </p:nvSpPr>
        <p:spPr>
          <a:xfrm rot="20918018">
            <a:off x="74197" y="145124"/>
            <a:ext cx="1563137" cy="908520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803" y="1295286"/>
            <a:ext cx="895019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模擬授業の場面を決める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３分間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r>
              <a:rPr lang="ja-JP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・学年，教科，単元</a:t>
            </a:r>
            <a:endParaRPr lang="en-US" altLang="ja-JP" sz="32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  <a:p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2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３分間の模擬授業をつくる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【10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r>
              <a:rPr lang="ja-JP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・どの資料を，どんな順番で提示するか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・どの機能を，どう操作するか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（どこまで拡大するか，どこに注目させるか，</a:t>
            </a:r>
            <a:endParaRPr lang="en-US" altLang="ja-JP" sz="28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28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何を</a:t>
            </a:r>
            <a:r>
              <a:rPr lang="ja-JP" altLang="en-US" sz="28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書き込</a:t>
            </a:r>
            <a:r>
              <a:rPr lang="ja-JP" altLang="en-US" sz="28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むか　等）</a:t>
            </a:r>
            <a:endParaRPr lang="en-US" altLang="ja-JP" sz="28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・学習活動，発問・説明等をどうするか</a:t>
            </a:r>
            <a:r>
              <a:rPr lang="ja-JP" altLang="en-US" sz="28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　　　　　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14" name="下矢印 13"/>
          <p:cNvSpPr/>
          <p:nvPr/>
        </p:nvSpPr>
        <p:spPr>
          <a:xfrm>
            <a:off x="990534" y="2081309"/>
            <a:ext cx="468989" cy="877962"/>
          </a:xfrm>
          <a:prstGeom prst="downArrow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1786393" y="2081309"/>
            <a:ext cx="4094508" cy="628555"/>
          </a:xfrm>
          <a:prstGeom prst="roundRect">
            <a:avLst>
              <a:gd name="adj" fmla="val 19796"/>
            </a:avLst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　３分間の模擬授業をつくる</a:t>
            </a:r>
            <a:endParaRPr lang="ja-JP" altLang="en-US" sz="44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19" name="フローチャート : 書類 18"/>
          <p:cNvSpPr/>
          <p:nvPr/>
        </p:nvSpPr>
        <p:spPr>
          <a:xfrm flipH="1" flipV="1">
            <a:off x="6606109" y="1894669"/>
            <a:ext cx="2322599" cy="1033474"/>
          </a:xfrm>
          <a:prstGeom prst="flowChartDocumen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597858" y="209714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ワークシートに</a:t>
            </a:r>
            <a:endParaRPr kumimoji="1" lang="en-US" altLang="ja-JP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記入しながら</a:t>
            </a:r>
            <a:endParaRPr kumimoji="1" lang="ja-JP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正方形/長方形 15"/>
          <p:cNvSpPr/>
          <p:nvPr/>
        </p:nvSpPr>
        <p:spPr>
          <a:xfrm rot="20846047">
            <a:off x="110050" y="22371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グループ</a:t>
            </a:r>
            <a:endParaRPr lang="en-US" altLang="ja-JP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　協 議</a:t>
            </a:r>
            <a:endParaRPr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4" descr="C:\Users\u76.CENTER\Desktop\bunbougu_enpitsu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4062">
            <a:off x="8368244" y="1355565"/>
            <a:ext cx="339900" cy="87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2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模擬授業を行う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803" y="1389879"/>
            <a:ext cx="8950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模擬授業者（グループ代表）を決める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 　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・模擬授業者以外は，児童生徒役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67" b="96267" l="2400" r="100000">
                        <a14:foregroundMark x1="39200" y1="85600" x2="39200" y2="85600"/>
                        <a14:foregroundMark x1="35733" y1="82667" x2="35733" y2="82667"/>
                        <a14:foregroundMark x1="38133" y1="91467" x2="38133" y2="91467"/>
                        <a14:foregroundMark x1="39200" y1="81600" x2="39200" y2="81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32" y="5158596"/>
            <a:ext cx="1582014" cy="158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0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模擬授業を行う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3803" y="1389879"/>
            <a:ext cx="895019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模擬授業者（グループ代表）を決める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 　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・模擬授業者以外は，児童生徒役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模擬授業を行う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 　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・３分間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・スクリーン（画面）の前で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 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・学年，教科，単元を伝えて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 　 　　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例 「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6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年生，社会科，</a:t>
            </a:r>
            <a:endParaRPr lang="en-US" altLang="ja-JP" sz="2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　　　　　　　　　 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『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幕末から明治維新へ</a:t>
            </a:r>
            <a:r>
              <a:rPr lang="en-US" altLang="ja-JP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』</a:t>
            </a:r>
            <a:r>
              <a:rPr lang="ja-JP" altLang="en-US" sz="2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です」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14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1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</a:t>
            </a:r>
            <a:endParaRPr lang="en-US" altLang="ja-JP" sz="14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67" b="96267" l="2400" r="100000">
                        <a14:foregroundMark x1="39200" y1="85600" x2="39200" y2="85600"/>
                        <a14:foregroundMark x1="35733" y1="82667" x2="35733" y2="82667"/>
                        <a14:foregroundMark x1="38133" y1="91467" x2="38133" y2="91467"/>
                        <a14:foregroundMark x1="39200" y1="81600" x2="39200" y2="81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32" y="5158596"/>
            <a:ext cx="1582014" cy="1582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角丸四角形吹き出し 2"/>
          <p:cNvSpPr/>
          <p:nvPr/>
        </p:nvSpPr>
        <p:spPr>
          <a:xfrm>
            <a:off x="3086100" y="5353050"/>
            <a:ext cx="5048250" cy="962025"/>
          </a:xfrm>
          <a:prstGeom prst="wedgeRoundRectCallout">
            <a:avLst>
              <a:gd name="adj1" fmla="val -62720"/>
              <a:gd name="adj2" fmla="val -9840"/>
              <a:gd name="adj3" fmla="val 1666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271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感想を共有する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1314" y="1815636"/>
            <a:ext cx="90599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グループ内で感想を出し合う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３分間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</a:p>
          <a:p>
            <a:endParaRPr lang="en-US" altLang="ja-JP" sz="36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○ 全体で発表する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2039994" y="2727994"/>
            <a:ext cx="628770" cy="48360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 rot="20918018">
            <a:off x="74197" y="145124"/>
            <a:ext cx="1563137" cy="908520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 rot="20846047">
            <a:off x="110050" y="22371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グループ</a:t>
            </a:r>
            <a:endParaRPr lang="en-US" altLang="ja-JP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  <a:p>
            <a:r>
              <a:rPr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　協 議</a:t>
            </a:r>
            <a:endParaRPr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825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HG丸ｺﾞｼｯｸM-PRO" pitchFamily="50" charset="-128"/>
              </a:rPr>
              <a:t>「教育の情報化に関する手引」から</a:t>
            </a:r>
            <a:endParaRPr lang="ja-JP" altLang="en-US" sz="40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349370" y="1857851"/>
            <a:ext cx="8445260" cy="2538303"/>
          </a:xfrm>
          <a:prstGeom prst="roundRect">
            <a:avLst>
              <a:gd name="adj" fmla="val 605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84880" y="2146150"/>
            <a:ext cx="837423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　ＩＣＴ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itchFamily="50" charset="-128"/>
              </a:rPr>
              <a:t>活用の場面やタイミング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，活用する</a:t>
            </a:r>
            <a:endParaRPr lang="en-US" altLang="ja-JP" sz="32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 lvl="0"/>
            <a:r>
              <a:rPr lang="ja-JP" altLang="en-US" sz="900" dirty="0" smtClean="0">
                <a:solidFill>
                  <a:prstClr val="black"/>
                </a:solidFill>
                <a:latin typeface="HG丸ｺﾞｼｯｸM-PRO" pitchFamily="50" charset="-128"/>
              </a:rPr>
              <a:t>　</a:t>
            </a:r>
            <a:endParaRPr lang="en-US" altLang="ja-JP" sz="900" dirty="0">
              <a:solidFill>
                <a:prstClr val="black"/>
              </a:solidFill>
              <a:latin typeface="HG丸ｺﾞｼｯｸM-PRO" pitchFamily="50" charset="-128"/>
            </a:endParaRPr>
          </a:p>
          <a:p>
            <a:pPr lvl="0"/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上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itchFamily="50" charset="-128"/>
              </a:rPr>
              <a:t>での創意工夫など，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教員の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itchFamily="50" charset="-128"/>
              </a:rPr>
              <a:t>指導力が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教育効</a:t>
            </a:r>
            <a:endParaRPr lang="en-US" altLang="ja-JP" sz="3200" dirty="0" smtClean="0">
              <a:solidFill>
                <a:prstClr val="black"/>
              </a:solidFill>
              <a:latin typeface="HG丸ｺﾞｼｯｸM-PRO" pitchFamily="50" charset="-128"/>
            </a:endParaRPr>
          </a:p>
          <a:p>
            <a:pPr lvl="0"/>
            <a:r>
              <a:rPr lang="ja-JP" altLang="en-US" sz="900" dirty="0" smtClean="0">
                <a:solidFill>
                  <a:prstClr val="black"/>
                </a:solidFill>
                <a:latin typeface="HG丸ｺﾞｼｯｸM-PRO" pitchFamily="50" charset="-128"/>
              </a:rPr>
              <a:t>　</a:t>
            </a:r>
            <a:endParaRPr lang="en-US" altLang="ja-JP" sz="900" dirty="0">
              <a:solidFill>
                <a:prstClr val="black"/>
              </a:solidFill>
              <a:latin typeface="HG丸ｺﾞｼｯｸM-PRO" pitchFamily="50" charset="-128"/>
            </a:endParaRPr>
          </a:p>
          <a:p>
            <a:pPr lvl="0"/>
            <a:r>
              <a:rPr lang="ja-JP" altLang="en-US" sz="3200" dirty="0" smtClean="0">
                <a:solidFill>
                  <a:prstClr val="black"/>
                </a:solidFill>
                <a:latin typeface="HG丸ｺﾞｼｯｸM-PRO" pitchFamily="50" charset="-128"/>
              </a:rPr>
              <a:t>果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itchFamily="50" charset="-128"/>
              </a:rPr>
              <a:t>に大きく関わる。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6208594" y="799307"/>
            <a:ext cx="27574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 </a:t>
            </a:r>
            <a:r>
              <a:rPr lang="en-US" altLang="ja-JP" sz="2000" dirty="0">
                <a:solidFill>
                  <a:prstClr val="black"/>
                </a:solidFill>
                <a:latin typeface="+mn-ea"/>
              </a:rPr>
              <a:t>(2010</a:t>
            </a:r>
            <a:r>
              <a:rPr lang="ja-JP" altLang="en-US" sz="2000" dirty="0" err="1">
                <a:solidFill>
                  <a:prstClr val="black"/>
                </a:solidFill>
                <a:latin typeface="+mn-ea"/>
              </a:rPr>
              <a:t>，</a:t>
            </a:r>
            <a:r>
              <a:rPr lang="ja-JP" altLang="en-US" sz="2000" dirty="0">
                <a:solidFill>
                  <a:prstClr val="black"/>
                </a:solidFill>
                <a:latin typeface="+mn-ea"/>
              </a:rPr>
              <a:t>文部科学省</a:t>
            </a:r>
            <a:r>
              <a:rPr lang="en-US" altLang="ja-JP" sz="2000" dirty="0" smtClean="0">
                <a:solidFill>
                  <a:prstClr val="black"/>
                </a:solidFill>
                <a:latin typeface="+mn-ea"/>
              </a:rPr>
              <a:t>)</a:t>
            </a:r>
            <a:endParaRPr lang="ja-JP" altLang="en-US" sz="2000" dirty="0">
              <a:solidFill>
                <a:prstClr val="black"/>
              </a:solidFill>
              <a:latin typeface="+mn-ea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4456981" y="3348417"/>
            <a:ext cx="2620094" cy="0"/>
          </a:xfrm>
          <a:prstGeom prst="line">
            <a:avLst/>
          </a:prstGeom>
          <a:ln w="47625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1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170241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dirty="0">
                <a:solidFill>
                  <a:prstClr val="black"/>
                </a:solidFill>
                <a:latin typeface="HG丸ｺﾞｼｯｸM-PRO" pitchFamily="50" charset="-128"/>
              </a:rPr>
              <a:t>終</a:t>
            </a:r>
            <a:r>
              <a:rPr lang="ja-JP" altLang="en-US" sz="4400" dirty="0" smtClean="0">
                <a:solidFill>
                  <a:prstClr val="black"/>
                </a:solidFill>
                <a:latin typeface="HG丸ｺﾞｼｯｸM-PRO" pitchFamily="50" charset="-128"/>
              </a:rPr>
              <a:t>わりに</a:t>
            </a:r>
            <a:endParaRPr lang="ja-JP" altLang="en-US" sz="4400" dirty="0">
              <a:solidFill>
                <a:prstClr val="black"/>
              </a:solidFill>
              <a:latin typeface="HG丸ｺﾞｼｯｸM-PRO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4957" y="2125000"/>
            <a:ext cx="8327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　デジタル教科書校内研修について，振り返りシートに記入をお願いします。　</a:t>
            </a:r>
            <a:endParaRPr lang="en-US" altLang="ja-JP" sz="3600" dirty="0" smtClean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14" y="3816569"/>
            <a:ext cx="3299487" cy="2698815"/>
          </a:xfrm>
          <a:prstGeom prst="rect">
            <a:avLst/>
          </a:prstGeom>
        </p:spPr>
      </p:pic>
      <p:pic>
        <p:nvPicPr>
          <p:cNvPr id="7" name="Picture 2" descr="Y:\所員長研共有情報\情報教育部\ﾁｭﾛﾘ\churoli005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7" r="18208" b="11542"/>
          <a:stretch/>
        </p:blipFill>
        <p:spPr bwMode="auto">
          <a:xfrm>
            <a:off x="6773112" y="4365104"/>
            <a:ext cx="2155372" cy="215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2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_rels/theme2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theme1.xml><?xml version="1.0" encoding="utf-8"?>
<a:theme xmlns:a="http://schemas.openxmlformats.org/drawingml/2006/main" name="3_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6029</TotalTime>
  <Words>129</Words>
  <Application>Microsoft Office PowerPoint</Application>
  <PresentationFormat>画面に合わせる (4:3)</PresentationFormat>
  <Paragraphs>73</Paragraphs>
  <Slides>9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3_ジャパネスク</vt:lpstr>
      <vt:lpstr>4_ジャパネスク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岡山県総合教育センター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岡山県総合教育センター</dc:creator>
  <cp:lastModifiedBy>岡山県総合教育センター</cp:lastModifiedBy>
  <cp:revision>374</cp:revision>
  <cp:lastPrinted>2015-01-15T23:08:45Z</cp:lastPrinted>
  <dcterms:created xsi:type="dcterms:W3CDTF">2011-04-20T00:35:12Z</dcterms:created>
  <dcterms:modified xsi:type="dcterms:W3CDTF">2015-02-24T01:41:12Z</dcterms:modified>
</cp:coreProperties>
</file>