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 standalone="yes"?>
<Relationships xmlns="http://schemas.openxmlformats.org/package/2006/relationships">
  <Relationship Id="rId3" Type="http://schemas.openxmlformats.org/package/2006/relationships/metadata/core-properties" Target="docProps/core.xml" /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  <p:sldMasterId id="2147483829" r:id="rId2"/>
  </p:sldMasterIdLst>
  <p:notesMasterIdLst>
    <p:notesMasterId r:id="rId13"/>
  </p:notesMasterIdLst>
  <p:handoutMasterIdLst>
    <p:handoutMasterId r:id="rId14"/>
  </p:handoutMasterIdLst>
  <p:sldIdLst>
    <p:sldId id="899" r:id="rId3"/>
    <p:sldId id="883" r:id="rId4"/>
    <p:sldId id="886" r:id="rId5"/>
    <p:sldId id="894" r:id="rId6"/>
    <p:sldId id="887" r:id="rId7"/>
    <p:sldId id="885" r:id="rId8"/>
    <p:sldId id="888" r:id="rId9"/>
    <p:sldId id="895" r:id="rId10"/>
    <p:sldId id="890" r:id="rId11"/>
    <p:sldId id="901" r:id="rId12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825">
          <p15:clr>
            <a:srgbClr val="A4A3A4"/>
          </p15:clr>
        </p15:guide>
        <p15:guide id="2" pos="19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333FF"/>
    <a:srgbClr val="FF3300"/>
    <a:srgbClr val="CCECFF"/>
    <a:srgbClr val="99FFCC"/>
    <a:srgbClr val="00FFCC"/>
    <a:srgbClr val="FFFF99"/>
    <a:srgbClr val="FFFF66"/>
    <a:srgbClr val="FFCC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6662" autoAdjust="0"/>
    <p:restoredTop sz="99777" autoAdjust="0"/>
  </p:normalViewPr>
  <p:slideViewPr>
    <p:cSldViewPr snapToGrid="0" showGuides="1">
      <p:cViewPr varScale="1">
        <p:scale>
          <a:sx n="85" d="100"/>
          <a:sy n="85" d="100"/>
        </p:scale>
        <p:origin x="-1332" y="-90"/>
      </p:cViewPr>
      <p:guideLst>
        <p:guide orient="horz" pos="825"/>
        <p:guide pos="19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slide" Target="slides/slide6.xml" />
  <Relationship Id="rId13" Type="http://schemas.openxmlformats.org/officeDocument/2006/relationships/notesMaster" Target="notesMasters/notesMaster1.xml" />
  <Relationship Id="rId18" Type="http://schemas.openxmlformats.org/officeDocument/2006/relationships/tableStyles" Target="tableStyles.xml" />
  <Relationship Id="rId3" Type="http://schemas.openxmlformats.org/officeDocument/2006/relationships/slide" Target="slides/slide1.xml" />
  <Relationship Id="rId7" Type="http://schemas.openxmlformats.org/officeDocument/2006/relationships/slide" Target="slides/slide5.xml" />
  <Relationship Id="rId12" Type="http://schemas.openxmlformats.org/officeDocument/2006/relationships/slide" Target="slides/slide10.xml" />
  <Relationship Id="rId17" Type="http://schemas.openxmlformats.org/officeDocument/2006/relationships/theme" Target="theme/theme1.xml" />
  <Relationship Id="rId2" Type="http://schemas.openxmlformats.org/officeDocument/2006/relationships/slideMaster" Target="slideMasters/slideMaster2.xml" />
  <Relationship Id="rId16" Type="http://schemas.openxmlformats.org/officeDocument/2006/relationships/viewProps" Target="viewProps.xml" />
  <Relationship Id="rId1" Type="http://schemas.openxmlformats.org/officeDocument/2006/relationships/slideMaster" Target="slideMasters/slideMaster1.xml" />
  <Relationship Id="rId6" Type="http://schemas.openxmlformats.org/officeDocument/2006/relationships/slide" Target="slides/slide4.xml" />
  <Relationship Id="rId11" Type="http://schemas.openxmlformats.org/officeDocument/2006/relationships/slide" Target="slides/slide9.xml" />
  <Relationship Id="rId5" Type="http://schemas.openxmlformats.org/officeDocument/2006/relationships/slide" Target="slides/slide3.xml" />
  <Relationship Id="rId15" Type="http://schemas.openxmlformats.org/officeDocument/2006/relationships/presProps" Target="presProps.xml" />
  <Relationship Id="rId10" Type="http://schemas.openxmlformats.org/officeDocument/2006/relationships/slide" Target="slides/slide8.xml" />
  <Relationship Id="rId4" Type="http://schemas.openxmlformats.org/officeDocument/2006/relationships/slide" Target="slides/slide2.xml" />
  <Relationship Id="rId9" Type="http://schemas.openxmlformats.org/officeDocument/2006/relationships/slide" Target="slides/slide7.xml" />
  <Relationship Id="rId14" Type="http://schemas.openxmlformats.org/officeDocument/2006/relationships/handoutMaster" Target="handoutMasters/handoutMaster1.xml" />
</Relationships>
</file>

<file path=ppt/handoutMasters/_rels/handoutMaster1.xml.rels>&#65279;<?xml version="1.0" encoding="utf-8" standalone="yes"?>
<Relationships xmlns="http://schemas.openxmlformats.org/package/2006/relationships">
  <Relationship Id="rId1" Type="http://schemas.openxmlformats.org/officeDocument/2006/relationships/theme" Target="../theme/theme4.xml" />
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575" cy="496888"/>
          </a:xfrm>
          <a:prstGeom prst="rect">
            <a:avLst/>
          </a:prstGeom>
        </p:spPr>
        <p:txBody>
          <a:bodyPr vert="horz" lIns="91428" tIns="45712" rIns="91428" bIns="4571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040" y="0"/>
            <a:ext cx="2949575" cy="496888"/>
          </a:xfrm>
          <a:prstGeom prst="rect">
            <a:avLst/>
          </a:prstGeom>
        </p:spPr>
        <p:txBody>
          <a:bodyPr vert="horz" lIns="91428" tIns="45712" rIns="91428" bIns="45712" rtlCol="0"/>
          <a:lstStyle>
            <a:lvl1pPr algn="r">
              <a:defRPr sz="1200"/>
            </a:lvl1pPr>
          </a:lstStyle>
          <a:p>
            <a:fld id="{3AB88C29-7B39-471E-97D2-B91B0EC89A2D}" type="datetimeFigureOut">
              <a:rPr kumimoji="1" lang="ja-JP" altLang="en-US" smtClean="0"/>
              <a:t>2015/2/24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440865"/>
            <a:ext cx="2949575" cy="496887"/>
          </a:xfrm>
          <a:prstGeom prst="rect">
            <a:avLst/>
          </a:prstGeom>
        </p:spPr>
        <p:txBody>
          <a:bodyPr vert="horz" lIns="91428" tIns="45712" rIns="91428" bIns="4571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6040" y="9440865"/>
            <a:ext cx="2949575" cy="496887"/>
          </a:xfrm>
          <a:prstGeom prst="rect">
            <a:avLst/>
          </a:prstGeom>
        </p:spPr>
        <p:txBody>
          <a:bodyPr vert="horz" lIns="91428" tIns="45712" rIns="91428" bIns="45712" rtlCol="0" anchor="b"/>
          <a:lstStyle>
            <a:lvl1pPr algn="r">
              <a:defRPr sz="1200"/>
            </a:lvl1pPr>
          </a:lstStyle>
          <a:p>
            <a:fld id="{A38D17A4-5CF6-43E2-AEE4-4A1F5011C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53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
<Relationships xmlns="http://schemas.openxmlformats.org/package/2006/relationships">
  <Relationship Id="rId1" Type="http://schemas.openxmlformats.org/officeDocument/2006/relationships/theme" Target="../theme/theme3.xml" />
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41" y="1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/>
          <a:lstStyle>
            <a:lvl1pPr algn="r">
              <a:defRPr sz="1200"/>
            </a:lvl1pPr>
          </a:lstStyle>
          <a:p>
            <a:fld id="{B044E6AB-D650-4895-A0B4-DB97EF3232BA}" type="datetimeFigureOut">
              <a:rPr kumimoji="1" lang="ja-JP" altLang="en-US" smtClean="0"/>
              <a:t>2015/2/24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08" rIns="91422" bIns="4570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21188"/>
            <a:ext cx="5445760" cy="4472703"/>
          </a:xfrm>
          <a:prstGeom prst="rect">
            <a:avLst/>
          </a:prstGeom>
        </p:spPr>
        <p:txBody>
          <a:bodyPr vert="horz" lIns="91422" tIns="45708" rIns="91422" bIns="4570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40647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41" y="9440647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 anchor="b"/>
          <a:lstStyle>
            <a:lvl1pPr algn="r">
              <a:defRPr sz="1200"/>
            </a:lvl1pPr>
          </a:lstStyle>
          <a:p>
            <a:fld id="{4D3E3A65-14AE-4051-8A5D-6820BE27C2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1704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1.xml" />
  <Relationship Id="rId1" Type="http://schemas.openxmlformats.org/officeDocument/2006/relationships/notesMaster" Target="../notesMasters/notesMaster1.xml" />
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DF6F3-8CE6-43BA-A116-4051F6E86FE9}" type="slidenum">
              <a:rPr lang="ja-JP" altLang="en-US" smtClean="0">
                <a:solidFill>
                  <a:prstClr val="black"/>
                </a:solidFill>
              </a:rPr>
              <a:pPr/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711206"/>
      </p:ext>
    </p:extLst>
  </p:cSld>
  <p:clrMapOvr>
    <a:masterClrMapping/>
  </p:clrMapOvr>
</p:notes>
</file>

<file path=ppt/slideLayouts/_rels/slideLayout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0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2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13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14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15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16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17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18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19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2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20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2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22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3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4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5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6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7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8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9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909789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2555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2177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997718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386167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410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18989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943657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5237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grpSp>
        <p:nvGrpSpPr>
          <p:cNvPr id="9" name="グループ化 8"/>
          <p:cNvGrpSpPr/>
          <p:nvPr userDrawn="1"/>
        </p:nvGrpSpPr>
        <p:grpSpPr>
          <a:xfrm>
            <a:off x="323528" y="340160"/>
            <a:ext cx="8496944" cy="856592"/>
            <a:chOff x="323528" y="340160"/>
            <a:chExt cx="8496944" cy="856592"/>
          </a:xfrm>
        </p:grpSpPr>
        <p:cxnSp>
          <p:nvCxnSpPr>
            <p:cNvPr id="6" name="直線コネクタ 5"/>
            <p:cNvCxnSpPr/>
            <p:nvPr userDrawn="1"/>
          </p:nvCxnSpPr>
          <p:spPr>
            <a:xfrm>
              <a:off x="323528" y="1196752"/>
              <a:ext cx="84969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/>
            <p:cNvSpPr txBox="1"/>
            <p:nvPr userDrawn="1"/>
          </p:nvSpPr>
          <p:spPr>
            <a:xfrm>
              <a:off x="323528" y="340160"/>
              <a:ext cx="84969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3127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53306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066288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9212819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2837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444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31943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19047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86651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049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grpSp>
        <p:nvGrpSpPr>
          <p:cNvPr id="9" name="グループ化 8"/>
          <p:cNvGrpSpPr/>
          <p:nvPr userDrawn="1"/>
        </p:nvGrpSpPr>
        <p:grpSpPr>
          <a:xfrm>
            <a:off x="323528" y="340160"/>
            <a:ext cx="8496944" cy="856592"/>
            <a:chOff x="323528" y="340160"/>
            <a:chExt cx="8496944" cy="856592"/>
          </a:xfrm>
        </p:grpSpPr>
        <p:cxnSp>
          <p:nvCxnSpPr>
            <p:cNvPr id="6" name="直線コネクタ 5"/>
            <p:cNvCxnSpPr/>
            <p:nvPr userDrawn="1"/>
          </p:nvCxnSpPr>
          <p:spPr>
            <a:xfrm>
              <a:off x="323528" y="1196752"/>
              <a:ext cx="84969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/>
            <p:cNvSpPr txBox="1"/>
            <p:nvPr userDrawn="1"/>
          </p:nvSpPr>
          <p:spPr>
            <a:xfrm>
              <a:off x="323528" y="340160"/>
              <a:ext cx="84969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5639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87440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945552209"/>
      </p:ext>
    </p:extLst>
  </p:cSld>
  <p:clrMapOvr>
    <a:masterClrMapping/>
  </p:clrMapOvr>
</p:sldLayout>
</file>

<file path=ppt/slideMasters/_rels/slideMaster1.xml.rels>&#65279;<?xml version="1.0" encoding="utf-8" standalone="yes"?>
<Relationships xmlns="http://schemas.openxmlformats.org/package/2006/relationships">
  <Relationship Id="rId8" Type="http://schemas.openxmlformats.org/officeDocument/2006/relationships/slideLayout" Target="../slideLayouts/slideLayout8.xml" />
  <Relationship Id="rId3" Type="http://schemas.openxmlformats.org/officeDocument/2006/relationships/slideLayout" Target="../slideLayouts/slideLayout3.xml" />
  <Relationship Id="rId7" Type="http://schemas.openxmlformats.org/officeDocument/2006/relationships/slideLayout" Target="../slideLayouts/slideLayout7.xml" />
  <Relationship Id="rId12" Type="http://schemas.openxmlformats.org/officeDocument/2006/relationships/theme" Target="../theme/theme1.xml" />
  <Relationship Id="rId2" Type="http://schemas.openxmlformats.org/officeDocument/2006/relationships/slideLayout" Target="../slideLayouts/slideLayout2.xml" />
  <Relationship Id="rId1" Type="http://schemas.openxmlformats.org/officeDocument/2006/relationships/slideLayout" Target="../slideLayouts/slideLayout1.xml" />
  <Relationship Id="rId6" Type="http://schemas.openxmlformats.org/officeDocument/2006/relationships/slideLayout" Target="../slideLayouts/slideLayout6.xml" />
  <Relationship Id="rId11" Type="http://schemas.openxmlformats.org/officeDocument/2006/relationships/slideLayout" Target="../slideLayouts/slideLayout11.xml" />
  <Relationship Id="rId5" Type="http://schemas.openxmlformats.org/officeDocument/2006/relationships/slideLayout" Target="../slideLayouts/slideLayout5.xml" />
  <Relationship Id="rId10" Type="http://schemas.openxmlformats.org/officeDocument/2006/relationships/slideLayout" Target="../slideLayouts/slideLayout10.xml" />
  <Relationship Id="rId4" Type="http://schemas.openxmlformats.org/officeDocument/2006/relationships/slideLayout" Target="../slideLayouts/slideLayout4.xml" />
  <Relationship Id="rId9" Type="http://schemas.openxmlformats.org/officeDocument/2006/relationships/slideLayout" Target="../slideLayouts/slideLayout9.xml" />
</Relationships>
</file>

<file path=ppt/slideMasters/_rels/slideMaster2.xml.rels>&#65279;<?xml version="1.0" encoding="utf-8" standalone="yes"?>
<Relationships xmlns="http://schemas.openxmlformats.org/package/2006/relationships">
  <Relationship Id="rId8" Type="http://schemas.openxmlformats.org/officeDocument/2006/relationships/slideLayout" Target="../slideLayouts/slideLayout19.xml" />
  <Relationship Id="rId3" Type="http://schemas.openxmlformats.org/officeDocument/2006/relationships/slideLayout" Target="../slideLayouts/slideLayout14.xml" />
  <Relationship Id="rId7" Type="http://schemas.openxmlformats.org/officeDocument/2006/relationships/slideLayout" Target="../slideLayouts/slideLayout18.xml" />
  <Relationship Id="rId12" Type="http://schemas.openxmlformats.org/officeDocument/2006/relationships/theme" Target="../theme/theme2.xml" />
  <Relationship Id="rId2" Type="http://schemas.openxmlformats.org/officeDocument/2006/relationships/slideLayout" Target="../slideLayouts/slideLayout13.xml" />
  <Relationship Id="rId1" Type="http://schemas.openxmlformats.org/officeDocument/2006/relationships/slideLayout" Target="../slideLayouts/slideLayout12.xml" />
  <Relationship Id="rId6" Type="http://schemas.openxmlformats.org/officeDocument/2006/relationships/slideLayout" Target="../slideLayouts/slideLayout17.xml" />
  <Relationship Id="rId11" Type="http://schemas.openxmlformats.org/officeDocument/2006/relationships/slideLayout" Target="../slideLayouts/slideLayout22.xml" />
  <Relationship Id="rId5" Type="http://schemas.openxmlformats.org/officeDocument/2006/relationships/slideLayout" Target="../slideLayouts/slideLayout16.xml" />
  <Relationship Id="rId10" Type="http://schemas.openxmlformats.org/officeDocument/2006/relationships/slideLayout" Target="../slideLayouts/slideLayout21.xml" />
  <Relationship Id="rId4" Type="http://schemas.openxmlformats.org/officeDocument/2006/relationships/slideLayout" Target="../slideLayouts/slideLayout15.xml" />
  <Relationship Id="rId9" Type="http://schemas.openxmlformats.org/officeDocument/2006/relationships/slideLayout" Target="../slideLayouts/slideLayout20.xml" 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455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0013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2.jpeg" />
  <Relationship Id="rId2" Type="http://schemas.openxmlformats.org/officeDocument/2006/relationships/notesSlide" Target="../notesSlides/notesSlide1.xml" />
  <Relationship Id="rId1" Type="http://schemas.openxmlformats.org/officeDocument/2006/relationships/slideLayout" Target="../slideLayouts/slideLayout7.xml" />
</Relationships>
</file>

<file path=ppt/slides/_rels/slide10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8.png" />
  <Relationship Id="rId1" Type="http://schemas.openxmlformats.org/officeDocument/2006/relationships/slideLayout" Target="../slideLayouts/slideLayout13.xml" />
</Relationships>
</file>

<file path=ppt/slides/_rels/slide2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4.png" />
  <Relationship Id="rId2" Type="http://schemas.openxmlformats.org/officeDocument/2006/relationships/image" Target="../media/image3.GIF" />
  <Relationship Id="rId1" Type="http://schemas.openxmlformats.org/officeDocument/2006/relationships/slideLayout" Target="../slideLayouts/slideLayout7.xml" />
</Relationships>
</file>

<file path=ppt/slides/_rels/slide3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4.png" />
  <Relationship Id="rId2" Type="http://schemas.openxmlformats.org/officeDocument/2006/relationships/image" Target="../media/image3.GIF" />
  <Relationship Id="rId1" Type="http://schemas.openxmlformats.org/officeDocument/2006/relationships/slideLayout" Target="../slideLayouts/slideLayout7.xml" />
  <Relationship Id="rId4" Type="http://schemas.openxmlformats.org/officeDocument/2006/relationships/image" Target="../media/image5.png" />
</Relationships>
</file>

<file path=ppt/slides/_rels/slide4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5.png" />
  <Relationship Id="rId1" Type="http://schemas.openxmlformats.org/officeDocument/2006/relationships/slideLayout" Target="../slideLayouts/slideLayout7.xml" />
</Relationships>
</file>

<file path=ppt/slides/_rels/slide5.xml.rels>&#65279;<?xml version="1.0" encoding="utf-8" standalone="yes"?>
<Relationships xmlns="http://schemas.openxmlformats.org/package/2006/relationships">
  <Relationship Id="rId3" Type="http://schemas.microsoft.com/office/2007/relationships/hdphoto" Target="../media/hdphoto1.wdp" />
  <Relationship Id="rId2" Type="http://schemas.openxmlformats.org/officeDocument/2006/relationships/image" Target="../media/image6.png" />
  <Relationship Id="rId1" Type="http://schemas.openxmlformats.org/officeDocument/2006/relationships/slideLayout" Target="../slideLayouts/slideLayout7.xml" />
</Relationships>
</file>

<file path=ppt/slides/_rels/slide6.xml.rels>&#65279;<?xml version="1.0" encoding="utf-8" standalone="yes"?>
<Relationships xmlns="http://schemas.openxmlformats.org/package/2006/relationships">
  <Relationship Id="rId3" Type="http://schemas.microsoft.com/office/2007/relationships/hdphoto" Target="../media/hdphoto1.wdp" />
  <Relationship Id="rId2" Type="http://schemas.openxmlformats.org/officeDocument/2006/relationships/image" Target="../media/image6.png" />
  <Relationship Id="rId1" Type="http://schemas.openxmlformats.org/officeDocument/2006/relationships/slideLayout" Target="../slideLayouts/slideLayout7.xml" />
</Relationships>
</file>

<file path=ppt/slides/_rels/slide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9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8.png" />
  <Relationship Id="rId2" Type="http://schemas.openxmlformats.org/officeDocument/2006/relationships/image" Target="../media/image7.WMF" />
  <Relationship Id="rId1" Type="http://schemas.openxmlformats.org/officeDocument/2006/relationships/slideLayout" Target="../slideLayouts/slideLayout18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170241"/>
            <a:ext cx="9144000" cy="854692"/>
          </a:xfrm>
          <a:prstGeom prst="rect">
            <a:avLst/>
          </a:prstGeom>
          <a:solidFill>
            <a:srgbClr val="33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0" y="170241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校内研修</a:t>
            </a:r>
            <a:r>
              <a:rPr lang="ja-JP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の</a:t>
            </a:r>
            <a:r>
              <a:rPr lang="ja-JP" alt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流れ</a:t>
            </a:r>
            <a:r>
              <a:rPr lang="ja-JP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70</a:t>
            </a:r>
            <a:r>
              <a:rPr lang="ja-JP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分）</a:t>
            </a:r>
            <a:endParaRPr lang="ja-JP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484856" y="1469099"/>
            <a:ext cx="849777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Ⅰ</a:t>
            </a:r>
            <a:r>
              <a:rPr lang="ja-JP" altLang="en-US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 デジタル教科書を知ろう　（</a:t>
            </a:r>
            <a:r>
              <a:rPr lang="en-US" altLang="ja-JP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10</a:t>
            </a:r>
            <a:r>
              <a:rPr lang="ja-JP" altLang="en-US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分</a:t>
            </a:r>
            <a:r>
              <a:rPr lang="ja-JP" altLang="en-US" sz="3600" dirty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）</a:t>
            </a:r>
            <a:endParaRPr lang="en-US" altLang="ja-JP" sz="3600" dirty="0" smtClean="0">
              <a:solidFill>
                <a:schemeClr val="bg1">
                  <a:lumMod val="85000"/>
                </a:schemeClr>
              </a:solidFill>
              <a:latin typeface="HG丸ｺﾞｼｯｸM-PRO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Ⅱ</a:t>
            </a:r>
            <a:r>
              <a:rPr lang="ja-JP" altLang="en-US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 デジタル教科書を見よう　（</a:t>
            </a:r>
            <a:r>
              <a:rPr lang="en-US" altLang="ja-JP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10</a:t>
            </a:r>
            <a:r>
              <a:rPr lang="ja-JP" altLang="en-US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分）</a:t>
            </a:r>
            <a:endParaRPr lang="en-US" altLang="ja-JP" sz="3600" dirty="0" smtClean="0">
              <a:solidFill>
                <a:schemeClr val="bg1">
                  <a:lumMod val="85000"/>
                </a:schemeClr>
              </a:solidFill>
              <a:latin typeface="HG丸ｺﾞｼｯｸM-PRO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Ⅲ</a:t>
            </a:r>
            <a:r>
              <a:rPr lang="ja-JP" altLang="en-US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 デジタル教科書を使おう　（</a:t>
            </a:r>
            <a:r>
              <a:rPr lang="en-US" altLang="ja-JP" sz="3600" dirty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1</a:t>
            </a:r>
            <a:r>
              <a:rPr lang="en-US" altLang="ja-JP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0</a:t>
            </a:r>
            <a:r>
              <a:rPr lang="ja-JP" altLang="en-US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分）</a:t>
            </a:r>
            <a:endParaRPr lang="en-US" altLang="ja-JP" sz="3600" dirty="0">
              <a:solidFill>
                <a:schemeClr val="bg1">
                  <a:lumMod val="85000"/>
                </a:schemeClr>
              </a:solidFill>
              <a:latin typeface="HG丸ｺﾞｼｯｸM-PRO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3600" dirty="0" smtClean="0">
                <a:solidFill>
                  <a:prstClr val="black"/>
                </a:solidFill>
                <a:latin typeface="HG丸ｺﾞｼｯｸM-PRO" pitchFamily="50" charset="-128"/>
              </a:rPr>
              <a:t>Ⅳ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itchFamily="50" charset="-128"/>
              </a:rPr>
              <a:t> デジタル教科書の活用を考えよう</a:t>
            </a:r>
            <a:endParaRPr lang="en-US" altLang="ja-JP" sz="3600" dirty="0" smtClean="0">
              <a:solidFill>
                <a:prstClr val="black"/>
              </a:solidFill>
              <a:latin typeface="HG丸ｺﾞｼｯｸM-PRO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3600" dirty="0">
                <a:solidFill>
                  <a:prstClr val="black"/>
                </a:solidFill>
                <a:latin typeface="HG丸ｺﾞｼｯｸM-PRO" pitchFamily="50" charset="-128"/>
              </a:rPr>
              <a:t>　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itchFamily="50" charset="-128"/>
              </a:rPr>
              <a:t>　　　　　　　　　　　　</a:t>
            </a:r>
            <a:r>
              <a:rPr lang="ja-JP" altLang="en-US" sz="3600" dirty="0">
                <a:solidFill>
                  <a:prstClr val="black"/>
                </a:solidFill>
                <a:latin typeface="HG丸ｺﾞｼｯｸM-PRO" pitchFamily="50" charset="-128"/>
              </a:rPr>
              <a:t> 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itchFamily="50" charset="-128"/>
              </a:rPr>
              <a:t>（</a:t>
            </a:r>
            <a:r>
              <a:rPr lang="en-US" altLang="ja-JP" sz="3600" dirty="0">
                <a:solidFill>
                  <a:prstClr val="black"/>
                </a:solidFill>
                <a:latin typeface="HG丸ｺﾞｼｯｸM-PRO" pitchFamily="50" charset="-128"/>
              </a:rPr>
              <a:t>40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itchFamily="50" charset="-128"/>
              </a:rPr>
              <a:t>分）</a:t>
            </a:r>
            <a:r>
              <a:rPr lang="ja-JP" altLang="en-US" sz="3500" dirty="0" smtClean="0">
                <a:solidFill>
                  <a:prstClr val="black"/>
                </a:solidFill>
                <a:latin typeface="HG丸ｺﾞｼｯｸM-PRO" pitchFamily="50" charset="-128"/>
              </a:rPr>
              <a:t>　　　　</a:t>
            </a:r>
            <a:endParaRPr lang="ja-JP" altLang="en-US" sz="35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pic>
        <p:nvPicPr>
          <p:cNvPr id="6" name="Picture 6" descr="X:\槙野\ﾁｭﾛﾘ\churoli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2849" y="4920342"/>
            <a:ext cx="1528721" cy="142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80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Y:\所員長研共有情報\情報教育部\ﾁｭﾛﾘ\churoli005.bmp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7" r="18208" b="11542"/>
          <a:stretch/>
        </p:blipFill>
        <p:spPr bwMode="auto">
          <a:xfrm>
            <a:off x="6773112" y="4365104"/>
            <a:ext cx="2155372" cy="215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3995936" y="599216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>
                <a:solidFill>
                  <a:prstClr val="black"/>
                </a:solidFill>
                <a:latin typeface="HG丸ｺﾞｼｯｸM-PRO" pitchFamily="50" charset="-128"/>
              </a:rPr>
              <a:t>お疲れ様でした</a:t>
            </a:r>
            <a:endParaRPr lang="ja-JP" altLang="en-US" sz="28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sp>
        <p:nvSpPr>
          <p:cNvPr id="9" name="円/楕円 8"/>
          <p:cNvSpPr/>
          <p:nvPr/>
        </p:nvSpPr>
        <p:spPr>
          <a:xfrm rot="20530747">
            <a:off x="87172" y="361577"/>
            <a:ext cx="1857654" cy="860901"/>
          </a:xfrm>
          <a:prstGeom prst="ellipse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</a:rPr>
              <a:t>修了</a:t>
            </a:r>
            <a:endParaRPr lang="ja-JP" altLang="en-US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1576315"/>
            <a:ext cx="9144000" cy="1713423"/>
          </a:xfrm>
          <a:prstGeom prst="rect">
            <a:avLst/>
          </a:prstGeom>
          <a:solidFill>
            <a:srgbClr val="3333FF"/>
          </a:solidFill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デジタル教科書校内研修パッケージ</a:t>
            </a:r>
            <a:endParaRPr lang="en-US" altLang="ja-JP" sz="43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  <a:p>
            <a:pPr algn="ctr"/>
            <a:r>
              <a:rPr lang="en-US" altLang="ja-JP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― </a:t>
            </a:r>
            <a:r>
              <a:rPr lang="ja-JP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日常的，効果的に活用するために </a:t>
            </a:r>
            <a:r>
              <a:rPr lang="en-US" altLang="ja-JP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―</a:t>
            </a:r>
            <a:endParaRPr lang="ja-JP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099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17024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 smtClean="0">
                <a:solidFill>
                  <a:prstClr val="black"/>
                </a:solidFill>
                <a:latin typeface="HG丸ｺﾞｼｯｸM-PRO" pitchFamily="50" charset="-128"/>
              </a:rPr>
              <a:t> デジタル教科書の活用</a:t>
            </a:r>
            <a:r>
              <a:rPr lang="ja-JP" altLang="en-US" sz="4000" dirty="0">
                <a:solidFill>
                  <a:prstClr val="black"/>
                </a:solidFill>
                <a:latin typeface="HG丸ｺﾞｼｯｸM-PRO" pitchFamily="50" charset="-128"/>
              </a:rPr>
              <a:t>を</a:t>
            </a:r>
            <a:r>
              <a:rPr lang="ja-JP" altLang="en-US" sz="4000" dirty="0" smtClean="0">
                <a:solidFill>
                  <a:prstClr val="black"/>
                </a:solidFill>
                <a:latin typeface="HG丸ｺﾞｼｯｸM-PRO" pitchFamily="50" charset="-128"/>
              </a:rPr>
              <a:t>考えよう</a:t>
            </a:r>
            <a:endParaRPr lang="ja-JP" altLang="en-US" sz="40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3803" y="1504593"/>
            <a:ext cx="895019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１ ３分間の模擬授業をつくる</a:t>
            </a:r>
            <a:endParaRPr lang="en-US" altLang="ja-JP" sz="36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　　　　　　      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【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グループ協議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】</a:t>
            </a:r>
          </a:p>
          <a:p>
            <a:endParaRPr lang="en-US" altLang="ja-JP" sz="36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２ 模擬</a:t>
            </a:r>
            <a:r>
              <a: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授業を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行う</a:t>
            </a:r>
            <a:endParaRPr lang="en-US" altLang="ja-JP" sz="36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　　　   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【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グループ代表による発表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】</a:t>
            </a:r>
          </a:p>
          <a:p>
            <a:endParaRPr lang="en-US" altLang="ja-JP" sz="36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３ 感想を共有する</a:t>
            </a:r>
            <a:r>
              <a:rPr lang="ja-JP" altLang="en-US" sz="40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endParaRPr lang="ja-JP" altLang="en-US" sz="40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sp>
        <p:nvSpPr>
          <p:cNvPr id="7" name="下矢印 6"/>
          <p:cNvSpPr/>
          <p:nvPr/>
        </p:nvSpPr>
        <p:spPr>
          <a:xfrm>
            <a:off x="2178650" y="3893127"/>
            <a:ext cx="628770" cy="569344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下矢印 7"/>
          <p:cNvSpPr/>
          <p:nvPr/>
        </p:nvSpPr>
        <p:spPr>
          <a:xfrm>
            <a:off x="2178650" y="2188234"/>
            <a:ext cx="628770" cy="569344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33296" y="4543425"/>
            <a:ext cx="4171457" cy="190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775" y="5598957"/>
            <a:ext cx="601818" cy="601818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455" y="5503707"/>
            <a:ext cx="601818" cy="601818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649869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93803" y="1295286"/>
            <a:ext cx="8950197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○ 模擬授業の場面を決める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【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３分間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】</a:t>
            </a:r>
          </a:p>
          <a:p>
            <a:r>
              <a:rPr lang="ja-JP" altLang="en-US" sz="14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endParaRPr lang="en-US" altLang="ja-JP" sz="14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</a:t>
            </a:r>
            <a:r>
              <a: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 </a:t>
            </a:r>
            <a:r>
              <a:rPr lang="ja-JP" altLang="en-US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・学年，教科，単元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　　</a:t>
            </a:r>
            <a:endParaRPr lang="ja-JP" altLang="en-US" sz="40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sp>
        <p:nvSpPr>
          <p:cNvPr id="9" name="円/楕円 8"/>
          <p:cNvSpPr/>
          <p:nvPr/>
        </p:nvSpPr>
        <p:spPr>
          <a:xfrm rot="20918018">
            <a:off x="74197" y="145124"/>
            <a:ext cx="1563137" cy="908520"/>
          </a:xfrm>
          <a:prstGeom prst="ellipse">
            <a:avLst/>
          </a:prstGeom>
          <a:solidFill>
            <a:srgbClr val="33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 rot="20846047">
            <a:off x="110050" y="223715"/>
            <a:ext cx="14157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グループ</a:t>
            </a:r>
            <a:endParaRPr lang="en-US" altLang="ja-JP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</a:endParaRPr>
          </a:p>
          <a:p>
            <a:r>
              <a:rPr lang="ja-JP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　協 議</a:t>
            </a:r>
            <a:endParaRPr lang="ja-JP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1786393" y="2081309"/>
            <a:ext cx="4094508" cy="628555"/>
          </a:xfrm>
          <a:prstGeom prst="roundRect">
            <a:avLst>
              <a:gd name="adj" fmla="val 19796"/>
            </a:avLst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-1" y="159507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 smtClean="0">
                <a:solidFill>
                  <a:prstClr val="black"/>
                </a:solidFill>
                <a:latin typeface="HG丸ｺﾞｼｯｸM-PRO" pitchFamily="50" charset="-128"/>
              </a:rPr>
              <a:t>　３分間の模擬授業をつくる</a:t>
            </a:r>
            <a:endParaRPr lang="ja-JP" altLang="en-US" sz="44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sp>
        <p:nvSpPr>
          <p:cNvPr id="19" name="フローチャート : 書類 18"/>
          <p:cNvSpPr/>
          <p:nvPr/>
        </p:nvSpPr>
        <p:spPr>
          <a:xfrm flipH="1" flipV="1">
            <a:off x="6606109" y="1894669"/>
            <a:ext cx="2322599" cy="1033474"/>
          </a:xfrm>
          <a:prstGeom prst="flowChartDocument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597858" y="2097146"/>
            <a:ext cx="23391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ワークシートに</a:t>
            </a:r>
            <a:endParaRPr kumimoji="1" lang="en-US" altLang="ja-JP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記入しながら</a:t>
            </a:r>
            <a:endParaRPr kumimoji="1" lang="ja-JP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292682" y="3599210"/>
            <a:ext cx="58513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ja-JP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【</a:t>
            </a:r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例</a:t>
            </a:r>
            <a:r>
              <a:rPr lang="en-US" altLang="ja-JP" sz="24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】 </a:t>
            </a:r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学年</a:t>
            </a:r>
            <a:r>
              <a:rPr lang="en-US" altLang="ja-JP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… </a:t>
            </a:r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６年生，教科</a:t>
            </a:r>
            <a:r>
              <a:rPr lang="en-US" altLang="ja-JP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…</a:t>
            </a:r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社会科</a:t>
            </a:r>
            <a:endParaRPr lang="en-US" altLang="ja-JP" sz="24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pPr lvl="0"/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　 単元</a:t>
            </a:r>
            <a:r>
              <a:rPr lang="en-US" altLang="ja-JP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…『</a:t>
            </a:r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幕末から明治維新へ</a:t>
            </a:r>
            <a:r>
              <a:rPr lang="en-US" altLang="ja-JP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』</a:t>
            </a:r>
            <a:endParaRPr lang="en-US" altLang="ja-JP" sz="3600" dirty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</p:txBody>
      </p:sp>
      <p:sp>
        <p:nvSpPr>
          <p:cNvPr id="3" name="角丸四角形吹き出し 2"/>
          <p:cNvSpPr/>
          <p:nvPr/>
        </p:nvSpPr>
        <p:spPr>
          <a:xfrm>
            <a:off x="3292682" y="3536454"/>
            <a:ext cx="5533922" cy="939317"/>
          </a:xfrm>
          <a:prstGeom prst="wedgeRoundRectCallout">
            <a:avLst>
              <a:gd name="adj1" fmla="val -7600"/>
              <a:gd name="adj2" fmla="val 78297"/>
              <a:gd name="adj3" fmla="val 16667"/>
            </a:avLst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33296" y="4543425"/>
            <a:ext cx="4171457" cy="190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775" y="5598957"/>
            <a:ext cx="601818" cy="601818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455" y="5503707"/>
            <a:ext cx="601818" cy="601818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1028" name="Picture 4" descr="C:\Users\u76.CENTER\Desktop\bunbougu_enpitsu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4062">
            <a:off x="8368244" y="1355565"/>
            <a:ext cx="339900" cy="879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789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円/楕円 16"/>
          <p:cNvSpPr/>
          <p:nvPr/>
        </p:nvSpPr>
        <p:spPr>
          <a:xfrm rot="20918018">
            <a:off x="74197" y="145124"/>
            <a:ext cx="1563137" cy="908520"/>
          </a:xfrm>
          <a:prstGeom prst="ellipse">
            <a:avLst/>
          </a:prstGeom>
          <a:solidFill>
            <a:srgbClr val="33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3803" y="1295286"/>
            <a:ext cx="895019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○ 模擬授業の場面を決める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【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３分間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】</a:t>
            </a:r>
          </a:p>
          <a:p>
            <a:r>
              <a:rPr lang="ja-JP" altLang="en-US" sz="14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endParaRPr lang="en-US" altLang="ja-JP" sz="14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</a:t>
            </a:r>
            <a:r>
              <a: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 </a:t>
            </a:r>
            <a:r>
              <a:rPr lang="ja-JP" altLang="en-US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・学年，教科，単元</a:t>
            </a:r>
            <a:endParaRPr lang="en-US" altLang="ja-JP" sz="32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</a:endParaRPr>
          </a:p>
          <a:p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endParaRPr lang="en-US" altLang="ja-JP" sz="24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○ ３分間の模擬授業をつくる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【10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分間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】</a:t>
            </a:r>
          </a:p>
          <a:p>
            <a:r>
              <a:rPr lang="ja-JP" altLang="en-US" sz="14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endParaRPr lang="en-US" altLang="ja-JP" sz="14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r>
              <a: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 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・どの資料を，どんな順番で提示するか</a:t>
            </a:r>
            <a:endParaRPr lang="en-US" altLang="ja-JP" sz="32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r>
              <a: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 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・どの機能を，どう操作するか</a:t>
            </a:r>
            <a:endParaRPr lang="en-US" altLang="ja-JP" sz="32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28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（どこまで拡大するか，どこに注目させるか，</a:t>
            </a:r>
            <a:endParaRPr lang="en-US" altLang="ja-JP" sz="28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28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r>
              <a:rPr lang="ja-JP" altLang="en-US" sz="28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何を</a:t>
            </a:r>
            <a:r>
              <a:rPr lang="ja-JP" altLang="en-US" sz="28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書き込</a:t>
            </a:r>
            <a:r>
              <a:rPr lang="ja-JP" altLang="en-US" sz="28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むか　等）</a:t>
            </a:r>
            <a:endParaRPr lang="en-US" altLang="ja-JP" sz="28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 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・学習活動，発問・説明等をどうするか</a:t>
            </a:r>
            <a:r>
              <a:rPr lang="ja-JP" altLang="en-US" sz="28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　　　　　　　</a:t>
            </a:r>
            <a:endParaRPr lang="ja-JP" altLang="en-US" sz="40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sp>
        <p:nvSpPr>
          <p:cNvPr id="14" name="下矢印 13"/>
          <p:cNvSpPr/>
          <p:nvPr/>
        </p:nvSpPr>
        <p:spPr>
          <a:xfrm>
            <a:off x="990534" y="2081309"/>
            <a:ext cx="468989" cy="877962"/>
          </a:xfrm>
          <a:prstGeom prst="downArrow">
            <a:avLst/>
          </a:prstGeom>
          <a:solidFill>
            <a:srgbClr val="99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1786393" y="2081309"/>
            <a:ext cx="4094508" cy="628555"/>
          </a:xfrm>
          <a:prstGeom prst="roundRect">
            <a:avLst>
              <a:gd name="adj" fmla="val 19796"/>
            </a:avLst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0" y="17024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 smtClean="0">
                <a:solidFill>
                  <a:prstClr val="black"/>
                </a:solidFill>
                <a:latin typeface="HG丸ｺﾞｼｯｸM-PRO" pitchFamily="50" charset="-128"/>
              </a:rPr>
              <a:t>　３分間の模擬授業をつくる</a:t>
            </a:r>
            <a:endParaRPr lang="ja-JP" altLang="en-US" sz="44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sp>
        <p:nvSpPr>
          <p:cNvPr id="19" name="フローチャート : 書類 18"/>
          <p:cNvSpPr/>
          <p:nvPr/>
        </p:nvSpPr>
        <p:spPr>
          <a:xfrm flipH="1" flipV="1">
            <a:off x="6606109" y="1894669"/>
            <a:ext cx="2322599" cy="1033474"/>
          </a:xfrm>
          <a:prstGeom prst="flowChartDocument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597858" y="2097146"/>
            <a:ext cx="23391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ワークシートに</a:t>
            </a:r>
            <a:endParaRPr kumimoji="1" lang="en-US" altLang="ja-JP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記入しながら</a:t>
            </a:r>
            <a:endParaRPr kumimoji="1" lang="ja-JP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正方形/長方形 15"/>
          <p:cNvSpPr/>
          <p:nvPr/>
        </p:nvSpPr>
        <p:spPr>
          <a:xfrm rot="20846047">
            <a:off x="110050" y="223715"/>
            <a:ext cx="14157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グループ</a:t>
            </a:r>
            <a:endParaRPr lang="en-US" altLang="ja-JP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</a:endParaRPr>
          </a:p>
          <a:p>
            <a:r>
              <a:rPr lang="ja-JP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　協 議</a:t>
            </a:r>
            <a:endParaRPr lang="ja-JP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4" descr="C:\Users\u76.CENTER\Desktop\bunbougu_enpitsu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4062">
            <a:off x="8368244" y="1355565"/>
            <a:ext cx="339900" cy="879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62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17024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 smtClean="0">
                <a:solidFill>
                  <a:prstClr val="black"/>
                </a:solidFill>
                <a:latin typeface="HG丸ｺﾞｼｯｸM-PRO" pitchFamily="50" charset="-128"/>
              </a:rPr>
              <a:t>模擬授業を行う</a:t>
            </a:r>
            <a:endParaRPr lang="ja-JP" altLang="en-US" sz="40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3803" y="1389879"/>
            <a:ext cx="89501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○ 模擬授業者（グループ代表）を決める</a:t>
            </a:r>
            <a:endParaRPr lang="en-US" altLang="ja-JP" sz="36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 　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・模擬授業者以外は，児童生徒役</a:t>
            </a:r>
            <a:endParaRPr lang="en-US" altLang="ja-JP" sz="32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667" b="96267" l="2400" r="100000">
                        <a14:foregroundMark x1="39200" y1="85600" x2="39200" y2="85600"/>
                        <a14:foregroundMark x1="35733" y1="82667" x2="35733" y2="82667"/>
                        <a14:foregroundMark x1="38133" y1="91467" x2="38133" y2="91467"/>
                        <a14:foregroundMark x1="39200" y1="81600" x2="39200" y2="81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32" y="5158596"/>
            <a:ext cx="1582014" cy="1582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90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17024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 smtClean="0">
                <a:solidFill>
                  <a:prstClr val="black"/>
                </a:solidFill>
                <a:latin typeface="HG丸ｺﾞｼｯｸM-PRO" pitchFamily="50" charset="-128"/>
              </a:rPr>
              <a:t>模擬授業を行う</a:t>
            </a:r>
            <a:endParaRPr lang="ja-JP" altLang="en-US" sz="40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3803" y="1389879"/>
            <a:ext cx="8950197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○ 模擬授業者（グループ代表）を決める</a:t>
            </a:r>
            <a:endParaRPr lang="en-US" altLang="ja-JP" sz="36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 　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・模擬授業者以外は，児童生徒役</a:t>
            </a:r>
            <a:endParaRPr lang="en-US" altLang="ja-JP" sz="32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endParaRPr lang="en-US" altLang="ja-JP" sz="36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○ 模擬授業を行う</a:t>
            </a:r>
            <a:endParaRPr lang="en-US" altLang="ja-JP" sz="36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 　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・３分間</a:t>
            </a:r>
            <a:endParaRPr lang="en-US" altLang="ja-JP" sz="32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　 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・スクリーン（画面）の前で</a:t>
            </a:r>
            <a:endParaRPr lang="en-US" altLang="ja-JP" sz="32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　 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・学年，教科，単元を伝えて</a:t>
            </a:r>
            <a:endParaRPr lang="en-US" altLang="ja-JP" sz="32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　 　 　　</a:t>
            </a:r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例 「</a:t>
            </a:r>
            <a:r>
              <a:rPr lang="en-US" altLang="ja-JP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6</a:t>
            </a:r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年生，社会科，</a:t>
            </a:r>
            <a:endParaRPr lang="en-US" altLang="ja-JP" sz="24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24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　　　　　　　　 </a:t>
            </a:r>
            <a:r>
              <a:rPr lang="en-US" altLang="ja-JP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『</a:t>
            </a:r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幕末から明治維新へ</a:t>
            </a:r>
            <a:r>
              <a:rPr lang="en-US" altLang="ja-JP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』</a:t>
            </a:r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です」</a:t>
            </a:r>
            <a:endParaRPr lang="en-US" altLang="ja-JP" sz="36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14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endParaRPr lang="en-US" altLang="ja-JP" sz="14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endParaRPr lang="en-US" altLang="ja-JP" sz="36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1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endParaRPr lang="en-US" altLang="ja-JP" sz="14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endParaRPr lang="ja-JP" altLang="en-US" sz="40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667" b="96267" l="2400" r="100000">
                        <a14:foregroundMark x1="39200" y1="85600" x2="39200" y2="85600"/>
                        <a14:foregroundMark x1="35733" y1="82667" x2="35733" y2="82667"/>
                        <a14:foregroundMark x1="38133" y1="91467" x2="38133" y2="91467"/>
                        <a14:foregroundMark x1="39200" y1="81600" x2="39200" y2="81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32" y="5158596"/>
            <a:ext cx="1582014" cy="1582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角丸四角形吹き出し 2"/>
          <p:cNvSpPr/>
          <p:nvPr/>
        </p:nvSpPr>
        <p:spPr>
          <a:xfrm>
            <a:off x="3086100" y="5353050"/>
            <a:ext cx="5048250" cy="962025"/>
          </a:xfrm>
          <a:prstGeom prst="wedgeRoundRectCallout">
            <a:avLst>
              <a:gd name="adj1" fmla="val -62720"/>
              <a:gd name="adj2" fmla="val -9840"/>
              <a:gd name="adj3" fmla="val 16667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271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17024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 smtClean="0">
                <a:solidFill>
                  <a:prstClr val="black"/>
                </a:solidFill>
                <a:latin typeface="HG丸ｺﾞｼｯｸM-PRO" pitchFamily="50" charset="-128"/>
              </a:rPr>
              <a:t>感想を共有する</a:t>
            </a:r>
            <a:endParaRPr lang="ja-JP" altLang="en-US" sz="40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1314" y="1815636"/>
            <a:ext cx="90599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○ グループ内で感想を出し合う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【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３分間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】</a:t>
            </a:r>
          </a:p>
          <a:p>
            <a:endParaRPr lang="en-US" altLang="ja-JP" sz="3600" dirty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endParaRPr lang="en-US" altLang="ja-JP" sz="36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○ 全体で発表する</a:t>
            </a:r>
            <a:endParaRPr lang="en-US" altLang="ja-JP" sz="36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</p:txBody>
      </p:sp>
      <p:sp>
        <p:nvSpPr>
          <p:cNvPr id="8" name="下矢印 7"/>
          <p:cNvSpPr/>
          <p:nvPr/>
        </p:nvSpPr>
        <p:spPr>
          <a:xfrm>
            <a:off x="2039994" y="2727994"/>
            <a:ext cx="628770" cy="483608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 rot="20918018">
            <a:off x="74197" y="145124"/>
            <a:ext cx="1563137" cy="908520"/>
          </a:xfrm>
          <a:prstGeom prst="ellipse">
            <a:avLst/>
          </a:prstGeom>
          <a:solidFill>
            <a:srgbClr val="33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 rot="20846047">
            <a:off x="110050" y="223715"/>
            <a:ext cx="14157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グループ</a:t>
            </a:r>
            <a:endParaRPr lang="en-US" altLang="ja-JP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</a:endParaRPr>
          </a:p>
          <a:p>
            <a:r>
              <a:rPr lang="ja-JP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　協 議</a:t>
            </a:r>
            <a:endParaRPr lang="ja-JP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825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17024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 smtClean="0">
                <a:solidFill>
                  <a:prstClr val="black"/>
                </a:solidFill>
                <a:latin typeface="HG丸ｺﾞｼｯｸM-PRO" pitchFamily="50" charset="-128"/>
              </a:rPr>
              <a:t>「教育の情報化に関する手引」から</a:t>
            </a:r>
            <a:endParaRPr lang="ja-JP" altLang="en-US" sz="40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349370" y="1857851"/>
            <a:ext cx="8445260" cy="2538303"/>
          </a:xfrm>
          <a:prstGeom prst="roundRect">
            <a:avLst>
              <a:gd name="adj" fmla="val 605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384880" y="2146150"/>
            <a:ext cx="8374239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ja-JP" altLang="en-US" sz="3200" dirty="0" smtClean="0">
                <a:solidFill>
                  <a:prstClr val="black"/>
                </a:solidFill>
                <a:latin typeface="HG丸ｺﾞｼｯｸM-PRO" pitchFamily="50" charset="-128"/>
              </a:rPr>
              <a:t>　ＩＣＴ</a:t>
            </a:r>
            <a:r>
              <a:rPr lang="ja-JP" altLang="en-US" sz="3200" dirty="0">
                <a:solidFill>
                  <a:prstClr val="black"/>
                </a:solidFill>
                <a:latin typeface="HG丸ｺﾞｼｯｸM-PRO" pitchFamily="50" charset="-128"/>
              </a:rPr>
              <a:t>活用の場面やタイミング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itchFamily="50" charset="-128"/>
              </a:rPr>
              <a:t>，活用する</a:t>
            </a:r>
            <a:endParaRPr lang="en-US" altLang="ja-JP" sz="3200" dirty="0" smtClean="0">
              <a:solidFill>
                <a:prstClr val="black"/>
              </a:solidFill>
              <a:latin typeface="HG丸ｺﾞｼｯｸM-PRO" pitchFamily="50" charset="-128"/>
            </a:endParaRPr>
          </a:p>
          <a:p>
            <a:pPr lvl="0"/>
            <a:r>
              <a:rPr lang="ja-JP" altLang="en-US" sz="900" dirty="0" smtClean="0">
                <a:solidFill>
                  <a:prstClr val="black"/>
                </a:solidFill>
                <a:latin typeface="HG丸ｺﾞｼｯｸM-PRO" pitchFamily="50" charset="-128"/>
              </a:rPr>
              <a:t>　</a:t>
            </a:r>
            <a:endParaRPr lang="en-US" altLang="ja-JP" sz="900" dirty="0">
              <a:solidFill>
                <a:prstClr val="black"/>
              </a:solidFill>
              <a:latin typeface="HG丸ｺﾞｼｯｸM-PRO" pitchFamily="50" charset="-128"/>
            </a:endParaRPr>
          </a:p>
          <a:p>
            <a:pPr lvl="0"/>
            <a:r>
              <a:rPr lang="ja-JP" altLang="en-US" sz="3200" dirty="0" smtClean="0">
                <a:solidFill>
                  <a:prstClr val="black"/>
                </a:solidFill>
                <a:latin typeface="HG丸ｺﾞｼｯｸM-PRO" pitchFamily="50" charset="-128"/>
              </a:rPr>
              <a:t>上</a:t>
            </a:r>
            <a:r>
              <a:rPr lang="ja-JP" altLang="en-US" sz="3200" dirty="0">
                <a:solidFill>
                  <a:prstClr val="black"/>
                </a:solidFill>
                <a:latin typeface="HG丸ｺﾞｼｯｸM-PRO" pitchFamily="50" charset="-128"/>
              </a:rPr>
              <a:t>での創意工夫など，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itchFamily="50" charset="-128"/>
              </a:rPr>
              <a:t>教員の</a:t>
            </a:r>
            <a:r>
              <a:rPr lang="ja-JP" altLang="en-US" sz="3200" dirty="0">
                <a:solidFill>
                  <a:prstClr val="black"/>
                </a:solidFill>
                <a:latin typeface="HG丸ｺﾞｼｯｸM-PRO" pitchFamily="50" charset="-128"/>
              </a:rPr>
              <a:t>指導力が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itchFamily="50" charset="-128"/>
              </a:rPr>
              <a:t>教育効</a:t>
            </a:r>
            <a:endParaRPr lang="en-US" altLang="ja-JP" sz="3200" dirty="0" smtClean="0">
              <a:solidFill>
                <a:prstClr val="black"/>
              </a:solidFill>
              <a:latin typeface="HG丸ｺﾞｼｯｸM-PRO" pitchFamily="50" charset="-128"/>
            </a:endParaRPr>
          </a:p>
          <a:p>
            <a:pPr lvl="0"/>
            <a:r>
              <a:rPr lang="ja-JP" altLang="en-US" sz="900" dirty="0" smtClean="0">
                <a:solidFill>
                  <a:prstClr val="black"/>
                </a:solidFill>
                <a:latin typeface="HG丸ｺﾞｼｯｸM-PRO" pitchFamily="50" charset="-128"/>
              </a:rPr>
              <a:t>　</a:t>
            </a:r>
            <a:endParaRPr lang="en-US" altLang="ja-JP" sz="900" dirty="0">
              <a:solidFill>
                <a:prstClr val="black"/>
              </a:solidFill>
              <a:latin typeface="HG丸ｺﾞｼｯｸM-PRO" pitchFamily="50" charset="-128"/>
            </a:endParaRPr>
          </a:p>
          <a:p>
            <a:pPr lvl="0"/>
            <a:r>
              <a:rPr lang="ja-JP" altLang="en-US" sz="3200" dirty="0" smtClean="0">
                <a:solidFill>
                  <a:prstClr val="black"/>
                </a:solidFill>
                <a:latin typeface="HG丸ｺﾞｼｯｸM-PRO" pitchFamily="50" charset="-128"/>
              </a:rPr>
              <a:t>果</a:t>
            </a:r>
            <a:r>
              <a:rPr lang="ja-JP" altLang="en-US" sz="3200" dirty="0">
                <a:solidFill>
                  <a:prstClr val="black"/>
                </a:solidFill>
                <a:latin typeface="HG丸ｺﾞｼｯｸM-PRO" pitchFamily="50" charset="-128"/>
              </a:rPr>
              <a:t>に大きく関わる。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6208594" y="799307"/>
            <a:ext cx="27574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 </a:t>
            </a:r>
            <a:r>
              <a:rPr lang="en-US" altLang="ja-JP" sz="2000" dirty="0">
                <a:solidFill>
                  <a:prstClr val="black"/>
                </a:solidFill>
                <a:latin typeface="+mn-ea"/>
              </a:rPr>
              <a:t>(2010</a:t>
            </a:r>
            <a:r>
              <a:rPr lang="ja-JP" altLang="en-US" sz="2000" dirty="0" err="1">
                <a:solidFill>
                  <a:prstClr val="black"/>
                </a:solidFill>
                <a:latin typeface="+mn-ea"/>
              </a:rPr>
              <a:t>，</a:t>
            </a:r>
            <a:r>
              <a:rPr lang="ja-JP" altLang="en-US" sz="2000" dirty="0">
                <a:solidFill>
                  <a:prstClr val="black"/>
                </a:solidFill>
                <a:latin typeface="+mn-ea"/>
              </a:rPr>
              <a:t>文部科学省</a:t>
            </a:r>
            <a:r>
              <a:rPr lang="en-US" altLang="ja-JP" sz="2000" dirty="0" smtClean="0">
                <a:solidFill>
                  <a:prstClr val="black"/>
                </a:solidFill>
                <a:latin typeface="+mn-ea"/>
              </a:rPr>
              <a:t>)</a:t>
            </a:r>
            <a:endParaRPr lang="ja-JP" altLang="en-US" sz="2000" dirty="0">
              <a:solidFill>
                <a:prstClr val="black"/>
              </a:solidFill>
              <a:latin typeface="+mn-ea"/>
            </a:endParaRPr>
          </a:p>
        </p:txBody>
      </p:sp>
      <p:cxnSp>
        <p:nvCxnSpPr>
          <p:cNvPr id="8" name="直線コネクタ 7"/>
          <p:cNvCxnSpPr/>
          <p:nvPr/>
        </p:nvCxnSpPr>
        <p:spPr>
          <a:xfrm>
            <a:off x="4456981" y="3348417"/>
            <a:ext cx="2620094" cy="0"/>
          </a:xfrm>
          <a:prstGeom prst="line">
            <a:avLst/>
          </a:prstGeom>
          <a:ln w="4762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718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170241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dirty="0">
                <a:solidFill>
                  <a:prstClr val="black"/>
                </a:solidFill>
                <a:latin typeface="HG丸ｺﾞｼｯｸM-PRO" pitchFamily="50" charset="-128"/>
              </a:rPr>
              <a:t>終</a:t>
            </a:r>
            <a:r>
              <a:rPr lang="ja-JP" altLang="en-US" sz="4400" dirty="0" smtClean="0">
                <a:solidFill>
                  <a:prstClr val="black"/>
                </a:solidFill>
                <a:latin typeface="HG丸ｺﾞｼｯｸM-PRO" pitchFamily="50" charset="-128"/>
              </a:rPr>
              <a:t>わりに</a:t>
            </a:r>
            <a:endParaRPr lang="ja-JP" altLang="en-US" sz="44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14957" y="2125000"/>
            <a:ext cx="83273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デジタル教科書校内研修について，振り返りシートに記入をお願いします。　</a:t>
            </a:r>
            <a:endParaRPr lang="en-US" altLang="ja-JP" sz="36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514" y="3816569"/>
            <a:ext cx="3299487" cy="2698815"/>
          </a:xfrm>
          <a:prstGeom prst="rect">
            <a:avLst/>
          </a:prstGeom>
        </p:spPr>
      </p:pic>
      <p:pic>
        <p:nvPicPr>
          <p:cNvPr id="7" name="Picture 2" descr="Y:\所員長研共有情報\情報教育部\ﾁｭﾛﾘ\churoli005.bmp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7" r="18208" b="11542"/>
          <a:stretch/>
        </p:blipFill>
        <p:spPr bwMode="auto">
          <a:xfrm>
            <a:off x="6773112" y="4365104"/>
            <a:ext cx="2155372" cy="215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522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&#65279;<?xml version="1.0" encoding="utf-8" standalone="yes"?>
<Relationships xmlns="http://schemas.openxmlformats.org/package/2006/relationships">
  <Relationship Id="rId1" Type="http://schemas.openxmlformats.org/officeDocument/2006/relationships/image" Target="../media/image1.jpeg" />
</Relationships>
</file>

<file path=ppt/theme/_rels/theme2.xml.rels>&#65279;<?xml version="1.0" encoding="utf-8" standalone="yes"?>
<Relationships xmlns="http://schemas.openxmlformats.org/package/2006/relationships">
  <Relationship Id="rId1" Type="http://schemas.openxmlformats.org/officeDocument/2006/relationships/image" Target="../media/image1.jpeg" />
</Relationships>
</file>

<file path=ppt/theme/theme1.xml><?xml version="1.0" encoding="utf-8"?>
<a:theme xmlns:a="http://schemas.openxmlformats.org/drawingml/2006/main" name="3_ジャパネスク">
  <a:themeElements>
    <a:clrScheme name="ジャパネスク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キュート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lnDef>
      <a:spPr>
        <a:ln w="12700" cmpd="sng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4_ジャパネスク">
  <a:themeElements>
    <a:clrScheme name="ジャパネスク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キュート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lnDef>
      <a:spPr>
        <a:ln w="12700" cmpd="sng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6026</TotalTime>
  <Words>152</Words>
  <Application>Microsoft Office PowerPoint</Application>
  <PresentationFormat>画面に合わせる (4:3)</PresentationFormat>
  <Paragraphs>77</Paragraphs>
  <Slides>10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10</vt:i4>
      </vt:variant>
    </vt:vector>
  </HeadingPairs>
  <TitlesOfParts>
    <vt:vector size="12" baseType="lpstr">
      <vt:lpstr>3_ジャパネスク</vt:lpstr>
      <vt:lpstr>4_ジャパネスク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岡山県総合教育センター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岡山県総合教育センター</dc:creator>
  <cp:lastModifiedBy>岡山県総合教育センター</cp:lastModifiedBy>
  <cp:revision>373</cp:revision>
  <cp:lastPrinted>2015-01-15T23:08:45Z</cp:lastPrinted>
  <dcterms:created xsi:type="dcterms:W3CDTF">2011-04-20T00:35:12Z</dcterms:created>
  <dcterms:modified xsi:type="dcterms:W3CDTF">2015-02-24T00:46:02Z</dcterms:modified>
</cp:coreProperties>
</file>