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 standalone="yes"?>
<Relationships xmlns="http://schemas.openxmlformats.org/package/2006/relationships">
  <Relationship Id="rId3" Type="http://schemas.openxmlformats.org/package/2006/relationships/metadata/core-properties" Target="docProps/core.xml" />
  <Relationship Id="rId2" Type="http://schemas.openxmlformats.org/package/2006/relationships/metadata/thumbnail" Target="docProps/thumbnail.jpeg" />
  <Relationship Id="rId1" Type="http://schemas.openxmlformats.org/officeDocument/2006/relationships/officeDocument" Target="ppt/presentation.xml" />
  <Relationship Id="rId4" Type="http://schemas.openxmlformats.org/officeDocument/2006/relationships/extended-properties" Target="docProps/app.xml" />
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7" r:id="rId1"/>
  </p:sldMasterIdLst>
  <p:notesMasterIdLst>
    <p:notesMasterId r:id="rId3"/>
  </p:notesMasterIdLst>
  <p:handoutMasterIdLst>
    <p:handoutMasterId r:id="rId4"/>
  </p:handoutMasterIdLst>
  <p:sldIdLst>
    <p:sldId id="852" r:id="rId2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825">
          <p15:clr>
            <a:srgbClr val="A4A3A4"/>
          </p15:clr>
        </p15:guide>
        <p15:guide id="2" pos="19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333FF"/>
    <a:srgbClr val="FF3300"/>
    <a:srgbClr val="CCECFF"/>
    <a:srgbClr val="99FFCC"/>
    <a:srgbClr val="00FFCC"/>
    <a:srgbClr val="FFFF99"/>
    <a:srgbClr val="FFFF66"/>
    <a:srgbClr val="FFCCFF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6662" autoAdjust="0"/>
    <p:restoredTop sz="99777" autoAdjust="0"/>
  </p:normalViewPr>
  <p:slideViewPr>
    <p:cSldViewPr snapToGrid="0" showGuides="1">
      <p:cViewPr varScale="1">
        <p:scale>
          <a:sx n="85" d="100"/>
          <a:sy n="85" d="100"/>
        </p:scale>
        <p:origin x="-1332" y="-90"/>
      </p:cViewPr>
      <p:guideLst>
        <p:guide orient="horz" pos="825"/>
        <p:guide pos="193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&#65279;<?xml version="1.0" encoding="utf-8" standalone="yes"?>
<Relationships xmlns="http://schemas.openxmlformats.org/package/2006/relationships">
  <Relationship Id="rId8" Type="http://schemas.openxmlformats.org/officeDocument/2006/relationships/tableStyles" Target="tableStyles.xml" />
  <Relationship Id="rId3" Type="http://schemas.openxmlformats.org/officeDocument/2006/relationships/notesMaster" Target="notesMasters/notesMaster1.xml" />
  <Relationship Id="rId7" Type="http://schemas.openxmlformats.org/officeDocument/2006/relationships/theme" Target="theme/theme1.xml" />
  <Relationship Id="rId2" Type="http://schemas.openxmlformats.org/officeDocument/2006/relationships/slide" Target="slides/slide1.xml" />
  <Relationship Id="rId1" Type="http://schemas.openxmlformats.org/officeDocument/2006/relationships/slideMaster" Target="slideMasters/slideMaster1.xml" />
  <Relationship Id="rId6" Type="http://schemas.openxmlformats.org/officeDocument/2006/relationships/viewProps" Target="viewProps.xml" />
  <Relationship Id="rId5" Type="http://schemas.openxmlformats.org/officeDocument/2006/relationships/presProps" Target="presProps.xml" />
  <Relationship Id="rId4" Type="http://schemas.openxmlformats.org/officeDocument/2006/relationships/handoutMaster" Target="handoutMasters/handoutMaster1.xml" />
</Relationships>
</file>

<file path=ppt/handoutMasters/_rels/handoutMaster1.xml.rels>&#65279;<?xml version="1.0" encoding="utf-8" standalone="yes"?>
<Relationships xmlns="http://schemas.openxmlformats.org/package/2006/relationships">
  <Relationship Id="rId1" Type="http://schemas.openxmlformats.org/officeDocument/2006/relationships/theme" Target="../theme/theme3.xml" />
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9575" cy="496888"/>
          </a:xfrm>
          <a:prstGeom prst="rect">
            <a:avLst/>
          </a:prstGeom>
        </p:spPr>
        <p:txBody>
          <a:bodyPr vert="horz" lIns="91428" tIns="45712" rIns="91428" bIns="4571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6040" y="0"/>
            <a:ext cx="2949575" cy="496888"/>
          </a:xfrm>
          <a:prstGeom prst="rect">
            <a:avLst/>
          </a:prstGeom>
        </p:spPr>
        <p:txBody>
          <a:bodyPr vert="horz" lIns="91428" tIns="45712" rIns="91428" bIns="45712" rtlCol="0"/>
          <a:lstStyle>
            <a:lvl1pPr algn="r">
              <a:defRPr sz="1200"/>
            </a:lvl1pPr>
          </a:lstStyle>
          <a:p>
            <a:fld id="{3AB88C29-7B39-471E-97D2-B91B0EC89A2D}" type="datetimeFigureOut">
              <a:rPr kumimoji="1" lang="ja-JP" altLang="en-US" smtClean="0"/>
              <a:t>2015/2/24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2" y="9440865"/>
            <a:ext cx="2949575" cy="496887"/>
          </a:xfrm>
          <a:prstGeom prst="rect">
            <a:avLst/>
          </a:prstGeom>
        </p:spPr>
        <p:txBody>
          <a:bodyPr vert="horz" lIns="91428" tIns="45712" rIns="91428" bIns="4571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6040" y="9440865"/>
            <a:ext cx="2949575" cy="496887"/>
          </a:xfrm>
          <a:prstGeom prst="rect">
            <a:avLst/>
          </a:prstGeom>
        </p:spPr>
        <p:txBody>
          <a:bodyPr vert="horz" lIns="91428" tIns="45712" rIns="91428" bIns="45712" rtlCol="0" anchor="b"/>
          <a:lstStyle>
            <a:lvl1pPr algn="r">
              <a:defRPr sz="1200"/>
            </a:lvl1pPr>
          </a:lstStyle>
          <a:p>
            <a:fld id="{A38D17A4-5CF6-43E2-AEE4-4A1F5011C0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35350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&#65279;<?xml version="1.0" encoding="utf-8" standalone="yes"?>
<Relationships xmlns="http://schemas.openxmlformats.org/package/2006/relationships">
  <Relationship Id="rId1" Type="http://schemas.openxmlformats.org/officeDocument/2006/relationships/theme" Target="../theme/theme2.xml" />
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2949787" cy="496966"/>
          </a:xfrm>
          <a:prstGeom prst="rect">
            <a:avLst/>
          </a:prstGeom>
        </p:spPr>
        <p:txBody>
          <a:bodyPr vert="horz" lIns="91422" tIns="45708" rIns="91422" bIns="4570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41" y="1"/>
            <a:ext cx="2949787" cy="496966"/>
          </a:xfrm>
          <a:prstGeom prst="rect">
            <a:avLst/>
          </a:prstGeom>
        </p:spPr>
        <p:txBody>
          <a:bodyPr vert="horz" lIns="91422" tIns="45708" rIns="91422" bIns="45708" rtlCol="0"/>
          <a:lstStyle>
            <a:lvl1pPr algn="r">
              <a:defRPr sz="1200"/>
            </a:lvl1pPr>
          </a:lstStyle>
          <a:p>
            <a:fld id="{B044E6AB-D650-4895-A0B4-DB97EF3232BA}" type="datetimeFigureOut">
              <a:rPr kumimoji="1" lang="ja-JP" altLang="en-US" smtClean="0"/>
              <a:t>2015/2/24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8875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2" tIns="45708" rIns="91422" bIns="4570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1" y="4721188"/>
            <a:ext cx="5445760" cy="4472703"/>
          </a:xfrm>
          <a:prstGeom prst="rect">
            <a:avLst/>
          </a:prstGeom>
        </p:spPr>
        <p:txBody>
          <a:bodyPr vert="horz" lIns="91422" tIns="45708" rIns="91422" bIns="45708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440647"/>
            <a:ext cx="2949787" cy="496966"/>
          </a:xfrm>
          <a:prstGeom prst="rect">
            <a:avLst/>
          </a:prstGeom>
        </p:spPr>
        <p:txBody>
          <a:bodyPr vert="horz" lIns="91422" tIns="45708" rIns="91422" bIns="4570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41" y="9440647"/>
            <a:ext cx="2949787" cy="496966"/>
          </a:xfrm>
          <a:prstGeom prst="rect">
            <a:avLst/>
          </a:prstGeom>
        </p:spPr>
        <p:txBody>
          <a:bodyPr vert="horz" lIns="91422" tIns="45708" rIns="91422" bIns="45708" rtlCol="0" anchor="b"/>
          <a:lstStyle>
            <a:lvl1pPr algn="r">
              <a:defRPr sz="1200"/>
            </a:lvl1pPr>
          </a:lstStyle>
          <a:p>
            <a:fld id="{4D3E3A65-14AE-4051-8A5D-6820BE27C2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1704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1.xml" />
  <Relationship Id="rId1" Type="http://schemas.openxmlformats.org/officeDocument/2006/relationships/notesMaster" Target="../notesMasters/notesMaster1.xml" />
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DF6F3-8CE6-43BA-A116-4051F6E86FE9}" type="slidenum">
              <a:rPr lang="ja-JP" altLang="en-US" smtClean="0">
                <a:solidFill>
                  <a:prstClr val="black"/>
                </a:solidFill>
              </a:rPr>
              <a:pPr/>
              <a:t>1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028010"/>
      </p:ext>
    </p:extLst>
  </p:cSld>
  <p:clrMapOvr>
    <a:masterClrMapping/>
  </p:clrMapOvr>
</p:notes>
</file>

<file path=ppt/slideLayouts/_rels/slideLayout1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10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11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2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3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4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5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6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7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8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9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909789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2555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2177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06628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31943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19047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86651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0049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grpSp>
        <p:nvGrpSpPr>
          <p:cNvPr id="9" name="グループ化 8"/>
          <p:cNvGrpSpPr/>
          <p:nvPr userDrawn="1"/>
        </p:nvGrpSpPr>
        <p:grpSpPr>
          <a:xfrm>
            <a:off x="323528" y="340160"/>
            <a:ext cx="8496944" cy="856592"/>
            <a:chOff x="323528" y="340160"/>
            <a:chExt cx="8496944" cy="856592"/>
          </a:xfrm>
        </p:grpSpPr>
        <p:cxnSp>
          <p:nvCxnSpPr>
            <p:cNvPr id="6" name="直線コネクタ 5"/>
            <p:cNvCxnSpPr/>
            <p:nvPr userDrawn="1"/>
          </p:nvCxnSpPr>
          <p:spPr>
            <a:xfrm>
              <a:off x="323528" y="1196752"/>
              <a:ext cx="84969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テキスト ボックス 7"/>
            <p:cNvSpPr txBox="1"/>
            <p:nvPr userDrawn="1"/>
          </p:nvSpPr>
          <p:spPr>
            <a:xfrm>
              <a:off x="323528" y="340160"/>
              <a:ext cx="84969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ja-JP" altLang="en-US" sz="3600" dirty="0">
                <a:solidFill>
                  <a:prstClr val="black"/>
                </a:solidFill>
                <a:latin typeface="HG丸ｺﾞｼｯｸM-PRO" panose="020F06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56399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87440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945552209"/>
      </p:ext>
    </p:extLst>
  </p:cSld>
  <p:clrMapOvr>
    <a:masterClrMapping/>
  </p:clrMapOvr>
</p:sldLayout>
</file>

<file path=ppt/slideMasters/_rels/slideMaster1.xml.rels>&#65279;<?xml version="1.0" encoding="utf-8" standalone="yes"?>
<Relationships xmlns="http://schemas.openxmlformats.org/package/2006/relationships">
  <Relationship Id="rId8" Type="http://schemas.openxmlformats.org/officeDocument/2006/relationships/slideLayout" Target="../slideLayouts/slideLayout8.xml" />
  <Relationship Id="rId3" Type="http://schemas.openxmlformats.org/officeDocument/2006/relationships/slideLayout" Target="../slideLayouts/slideLayout3.xml" />
  <Relationship Id="rId7" Type="http://schemas.openxmlformats.org/officeDocument/2006/relationships/slideLayout" Target="../slideLayouts/slideLayout7.xml" />
  <Relationship Id="rId12" Type="http://schemas.openxmlformats.org/officeDocument/2006/relationships/theme" Target="../theme/theme1.xml" />
  <Relationship Id="rId2" Type="http://schemas.openxmlformats.org/officeDocument/2006/relationships/slideLayout" Target="../slideLayouts/slideLayout2.xml" />
  <Relationship Id="rId1" Type="http://schemas.openxmlformats.org/officeDocument/2006/relationships/slideLayout" Target="../slideLayouts/slideLayout1.xml" />
  <Relationship Id="rId6" Type="http://schemas.openxmlformats.org/officeDocument/2006/relationships/slideLayout" Target="../slideLayouts/slideLayout6.xml" />
  <Relationship Id="rId11" Type="http://schemas.openxmlformats.org/officeDocument/2006/relationships/slideLayout" Target="../slideLayouts/slideLayout11.xml" />
  <Relationship Id="rId5" Type="http://schemas.openxmlformats.org/officeDocument/2006/relationships/slideLayout" Target="../slideLayouts/slideLayout5.xml" />
  <Relationship Id="rId10" Type="http://schemas.openxmlformats.org/officeDocument/2006/relationships/slideLayout" Target="../slideLayouts/slideLayout10.xml" />
  <Relationship Id="rId4" Type="http://schemas.openxmlformats.org/officeDocument/2006/relationships/slideLayout" Target="../slideLayouts/slideLayout4.xml" />
  <Relationship Id="rId9" Type="http://schemas.openxmlformats.org/officeDocument/2006/relationships/slideLayout" Target="../slideLayouts/slideLayout9.xml" />
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F2BBAB4-7043-45E8-B706-353556E07C37}" type="datetimeFigureOut">
              <a:rPr kumimoji="1" lang="ja-JP" altLang="en-US" smtClean="0">
                <a:solidFill>
                  <a:srgbClr val="696464"/>
                </a:solidFill>
              </a:rPr>
              <a:pPr/>
              <a:t>2015/2/24</a:t>
            </a:fld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kumimoji="1" lang="ja-JP" altLang="en-US">
              <a:solidFill>
                <a:srgbClr val="696464"/>
              </a:solidFill>
            </a:endParaRPr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2246B95-DB36-4572-A8FC-7EAA6E343D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7455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1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
<Relationships xmlns="http://schemas.openxmlformats.org/package/2006/relationships">
  <Relationship Id="rId3" Type="http://schemas.openxmlformats.org/officeDocument/2006/relationships/image" Target="../media/image2.jpeg" />
  <Relationship Id="rId2" Type="http://schemas.openxmlformats.org/officeDocument/2006/relationships/notesSlide" Target="../notesSlides/notesSlide1.xml" />
  <Relationship Id="rId1" Type="http://schemas.openxmlformats.org/officeDocument/2006/relationships/slideLayout" Target="../slideLayouts/slideLayout7.xml" />
  <Relationship Id="rId5" Type="http://schemas.openxmlformats.org/officeDocument/2006/relationships/image" Target="../media/image4.jpeg" />
  <Relationship Id="rId4" Type="http://schemas.openxmlformats.org/officeDocument/2006/relationships/image" Target="../media/image3.jpeg" />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C:\Users\u76.CENTER\Desktop\図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936" y="2538468"/>
            <a:ext cx="2356268" cy="1969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u76.CENTER\Desktop\図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3664" y="2539279"/>
            <a:ext cx="3561439" cy="1969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Z:\事務文書\情報教育\201_所員研究\H25-26デジタル教科書パッケージ\20130708川面小\DSC04260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1" t="13207" r="30029" b="16546"/>
          <a:stretch/>
        </p:blipFill>
        <p:spPr bwMode="auto">
          <a:xfrm>
            <a:off x="6410910" y="2539280"/>
            <a:ext cx="2511073" cy="1968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円/楕円 16"/>
          <p:cNvSpPr/>
          <p:nvPr/>
        </p:nvSpPr>
        <p:spPr>
          <a:xfrm>
            <a:off x="1015992" y="2426092"/>
            <a:ext cx="943810" cy="92750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8" name="円/楕円 17"/>
          <p:cNvSpPr/>
          <p:nvPr/>
        </p:nvSpPr>
        <p:spPr>
          <a:xfrm>
            <a:off x="2734357" y="2993558"/>
            <a:ext cx="1089948" cy="79208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9" name="線吹き出し 1 (枠付き) 18"/>
          <p:cNvSpPr/>
          <p:nvPr/>
        </p:nvSpPr>
        <p:spPr>
          <a:xfrm>
            <a:off x="426212" y="4989985"/>
            <a:ext cx="1669900" cy="676206"/>
          </a:xfrm>
          <a:prstGeom prst="borderCallout1">
            <a:avLst>
              <a:gd name="adj1" fmla="val -2850"/>
              <a:gd name="adj2" fmla="val 91348"/>
              <a:gd name="adj3" fmla="val -249617"/>
              <a:gd name="adj4" fmla="val 86994"/>
            </a:avLst>
          </a:prstGeom>
          <a:solidFill>
            <a:schemeClr val="accent1"/>
          </a:solidFill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62522" y="4976101"/>
            <a:ext cx="1397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</a:rPr>
              <a:t>拡 大</a:t>
            </a:r>
            <a:endParaRPr lang="ja-JP" altLang="en-US" sz="4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anose="020F0600000000000000" pitchFamily="50" charset="-128"/>
            </a:endParaRPr>
          </a:p>
        </p:txBody>
      </p:sp>
      <p:sp>
        <p:nvSpPr>
          <p:cNvPr id="22" name="線吹き出し 1 (枠付き) 21"/>
          <p:cNvSpPr/>
          <p:nvPr/>
        </p:nvSpPr>
        <p:spPr>
          <a:xfrm>
            <a:off x="3104224" y="4989985"/>
            <a:ext cx="2315228" cy="707886"/>
          </a:xfrm>
          <a:prstGeom prst="borderCallout1">
            <a:avLst>
              <a:gd name="adj1" fmla="val -5748"/>
              <a:gd name="adj2" fmla="val 10322"/>
              <a:gd name="adj3" fmla="val -172633"/>
              <a:gd name="adj4" fmla="val 6991"/>
            </a:avLst>
          </a:prstGeom>
          <a:solidFill>
            <a:schemeClr val="accent1"/>
          </a:solidFill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104224" y="4976101"/>
            <a:ext cx="23152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</a:rPr>
              <a:t>書き込み</a:t>
            </a:r>
            <a:endParaRPr lang="ja-JP" altLang="en-US" sz="4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anose="020F0600000000000000" pitchFamily="50" charset="-128"/>
            </a:endParaRPr>
          </a:p>
        </p:txBody>
      </p:sp>
      <p:sp>
        <p:nvSpPr>
          <p:cNvPr id="24" name="円/楕円 23"/>
          <p:cNvSpPr/>
          <p:nvPr/>
        </p:nvSpPr>
        <p:spPr>
          <a:xfrm>
            <a:off x="7666446" y="2503310"/>
            <a:ext cx="1089948" cy="79208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5" name="線吹き出し 1 (枠付き) 24"/>
          <p:cNvSpPr/>
          <p:nvPr/>
        </p:nvSpPr>
        <p:spPr>
          <a:xfrm>
            <a:off x="6459668" y="5017706"/>
            <a:ext cx="2289367" cy="743479"/>
          </a:xfrm>
          <a:prstGeom prst="borderCallout1">
            <a:avLst>
              <a:gd name="adj1" fmla="val -2850"/>
              <a:gd name="adj2" fmla="val 91348"/>
              <a:gd name="adj3" fmla="val -230690"/>
              <a:gd name="adj4" fmla="val 82198"/>
            </a:avLst>
          </a:prstGeom>
          <a:solidFill>
            <a:schemeClr val="accent1"/>
          </a:solidFill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459669" y="5017706"/>
            <a:ext cx="22893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anose="020F0600000000000000" pitchFamily="50" charset="-128"/>
              </a:rPr>
              <a:t>動画再生</a:t>
            </a:r>
            <a:endParaRPr lang="ja-JP" altLang="en-US" sz="4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anose="020F0600000000000000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04936" y="1592435"/>
            <a:ext cx="83280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 smtClean="0">
                <a:solidFill>
                  <a:prstClr val="black"/>
                </a:solidFill>
              </a:rPr>
              <a:t>三つ</a:t>
            </a:r>
            <a:r>
              <a:rPr lang="ja-JP" altLang="en-US" sz="3600" dirty="0">
                <a:solidFill>
                  <a:prstClr val="black"/>
                </a:solidFill>
              </a:rPr>
              <a:t>の機能</a:t>
            </a:r>
            <a:r>
              <a:rPr lang="ja-JP" altLang="en-US" sz="3600" dirty="0" smtClean="0">
                <a:solidFill>
                  <a:prstClr val="black"/>
                </a:solidFill>
              </a:rPr>
              <a:t>を体験する</a:t>
            </a:r>
            <a:r>
              <a:rPr lang="en-US" altLang="ja-JP" sz="3600" dirty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【10</a:t>
            </a:r>
            <a:r>
              <a:rPr lang="ja-JP" altLang="en-US" sz="3600" dirty="0">
                <a:solidFill>
                  <a:prstClr val="black"/>
                </a:solidFill>
                <a:latin typeface="HG丸ｺﾞｼｯｸM-PRO" panose="020F0600000000000000" pitchFamily="50" charset="-128"/>
              </a:rPr>
              <a:t>分間</a:t>
            </a:r>
            <a:r>
              <a:rPr lang="en-US" altLang="ja-JP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】</a:t>
            </a:r>
            <a:endParaRPr lang="ja-JP" altLang="en-US" sz="3600" dirty="0">
              <a:solidFill>
                <a:prstClr val="black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0" y="200054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4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Ⅲ </a:t>
            </a:r>
            <a:r>
              <a:rPr lang="ja-JP" altLang="en-US" sz="4400" dirty="0" smtClean="0">
                <a:solidFill>
                  <a:prstClr val="black"/>
                </a:solidFill>
                <a:latin typeface="HG丸ｺﾞｼｯｸM-PRO" panose="020F0600000000000000" pitchFamily="50" charset="-128"/>
              </a:rPr>
              <a:t>デジタル教科書を使おう</a:t>
            </a:r>
            <a:endParaRPr lang="ja-JP" altLang="en-US" sz="4400" dirty="0">
              <a:solidFill>
                <a:prstClr val="black"/>
              </a:solidFill>
              <a:latin typeface="HG丸ｺﾞｼｯｸM-PRO" panose="020F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0963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2" grpId="0" animBg="1"/>
      <p:bldP spid="24" grpId="0" animBg="1"/>
      <p:bldP spid="25" grpId="0" animBg="1"/>
    </p:bldLst>
  </p:timing>
</p:sld>
</file>

<file path=ppt/theme/_rels/theme1.xml.rels>&#65279;<?xml version="1.0" encoding="utf-8" standalone="yes"?>
<Relationships xmlns="http://schemas.openxmlformats.org/package/2006/relationships">
  <Relationship Id="rId1" Type="http://schemas.openxmlformats.org/officeDocument/2006/relationships/image" Target="../media/image1.jpeg" />
</Relationships>
</file>

<file path=ppt/theme/theme1.xml><?xml version="1.0" encoding="utf-8"?>
<a:theme xmlns:a="http://schemas.openxmlformats.org/drawingml/2006/main" name="3_ジャパネスク">
  <a:themeElements>
    <a:clrScheme name="ジャパネスク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キュート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lnDef>
      <a:spPr>
        <a:ln w="12700" cmpd="sng">
          <a:solidFill>
            <a:srgbClr val="FF00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6026</TotalTime>
  <Words>21</Words>
  <Application>Microsoft Office PowerPoint</Application>
  <PresentationFormat>画面に合わせる (4:3)</PresentationFormat>
  <Paragraphs>6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3_ジャパネスク</vt:lpstr>
      <vt:lpstr>PowerPoint プレゼンテーション</vt:lpstr>
    </vt:vector>
  </TitlesOfParts>
  <Company>岡山県総合教育センター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岡山県総合教育センター</dc:creator>
  <cp:lastModifiedBy>岡山県総合教育センター</cp:lastModifiedBy>
  <cp:revision>372</cp:revision>
  <cp:lastPrinted>2015-01-15T23:08:45Z</cp:lastPrinted>
  <dcterms:created xsi:type="dcterms:W3CDTF">2011-04-20T00:35:12Z</dcterms:created>
  <dcterms:modified xsi:type="dcterms:W3CDTF">2015-02-24T00:45:45Z</dcterms:modified>
</cp:coreProperties>
</file>