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 standalone="yes"?>
<Relationships xmlns="http://schemas.openxmlformats.org/package/2006/relationships">
  <Relationship Id="rId3" Type="http://schemas.openxmlformats.org/package/2006/relationships/metadata/core-properties" Target="docProps/core.xml" /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  <p:sldMasterId id="2147483817" r:id="rId2"/>
  </p:sldMasterIdLst>
  <p:notesMasterIdLst>
    <p:notesMasterId r:id="rId14"/>
  </p:notesMasterIdLst>
  <p:handoutMasterIdLst>
    <p:handoutMasterId r:id="rId15"/>
  </p:handoutMasterIdLst>
  <p:sldIdLst>
    <p:sldId id="874" r:id="rId3"/>
    <p:sldId id="896" r:id="rId4"/>
    <p:sldId id="832" r:id="rId5"/>
    <p:sldId id="902" r:id="rId6"/>
    <p:sldId id="836" r:id="rId7"/>
    <p:sldId id="835" r:id="rId8"/>
    <p:sldId id="870" r:id="rId9"/>
    <p:sldId id="903" r:id="rId10"/>
    <p:sldId id="838" r:id="rId11"/>
    <p:sldId id="900" r:id="rId12"/>
    <p:sldId id="878" r:id="rId13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25">
          <p15:clr>
            <a:srgbClr val="A4A3A4"/>
          </p15:clr>
        </p15:guide>
        <p15:guide id="2" pos="19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333FF"/>
    <a:srgbClr val="FF3300"/>
    <a:srgbClr val="CCECFF"/>
    <a:srgbClr val="99FFCC"/>
    <a:srgbClr val="00FFCC"/>
    <a:srgbClr val="FFFF99"/>
    <a:srgbClr val="FFFF66"/>
    <a:srgbClr val="FFCC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6662" autoAdjust="0"/>
    <p:restoredTop sz="99777" autoAdjust="0"/>
  </p:normalViewPr>
  <p:slideViewPr>
    <p:cSldViewPr snapToGrid="0" showGuides="1">
      <p:cViewPr varScale="1">
        <p:scale>
          <a:sx n="85" d="100"/>
          <a:sy n="85" d="100"/>
        </p:scale>
        <p:origin x="-1332" y="-90"/>
      </p:cViewPr>
      <p:guideLst>
        <p:guide orient="horz" pos="825"/>
        <p:guide pos="19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slide" Target="slides/slide6.xml" />
  <Relationship Id="rId13" Type="http://schemas.openxmlformats.org/officeDocument/2006/relationships/slide" Target="slides/slide11.xml" />
  <Relationship Id="rId18" Type="http://schemas.openxmlformats.org/officeDocument/2006/relationships/theme" Target="theme/theme1.xml" />
  <Relationship Id="rId3" Type="http://schemas.openxmlformats.org/officeDocument/2006/relationships/slide" Target="slides/slide1.xml" />
  <Relationship Id="rId7" Type="http://schemas.openxmlformats.org/officeDocument/2006/relationships/slide" Target="slides/slide5.xml" />
  <Relationship Id="rId12" Type="http://schemas.openxmlformats.org/officeDocument/2006/relationships/slide" Target="slides/slide10.xml" />
  <Relationship Id="rId17" Type="http://schemas.openxmlformats.org/officeDocument/2006/relationships/viewProps" Target="viewProps.xml" />
  <Relationship Id="rId2" Type="http://schemas.openxmlformats.org/officeDocument/2006/relationships/slideMaster" Target="slideMasters/slideMaster2.xml" />
  <Relationship Id="rId16" Type="http://schemas.openxmlformats.org/officeDocument/2006/relationships/presProps" Target="presProps.xml" />
  <Relationship Id="rId1" Type="http://schemas.openxmlformats.org/officeDocument/2006/relationships/slideMaster" Target="slideMasters/slideMaster1.xml" />
  <Relationship Id="rId6" Type="http://schemas.openxmlformats.org/officeDocument/2006/relationships/slide" Target="slides/slide4.xml" />
  <Relationship Id="rId11" Type="http://schemas.openxmlformats.org/officeDocument/2006/relationships/slide" Target="slides/slide9.xml" />
  <Relationship Id="rId5" Type="http://schemas.openxmlformats.org/officeDocument/2006/relationships/slide" Target="slides/slide3.xml" />
  <Relationship Id="rId15" Type="http://schemas.openxmlformats.org/officeDocument/2006/relationships/handoutMaster" Target="handoutMasters/handoutMaster1.xml" />
  <Relationship Id="rId10" Type="http://schemas.openxmlformats.org/officeDocument/2006/relationships/slide" Target="slides/slide8.xml" />
  <Relationship Id="rId19" Type="http://schemas.openxmlformats.org/officeDocument/2006/relationships/tableStyles" Target="tableStyles.xml" />
  <Relationship Id="rId4" Type="http://schemas.openxmlformats.org/officeDocument/2006/relationships/slide" Target="slides/slide2.xml" />
  <Relationship Id="rId9" Type="http://schemas.openxmlformats.org/officeDocument/2006/relationships/slide" Target="slides/slide7.xml" />
  <Relationship Id="rId14" Type="http://schemas.openxmlformats.org/officeDocument/2006/relationships/notesMaster" Target="notesMasters/notesMaster1.xml" />
</Relationships>
</file>

<file path=ppt/handoutMasters/_rels/handout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4.xml" />
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575" cy="496888"/>
          </a:xfrm>
          <a:prstGeom prst="rect">
            <a:avLst/>
          </a:prstGeom>
        </p:spPr>
        <p:txBody>
          <a:bodyPr vert="horz" lIns="91428" tIns="45712" rIns="91428" bIns="4571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40" y="0"/>
            <a:ext cx="2949575" cy="496888"/>
          </a:xfrm>
          <a:prstGeom prst="rect">
            <a:avLst/>
          </a:prstGeom>
        </p:spPr>
        <p:txBody>
          <a:bodyPr vert="horz" lIns="91428" tIns="45712" rIns="91428" bIns="45712" rtlCol="0"/>
          <a:lstStyle>
            <a:lvl1pPr algn="r">
              <a:defRPr sz="1200"/>
            </a:lvl1pPr>
          </a:lstStyle>
          <a:p>
            <a:fld id="{3AB88C29-7B39-471E-97D2-B91B0EC89A2D}" type="datetimeFigureOut">
              <a:rPr kumimoji="1" lang="ja-JP" altLang="en-US" smtClean="0"/>
              <a:t>2015/2/24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440865"/>
            <a:ext cx="2949575" cy="496887"/>
          </a:xfrm>
          <a:prstGeom prst="rect">
            <a:avLst/>
          </a:prstGeom>
        </p:spPr>
        <p:txBody>
          <a:bodyPr vert="horz" lIns="91428" tIns="45712" rIns="91428" bIns="4571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40" y="9440865"/>
            <a:ext cx="2949575" cy="496887"/>
          </a:xfrm>
          <a:prstGeom prst="rect">
            <a:avLst/>
          </a:prstGeom>
        </p:spPr>
        <p:txBody>
          <a:bodyPr vert="horz" lIns="91428" tIns="45712" rIns="91428" bIns="45712" rtlCol="0" anchor="b"/>
          <a:lstStyle>
            <a:lvl1pPr algn="r">
              <a:defRPr sz="1200"/>
            </a:lvl1pPr>
          </a:lstStyle>
          <a:p>
            <a:fld id="{A38D17A4-5CF6-43E2-AEE4-4A1F5011C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53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3.xml" />
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1" y="1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/>
          <a:lstStyle>
            <a:lvl1pPr algn="r">
              <a:defRPr sz="1200"/>
            </a:lvl1pPr>
          </a:lstStyle>
          <a:p>
            <a:fld id="{B044E6AB-D650-4895-A0B4-DB97EF3232BA}" type="datetimeFigureOut">
              <a:rPr kumimoji="1" lang="ja-JP" altLang="en-US" smtClean="0"/>
              <a:t>2015/2/24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08" rIns="91422" bIns="4570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21188"/>
            <a:ext cx="5445760" cy="4472703"/>
          </a:xfrm>
          <a:prstGeom prst="rect">
            <a:avLst/>
          </a:prstGeom>
        </p:spPr>
        <p:txBody>
          <a:bodyPr vert="horz" lIns="91422" tIns="45708" rIns="91422" bIns="4570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40647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1" y="9440647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 anchor="b"/>
          <a:lstStyle>
            <a:lvl1pPr algn="r">
              <a:defRPr sz="1200"/>
            </a:lvl1pPr>
          </a:lstStyle>
          <a:p>
            <a:fld id="{4D3E3A65-14AE-4051-8A5D-6820BE27C2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704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3.xml" />
  <Relationship Id="rId1" Type="http://schemas.openxmlformats.org/officeDocument/2006/relationships/notesMaster" Target="../notesMasters/notesMaster1.xml" />
</Relationships>
</file>

<file path=ppt/notesSlides/_rels/notesSlide2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4.xml" />
  <Relationship Id="rId1" Type="http://schemas.openxmlformats.org/officeDocument/2006/relationships/notesMaster" Target="../notesMasters/notesMaster1.xml" />
</Relationships>
</file>

<file path=ppt/notesSlides/_rels/notesSlide3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5.xml" />
  <Relationship Id="rId1" Type="http://schemas.openxmlformats.org/officeDocument/2006/relationships/notesMaster" Target="../notesMasters/notesMaster1.xml" />
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DF6F3-8CE6-43BA-A116-4051F6E86FE9}" type="slidenum">
              <a:rPr lang="ja-JP" altLang="en-US" smtClean="0">
                <a:solidFill>
                  <a:prstClr val="black"/>
                </a:solidFill>
              </a:rPr>
              <a:pPr/>
              <a:t>3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711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DF6F3-8CE6-43BA-A116-4051F6E86FE9}" type="slidenum">
              <a:rPr lang="ja-JP" altLang="en-US" smtClean="0">
                <a:solidFill>
                  <a:prstClr val="black"/>
                </a:solidFill>
              </a:rPr>
              <a:pPr/>
              <a:t>4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711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DF6F3-8CE6-43BA-A116-4051F6E86FE9}" type="slidenum">
              <a:rPr lang="ja-JP" altLang="en-US" smtClean="0">
                <a:solidFill>
                  <a:prstClr val="black"/>
                </a:solidFill>
              </a:rPr>
              <a:pPr/>
              <a:t>5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711206"/>
      </p:ext>
    </p:extLst>
  </p:cSld>
  <p:clrMapOvr>
    <a:masterClrMapping/>
  </p:clrMapOvr>
</p:notes>
</file>

<file path=ppt/slideLayouts/_rels/slideLayout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0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13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14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15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16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17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18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19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0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2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2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3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4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5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6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7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8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9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38564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589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315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909789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066288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1943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19047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866511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0490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323528" y="340160"/>
            <a:ext cx="8496944" cy="856592"/>
            <a:chOff x="323528" y="340160"/>
            <a:chExt cx="8496944" cy="856592"/>
          </a:xfrm>
        </p:grpSpPr>
        <p:cxnSp>
          <p:nvCxnSpPr>
            <p:cNvPr id="6" name="直線コネクタ 5"/>
            <p:cNvCxnSpPr/>
            <p:nvPr userDrawn="1"/>
          </p:nvCxnSpPr>
          <p:spPr>
            <a:xfrm>
              <a:off x="323528" y="1196752"/>
              <a:ext cx="84969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/>
            <p:cNvSpPr txBox="1"/>
            <p:nvPr userDrawn="1"/>
          </p:nvSpPr>
          <p:spPr>
            <a:xfrm>
              <a:off x="323528" y="340160"/>
              <a:ext cx="84969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5639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87440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641856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455522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25555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2177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33636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12760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51371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2710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323528" y="340160"/>
            <a:ext cx="8496944" cy="856592"/>
            <a:chOff x="323528" y="340160"/>
            <a:chExt cx="8496944" cy="856592"/>
          </a:xfrm>
        </p:grpSpPr>
        <p:cxnSp>
          <p:nvCxnSpPr>
            <p:cNvPr id="6" name="直線コネクタ 5"/>
            <p:cNvCxnSpPr/>
            <p:nvPr userDrawn="1"/>
          </p:nvCxnSpPr>
          <p:spPr>
            <a:xfrm>
              <a:off x="323528" y="1196752"/>
              <a:ext cx="84969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/>
            <p:cNvSpPr txBox="1"/>
            <p:nvPr userDrawn="1"/>
          </p:nvSpPr>
          <p:spPr>
            <a:xfrm>
              <a:off x="323528" y="340160"/>
              <a:ext cx="84969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8746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28585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294390"/>
      </p:ext>
    </p:extLst>
  </p:cSld>
  <p:clrMapOvr>
    <a:masterClrMapping/>
  </p:clrMapOvr>
</p:sldLayout>
</file>

<file path=ppt/slideMasters/_rels/slideMaster1.xml.rels>&#65279;<?xml version="1.0" encoding="utf-8" standalone="yes"?>
<Relationships xmlns="http://schemas.openxmlformats.org/package/2006/relationships">
  <Relationship Id="rId8" Type="http://schemas.openxmlformats.org/officeDocument/2006/relationships/slideLayout" Target="../slideLayouts/slideLayout8.xml" />
  <Relationship Id="rId3" Type="http://schemas.openxmlformats.org/officeDocument/2006/relationships/slideLayout" Target="../slideLayouts/slideLayout3.xml" />
  <Relationship Id="rId7" Type="http://schemas.openxmlformats.org/officeDocument/2006/relationships/slideLayout" Target="../slideLayouts/slideLayout7.xml" />
  <Relationship Id="rId12" Type="http://schemas.openxmlformats.org/officeDocument/2006/relationships/theme" Target="../theme/theme1.xml" />
  <Relationship Id="rId2" Type="http://schemas.openxmlformats.org/officeDocument/2006/relationships/slideLayout" Target="../slideLayouts/slideLayout2.xml" />
  <Relationship Id="rId1" Type="http://schemas.openxmlformats.org/officeDocument/2006/relationships/slideLayout" Target="../slideLayouts/slideLayout1.xml" />
  <Relationship Id="rId6" Type="http://schemas.openxmlformats.org/officeDocument/2006/relationships/slideLayout" Target="../slideLayouts/slideLayout6.xml" />
  <Relationship Id="rId11" Type="http://schemas.openxmlformats.org/officeDocument/2006/relationships/slideLayout" Target="../slideLayouts/slideLayout11.xml" />
  <Relationship Id="rId5" Type="http://schemas.openxmlformats.org/officeDocument/2006/relationships/slideLayout" Target="../slideLayouts/slideLayout5.xml" />
  <Relationship Id="rId10" Type="http://schemas.openxmlformats.org/officeDocument/2006/relationships/slideLayout" Target="../slideLayouts/slideLayout10.xml" />
  <Relationship Id="rId4" Type="http://schemas.openxmlformats.org/officeDocument/2006/relationships/slideLayout" Target="../slideLayouts/slideLayout4.xml" />
  <Relationship Id="rId9" Type="http://schemas.openxmlformats.org/officeDocument/2006/relationships/slideLayout" Target="../slideLayouts/slideLayout9.xml" />
</Relationships>
</file>

<file path=ppt/slideMasters/_rels/slideMaster2.xml.rels>&#65279;<?xml version="1.0" encoding="utf-8" standalone="yes"?>
<Relationships xmlns="http://schemas.openxmlformats.org/package/2006/relationships">
  <Relationship Id="rId8" Type="http://schemas.openxmlformats.org/officeDocument/2006/relationships/slideLayout" Target="../slideLayouts/slideLayout19.xml" />
  <Relationship Id="rId3" Type="http://schemas.openxmlformats.org/officeDocument/2006/relationships/slideLayout" Target="../slideLayouts/slideLayout14.xml" />
  <Relationship Id="rId7" Type="http://schemas.openxmlformats.org/officeDocument/2006/relationships/slideLayout" Target="../slideLayouts/slideLayout18.xml" />
  <Relationship Id="rId12" Type="http://schemas.openxmlformats.org/officeDocument/2006/relationships/theme" Target="../theme/theme2.xml" />
  <Relationship Id="rId2" Type="http://schemas.openxmlformats.org/officeDocument/2006/relationships/slideLayout" Target="../slideLayouts/slideLayout13.xml" />
  <Relationship Id="rId1" Type="http://schemas.openxmlformats.org/officeDocument/2006/relationships/slideLayout" Target="../slideLayouts/slideLayout12.xml" />
  <Relationship Id="rId6" Type="http://schemas.openxmlformats.org/officeDocument/2006/relationships/slideLayout" Target="../slideLayouts/slideLayout17.xml" />
  <Relationship Id="rId11" Type="http://schemas.openxmlformats.org/officeDocument/2006/relationships/slideLayout" Target="../slideLayouts/slideLayout22.xml" />
  <Relationship Id="rId5" Type="http://schemas.openxmlformats.org/officeDocument/2006/relationships/slideLayout" Target="../slideLayouts/slideLayout16.xml" />
  <Relationship Id="rId10" Type="http://schemas.openxmlformats.org/officeDocument/2006/relationships/slideLayout" Target="../slideLayouts/slideLayout21.xml" />
  <Relationship Id="rId4" Type="http://schemas.openxmlformats.org/officeDocument/2006/relationships/slideLayout" Target="../slideLayouts/slideLayout15.xml" />
  <Relationship Id="rId9" Type="http://schemas.openxmlformats.org/officeDocument/2006/relationships/slideLayout" Target="../slideLayouts/slideLayout20.xml" 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6393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455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2.jpeg" />
  <Relationship Id="rId1" Type="http://schemas.openxmlformats.org/officeDocument/2006/relationships/slideLayout" Target="../slideLayouts/slideLayout2.xml" />
</Relationships>
</file>

<file path=ppt/slides/_rels/slide10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8.xml" />
</Relationships>
</file>

<file path=ppt/slides/_rels/slide11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10.emf" />
  <Relationship Id="rId1" Type="http://schemas.openxmlformats.org/officeDocument/2006/relationships/slideLayout" Target="../slideLayouts/slideLayout18.xml" />
</Relationships>
</file>

<file path=ppt/slides/_rels/slide2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2.jpeg" />
  <Relationship Id="rId1" Type="http://schemas.openxmlformats.org/officeDocument/2006/relationships/slideLayout" Target="../slideLayouts/slideLayout2.xml" />
</Relationships>
</file>

<file path=ppt/slides/_rels/slide3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3.jpeg" />
  <Relationship Id="rId2" Type="http://schemas.openxmlformats.org/officeDocument/2006/relationships/notesSlide" Target="../notesSlides/notesSlide1.xml" />
  <Relationship Id="rId1" Type="http://schemas.openxmlformats.org/officeDocument/2006/relationships/slideLayout" Target="../slideLayouts/slideLayout18.xml" />
</Relationships>
</file>

<file path=ppt/slides/_rels/slide4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4.jpeg" />
  <Relationship Id="rId2" Type="http://schemas.openxmlformats.org/officeDocument/2006/relationships/notesSlide" Target="../notesSlides/notesSlide2.xml" />
  <Relationship Id="rId1" Type="http://schemas.openxmlformats.org/officeDocument/2006/relationships/slideLayout" Target="../slideLayouts/slideLayout18.xml" />
</Relationships>
</file>

<file path=ppt/slides/_rels/slide5.xml.rels>&#65279;<?xml version="1.0" encoding="utf-8" standalone="yes"?>
<Relationships xmlns="http://schemas.openxmlformats.org/package/2006/relationships">
  <Relationship Id="rId2" Type="http://schemas.openxmlformats.org/officeDocument/2006/relationships/notesSlide" Target="../notesSlides/notesSlide3.xml" />
  <Relationship Id="rId1" Type="http://schemas.openxmlformats.org/officeDocument/2006/relationships/slideLayout" Target="../slideLayouts/slideLayout18.xml" />
</Relationships>
</file>

<file path=ppt/slides/_rels/slide6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2.jpeg" />
  <Relationship Id="rId1" Type="http://schemas.openxmlformats.org/officeDocument/2006/relationships/slideLayout" Target="../slideLayouts/slideLayout18.xml" />
</Relationships>
</file>

<file path=ppt/slides/_rels/slide7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5.tmp" />
  <Relationship Id="rId1" Type="http://schemas.openxmlformats.org/officeDocument/2006/relationships/slideLayout" Target="../slideLayouts/slideLayout18.xml" />
</Relationships>
</file>

<file path=ppt/slides/_rels/slide8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7.tmp" />
  <Relationship Id="rId2" Type="http://schemas.openxmlformats.org/officeDocument/2006/relationships/image" Target="../media/image6.tmp" />
  <Relationship Id="rId1" Type="http://schemas.openxmlformats.org/officeDocument/2006/relationships/slideLayout" Target="../slideLayouts/slideLayout18.xml" />
</Relationships>
</file>

<file path=ppt/slides/_rels/slide9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9.wmf" />
  <Relationship Id="rId2" Type="http://schemas.openxmlformats.org/officeDocument/2006/relationships/image" Target="../media/image8.png" />
  <Relationship Id="rId1" Type="http://schemas.openxmlformats.org/officeDocument/2006/relationships/slideLayout" Target="../slideLayouts/slideLayout18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1576315"/>
            <a:ext cx="9144000" cy="1713423"/>
          </a:xfrm>
          <a:prstGeom prst="rect">
            <a:avLst/>
          </a:prstGeom>
          <a:solidFill>
            <a:srgbClr val="3333FF"/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デジタル教科書校内研修パッケージ</a:t>
            </a:r>
            <a:endParaRPr lang="en-US" altLang="ja-JP" sz="43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～</a:t>
            </a:r>
            <a:r>
              <a:rPr lang="en-US" altLang="ja-JP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日常的，効果的に活用するために ～</a:t>
            </a:r>
            <a:endParaRPr lang="ja-JP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</p:txBody>
      </p:sp>
      <p:pic>
        <p:nvPicPr>
          <p:cNvPr id="6" name="Picture 6" descr="X:\槙野\ﾁｭﾛﾘ\churoli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479" y="3715248"/>
            <a:ext cx="1519354" cy="1519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90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785004" y="1456550"/>
            <a:ext cx="2193359" cy="1626557"/>
          </a:xfrm>
          <a:prstGeom prst="roundRect">
            <a:avLst>
              <a:gd name="adj" fmla="val 5060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165900" y="1340426"/>
            <a:ext cx="3453734" cy="24785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0" y="17024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特別</a:t>
            </a:r>
            <a:r>
              <a:rPr lang="ja-JP" altLang="en-US" sz="40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支援教育の観点での</a:t>
            </a:r>
            <a:r>
              <a:rPr lang="ja-JP" altLang="en-US" sz="40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活用</a:t>
            </a:r>
            <a:endParaRPr lang="ja-JP" altLang="en-US" sz="4000" dirty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93561" y="1458883"/>
            <a:ext cx="3570208" cy="240065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dirty="0"/>
              <a:t>　</a:t>
            </a:r>
            <a:r>
              <a:rPr lang="ja-JP" altLang="en-US" dirty="0" smtClean="0"/>
              <a:t>　</a:t>
            </a:r>
            <a:r>
              <a:rPr lang="ja-JP" altLang="en-US" sz="2000" dirty="0" smtClean="0"/>
              <a:t>ももたろう</a:t>
            </a:r>
            <a:endParaRPr kumimoji="1" lang="en-US" altLang="ja-JP" sz="2000" dirty="0" smtClean="0"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  <a:p>
            <a:endParaRPr kumimoji="1" lang="en-US" altLang="ja-JP" sz="2000" dirty="0" smtClean="0"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  <a:p>
            <a:r>
              <a:rPr kumimoji="1" lang="ja-JP" altLang="en-US" sz="2000" dirty="0" smtClean="0"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むかしむかし、ある</a:t>
            </a:r>
            <a:endParaRPr kumimoji="1" lang="en-US" altLang="ja-JP" sz="2000" dirty="0" smtClean="0"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  <a:p>
            <a:r>
              <a:rPr kumimoji="1" lang="ja-JP" altLang="en-US" sz="2000" dirty="0" smtClean="0"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ところに、おじい</a:t>
            </a:r>
            <a:r>
              <a:rPr lang="ja-JP" altLang="en-US" sz="2000" dirty="0" smtClean="0"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さ</a:t>
            </a:r>
            <a:endParaRPr lang="en-US" altLang="ja-JP" sz="2000" dirty="0" smtClean="0"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  <a:p>
            <a:r>
              <a:rPr lang="ja-JP" altLang="en-US" sz="2000" dirty="0" smtClean="0"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んと、</a:t>
            </a:r>
            <a:r>
              <a:rPr kumimoji="1" lang="ja-JP" altLang="en-US" sz="2000" dirty="0" smtClean="0"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おばあさんが</a:t>
            </a:r>
            <a:endParaRPr kumimoji="1" lang="en-US" altLang="ja-JP" sz="2000" dirty="0" smtClean="0"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  <a:p>
            <a:r>
              <a:rPr kumimoji="1" lang="ja-JP" altLang="en-US" sz="2000" dirty="0" smtClean="0"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すんでいました。お</a:t>
            </a:r>
            <a:endParaRPr kumimoji="1" lang="en-US" altLang="ja-JP" sz="2000" dirty="0" smtClean="0"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  <a:p>
            <a:r>
              <a:rPr kumimoji="1" lang="ja-JP" altLang="en-US" sz="2000" dirty="0" smtClean="0"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じいさんは</a:t>
            </a:r>
            <a:r>
              <a:rPr lang="ja-JP" altLang="en-US" sz="2000" dirty="0" smtClean="0"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山へしば</a:t>
            </a:r>
            <a:endParaRPr lang="en-US" altLang="ja-JP" sz="2000" dirty="0" smtClean="0"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  <a:p>
            <a:r>
              <a:rPr lang="ja-JP" altLang="en-US" sz="2000" dirty="0" smtClean="0"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かりに、おばあさん</a:t>
            </a:r>
            <a:endParaRPr lang="en-US" altLang="ja-JP" sz="2000" dirty="0" smtClean="0"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  <a:p>
            <a:r>
              <a:rPr lang="ja-JP" altLang="en-US" sz="2000" dirty="0" smtClean="0"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は川へせんたく</a:t>
            </a:r>
            <a:r>
              <a:rPr kumimoji="1" lang="ja-JP" altLang="en-US" sz="2000" dirty="0" smtClean="0"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に</a:t>
            </a:r>
            <a:r>
              <a:rPr kumimoji="1" lang="ja-JP" altLang="en-US" sz="2000" dirty="0" err="1" smtClean="0"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い</a:t>
            </a:r>
            <a:endParaRPr kumimoji="1" lang="en-US" altLang="ja-JP" sz="2000" dirty="0" smtClean="0"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  <a:p>
            <a:r>
              <a:rPr kumimoji="1" lang="ja-JP" altLang="en-US" sz="2000" dirty="0" smtClean="0"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きました。</a:t>
            </a:r>
            <a:r>
              <a:rPr kumimoji="1" lang="ja-JP" altLang="en-US" sz="2000" dirty="0" err="1" smtClean="0"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おばあさ</a:t>
            </a:r>
            <a:endParaRPr kumimoji="1" lang="en-US" altLang="ja-JP" sz="2000" dirty="0" smtClean="0"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  <a:p>
            <a:r>
              <a:rPr kumimoji="1" lang="ja-JP" altLang="en-US" sz="2000" dirty="0" err="1" smtClean="0"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んが</a:t>
            </a:r>
            <a:r>
              <a:rPr kumimoji="1" lang="ja-JP" altLang="en-US" sz="2000" dirty="0" smtClean="0"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川でせんたくを</a:t>
            </a:r>
            <a:endParaRPr kumimoji="1" lang="en-US" altLang="ja-JP" sz="2000" dirty="0" smtClean="0"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652119" y="4058933"/>
            <a:ext cx="3325835" cy="24782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5719205" y="4159916"/>
            <a:ext cx="3200876" cy="235718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lvl="0"/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む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か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し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む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か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し</a:t>
            </a:r>
            <a:endParaRPr lang="en-US" altLang="ja-JP" sz="2800" b="1" dirty="0" smtClean="0">
              <a:solidFill>
                <a:prstClr val="black"/>
              </a:solidFill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  <a:p>
            <a:pPr lvl="0"/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と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こ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ろ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に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、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err="1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お</a:t>
            </a:r>
            <a:endParaRPr lang="en-US" altLang="ja-JP" sz="2800" b="1" dirty="0" smtClean="0">
              <a:solidFill>
                <a:prstClr val="black"/>
              </a:solidFill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  <a:p>
            <a:pPr lvl="0"/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ん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と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、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お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ば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err="1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あ</a:t>
            </a:r>
            <a:endParaRPr lang="en-US" altLang="ja-JP" sz="2800" b="1" dirty="0">
              <a:solidFill>
                <a:prstClr val="black"/>
              </a:solidFill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  <a:p>
            <a:pPr lvl="0"/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す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ん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で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い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ま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し</a:t>
            </a:r>
            <a:endParaRPr lang="en-US" altLang="ja-JP" sz="2800" b="1" dirty="0" smtClean="0">
              <a:solidFill>
                <a:prstClr val="black"/>
              </a:solidFill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  <a:p>
            <a:pPr lvl="0"/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じ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い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さ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ん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は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山</a:t>
            </a:r>
            <a:endParaRPr lang="en-US" altLang="ja-JP" sz="2800" b="1" dirty="0" smtClean="0">
              <a:solidFill>
                <a:prstClr val="black"/>
              </a:solidFill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  <a:p>
            <a:pPr lvl="0"/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か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り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に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、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お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err="1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ば</a:t>
            </a:r>
            <a:endParaRPr lang="en-US" altLang="ja-JP" sz="2800" b="1" dirty="0" smtClean="0">
              <a:solidFill>
                <a:prstClr val="black"/>
              </a:solidFill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  <a:p>
            <a:pPr lvl="0"/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は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川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へ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せ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ん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err="1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た</a:t>
            </a:r>
            <a:endParaRPr lang="en-US" altLang="ja-JP" sz="2800" b="1" dirty="0">
              <a:solidFill>
                <a:prstClr val="black"/>
              </a:solidFill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652120" y="1340768"/>
            <a:ext cx="3325835" cy="24782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5319095" y="1425976"/>
            <a:ext cx="3600986" cy="2492990"/>
          </a:xfrm>
          <a:prstGeom prst="rect">
            <a:avLst/>
          </a:prstGeom>
        </p:spPr>
        <p:txBody>
          <a:bodyPr vert="eaVert">
            <a:spAutoFit/>
          </a:bodyPr>
          <a:lstStyle/>
          <a:p>
            <a:pPr lvl="0"/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むかしむかし</a:t>
            </a:r>
            <a:r>
              <a:rPr lang="ja-JP" altLang="en-US" sz="20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、</a:t>
            </a:r>
            <a:endParaRPr lang="en-US" altLang="ja-JP" sz="2600" b="1" dirty="0" smtClean="0">
              <a:solidFill>
                <a:prstClr val="black"/>
              </a:solidFill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  <a:p>
            <a:pPr lvl="0"/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あるところに</a:t>
            </a:r>
            <a:r>
              <a:rPr lang="ja-JP" altLang="en-US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、</a:t>
            </a:r>
            <a:endParaRPr lang="en-US" altLang="ja-JP" sz="2600" b="1" dirty="0" smtClean="0">
              <a:solidFill>
                <a:prstClr val="black"/>
              </a:solidFill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  <a:p>
            <a:pPr lvl="0"/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おじいさんと</a:t>
            </a:r>
            <a:r>
              <a:rPr lang="ja-JP" altLang="en-US" sz="16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、</a:t>
            </a:r>
            <a:endParaRPr lang="en-US" altLang="ja-JP" sz="2600" b="1" dirty="0" smtClean="0">
              <a:solidFill>
                <a:prstClr val="black"/>
              </a:solidFill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  <a:p>
            <a:pPr lvl="0"/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お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ば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あ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さ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ん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が</a:t>
            </a:r>
            <a:endParaRPr lang="en-US" altLang="ja-JP" sz="2800" b="1" dirty="0" smtClean="0">
              <a:solidFill>
                <a:prstClr val="black"/>
              </a:solidFill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  <a:p>
            <a:pPr lvl="0"/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す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ん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で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い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ま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し</a:t>
            </a:r>
            <a:endParaRPr lang="en-US" altLang="ja-JP" sz="2800" b="1" dirty="0" smtClean="0">
              <a:solidFill>
                <a:prstClr val="black"/>
              </a:solidFill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  <a:p>
            <a:pPr lvl="0"/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た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。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お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じ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い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err="1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さ</a:t>
            </a:r>
            <a:endParaRPr lang="en-US" altLang="ja-JP" sz="2800" b="1" dirty="0" smtClean="0">
              <a:solidFill>
                <a:prstClr val="black"/>
              </a:solidFill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  <a:p>
            <a:pPr lvl="0"/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ん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は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山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へ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し</a:t>
            </a:r>
            <a:r>
              <a:rPr lang="ja-JP" altLang="en-US" sz="400" b="1" dirty="0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 </a:t>
            </a:r>
            <a:r>
              <a:rPr lang="ja-JP" altLang="en-US" sz="2800" b="1" dirty="0" err="1" smtClean="0">
                <a:solidFill>
                  <a:prstClr val="black"/>
                </a:solidFill>
                <a:latin typeface="EPSON 正楷書体Ｍ" panose="03000509000000000000" pitchFamily="65" charset="-128"/>
                <a:ea typeface="EPSON 正楷書体Ｍ" panose="03000509000000000000" pitchFamily="65" charset="-128"/>
              </a:rPr>
              <a:t>ば</a:t>
            </a:r>
            <a:endParaRPr lang="en-US" altLang="ja-JP" sz="2800" b="1" dirty="0">
              <a:solidFill>
                <a:prstClr val="black"/>
              </a:solidFill>
              <a:latin typeface="EPSON 正楷書体Ｍ" panose="03000509000000000000" pitchFamily="65" charset="-128"/>
              <a:ea typeface="EPSON 正楷書体Ｍ" panose="03000509000000000000" pitchFamily="65" charset="-128"/>
            </a:endParaRPr>
          </a:p>
          <a:p>
            <a:pPr lvl="0"/>
            <a:endParaRPr lang="en-US" altLang="ja-JP" sz="2600" b="1" dirty="0">
              <a:solidFill>
                <a:prstClr val="black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3707904" y="2132856"/>
            <a:ext cx="1894866" cy="720912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635896" y="2204864"/>
            <a:ext cx="21628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リフロー</a:t>
            </a:r>
            <a:endParaRPr kumimoji="1" lang="ja-JP" altLang="en-US" sz="3600" dirty="0"/>
          </a:p>
        </p:txBody>
      </p:sp>
      <p:sp>
        <p:nvSpPr>
          <p:cNvPr id="30" name="下矢印 29"/>
          <p:cNvSpPr/>
          <p:nvPr/>
        </p:nvSpPr>
        <p:spPr>
          <a:xfrm rot="16200000">
            <a:off x="4029035" y="599161"/>
            <a:ext cx="628770" cy="2373127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下矢印 19"/>
          <p:cNvSpPr/>
          <p:nvPr/>
        </p:nvSpPr>
        <p:spPr>
          <a:xfrm rot="18303269">
            <a:off x="3899839" y="3011125"/>
            <a:ext cx="628770" cy="2578266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2128846" y="4675924"/>
            <a:ext cx="2010612" cy="720912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151550" y="4725144"/>
            <a:ext cx="2115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単に拡大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07325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76" y="2956636"/>
            <a:ext cx="7210424" cy="343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テキスト ボックス 19"/>
          <p:cNvSpPr txBox="1"/>
          <p:nvPr/>
        </p:nvSpPr>
        <p:spPr>
          <a:xfrm>
            <a:off x="3105150" y="849712"/>
            <a:ext cx="6038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prstClr val="black"/>
                </a:solidFill>
                <a:latin typeface="+mn-ea"/>
              </a:rPr>
              <a:t>（</a:t>
            </a:r>
            <a:r>
              <a:rPr lang="en-US" altLang="ja-JP" dirty="0" smtClean="0">
                <a:solidFill>
                  <a:prstClr val="black"/>
                </a:solidFill>
                <a:latin typeface="+mn-ea"/>
              </a:rPr>
              <a:t>2013</a:t>
            </a:r>
            <a:r>
              <a:rPr lang="ja-JP" altLang="en-US" dirty="0" smtClean="0">
                <a:solidFill>
                  <a:prstClr val="black"/>
                </a:solidFill>
                <a:latin typeface="+mn-ea"/>
              </a:rPr>
              <a:t>・</a:t>
            </a:r>
            <a:r>
              <a:rPr lang="en-US" altLang="ja-JP" dirty="0" smtClean="0">
                <a:solidFill>
                  <a:prstClr val="black"/>
                </a:solidFill>
                <a:latin typeface="+mn-ea"/>
              </a:rPr>
              <a:t>2014</a:t>
            </a:r>
            <a:r>
              <a:rPr lang="ja-JP" altLang="en-US" dirty="0" smtClean="0">
                <a:solidFill>
                  <a:prstClr val="black"/>
                </a:solidFill>
                <a:latin typeface="+mn-ea"/>
              </a:rPr>
              <a:t>年度　岡山県総合教育センター調べ）</a:t>
            </a:r>
            <a:endParaRPr lang="ja-JP" altLang="en-US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101015" y="2420332"/>
            <a:ext cx="26901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  <a:latin typeface="ＭＳ Ｐゴシック" pitchFamily="50" charset="-128"/>
                <a:ea typeface="ＭＳ Ｐゴシック" pitchFamily="50" charset="-128"/>
              </a:rPr>
              <a:t>N=63</a:t>
            </a:r>
            <a:r>
              <a:rPr lang="ja-JP" altLang="en-US" sz="2400" dirty="0" smtClean="0">
                <a:solidFill>
                  <a:prstClr val="black"/>
                </a:solidFill>
                <a:latin typeface="ＭＳ Ｐゴシック" pitchFamily="50" charset="-128"/>
                <a:ea typeface="ＭＳ Ｐゴシック" pitchFamily="50" charset="-128"/>
              </a:rPr>
              <a:t>（複数</a:t>
            </a:r>
            <a:r>
              <a:rPr lang="ja-JP" altLang="en-US" sz="2400" dirty="0">
                <a:solidFill>
                  <a:prstClr val="black"/>
                </a:solidFill>
                <a:latin typeface="ＭＳ Ｐゴシック" pitchFamily="50" charset="-128"/>
                <a:ea typeface="ＭＳ Ｐゴシック" pitchFamily="50" charset="-128"/>
              </a:rPr>
              <a:t>回答可）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17024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デジタル</a:t>
            </a:r>
            <a:r>
              <a:rPr lang="ja-JP" altLang="en-US" sz="40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教科書活用</a:t>
            </a:r>
            <a:r>
              <a:rPr lang="ja-JP" altLang="en-US" sz="40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アンケート</a:t>
            </a:r>
            <a:endParaRPr lang="ja-JP" altLang="en-US" sz="4000" dirty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222465" y="5424785"/>
            <a:ext cx="966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（人）</a:t>
            </a:r>
            <a:endParaRPr kumimoji="1" lang="ja-JP" altLang="en-US" sz="2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46349" y="1419578"/>
            <a:ext cx="77213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solidFill>
                  <a:prstClr val="black"/>
                </a:solidFill>
                <a:latin typeface="HG丸ｺﾞｼｯｸM-PRO" pitchFamily="50" charset="-128"/>
              </a:rPr>
              <a:t>デジタル教科書を１週間</a:t>
            </a:r>
            <a:r>
              <a:rPr lang="ja-JP" altLang="en-US" sz="2400" dirty="0">
                <a:solidFill>
                  <a:prstClr val="black"/>
                </a:solidFill>
                <a:latin typeface="HG丸ｺﾞｼｯｸM-PRO" pitchFamily="50" charset="-128"/>
              </a:rPr>
              <a:t>の</a:t>
            </a:r>
            <a:r>
              <a:rPr lang="ja-JP" altLang="en-US" sz="2400" dirty="0" smtClean="0">
                <a:solidFill>
                  <a:prstClr val="black"/>
                </a:solidFill>
                <a:latin typeface="HG丸ｺﾞｼｯｸM-PRO" pitchFamily="50" charset="-128"/>
              </a:rPr>
              <a:t>うち３割</a:t>
            </a:r>
            <a:r>
              <a:rPr lang="ja-JP" altLang="en-US" sz="2400" dirty="0">
                <a:solidFill>
                  <a:prstClr val="black"/>
                </a:solidFill>
                <a:latin typeface="HG丸ｺﾞｼｯｸM-PRO" pitchFamily="50" charset="-128"/>
              </a:rPr>
              <a:t>以上の授業で</a:t>
            </a:r>
            <a:r>
              <a:rPr lang="ja-JP" altLang="en-US" sz="2400" dirty="0" smtClean="0">
                <a:solidFill>
                  <a:prstClr val="black"/>
                </a:solidFill>
                <a:latin typeface="HG丸ｺﾞｼｯｸM-PRO" pitchFamily="50" charset="-128"/>
              </a:rPr>
              <a:t>活用</a:t>
            </a:r>
            <a:endParaRPr lang="en-US" altLang="ja-JP" sz="2400" dirty="0" smtClean="0">
              <a:solidFill>
                <a:prstClr val="black"/>
              </a:solidFill>
              <a:latin typeface="HG丸ｺﾞｼｯｸM-PRO" pitchFamily="50" charset="-128"/>
            </a:endParaRPr>
          </a:p>
          <a:p>
            <a:r>
              <a:rPr lang="ja-JP" altLang="en-US" sz="2400" dirty="0" smtClean="0">
                <a:solidFill>
                  <a:prstClr val="black"/>
                </a:solidFill>
                <a:latin typeface="HG丸ｺﾞｼｯｸM-PRO" pitchFamily="50" charset="-128"/>
              </a:rPr>
              <a:t>している先生が効果を感じている機能</a:t>
            </a:r>
            <a:endParaRPr lang="en-US" altLang="ja-JP" sz="2400" dirty="0" smtClean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510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170241"/>
            <a:ext cx="9144000" cy="854692"/>
          </a:xfrm>
          <a:prstGeom prst="rect">
            <a:avLst/>
          </a:prstGeom>
          <a:solidFill>
            <a:srgbClr val="33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170241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校内研修の</a:t>
            </a:r>
            <a:r>
              <a:rPr lang="ja-JP" alt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ねらい</a:t>
            </a:r>
            <a:endParaRPr lang="ja-JP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24551" y="1648653"/>
            <a:ext cx="817243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dirty="0" smtClean="0"/>
              <a:t>○ </a:t>
            </a:r>
            <a:r>
              <a:rPr kumimoji="1" lang="ja-JP" altLang="en-US" sz="3600" dirty="0" smtClean="0"/>
              <a:t>デジタル教科書の概要を知る</a:t>
            </a:r>
            <a:endParaRPr kumimoji="1" lang="en-US" altLang="ja-JP" sz="3600" dirty="0" smtClean="0"/>
          </a:p>
          <a:p>
            <a:endParaRPr lang="en-US" altLang="ja-JP" sz="3600" dirty="0" smtClean="0"/>
          </a:p>
          <a:p>
            <a:r>
              <a:rPr lang="ja-JP" altLang="en-US" sz="3600" dirty="0" smtClean="0"/>
              <a:t>○ デジタル教科書の使い方を理解する</a:t>
            </a:r>
            <a:endParaRPr lang="en-US" altLang="ja-JP" sz="3600" dirty="0" smtClean="0"/>
          </a:p>
          <a:p>
            <a:endParaRPr kumimoji="1" lang="en-US" altLang="ja-JP" sz="3600" dirty="0" smtClean="0"/>
          </a:p>
          <a:p>
            <a:r>
              <a:rPr kumimoji="1" lang="ja-JP" altLang="en-US" sz="3600" dirty="0" smtClean="0"/>
              <a:t>○ デジタル</a:t>
            </a:r>
            <a:r>
              <a:rPr kumimoji="1" lang="ja-JP" altLang="en-US" sz="3600" dirty="0"/>
              <a:t>教科書</a:t>
            </a:r>
            <a:r>
              <a:rPr kumimoji="1" lang="ja-JP" altLang="en-US" sz="3600" dirty="0" smtClean="0"/>
              <a:t>の授業</a:t>
            </a:r>
            <a:r>
              <a:rPr lang="ja-JP" altLang="en-US" sz="3600" dirty="0"/>
              <a:t>で</a:t>
            </a:r>
            <a:r>
              <a:rPr lang="ja-JP" altLang="en-US" sz="3600" dirty="0" smtClean="0"/>
              <a:t>の</a:t>
            </a:r>
            <a:r>
              <a:rPr kumimoji="1" lang="ja-JP" altLang="en-US" sz="3600" dirty="0" smtClean="0"/>
              <a:t>活用</a:t>
            </a:r>
            <a:endParaRPr kumimoji="1" lang="en-US" altLang="ja-JP" sz="3600" dirty="0" smtClean="0"/>
          </a:p>
          <a:p>
            <a:r>
              <a:rPr lang="ja-JP" altLang="en-US" sz="3600" dirty="0"/>
              <a:t>　 </a:t>
            </a:r>
            <a:r>
              <a:rPr kumimoji="1" lang="ja-JP" altLang="en-US" sz="3600" dirty="0" smtClean="0"/>
              <a:t>イメージをもつ</a:t>
            </a:r>
            <a:endParaRPr kumimoji="1" lang="ja-JP" altLang="en-US" sz="3600" dirty="0"/>
          </a:p>
        </p:txBody>
      </p:sp>
      <p:pic>
        <p:nvPicPr>
          <p:cNvPr id="7" name="Picture 6" descr="X:\槙野\ﾁｭﾛﾘ\churoli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479" y="4833746"/>
            <a:ext cx="1519354" cy="1519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449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170241"/>
            <a:ext cx="9144000" cy="854692"/>
          </a:xfrm>
          <a:prstGeom prst="rect">
            <a:avLst/>
          </a:prstGeom>
          <a:solidFill>
            <a:srgbClr val="33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0" y="170241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校内研修</a:t>
            </a:r>
            <a:r>
              <a:rPr lang="ja-JP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の</a:t>
            </a:r>
            <a:r>
              <a:rPr lang="ja-JP" alt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流れ</a:t>
            </a:r>
            <a:r>
              <a:rPr lang="ja-JP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70</a:t>
            </a:r>
            <a:r>
              <a:rPr lang="ja-JP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分）</a:t>
            </a:r>
            <a:endParaRPr lang="ja-JP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84856" y="1469099"/>
            <a:ext cx="849777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3600" dirty="0" smtClean="0">
                <a:solidFill>
                  <a:prstClr val="black"/>
                </a:solidFill>
                <a:latin typeface="HG丸ｺﾞｼｯｸM-PRO" pitchFamily="50" charset="-128"/>
              </a:rPr>
              <a:t>Ⅰ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itchFamily="50" charset="-128"/>
              </a:rPr>
              <a:t> デジタル教科書を知ろう　（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itchFamily="50" charset="-128"/>
              </a:rPr>
              <a:t>10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itchFamily="50" charset="-128"/>
              </a:rPr>
              <a:t>分</a:t>
            </a:r>
            <a:r>
              <a:rPr lang="ja-JP" altLang="en-US" sz="3600" dirty="0">
                <a:solidFill>
                  <a:prstClr val="black"/>
                </a:solidFill>
                <a:latin typeface="HG丸ｺﾞｼｯｸM-PRO" pitchFamily="50" charset="-128"/>
              </a:rPr>
              <a:t>）</a:t>
            </a:r>
            <a:endParaRPr lang="en-US" altLang="ja-JP" sz="3600" dirty="0" smtClean="0">
              <a:solidFill>
                <a:prstClr val="black"/>
              </a:solidFill>
              <a:latin typeface="HG丸ｺﾞｼｯｸM-PRO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3600" dirty="0" smtClean="0">
                <a:solidFill>
                  <a:prstClr val="black"/>
                </a:solidFill>
                <a:latin typeface="HG丸ｺﾞｼｯｸM-PRO" pitchFamily="50" charset="-128"/>
              </a:rPr>
              <a:t>Ⅱ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itchFamily="50" charset="-128"/>
              </a:rPr>
              <a:t> デジタル教科書を見よう　（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itchFamily="50" charset="-128"/>
              </a:rPr>
              <a:t>10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itchFamily="50" charset="-128"/>
              </a:rPr>
              <a:t>分）</a:t>
            </a:r>
            <a:endParaRPr lang="en-US" altLang="ja-JP" sz="3600" dirty="0" smtClean="0">
              <a:solidFill>
                <a:prstClr val="black"/>
              </a:solidFill>
              <a:latin typeface="HG丸ｺﾞｼｯｸM-PRO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3600" dirty="0" smtClean="0">
                <a:solidFill>
                  <a:prstClr val="black"/>
                </a:solidFill>
                <a:latin typeface="HG丸ｺﾞｼｯｸM-PRO" pitchFamily="50" charset="-128"/>
              </a:rPr>
              <a:t>Ⅲ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itchFamily="50" charset="-128"/>
              </a:rPr>
              <a:t> デジタル教科書を使おう　（</a:t>
            </a:r>
            <a:r>
              <a:rPr lang="en-US" altLang="ja-JP" sz="3600" dirty="0">
                <a:solidFill>
                  <a:prstClr val="black"/>
                </a:solidFill>
                <a:latin typeface="HG丸ｺﾞｼｯｸM-PRO" pitchFamily="50" charset="-128"/>
              </a:rPr>
              <a:t>1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itchFamily="50" charset="-128"/>
              </a:rPr>
              <a:t>0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itchFamily="50" charset="-128"/>
              </a:rPr>
              <a:t>分）</a:t>
            </a:r>
            <a:endParaRPr lang="en-US" altLang="ja-JP" sz="3600" dirty="0">
              <a:solidFill>
                <a:prstClr val="black"/>
              </a:solidFill>
              <a:latin typeface="HG丸ｺﾞｼｯｸM-PRO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3600" dirty="0" smtClean="0">
                <a:solidFill>
                  <a:prstClr val="black"/>
                </a:solidFill>
                <a:latin typeface="HG丸ｺﾞｼｯｸM-PRO" pitchFamily="50" charset="-128"/>
              </a:rPr>
              <a:t>Ⅳ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itchFamily="50" charset="-128"/>
              </a:rPr>
              <a:t> デジタル教科書の活用を考えよう</a:t>
            </a:r>
            <a:endParaRPr lang="en-US" altLang="ja-JP" sz="3600" dirty="0" smtClean="0">
              <a:solidFill>
                <a:prstClr val="black"/>
              </a:solidFill>
              <a:latin typeface="HG丸ｺﾞｼｯｸM-PRO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600" dirty="0">
                <a:solidFill>
                  <a:prstClr val="black"/>
                </a:solidFill>
                <a:latin typeface="HG丸ｺﾞｼｯｸM-PRO" pitchFamily="50" charset="-128"/>
              </a:rPr>
              <a:t>　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itchFamily="50" charset="-128"/>
              </a:rPr>
              <a:t>　　　　　　　　　　　　</a:t>
            </a:r>
            <a:r>
              <a:rPr lang="ja-JP" altLang="en-US" sz="3600" dirty="0">
                <a:solidFill>
                  <a:prstClr val="black"/>
                </a:solidFill>
                <a:latin typeface="HG丸ｺﾞｼｯｸM-PRO" pitchFamily="50" charset="-128"/>
              </a:rPr>
              <a:t> 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itchFamily="50" charset="-128"/>
              </a:rPr>
              <a:t>（</a:t>
            </a:r>
            <a:r>
              <a:rPr lang="en-US" altLang="ja-JP" sz="3600" dirty="0">
                <a:solidFill>
                  <a:prstClr val="black"/>
                </a:solidFill>
                <a:latin typeface="HG丸ｺﾞｼｯｸM-PRO" pitchFamily="50" charset="-128"/>
              </a:rPr>
              <a:t>40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itchFamily="50" charset="-128"/>
              </a:rPr>
              <a:t>分）</a:t>
            </a:r>
            <a:r>
              <a:rPr lang="ja-JP" altLang="en-US" sz="3500" dirty="0" smtClean="0">
                <a:solidFill>
                  <a:prstClr val="black"/>
                </a:solidFill>
                <a:latin typeface="HG丸ｺﾞｼｯｸM-PRO" pitchFamily="50" charset="-128"/>
              </a:rPr>
              <a:t>　　　　</a:t>
            </a:r>
            <a:endParaRPr lang="ja-JP" altLang="en-US" sz="35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79228" y="5099569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Ⅳ</a:t>
            </a:r>
            <a:r>
              <a:rPr kumimoji="1" lang="ja-JP" altLang="en-US" sz="2400" dirty="0" smtClean="0"/>
              <a:t>では３分間の模擬授業を行います</a:t>
            </a:r>
            <a:endParaRPr kumimoji="1" lang="ja-JP" altLang="en-US" sz="2400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904875" y="5039213"/>
            <a:ext cx="5183444" cy="574604"/>
          </a:xfrm>
          <a:prstGeom prst="wedgeRoundRectCallout">
            <a:avLst>
              <a:gd name="adj1" fmla="val -37133"/>
              <a:gd name="adj2" fmla="val -102763"/>
              <a:gd name="adj3" fmla="val 16667"/>
            </a:avLst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 descr="X:\槙野\ﾁｭﾛﾘ\チュロリのコピー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519" y="5532226"/>
            <a:ext cx="1264291" cy="129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86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170241"/>
            <a:ext cx="9144000" cy="854692"/>
          </a:xfrm>
          <a:prstGeom prst="rect">
            <a:avLst/>
          </a:prstGeom>
          <a:solidFill>
            <a:srgbClr val="33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0" y="170241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校内研修</a:t>
            </a:r>
            <a:r>
              <a:rPr lang="ja-JP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の</a:t>
            </a:r>
            <a:r>
              <a:rPr lang="ja-JP" alt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流れ</a:t>
            </a:r>
            <a:r>
              <a:rPr lang="ja-JP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70</a:t>
            </a:r>
            <a:r>
              <a:rPr lang="ja-JP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分）</a:t>
            </a:r>
            <a:endParaRPr lang="ja-JP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84856" y="1469099"/>
            <a:ext cx="849777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3600" dirty="0" smtClean="0">
                <a:solidFill>
                  <a:prstClr val="black"/>
                </a:solidFill>
                <a:latin typeface="HG丸ｺﾞｼｯｸM-PRO" pitchFamily="50" charset="-128"/>
              </a:rPr>
              <a:t>Ⅰ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itchFamily="50" charset="-128"/>
              </a:rPr>
              <a:t> デジタル教科書を知ろう　（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itchFamily="50" charset="-128"/>
              </a:rPr>
              <a:t>10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itchFamily="50" charset="-128"/>
              </a:rPr>
              <a:t>分</a:t>
            </a:r>
            <a:r>
              <a:rPr lang="ja-JP" altLang="en-US" sz="3600" dirty="0">
                <a:solidFill>
                  <a:prstClr val="black"/>
                </a:solidFill>
                <a:latin typeface="HG丸ｺﾞｼｯｸM-PRO" pitchFamily="50" charset="-128"/>
              </a:rPr>
              <a:t>）</a:t>
            </a:r>
            <a:endParaRPr lang="en-US" altLang="ja-JP" sz="3600" dirty="0" smtClean="0">
              <a:solidFill>
                <a:prstClr val="black"/>
              </a:solidFill>
              <a:latin typeface="HG丸ｺﾞｼｯｸM-PRO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Ⅱ</a:t>
            </a:r>
            <a:r>
              <a:rPr lang="ja-JP" altLang="en-US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 デジタル教科書を見よう　（</a:t>
            </a:r>
            <a:r>
              <a:rPr lang="en-US" altLang="ja-JP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10</a:t>
            </a:r>
            <a:r>
              <a:rPr lang="ja-JP" altLang="en-US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分）</a:t>
            </a:r>
            <a:endParaRPr lang="en-US" altLang="ja-JP" sz="3600" dirty="0" smtClean="0">
              <a:solidFill>
                <a:schemeClr val="bg1">
                  <a:lumMod val="85000"/>
                </a:schemeClr>
              </a:solidFill>
              <a:latin typeface="HG丸ｺﾞｼｯｸM-PRO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Ⅲ</a:t>
            </a:r>
            <a:r>
              <a:rPr lang="ja-JP" altLang="en-US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 デジタル教科書を使おう　（</a:t>
            </a:r>
            <a:r>
              <a:rPr lang="en-US" altLang="ja-JP" sz="3600" dirty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1</a:t>
            </a:r>
            <a:r>
              <a:rPr lang="en-US" altLang="ja-JP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0</a:t>
            </a:r>
            <a:r>
              <a:rPr lang="ja-JP" altLang="en-US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分）</a:t>
            </a:r>
            <a:endParaRPr lang="en-US" altLang="ja-JP" sz="3600" dirty="0">
              <a:solidFill>
                <a:schemeClr val="bg1">
                  <a:lumMod val="85000"/>
                </a:schemeClr>
              </a:solidFill>
              <a:latin typeface="HG丸ｺﾞｼｯｸM-PRO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Ⅳ</a:t>
            </a:r>
            <a:r>
              <a:rPr lang="ja-JP" altLang="en-US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 デジタル教科書の活用を考えよう</a:t>
            </a:r>
            <a:endParaRPr lang="en-US" altLang="ja-JP" sz="3600" dirty="0" smtClean="0">
              <a:solidFill>
                <a:schemeClr val="bg1">
                  <a:lumMod val="85000"/>
                </a:schemeClr>
              </a:solidFill>
              <a:latin typeface="HG丸ｺﾞｼｯｸM-PRO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600" dirty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　</a:t>
            </a:r>
            <a:r>
              <a:rPr lang="ja-JP" altLang="en-US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　　　　　　　　　　　　</a:t>
            </a:r>
            <a:r>
              <a:rPr lang="ja-JP" altLang="en-US" sz="3600" dirty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 </a:t>
            </a:r>
            <a:r>
              <a:rPr lang="ja-JP" altLang="en-US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（</a:t>
            </a:r>
            <a:r>
              <a:rPr lang="en-US" altLang="ja-JP" sz="3600" dirty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40</a:t>
            </a:r>
            <a:r>
              <a:rPr lang="ja-JP" altLang="en-US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分）</a:t>
            </a:r>
            <a:r>
              <a:rPr lang="ja-JP" altLang="en-US" sz="3500" dirty="0" smtClean="0">
                <a:solidFill>
                  <a:prstClr val="black"/>
                </a:solidFill>
                <a:latin typeface="HG丸ｺﾞｼｯｸM-PRO" pitchFamily="50" charset="-128"/>
              </a:rPr>
              <a:t>　　　　</a:t>
            </a:r>
            <a:endParaRPr lang="ja-JP" altLang="en-US" sz="35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pic>
        <p:nvPicPr>
          <p:cNvPr id="6" name="Picture 6" descr="X:\槙野\ﾁｭﾛﾘ\churoli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3281" y="2296885"/>
            <a:ext cx="1519354" cy="142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49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角丸四角形 2"/>
          <p:cNvSpPr/>
          <p:nvPr/>
        </p:nvSpPr>
        <p:spPr>
          <a:xfrm>
            <a:off x="105131" y="1733868"/>
            <a:ext cx="8894223" cy="3173725"/>
          </a:xfrm>
          <a:prstGeom prst="roundRect">
            <a:avLst>
              <a:gd name="adj" fmla="val 7086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/>
          <p:cNvGrpSpPr/>
          <p:nvPr/>
        </p:nvGrpSpPr>
        <p:grpSpPr>
          <a:xfrm>
            <a:off x="141426" y="1822430"/>
            <a:ext cx="9030701" cy="2800767"/>
            <a:chOff x="149594" y="1985601"/>
            <a:chExt cx="9030701" cy="2800767"/>
          </a:xfrm>
        </p:grpSpPr>
        <p:sp>
          <p:nvSpPr>
            <p:cNvPr id="5" name="テキスト ボックス 4"/>
            <p:cNvSpPr txBox="1"/>
            <p:nvPr/>
          </p:nvSpPr>
          <p:spPr>
            <a:xfrm>
              <a:off x="149594" y="1985601"/>
              <a:ext cx="9030701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3200" dirty="0" smtClean="0">
                  <a:solidFill>
                    <a:prstClr val="black"/>
                  </a:solidFill>
                  <a:latin typeface="HG丸ｺﾞｼｯｸM-PRO" panose="020F0600000000000000" pitchFamily="50" charset="-128"/>
                </a:rPr>
                <a:t>○ 学習</a:t>
              </a:r>
              <a:r>
                <a:rPr lang="ja-JP" altLang="en-US" sz="3200" dirty="0">
                  <a:solidFill>
                    <a:prstClr val="black"/>
                  </a:solidFill>
                  <a:latin typeface="HG丸ｺﾞｼｯｸM-PRO" panose="020F0600000000000000" pitchFamily="50" charset="-128"/>
                </a:rPr>
                <a:t>に対する児童生徒の興味・</a:t>
              </a:r>
              <a:r>
                <a:rPr lang="ja-JP" altLang="en-US" sz="3200" dirty="0" smtClean="0">
                  <a:solidFill>
                    <a:prstClr val="black"/>
                  </a:solidFill>
                  <a:latin typeface="HG丸ｺﾞｼｯｸM-PRO" panose="020F0600000000000000" pitchFamily="50" charset="-128"/>
                </a:rPr>
                <a:t>関心が高まる</a:t>
              </a:r>
              <a:endParaRPr lang="en-US" altLang="ja-JP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</a:endParaRPr>
            </a:p>
            <a:p>
              <a:r>
                <a:rPr lang="en-US" altLang="ja-JP" sz="1600" dirty="0" smtClean="0">
                  <a:solidFill>
                    <a:prstClr val="black"/>
                  </a:solidFill>
                  <a:latin typeface="HG丸ｺﾞｼｯｸM-PRO" panose="020F0600000000000000" pitchFamily="50" charset="-128"/>
                </a:rPr>
                <a:t> </a:t>
              </a:r>
              <a:endParaRPr lang="ja-JP" altLang="en-US" sz="1600" dirty="0">
                <a:solidFill>
                  <a:prstClr val="black"/>
                </a:solidFill>
                <a:latin typeface="HG丸ｺﾞｼｯｸM-PRO" panose="020F0600000000000000" pitchFamily="50" charset="-128"/>
              </a:endParaRPr>
            </a:p>
            <a:p>
              <a:r>
                <a:rPr lang="ja-JP" altLang="en-US" sz="3200" dirty="0" smtClean="0">
                  <a:solidFill>
                    <a:prstClr val="black"/>
                  </a:solidFill>
                  <a:latin typeface="HG丸ｺﾞｼｯｸM-PRO" panose="020F0600000000000000" pitchFamily="50" charset="-128"/>
                </a:rPr>
                <a:t>○ 児童</a:t>
              </a:r>
              <a:r>
                <a:rPr lang="ja-JP" altLang="en-US" sz="3200" dirty="0">
                  <a:solidFill>
                    <a:prstClr val="black"/>
                  </a:solidFill>
                  <a:latin typeface="HG丸ｺﾞｼｯｸM-PRO" panose="020F0600000000000000" pitchFamily="50" charset="-128"/>
                </a:rPr>
                <a:t>生徒</a:t>
              </a:r>
              <a:r>
                <a:rPr lang="ja-JP" altLang="en-US" sz="3200" dirty="0" smtClean="0">
                  <a:solidFill>
                    <a:prstClr val="black"/>
                  </a:solidFill>
                  <a:latin typeface="HG丸ｺﾞｼｯｸM-PRO" panose="020F0600000000000000" pitchFamily="50" charset="-128"/>
                </a:rPr>
                <a:t>一人一人が課題を明確につかめる</a:t>
              </a:r>
              <a:endParaRPr lang="en-US" altLang="ja-JP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</a:endParaRPr>
            </a:p>
            <a:p>
              <a:r>
                <a:rPr lang="en-US" altLang="ja-JP" sz="1600" dirty="0" smtClean="0">
                  <a:solidFill>
                    <a:prstClr val="black"/>
                  </a:solidFill>
                  <a:latin typeface="HG丸ｺﾞｼｯｸM-PRO" panose="020F0600000000000000" pitchFamily="50" charset="-128"/>
                </a:rPr>
                <a:t> </a:t>
              </a:r>
              <a:endParaRPr lang="ja-JP" altLang="en-US" sz="1600" dirty="0">
                <a:solidFill>
                  <a:prstClr val="black"/>
                </a:solidFill>
                <a:latin typeface="HG丸ｺﾞｼｯｸM-PRO" panose="020F0600000000000000" pitchFamily="50" charset="-128"/>
              </a:endParaRPr>
            </a:p>
            <a:p>
              <a:r>
                <a:rPr lang="ja-JP" altLang="en-US" sz="3200" dirty="0" smtClean="0">
                  <a:solidFill>
                    <a:prstClr val="black"/>
                  </a:solidFill>
                  <a:latin typeface="HG丸ｺﾞｼｯｸM-PRO" panose="020F0600000000000000" pitchFamily="50" charset="-128"/>
                </a:rPr>
                <a:t>○ 発問</a:t>
              </a:r>
              <a:r>
                <a:rPr lang="ja-JP" altLang="en-US" sz="3200" dirty="0">
                  <a:solidFill>
                    <a:prstClr val="black"/>
                  </a:solidFill>
                  <a:latin typeface="HG丸ｺﾞｼｯｸM-PRO" panose="020F0600000000000000" pitchFamily="50" charset="-128"/>
                </a:rPr>
                <a:t>，指示や説明が</a:t>
              </a:r>
              <a:r>
                <a:rPr lang="ja-JP" altLang="en-US" sz="3200" dirty="0" smtClean="0">
                  <a:solidFill>
                    <a:prstClr val="black"/>
                  </a:solidFill>
                  <a:latin typeface="HG丸ｺﾞｼｯｸM-PRO" panose="020F0600000000000000" pitchFamily="50" charset="-128"/>
                </a:rPr>
                <a:t>より</a:t>
              </a:r>
              <a:r>
                <a:rPr lang="ja-JP" altLang="en-US" sz="3200" dirty="0">
                  <a:solidFill>
                    <a:prstClr val="black"/>
                  </a:solidFill>
                  <a:latin typeface="HG丸ｺﾞｼｯｸM-PRO" panose="020F0600000000000000" pitchFamily="50" charset="-128"/>
                </a:rPr>
                <a:t>わかりやすく</a:t>
              </a:r>
              <a:r>
                <a:rPr lang="ja-JP" altLang="en-US" sz="3200" dirty="0" smtClean="0">
                  <a:solidFill>
                    <a:prstClr val="black"/>
                  </a:solidFill>
                  <a:latin typeface="HG丸ｺﾞｼｯｸM-PRO" panose="020F0600000000000000" pitchFamily="50" charset="-128"/>
                </a:rPr>
                <a:t>なる</a:t>
              </a:r>
              <a:endParaRPr lang="en-US" altLang="ja-JP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</a:endParaRPr>
            </a:p>
            <a:p>
              <a:r>
                <a:rPr lang="en-US" altLang="ja-JP" sz="1600" dirty="0" smtClean="0">
                  <a:solidFill>
                    <a:prstClr val="black"/>
                  </a:solidFill>
                  <a:latin typeface="HG丸ｺﾞｼｯｸM-PRO" panose="020F0600000000000000" pitchFamily="50" charset="-128"/>
                </a:rPr>
                <a:t> </a:t>
              </a:r>
            </a:p>
            <a:p>
              <a:r>
                <a:rPr lang="ja-JP" altLang="en-US" sz="3200" dirty="0" smtClean="0">
                  <a:solidFill>
                    <a:prstClr val="black"/>
                  </a:solidFill>
                  <a:latin typeface="HG丸ｺﾞｼｯｸM-PRO" panose="020F0600000000000000" pitchFamily="50" charset="-128"/>
                </a:rPr>
                <a:t>○ 児童生徒の知識の定着が図られる</a:t>
              </a:r>
              <a:r>
                <a:rPr lang="en-US" altLang="ja-JP" sz="1600" dirty="0" smtClean="0">
                  <a:solidFill>
                    <a:prstClr val="black"/>
                  </a:solidFill>
                  <a:latin typeface="HG丸ｺﾞｼｯｸM-PRO" panose="020F0600000000000000" pitchFamily="50" charset="-128"/>
                </a:rPr>
                <a:t> </a:t>
              </a:r>
              <a:endParaRPr lang="en-US" altLang="ja-JP" sz="1600" dirty="0">
                <a:solidFill>
                  <a:prstClr val="black"/>
                </a:solidFill>
                <a:latin typeface="HG丸ｺﾞｼｯｸM-PRO" panose="020F0600000000000000" pitchFamily="50" charset="-128"/>
              </a:endParaRPr>
            </a:p>
          </p:txBody>
        </p:sp>
        <p:cxnSp>
          <p:nvCxnSpPr>
            <p:cNvPr id="7" name="直線コネクタ 6"/>
            <p:cNvCxnSpPr/>
            <p:nvPr/>
          </p:nvCxnSpPr>
          <p:spPr>
            <a:xfrm>
              <a:off x="4346227" y="3300058"/>
              <a:ext cx="1032727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>
              <a:off x="5201270" y="2552688"/>
              <a:ext cx="2130724" cy="862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>
              <a:off x="739631" y="4033010"/>
              <a:ext cx="337153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2737994" y="4760891"/>
              <a:ext cx="919148" cy="15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正方形/長方形 14"/>
          <p:cNvSpPr/>
          <p:nvPr/>
        </p:nvSpPr>
        <p:spPr>
          <a:xfrm>
            <a:off x="2565779" y="1246001"/>
            <a:ext cx="657822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>
                <a:solidFill>
                  <a:prstClr val="black"/>
                </a:solidFill>
                <a:latin typeface="+mn-ea"/>
              </a:rPr>
              <a:t>『</a:t>
            </a:r>
            <a:r>
              <a:rPr lang="ja-JP" altLang="en-US" sz="2000" dirty="0">
                <a:solidFill>
                  <a:prstClr val="black"/>
                </a:solidFill>
                <a:latin typeface="+mn-ea"/>
              </a:rPr>
              <a:t>教育の情報化に関する手引</a:t>
            </a:r>
            <a:r>
              <a:rPr lang="en-US" altLang="ja-JP" sz="2000" dirty="0">
                <a:solidFill>
                  <a:prstClr val="black"/>
                </a:solidFill>
                <a:latin typeface="+mn-ea"/>
              </a:rPr>
              <a:t>』 </a:t>
            </a:r>
            <a:r>
              <a:rPr lang="en-US" altLang="ja-JP" sz="2000" dirty="0" smtClean="0">
                <a:solidFill>
                  <a:prstClr val="black"/>
                </a:solidFill>
                <a:latin typeface="+mn-ea"/>
              </a:rPr>
              <a:t>(2010</a:t>
            </a:r>
            <a:r>
              <a:rPr lang="ja-JP" altLang="en-US" sz="2000" dirty="0" err="1" smtClean="0">
                <a:solidFill>
                  <a:prstClr val="black"/>
                </a:solidFill>
                <a:latin typeface="+mn-ea"/>
              </a:rPr>
              <a:t>，</a:t>
            </a:r>
            <a:r>
              <a:rPr lang="ja-JP" altLang="en-US" sz="2000" dirty="0" smtClean="0">
                <a:solidFill>
                  <a:prstClr val="black"/>
                </a:solidFill>
                <a:latin typeface="+mn-ea"/>
              </a:rPr>
              <a:t>文部科学省</a:t>
            </a:r>
            <a:r>
              <a:rPr lang="en-US" altLang="ja-JP" sz="2000" dirty="0" smtClean="0">
                <a:solidFill>
                  <a:prstClr val="black"/>
                </a:solidFill>
                <a:latin typeface="+mn-ea"/>
              </a:rPr>
              <a:t>)</a:t>
            </a:r>
            <a:endParaRPr lang="ja-JP" altLang="en-US" sz="20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05130" y="5403214"/>
            <a:ext cx="906699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○ 特別</a:t>
            </a:r>
            <a:r>
              <a:rPr lang="ja-JP" altLang="en-US" sz="32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な支援を必要とする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児童生徒に</a:t>
            </a:r>
            <a:r>
              <a:rPr lang="ja-JP" altLang="en-US" sz="32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とって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も</a:t>
            </a:r>
            <a:endParaRPr lang="en-US" altLang="ja-JP" sz="32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pPr lvl="0"/>
            <a:r>
              <a:rPr lang="en-US" altLang="ja-JP" sz="32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 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学習内容</a:t>
            </a:r>
            <a:r>
              <a:rPr lang="ja-JP" altLang="en-US" sz="32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がつかみやすくなる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105130" y="5223429"/>
            <a:ext cx="8894223" cy="1460145"/>
          </a:xfrm>
          <a:prstGeom prst="roundRect">
            <a:avLst>
              <a:gd name="adj" fmla="val 7086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/>
          <p:cNvCxnSpPr/>
          <p:nvPr/>
        </p:nvCxnSpPr>
        <p:spPr>
          <a:xfrm>
            <a:off x="731463" y="5953501"/>
            <a:ext cx="615511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0" y="17024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デジタル教科書の効果</a:t>
            </a:r>
            <a:endParaRPr lang="ja-JP" altLang="en-US" sz="4000" dirty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4913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角丸四角形吹き出し 11"/>
          <p:cNvSpPr/>
          <p:nvPr/>
        </p:nvSpPr>
        <p:spPr>
          <a:xfrm>
            <a:off x="1654629" y="4825123"/>
            <a:ext cx="4686600" cy="1281763"/>
          </a:xfrm>
          <a:prstGeom prst="wedgeRoundRectCallout">
            <a:avLst>
              <a:gd name="adj1" fmla="val 60767"/>
              <a:gd name="adj2" fmla="val -1668"/>
              <a:gd name="adj3" fmla="val 16667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1521279" y="3928843"/>
            <a:ext cx="7262629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ja-JP" altLang="en-US" dirty="0" smtClean="0">
                <a:solidFill>
                  <a:prstClr val="black"/>
                </a:solidFill>
              </a:rPr>
              <a:t>学校における教育の情報化の実態等に関する調査結果</a:t>
            </a:r>
            <a:r>
              <a:rPr lang="en-US" altLang="ja-JP" dirty="0" smtClean="0">
                <a:solidFill>
                  <a:prstClr val="black"/>
                </a:solidFill>
                <a:latin typeface="+mn-ea"/>
              </a:rPr>
              <a:t>(</a:t>
            </a:r>
            <a:r>
              <a:rPr lang="ja-JP" altLang="en-US" dirty="0" smtClean="0">
                <a:solidFill>
                  <a:prstClr val="black"/>
                </a:solidFill>
                <a:latin typeface="+mn-ea"/>
              </a:rPr>
              <a:t>文部</a:t>
            </a:r>
            <a:r>
              <a:rPr lang="ja-JP" altLang="en-US" dirty="0">
                <a:solidFill>
                  <a:prstClr val="black"/>
                </a:solidFill>
                <a:latin typeface="+mn-ea"/>
              </a:rPr>
              <a:t>科学省</a:t>
            </a:r>
            <a:r>
              <a:rPr lang="en-US" altLang="ja-JP" dirty="0" smtClean="0">
                <a:solidFill>
                  <a:prstClr val="black"/>
                </a:solidFill>
                <a:latin typeface="+mn-ea"/>
              </a:rPr>
              <a:t>)</a:t>
            </a:r>
            <a:endParaRPr lang="ja-JP" altLang="en-US" dirty="0">
              <a:solidFill>
                <a:prstClr val="black"/>
              </a:solidFill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893398"/>
              </p:ext>
            </p:extLst>
          </p:nvPr>
        </p:nvGraphicFramePr>
        <p:xfrm>
          <a:off x="1128622" y="1730020"/>
          <a:ext cx="7056000" cy="205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000"/>
                <a:gridCol w="1764000"/>
                <a:gridCol w="1764000"/>
                <a:gridCol w="1764000"/>
              </a:tblGrid>
              <a:tr h="684000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32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H23</a:t>
                      </a:r>
                      <a:endParaRPr kumimoji="1" lang="ja-JP" altLang="en-US" sz="32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H24</a:t>
                      </a:r>
                      <a:endParaRPr kumimoji="1" lang="ja-JP" altLang="en-US" sz="32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H25</a:t>
                      </a:r>
                      <a:endParaRPr kumimoji="1" lang="ja-JP" altLang="en-US" sz="32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solidFill>
                      <a:srgbClr val="3333CC"/>
                    </a:solidFill>
                  </a:tcPr>
                </a:tc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 smtClean="0"/>
                        <a:t>全　国</a:t>
                      </a:r>
                      <a:endParaRPr kumimoji="1" lang="ja-JP" altLang="en-US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3200" dirty="0" smtClean="0">
                          <a:latin typeface="+mn-ea"/>
                        </a:rPr>
                        <a:t>22.6%</a:t>
                      </a:r>
                      <a:endParaRPr kumimoji="1" lang="ja-JP" altLang="en-US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3200" dirty="0" smtClean="0">
                          <a:latin typeface="+mn-ea"/>
                        </a:rPr>
                        <a:t>32.5%</a:t>
                      </a:r>
                      <a:endParaRPr kumimoji="1" lang="ja-JP" altLang="en-US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3200" dirty="0" smtClean="0">
                          <a:latin typeface="+mn-ea"/>
                        </a:rPr>
                        <a:t>37.4%</a:t>
                      </a:r>
                      <a:endParaRPr kumimoji="1" lang="ja-JP" altLang="en-US" sz="3200" dirty="0"/>
                    </a:p>
                  </a:txBody>
                  <a:tcPr anchor="ctr"/>
                </a:tc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 smtClean="0"/>
                        <a:t>岡山県</a:t>
                      </a:r>
                      <a:endParaRPr kumimoji="1" lang="ja-JP" altLang="en-US" sz="3200" dirty="0"/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>
                          <a:latin typeface="+mn-ea"/>
                        </a:rPr>
                        <a:t>26.4%</a:t>
                      </a:r>
                      <a:endParaRPr kumimoji="1" lang="ja-JP" altLang="en-US" sz="3200" dirty="0"/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>
                          <a:latin typeface="+mn-ea"/>
                        </a:rPr>
                        <a:t>33.0</a:t>
                      </a:r>
                      <a:r>
                        <a:rPr kumimoji="1" lang="ja-JP" altLang="en-US" sz="3200" dirty="0" smtClean="0">
                          <a:latin typeface="+mn-ea"/>
                        </a:rPr>
                        <a:t>％</a:t>
                      </a:r>
                      <a:endParaRPr kumimoji="1" lang="ja-JP" altLang="en-US" sz="3200" dirty="0"/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3200" dirty="0" smtClean="0">
                          <a:latin typeface="+mn-ea"/>
                        </a:rPr>
                        <a:t>39.9</a:t>
                      </a:r>
                      <a:r>
                        <a:rPr kumimoji="1" lang="ja-JP" altLang="en-US" sz="3200" dirty="0" smtClean="0">
                          <a:latin typeface="+mn-ea"/>
                        </a:rPr>
                        <a:t>％</a:t>
                      </a:r>
                      <a:endParaRPr kumimoji="1" lang="ja-JP" altLang="en-US" sz="3200" dirty="0"/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0" y="17024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 smtClean="0">
                <a:solidFill>
                  <a:prstClr val="black"/>
                </a:solidFill>
              </a:rPr>
              <a:t>デジタル</a:t>
            </a:r>
            <a:r>
              <a:rPr lang="ja-JP" altLang="en-US" sz="4000" dirty="0">
                <a:solidFill>
                  <a:prstClr val="black"/>
                </a:solidFill>
              </a:rPr>
              <a:t>教科書の</a:t>
            </a:r>
            <a:r>
              <a:rPr lang="ja-JP" altLang="en-US" sz="4000" dirty="0" smtClean="0">
                <a:solidFill>
                  <a:prstClr val="black"/>
                </a:solidFill>
              </a:rPr>
              <a:t>整備率</a:t>
            </a:r>
            <a:endParaRPr lang="ja-JP" altLang="en-US" sz="4000" dirty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</p:txBody>
      </p:sp>
      <p:pic>
        <p:nvPicPr>
          <p:cNvPr id="6" name="Picture 6" descr="X:\槙野\ﾁｭﾛﾘ\churoli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418" y="5055411"/>
            <a:ext cx="1519354" cy="1519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874227" y="5025088"/>
            <a:ext cx="44916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日常的</a:t>
            </a:r>
            <a:r>
              <a:rPr lang="ja-JP" altLang="en-US" sz="2800" dirty="0"/>
              <a:t>，</a:t>
            </a:r>
            <a:r>
              <a:rPr lang="ja-JP" altLang="en-US" sz="2800" dirty="0" smtClean="0"/>
              <a:t>効果的な活用に</a:t>
            </a:r>
            <a:endParaRPr lang="en-US" altLang="ja-JP" sz="2800" dirty="0" smtClean="0"/>
          </a:p>
          <a:p>
            <a:r>
              <a:rPr lang="ja-JP" altLang="en-US" sz="2800" dirty="0" smtClean="0"/>
              <a:t>して</a:t>
            </a:r>
            <a:r>
              <a:rPr kumimoji="1" lang="ja-JP" altLang="en-US" sz="2800" dirty="0" smtClean="0"/>
              <a:t>いくことが大切です。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71805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81949" y="1562303"/>
            <a:ext cx="81825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○画面構成，メニュー，操作性等の統一</a:t>
            </a:r>
            <a:endParaRPr kumimoji="1" lang="ja-JP" altLang="en-US" sz="3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81949" y="2463557"/>
            <a:ext cx="6313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○学習者用デジタル教科書の開発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1881371" y="6417577"/>
            <a:ext cx="7262629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 smtClean="0">
                <a:solidFill>
                  <a:prstClr val="black"/>
                </a:solidFill>
              </a:rPr>
              <a:t>学びのイノベーション事業実証研究報告書</a:t>
            </a:r>
            <a:r>
              <a:rPr lang="en-US" altLang="ja-JP" dirty="0">
                <a:solidFill>
                  <a:prstClr val="black"/>
                </a:solidFill>
                <a:latin typeface="+mn-ea"/>
              </a:rPr>
              <a:t>(</a:t>
            </a:r>
            <a:r>
              <a:rPr lang="en-US" altLang="ja-JP" dirty="0" smtClean="0">
                <a:solidFill>
                  <a:prstClr val="black"/>
                </a:solidFill>
                <a:latin typeface="+mn-ea"/>
              </a:rPr>
              <a:t>2014</a:t>
            </a:r>
            <a:r>
              <a:rPr lang="ja-JP" altLang="en-US" dirty="0" err="1" smtClean="0">
                <a:solidFill>
                  <a:prstClr val="black"/>
                </a:solidFill>
                <a:latin typeface="+mn-ea"/>
              </a:rPr>
              <a:t>，</a:t>
            </a:r>
            <a:r>
              <a:rPr lang="ja-JP" altLang="en-US" dirty="0">
                <a:solidFill>
                  <a:prstClr val="black"/>
                </a:solidFill>
                <a:latin typeface="+mn-ea"/>
              </a:rPr>
              <a:t>文部科学省</a:t>
            </a:r>
            <a:r>
              <a:rPr lang="en-US" altLang="ja-JP" dirty="0" smtClean="0">
                <a:solidFill>
                  <a:prstClr val="black"/>
                </a:solidFill>
                <a:latin typeface="+mn-ea"/>
              </a:rPr>
              <a:t>)</a:t>
            </a:r>
            <a:endParaRPr lang="ja-JP" altLang="en-US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0" y="17024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 smtClean="0">
                <a:solidFill>
                  <a:prstClr val="black"/>
                </a:solidFill>
              </a:rPr>
              <a:t>デジタル</a:t>
            </a:r>
            <a:r>
              <a:rPr lang="ja-JP" altLang="en-US" sz="4000" dirty="0">
                <a:solidFill>
                  <a:prstClr val="black"/>
                </a:solidFill>
              </a:rPr>
              <a:t>教科書</a:t>
            </a:r>
            <a:r>
              <a:rPr lang="ja-JP" altLang="en-US" sz="4000" dirty="0" smtClean="0">
                <a:solidFill>
                  <a:prstClr val="black"/>
                </a:solidFill>
              </a:rPr>
              <a:t>のこれから</a:t>
            </a:r>
            <a:endParaRPr lang="ja-JP" altLang="en-US" sz="4000" dirty="0">
              <a:solidFill>
                <a:prstClr val="black"/>
              </a:solidFill>
            </a:endParaRPr>
          </a:p>
        </p:txBody>
      </p:sp>
      <p:pic>
        <p:nvPicPr>
          <p:cNvPr id="5" name="図 4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754" y="3228351"/>
            <a:ext cx="4476492" cy="318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6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左右矢印 3"/>
          <p:cNvSpPr/>
          <p:nvPr/>
        </p:nvSpPr>
        <p:spPr>
          <a:xfrm>
            <a:off x="4108781" y="4120744"/>
            <a:ext cx="906982" cy="549073"/>
          </a:xfrm>
          <a:prstGeom prst="leftRightArrow">
            <a:avLst/>
          </a:prstGeom>
          <a:solidFill>
            <a:srgbClr val="01BCFF"/>
          </a:solidFill>
          <a:ln>
            <a:solidFill>
              <a:srgbClr val="01B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0" y="17024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特別</a:t>
            </a:r>
            <a:r>
              <a:rPr lang="ja-JP" altLang="en-US" sz="40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支援教育の観点での</a:t>
            </a:r>
            <a:r>
              <a:rPr lang="ja-JP" altLang="en-US" sz="40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活用</a:t>
            </a:r>
            <a:endParaRPr lang="ja-JP" altLang="en-US" sz="4000" dirty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3313240" y="1658607"/>
            <a:ext cx="2400788" cy="84082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3497971" y="1755855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ja-JP" altLang="en-US" sz="3600" dirty="0">
                <a:solidFill>
                  <a:prstClr val="black"/>
                </a:solidFill>
              </a:rPr>
              <a:t>白黒反転</a:t>
            </a:r>
            <a:endParaRPr lang="en-US" altLang="ja-JP" sz="3600" dirty="0">
              <a:solidFill>
                <a:prstClr val="black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5988122" y="1658608"/>
            <a:ext cx="2400788" cy="84082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369849" y="1755856"/>
            <a:ext cx="1637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総ルビ</a:t>
            </a:r>
            <a:endParaRPr kumimoji="1" lang="ja-JP" altLang="en-US" sz="3600" dirty="0"/>
          </a:p>
        </p:txBody>
      </p:sp>
      <p:pic>
        <p:nvPicPr>
          <p:cNvPr id="14" name="図 13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02" y="3074298"/>
            <a:ext cx="3556508" cy="30346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図 15" descr="画面の領域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03"/>
          <a:stretch/>
        </p:blipFill>
        <p:spPr>
          <a:xfrm>
            <a:off x="5204034" y="3074298"/>
            <a:ext cx="3552787" cy="303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90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/>
        </p:nvGrpSpPr>
        <p:grpSpPr>
          <a:xfrm>
            <a:off x="1305002" y="2133235"/>
            <a:ext cx="6467398" cy="4379720"/>
            <a:chOff x="1150456" y="3273424"/>
            <a:chExt cx="4075162" cy="3274683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0457" y="3273424"/>
              <a:ext cx="4075161" cy="3274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正方形/長方形 5"/>
            <p:cNvSpPr/>
            <p:nvPr/>
          </p:nvSpPr>
          <p:spPr>
            <a:xfrm>
              <a:off x="1150456" y="4927747"/>
              <a:ext cx="1515553" cy="2411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210251" y="4847265"/>
              <a:ext cx="1459596" cy="1609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1249642" y="4847265"/>
              <a:ext cx="1466602" cy="408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 smtClean="0"/>
                <a:t>平家は</a:t>
              </a:r>
              <a:r>
                <a:rPr kumimoji="1" lang="en-US" altLang="ja-JP" dirty="0" smtClean="0"/>
                <a:t>…</a:t>
              </a:r>
              <a:endParaRPr kumimoji="1" lang="ja-JP" altLang="en-US" dirty="0"/>
            </a:p>
          </p:txBody>
        </p:sp>
        <p:cxnSp>
          <p:nvCxnSpPr>
            <p:cNvPr id="17" name="直線コネクタ 16"/>
            <p:cNvCxnSpPr/>
            <p:nvPr/>
          </p:nvCxnSpPr>
          <p:spPr>
            <a:xfrm flipV="1">
              <a:off x="2464790" y="4610597"/>
              <a:ext cx="358338" cy="124696"/>
            </a:xfrm>
            <a:prstGeom prst="line">
              <a:avLst/>
            </a:prstGeom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正方形/長方形 27"/>
            <p:cNvSpPr/>
            <p:nvPr/>
          </p:nvSpPr>
          <p:spPr>
            <a:xfrm rot="20452716">
              <a:off x="2303463" y="4531313"/>
              <a:ext cx="509838" cy="1499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 rot="20480799">
              <a:off x="2399298" y="4404871"/>
              <a:ext cx="737526" cy="1956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b="1" dirty="0" smtClean="0"/>
                <a:t>平家は</a:t>
              </a:r>
              <a:endParaRPr kumimoji="1" lang="ja-JP" altLang="en-US" sz="1100" b="1" dirty="0"/>
            </a:p>
          </p:txBody>
        </p:sp>
      </p:grpSp>
      <p:sp>
        <p:nvSpPr>
          <p:cNvPr id="15" name="テキスト ボックス 14"/>
          <p:cNvSpPr txBox="1"/>
          <p:nvPr/>
        </p:nvSpPr>
        <p:spPr>
          <a:xfrm>
            <a:off x="0" y="17024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特別</a:t>
            </a:r>
            <a:r>
              <a:rPr lang="ja-JP" altLang="en-US" sz="40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支援教育の観点での</a:t>
            </a:r>
            <a:r>
              <a:rPr lang="ja-JP" altLang="en-US" sz="40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活用</a:t>
            </a:r>
            <a:endParaRPr lang="ja-JP" altLang="en-US" sz="4000" dirty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</p:txBody>
      </p:sp>
      <p:pic>
        <p:nvPicPr>
          <p:cNvPr id="1030" name="Picture 6" descr="C:\Users\u76.CENTER\AppData\Local\Microsoft\Windows\Temporary Internet Files\Content.IE5\QOS09W6V\MC900418706[1].wm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4" t="616" r="35790" b="78096"/>
          <a:stretch/>
        </p:blipFill>
        <p:spPr bwMode="auto">
          <a:xfrm rot="535795">
            <a:off x="2347463" y="4201043"/>
            <a:ext cx="804238" cy="73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C:\Users\u76.CENTER\AppData\Local\Microsoft\Windows\Temporary Internet Files\Content.IE5\QOS09W6V\MC900418706[1].wm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65" t="11260" r="51375" b="78096"/>
          <a:stretch/>
        </p:blipFill>
        <p:spPr bwMode="auto">
          <a:xfrm rot="636451">
            <a:off x="3317166" y="4103549"/>
            <a:ext cx="706557" cy="677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直線矢印コネクタ 21"/>
          <p:cNvCxnSpPr/>
          <p:nvPr/>
        </p:nvCxnSpPr>
        <p:spPr>
          <a:xfrm>
            <a:off x="1462413" y="3777292"/>
            <a:ext cx="235758" cy="460874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角丸四角形 2"/>
          <p:cNvSpPr/>
          <p:nvPr/>
        </p:nvSpPr>
        <p:spPr>
          <a:xfrm>
            <a:off x="293299" y="2950473"/>
            <a:ext cx="2400788" cy="84082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08906" y="3047721"/>
            <a:ext cx="2169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読み上げ</a:t>
            </a:r>
            <a:endParaRPr lang="en-US" altLang="ja-JP" sz="3600" dirty="0" smtClean="0"/>
          </a:p>
        </p:txBody>
      </p:sp>
      <p:sp>
        <p:nvSpPr>
          <p:cNvPr id="20" name="角丸四角形 19"/>
          <p:cNvSpPr/>
          <p:nvPr/>
        </p:nvSpPr>
        <p:spPr>
          <a:xfrm>
            <a:off x="2762678" y="1424617"/>
            <a:ext cx="2400788" cy="84082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2954005" y="1521865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ja-JP" altLang="en-US" sz="3600" dirty="0" smtClean="0">
                <a:solidFill>
                  <a:prstClr val="black"/>
                </a:solidFill>
              </a:rPr>
              <a:t>強調</a:t>
            </a:r>
            <a:r>
              <a:rPr lang="ja-JP" altLang="en-US" sz="3600" dirty="0">
                <a:solidFill>
                  <a:prstClr val="black"/>
                </a:solidFill>
              </a:rPr>
              <a:t>表示</a:t>
            </a:r>
          </a:p>
        </p:txBody>
      </p:sp>
      <p:cxnSp>
        <p:nvCxnSpPr>
          <p:cNvPr id="5" name="直線矢印コネクタ 4"/>
          <p:cNvCxnSpPr>
            <a:stCxn id="20" idx="2"/>
          </p:cNvCxnSpPr>
          <p:nvPr/>
        </p:nvCxnSpPr>
        <p:spPr>
          <a:xfrm flipH="1">
            <a:off x="3710228" y="2265445"/>
            <a:ext cx="252844" cy="1428607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030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&#65279;<?xml version="1.0" encoding="utf-8" standalone="yes"?>
<Relationships xmlns="http://schemas.openxmlformats.org/package/2006/relationships">
  <Relationship Id="rId1" Type="http://schemas.openxmlformats.org/officeDocument/2006/relationships/image" Target="../media/image1.jpeg" />
</Relationships>
</file>

<file path=ppt/theme/_rels/theme2.xml.rels>&#65279;<?xml version="1.0" encoding="utf-8" standalone="yes"?>
<Relationships xmlns="http://schemas.openxmlformats.org/package/2006/relationships">
  <Relationship Id="rId1" Type="http://schemas.openxmlformats.org/officeDocument/2006/relationships/image" Target="../media/image1.jpeg" />
</Relationships>
</file>

<file path=ppt/theme/theme1.xml><?xml version="1.0" encoding="utf-8"?>
<a:theme xmlns:a="http://schemas.openxmlformats.org/drawingml/2006/main" name="ジャパネスク">
  <a:themeElements>
    <a:clrScheme name="ジャパネスク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キュート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lnDef>
      <a:spPr>
        <a:ln w="12700" cmpd="sng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ジャパネスク">
  <a:themeElements>
    <a:clrScheme name="ジャパネスク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キュート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lnDef>
      <a:spPr>
        <a:ln w="12700" cmpd="sng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6025</TotalTime>
  <Words>391</Words>
  <Application>Microsoft Office PowerPoint</Application>
  <PresentationFormat>画面に合わせる (4:3)</PresentationFormat>
  <Paragraphs>97</Paragraphs>
  <Slides>11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11</vt:i4>
      </vt:variant>
    </vt:vector>
  </HeadingPairs>
  <TitlesOfParts>
    <vt:vector size="13" baseType="lpstr">
      <vt:lpstr>ジャパネスク</vt:lpstr>
      <vt:lpstr>3_ジャパネスク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岡山県総合教育センター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岡山県総合教育センター</dc:creator>
  <cp:lastModifiedBy>岡山県総合教育センター</cp:lastModifiedBy>
  <cp:revision>370</cp:revision>
  <cp:lastPrinted>2015-01-15T23:08:45Z</cp:lastPrinted>
  <dcterms:created xsi:type="dcterms:W3CDTF">2011-04-20T00:35:12Z</dcterms:created>
  <dcterms:modified xsi:type="dcterms:W3CDTF">2015-02-24T00:44:16Z</dcterms:modified>
</cp:coreProperties>
</file>