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&#65279;<?xml version="1.0" encoding="utf-8" standalone="yes"?>
<Relationships xmlns="http://schemas.openxmlformats.org/package/2006/relationships">
  <Relationship Id="rId3" Type="http://schemas.openxmlformats.org/package/2006/relationships/metadata/core-properties" Target="docProps/core.xml" />
  <Relationship Id="rId2" Type="http://schemas.openxmlformats.org/package/2006/relationships/metadata/thumbnail" Target="docProps/thumbnail.jpeg" />
  <Relationship Id="rId1" Type="http://schemas.openxmlformats.org/officeDocument/2006/relationships/officeDocument" Target="ppt/presentation.xml" />
  <Relationship Id="rId4" Type="http://schemas.openxmlformats.org/officeDocument/2006/relationships/extended-properties" Target="docProps/app.xml" />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  <p:sldMasterId id="2147483817" r:id="rId2"/>
    <p:sldMasterId id="2147483829" r:id="rId3"/>
  </p:sldMasterIdLst>
  <p:notesMasterIdLst>
    <p:notesMasterId r:id="rId34"/>
  </p:notesMasterIdLst>
  <p:handoutMasterIdLst>
    <p:handoutMasterId r:id="rId35"/>
  </p:handoutMasterIdLst>
  <p:sldIdLst>
    <p:sldId id="874" r:id="rId4"/>
    <p:sldId id="896" r:id="rId5"/>
    <p:sldId id="832" r:id="rId6"/>
    <p:sldId id="902" r:id="rId7"/>
    <p:sldId id="836" r:id="rId8"/>
    <p:sldId id="835" r:id="rId9"/>
    <p:sldId id="870" r:id="rId10"/>
    <p:sldId id="903" r:id="rId11"/>
    <p:sldId id="838" r:id="rId12"/>
    <p:sldId id="900" r:id="rId13"/>
    <p:sldId id="878" r:id="rId14"/>
    <p:sldId id="897" r:id="rId15"/>
    <p:sldId id="845" r:id="rId16"/>
    <p:sldId id="846" r:id="rId17"/>
    <p:sldId id="848" r:id="rId18"/>
    <p:sldId id="849" r:id="rId19"/>
    <p:sldId id="851" r:id="rId20"/>
    <p:sldId id="898" r:id="rId21"/>
    <p:sldId id="904" r:id="rId22"/>
    <p:sldId id="852" r:id="rId23"/>
    <p:sldId id="899" r:id="rId24"/>
    <p:sldId id="883" r:id="rId25"/>
    <p:sldId id="886" r:id="rId26"/>
    <p:sldId id="894" r:id="rId27"/>
    <p:sldId id="887" r:id="rId28"/>
    <p:sldId id="885" r:id="rId29"/>
    <p:sldId id="888" r:id="rId30"/>
    <p:sldId id="895" r:id="rId31"/>
    <p:sldId id="890" r:id="rId32"/>
    <p:sldId id="901" r:id="rId33"/>
  </p:sldIdLst>
  <p:sldSz cx="9144000" cy="6858000" type="screen4x3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825">
          <p15:clr>
            <a:srgbClr val="A4A3A4"/>
          </p15:clr>
        </p15:guide>
        <p15:guide id="2" pos="19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333FF"/>
    <a:srgbClr val="FF3300"/>
    <a:srgbClr val="CCECFF"/>
    <a:srgbClr val="99FFCC"/>
    <a:srgbClr val="00FFCC"/>
    <a:srgbClr val="FFFF99"/>
    <a:srgbClr val="FFFF66"/>
    <a:srgbClr val="FFCC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662" autoAdjust="0"/>
    <p:restoredTop sz="99777" autoAdjust="0"/>
  </p:normalViewPr>
  <p:slideViewPr>
    <p:cSldViewPr snapToGrid="0" showGuides="1">
      <p:cViewPr varScale="1">
        <p:scale>
          <a:sx n="85" d="100"/>
          <a:sy n="85" d="100"/>
        </p:scale>
        <p:origin x="-1332" y="-90"/>
      </p:cViewPr>
      <p:guideLst>
        <p:guide orient="horz" pos="825"/>
        <p:guide pos="19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3906"/>
    </p:cViewPr>
  </p:sorterViewPr>
  <p:gridSpacing cx="72008" cy="72008"/>
</p:viewPr>
</file>

<file path=ppt/_rels/presentation.xml.rels>&#65279;<?xml version="1.0" encoding="utf-8" standalone="yes"?>
<Relationships xmlns="http://schemas.openxmlformats.org/package/2006/relationships">
  <Relationship Id="rId8" Type="http://schemas.openxmlformats.org/officeDocument/2006/relationships/slide" Target="slides/slide5.xml" />
  <Relationship Id="rId13" Type="http://schemas.openxmlformats.org/officeDocument/2006/relationships/slide" Target="slides/slide10.xml" />
  <Relationship Id="rId18" Type="http://schemas.openxmlformats.org/officeDocument/2006/relationships/slide" Target="slides/slide15.xml" />
  <Relationship Id="rId26" Type="http://schemas.openxmlformats.org/officeDocument/2006/relationships/slide" Target="slides/slide23.xml" />
  <Relationship Id="rId39" Type="http://schemas.openxmlformats.org/officeDocument/2006/relationships/tableStyles" Target="tableStyles.xml" />
  <Relationship Id="rId3" Type="http://schemas.openxmlformats.org/officeDocument/2006/relationships/slideMaster" Target="slideMasters/slideMaster3.xml" />
  <Relationship Id="rId21" Type="http://schemas.openxmlformats.org/officeDocument/2006/relationships/slide" Target="slides/slide18.xml" />
  <Relationship Id="rId34" Type="http://schemas.openxmlformats.org/officeDocument/2006/relationships/notesMaster" Target="notesMasters/notesMaster1.xml" />
  <Relationship Id="rId7" Type="http://schemas.openxmlformats.org/officeDocument/2006/relationships/slide" Target="slides/slide4.xml" />
  <Relationship Id="rId12" Type="http://schemas.openxmlformats.org/officeDocument/2006/relationships/slide" Target="slides/slide9.xml" />
  <Relationship Id="rId17" Type="http://schemas.openxmlformats.org/officeDocument/2006/relationships/slide" Target="slides/slide14.xml" />
  <Relationship Id="rId25" Type="http://schemas.openxmlformats.org/officeDocument/2006/relationships/slide" Target="slides/slide22.xml" />
  <Relationship Id="rId33" Type="http://schemas.openxmlformats.org/officeDocument/2006/relationships/slide" Target="slides/slide30.xml" />
  <Relationship Id="rId38" Type="http://schemas.openxmlformats.org/officeDocument/2006/relationships/theme" Target="theme/theme1.xml" />
  <Relationship Id="rId2" Type="http://schemas.openxmlformats.org/officeDocument/2006/relationships/slideMaster" Target="slideMasters/slideMaster2.xml" />
  <Relationship Id="rId16" Type="http://schemas.openxmlformats.org/officeDocument/2006/relationships/slide" Target="slides/slide13.xml" />
  <Relationship Id="rId20" Type="http://schemas.openxmlformats.org/officeDocument/2006/relationships/slide" Target="slides/slide17.xml" />
  <Relationship Id="rId29" Type="http://schemas.openxmlformats.org/officeDocument/2006/relationships/slide" Target="slides/slide26.xml" />
  <Relationship Id="rId1" Type="http://schemas.openxmlformats.org/officeDocument/2006/relationships/slideMaster" Target="slideMasters/slideMaster1.xml" />
  <Relationship Id="rId6" Type="http://schemas.openxmlformats.org/officeDocument/2006/relationships/slide" Target="slides/slide3.xml" />
  <Relationship Id="rId11" Type="http://schemas.openxmlformats.org/officeDocument/2006/relationships/slide" Target="slides/slide8.xml" />
  <Relationship Id="rId24" Type="http://schemas.openxmlformats.org/officeDocument/2006/relationships/slide" Target="slides/slide21.xml" />
  <Relationship Id="rId32" Type="http://schemas.openxmlformats.org/officeDocument/2006/relationships/slide" Target="slides/slide29.xml" />
  <Relationship Id="rId37" Type="http://schemas.openxmlformats.org/officeDocument/2006/relationships/viewProps" Target="viewProps.xml" />
  <Relationship Id="rId5" Type="http://schemas.openxmlformats.org/officeDocument/2006/relationships/slide" Target="slides/slide2.xml" />
  <Relationship Id="rId15" Type="http://schemas.openxmlformats.org/officeDocument/2006/relationships/slide" Target="slides/slide12.xml" />
  <Relationship Id="rId23" Type="http://schemas.openxmlformats.org/officeDocument/2006/relationships/slide" Target="slides/slide20.xml" />
  <Relationship Id="rId28" Type="http://schemas.openxmlformats.org/officeDocument/2006/relationships/slide" Target="slides/slide25.xml" />
  <Relationship Id="rId36" Type="http://schemas.openxmlformats.org/officeDocument/2006/relationships/presProps" Target="presProps.xml" />
  <Relationship Id="rId10" Type="http://schemas.openxmlformats.org/officeDocument/2006/relationships/slide" Target="slides/slide7.xml" />
  <Relationship Id="rId19" Type="http://schemas.openxmlformats.org/officeDocument/2006/relationships/slide" Target="slides/slide16.xml" />
  <Relationship Id="rId31" Type="http://schemas.openxmlformats.org/officeDocument/2006/relationships/slide" Target="slides/slide28.xml" />
  <Relationship Id="rId4" Type="http://schemas.openxmlformats.org/officeDocument/2006/relationships/slide" Target="slides/slide1.xml" />
  <Relationship Id="rId9" Type="http://schemas.openxmlformats.org/officeDocument/2006/relationships/slide" Target="slides/slide6.xml" />
  <Relationship Id="rId14" Type="http://schemas.openxmlformats.org/officeDocument/2006/relationships/slide" Target="slides/slide11.xml" />
  <Relationship Id="rId22" Type="http://schemas.openxmlformats.org/officeDocument/2006/relationships/slide" Target="slides/slide19.xml" />
  <Relationship Id="rId27" Type="http://schemas.openxmlformats.org/officeDocument/2006/relationships/slide" Target="slides/slide24.xml" />
  <Relationship Id="rId30" Type="http://schemas.openxmlformats.org/officeDocument/2006/relationships/slide" Target="slides/slide27.xml" />
  <Relationship Id="rId35" Type="http://schemas.openxmlformats.org/officeDocument/2006/relationships/handoutMaster" Target="handoutMasters/handoutMaster1.xml" />
</Relationships>
</file>

<file path=ppt/handoutMasters/_rels/handout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5.xml" />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6040" y="0"/>
            <a:ext cx="2949575" cy="496888"/>
          </a:xfrm>
          <a:prstGeom prst="rect">
            <a:avLst/>
          </a:prstGeom>
        </p:spPr>
        <p:txBody>
          <a:bodyPr vert="horz" lIns="91428" tIns="45712" rIns="91428" bIns="45712" rtlCol="0"/>
          <a:lstStyle>
            <a:lvl1pPr algn="r">
              <a:defRPr sz="1200"/>
            </a:lvl1pPr>
          </a:lstStyle>
          <a:p>
            <a:fld id="{3AB88C29-7B39-471E-97D2-B91B0EC89A2D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6040" y="9440865"/>
            <a:ext cx="2949575" cy="496887"/>
          </a:xfrm>
          <a:prstGeom prst="rect">
            <a:avLst/>
          </a:prstGeom>
        </p:spPr>
        <p:txBody>
          <a:bodyPr vert="horz" lIns="91428" tIns="45712" rIns="91428" bIns="45712" rtlCol="0" anchor="b"/>
          <a:lstStyle>
            <a:lvl1pPr algn="r">
              <a:defRPr sz="1200"/>
            </a:lvl1pPr>
          </a:lstStyle>
          <a:p>
            <a:fld id="{A38D17A4-5CF6-43E2-AEE4-4A1F5011C0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5350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
<Relationships xmlns="http://schemas.openxmlformats.org/package/2006/relationships">
  <Relationship Id="rId1" Type="http://schemas.openxmlformats.org/officeDocument/2006/relationships/theme" Target="../theme/theme4.xml" />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41" y="1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/>
          <a:lstStyle>
            <a:lvl1pPr algn="r">
              <a:defRPr sz="1200"/>
            </a:lvl1pPr>
          </a:lstStyle>
          <a:p>
            <a:fld id="{B044E6AB-D650-4895-A0B4-DB97EF3232BA}" type="datetimeFigureOut">
              <a:rPr kumimoji="1" lang="ja-JP" altLang="en-US" smtClean="0"/>
              <a:t>2015/2/24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08" rIns="91422" bIns="4570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1" y="4721188"/>
            <a:ext cx="5445760" cy="4472703"/>
          </a:xfrm>
          <a:prstGeom prst="rect">
            <a:avLst/>
          </a:prstGeom>
        </p:spPr>
        <p:txBody>
          <a:bodyPr vert="horz" lIns="91422" tIns="45708" rIns="91422" bIns="4570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41" y="9440647"/>
            <a:ext cx="2949787" cy="496966"/>
          </a:xfrm>
          <a:prstGeom prst="rect">
            <a:avLst/>
          </a:prstGeom>
        </p:spPr>
        <p:txBody>
          <a:bodyPr vert="horz" lIns="91422" tIns="45708" rIns="91422" bIns="45708" rtlCol="0" anchor="b"/>
          <a:lstStyle>
            <a:lvl1pPr algn="r">
              <a:defRPr sz="1200"/>
            </a:lvl1pPr>
          </a:lstStyle>
          <a:p>
            <a:fld id="{4D3E3A65-14AE-4051-8A5D-6820BE27C2A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170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3.xml" />
  <Relationship Id="rId1" Type="http://schemas.openxmlformats.org/officeDocument/2006/relationships/notesMaster" Target="../notesMasters/notesMaster1.xml" />
</Relationships>
</file>

<file path=ppt/notesSlides/_rels/notesSlide10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8.xml" />
  <Relationship Id="rId1" Type="http://schemas.openxmlformats.org/officeDocument/2006/relationships/notesMaster" Target="../notesMasters/notesMaster1.xml" />
</Relationships>
</file>

<file path=ppt/notesSlides/_rels/notesSlide11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9.xml" />
  <Relationship Id="rId1" Type="http://schemas.openxmlformats.org/officeDocument/2006/relationships/notesMaster" Target="../notesMasters/notesMaster1.xml" />
</Relationships>
</file>

<file path=ppt/notesSlides/_rels/notesSlide1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20.xml" />
  <Relationship Id="rId1" Type="http://schemas.openxmlformats.org/officeDocument/2006/relationships/notesMaster" Target="../notesMasters/notesMaster1.xml" />
</Relationships>
</file>

<file path=ppt/notesSlides/_rels/notesSlide1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21.xml" />
  <Relationship Id="rId1" Type="http://schemas.openxmlformats.org/officeDocument/2006/relationships/notesMaster" Target="../notesMasters/notesMaster1.xml" />
</Relationships>
</file>

<file path=ppt/notesSlides/_rels/notesSlide2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4.xml" />
  <Relationship Id="rId1" Type="http://schemas.openxmlformats.org/officeDocument/2006/relationships/notesMaster" Target="../notesMasters/notesMaster1.xml" />
</Relationships>
</file>

<file path=ppt/notesSlides/_rels/notesSlide3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5.xml" />
  <Relationship Id="rId1" Type="http://schemas.openxmlformats.org/officeDocument/2006/relationships/notesMaster" Target="../notesMasters/notesMaster1.xml" />
</Relationships>
</file>

<file path=ppt/notesSlides/_rels/notesSlide4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2.xml" />
  <Relationship Id="rId1" Type="http://schemas.openxmlformats.org/officeDocument/2006/relationships/notesMaster" Target="../notesMasters/notesMaster1.xml" />
</Relationships>
</file>

<file path=ppt/notesSlides/_rels/notesSlide5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3.xml" />
  <Relationship Id="rId1" Type="http://schemas.openxmlformats.org/officeDocument/2006/relationships/notesMaster" Target="../notesMasters/notesMaster1.xml" />
</Relationships>
</file>

<file path=ppt/notesSlides/_rels/notesSlide6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4.xml" />
  <Relationship Id="rId1" Type="http://schemas.openxmlformats.org/officeDocument/2006/relationships/notesMaster" Target="../notesMasters/notesMaster1.xml" />
</Relationships>
</file>

<file path=ppt/notesSlides/_rels/notesSlide7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5.xml" />
  <Relationship Id="rId1" Type="http://schemas.openxmlformats.org/officeDocument/2006/relationships/notesMaster" Target="../notesMasters/notesMaster1.xml" />
</Relationships>
</file>

<file path=ppt/notesSlides/_rels/notesSlide8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6.xml" />
  <Relationship Id="rId1" Type="http://schemas.openxmlformats.org/officeDocument/2006/relationships/notesMaster" Target="../notesMasters/notesMaster1.xml" />
</Relationships>
</file>

<file path=ppt/notesSlides/_rels/notesSlide9.xml.rels>&#65279;<?xml version="1.0" encoding="utf-8" standalone="yes"?>
<Relationships xmlns="http://schemas.openxmlformats.org/package/2006/relationships">
  <Relationship Id="rId2" Type="http://schemas.openxmlformats.org/officeDocument/2006/relationships/slide" Target="../slides/slide17.xml" />
  <Relationship Id="rId1" Type="http://schemas.openxmlformats.org/officeDocument/2006/relationships/notesMaster" Target="../notesMasters/notesMaster1.xml" />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3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18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19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21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20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21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5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12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11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13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14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28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15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317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16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149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7DF6F3-8CE6-43BA-A116-4051F6E86FE9}" type="slidenum">
              <a:rPr lang="ja-JP" altLang="en-US" smtClean="0">
                <a:solidFill>
                  <a:prstClr val="black"/>
                </a:solidFill>
              </a:rPr>
              <a:pPr/>
              <a:t>17</a:t>
            </a:fld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569110"/>
      </p:ext>
    </p:extLst>
  </p:cSld>
  <p:clrMapOvr>
    <a:masterClrMapping/>
  </p:clrMapOvr>
</p:notes>
</file>

<file path=ppt/slideLayouts/_rels/slideLayout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1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1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2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2.xml" />
</Relationships>
</file>

<file path=ppt/slideLayouts/_rels/slideLayout2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2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30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31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32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33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3.xml" />
</Relationships>
</file>

<file path=ppt/slideLayouts/_rels/slideLayout4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5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6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7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8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_rels/slideLayout9.xml.rels>&#65279;<?xml version="1.0" encoding="utf-8" standalone="yes"?>
<Relationships xmlns="http://schemas.openxmlformats.org/package/2006/relationships">
  <Relationship Id="rId1" Type="http://schemas.openxmlformats.org/officeDocument/2006/relationships/slideMaster" Target="../slideMasters/slideMaster1.xml" />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385649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9589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0315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0978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06628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1943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19047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586651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0490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56399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7440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64185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945552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5555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1771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29" name="スライド番号プレースホルダー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99771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86167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94105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18989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943657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85237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3127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正方形/長方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33636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53306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92128191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283764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44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9" name="コンテンツ プレースホルダー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2760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5137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2710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grpSp>
        <p:nvGrpSpPr>
          <p:cNvPr id="9" name="グループ化 8"/>
          <p:cNvGrpSpPr/>
          <p:nvPr userDrawn="1"/>
        </p:nvGrpSpPr>
        <p:grpSpPr>
          <a:xfrm>
            <a:off x="323528" y="340160"/>
            <a:ext cx="8496944" cy="856592"/>
            <a:chOff x="323528" y="340160"/>
            <a:chExt cx="8496944" cy="856592"/>
          </a:xfrm>
        </p:grpSpPr>
        <p:cxnSp>
          <p:nvCxnSpPr>
            <p:cNvPr id="6" name="直線コネクタ 5"/>
            <p:cNvCxnSpPr/>
            <p:nvPr userDrawn="1"/>
          </p:nvCxnSpPr>
          <p:spPr>
            <a:xfrm>
              <a:off x="323528" y="1196752"/>
              <a:ext cx="849694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テキスト ボックス 7"/>
            <p:cNvSpPr txBox="1"/>
            <p:nvPr userDrawn="1"/>
          </p:nvSpPr>
          <p:spPr>
            <a:xfrm>
              <a:off x="323528" y="340160"/>
              <a:ext cx="84969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746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コンテンツ プレースホルダー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28585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294390"/>
      </p:ext>
    </p:extLst>
  </p:cSld>
  <p:clrMapOvr>
    <a:masterClrMapping/>
  </p:clrMapOvr>
</p:sldLayout>
</file>

<file path=ppt/slideMasters/_rels/slideMaster1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8.xml" />
  <Relationship Id="rId3" Type="http://schemas.openxmlformats.org/officeDocument/2006/relationships/slideLayout" Target="../slideLayouts/slideLayout3.xml" />
  <Relationship Id="rId7" Type="http://schemas.openxmlformats.org/officeDocument/2006/relationships/slideLayout" Target="../slideLayouts/slideLayout7.xml" />
  <Relationship Id="rId12" Type="http://schemas.openxmlformats.org/officeDocument/2006/relationships/theme" Target="../theme/theme1.xml" />
  <Relationship Id="rId2" Type="http://schemas.openxmlformats.org/officeDocument/2006/relationships/slideLayout" Target="../slideLayouts/slideLayout2.xml" />
  <Relationship Id="rId1" Type="http://schemas.openxmlformats.org/officeDocument/2006/relationships/slideLayout" Target="../slideLayouts/slideLayout1.xml" />
  <Relationship Id="rId6" Type="http://schemas.openxmlformats.org/officeDocument/2006/relationships/slideLayout" Target="../slideLayouts/slideLayout6.xml" />
  <Relationship Id="rId11" Type="http://schemas.openxmlformats.org/officeDocument/2006/relationships/slideLayout" Target="../slideLayouts/slideLayout11.xml" />
  <Relationship Id="rId5" Type="http://schemas.openxmlformats.org/officeDocument/2006/relationships/slideLayout" Target="../slideLayouts/slideLayout5.xml" />
  <Relationship Id="rId10" Type="http://schemas.openxmlformats.org/officeDocument/2006/relationships/slideLayout" Target="../slideLayouts/slideLayout10.xml" />
  <Relationship Id="rId4" Type="http://schemas.openxmlformats.org/officeDocument/2006/relationships/slideLayout" Target="../slideLayouts/slideLayout4.xml" />
  <Relationship Id="rId9" Type="http://schemas.openxmlformats.org/officeDocument/2006/relationships/slideLayout" Target="../slideLayouts/slideLayout9.xml" />
</Relationships>
</file>

<file path=ppt/slideMasters/_rels/slideMaster2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19.xml" />
  <Relationship Id="rId3" Type="http://schemas.openxmlformats.org/officeDocument/2006/relationships/slideLayout" Target="../slideLayouts/slideLayout14.xml" />
  <Relationship Id="rId7" Type="http://schemas.openxmlformats.org/officeDocument/2006/relationships/slideLayout" Target="../slideLayouts/slideLayout18.xml" />
  <Relationship Id="rId12" Type="http://schemas.openxmlformats.org/officeDocument/2006/relationships/theme" Target="../theme/theme2.xml" />
  <Relationship Id="rId2" Type="http://schemas.openxmlformats.org/officeDocument/2006/relationships/slideLayout" Target="../slideLayouts/slideLayout13.xml" />
  <Relationship Id="rId1" Type="http://schemas.openxmlformats.org/officeDocument/2006/relationships/slideLayout" Target="../slideLayouts/slideLayout12.xml" />
  <Relationship Id="rId6" Type="http://schemas.openxmlformats.org/officeDocument/2006/relationships/slideLayout" Target="../slideLayouts/slideLayout17.xml" />
  <Relationship Id="rId11" Type="http://schemas.openxmlformats.org/officeDocument/2006/relationships/slideLayout" Target="../slideLayouts/slideLayout22.xml" />
  <Relationship Id="rId5" Type="http://schemas.openxmlformats.org/officeDocument/2006/relationships/slideLayout" Target="../slideLayouts/slideLayout16.xml" />
  <Relationship Id="rId10" Type="http://schemas.openxmlformats.org/officeDocument/2006/relationships/slideLayout" Target="../slideLayouts/slideLayout21.xml" />
  <Relationship Id="rId4" Type="http://schemas.openxmlformats.org/officeDocument/2006/relationships/slideLayout" Target="../slideLayouts/slideLayout15.xml" />
  <Relationship Id="rId9" Type="http://schemas.openxmlformats.org/officeDocument/2006/relationships/slideLayout" Target="../slideLayouts/slideLayout20.xml" />
</Relationships>
</file>

<file path=ppt/slideMasters/_rels/slideMaster3.xml.rels>&#65279;<?xml version="1.0" encoding="utf-8" standalone="yes"?>
<Relationships xmlns="http://schemas.openxmlformats.org/package/2006/relationships">
  <Relationship Id="rId8" Type="http://schemas.openxmlformats.org/officeDocument/2006/relationships/slideLayout" Target="../slideLayouts/slideLayout30.xml" />
  <Relationship Id="rId3" Type="http://schemas.openxmlformats.org/officeDocument/2006/relationships/slideLayout" Target="../slideLayouts/slideLayout25.xml" />
  <Relationship Id="rId7" Type="http://schemas.openxmlformats.org/officeDocument/2006/relationships/slideLayout" Target="../slideLayouts/slideLayout29.xml" />
  <Relationship Id="rId12" Type="http://schemas.openxmlformats.org/officeDocument/2006/relationships/theme" Target="../theme/theme3.xml" />
  <Relationship Id="rId2" Type="http://schemas.openxmlformats.org/officeDocument/2006/relationships/slideLayout" Target="../slideLayouts/slideLayout24.xml" />
  <Relationship Id="rId1" Type="http://schemas.openxmlformats.org/officeDocument/2006/relationships/slideLayout" Target="../slideLayouts/slideLayout23.xml" />
  <Relationship Id="rId6" Type="http://schemas.openxmlformats.org/officeDocument/2006/relationships/slideLayout" Target="../slideLayouts/slideLayout28.xml" />
  <Relationship Id="rId11" Type="http://schemas.openxmlformats.org/officeDocument/2006/relationships/slideLayout" Target="../slideLayouts/slideLayout33.xml" />
  <Relationship Id="rId5" Type="http://schemas.openxmlformats.org/officeDocument/2006/relationships/slideLayout" Target="../slideLayouts/slideLayout27.xml" />
  <Relationship Id="rId10" Type="http://schemas.openxmlformats.org/officeDocument/2006/relationships/slideLayout" Target="../slideLayouts/slideLayout32.xml" />
  <Relationship Id="rId4" Type="http://schemas.openxmlformats.org/officeDocument/2006/relationships/slideLayout" Target="../slideLayouts/slideLayout26.xml" />
  <Relationship Id="rId9" Type="http://schemas.openxmlformats.org/officeDocument/2006/relationships/slideLayout" Target="../slideLayouts/slideLayout31.xml" />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639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5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en-US">
              <a:solidFill>
                <a:prstClr val="white"/>
              </a:solidFill>
            </a:endParaRPr>
          </a:p>
        </p:txBody>
      </p:sp>
      <p:sp>
        <p:nvSpPr>
          <p:cNvPr id="22" name="タイトル プレースホルダー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4" name="日付プレースホルダー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F2BBAB4-7043-45E8-B706-353556E07C37}" type="datetimeFigureOut">
              <a:rPr kumimoji="1" lang="ja-JP" altLang="en-US" smtClean="0">
                <a:solidFill>
                  <a:srgbClr val="696464"/>
                </a:solidFill>
              </a:rPr>
              <a:pPr/>
              <a:t>2015/2/24</a:t>
            </a:fld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1" lang="ja-JP" altLang="en-US">
              <a:solidFill>
                <a:srgbClr val="696464"/>
              </a:solidFill>
            </a:endParaRPr>
          </a:p>
        </p:txBody>
      </p:sp>
      <p:sp>
        <p:nvSpPr>
          <p:cNvPr id="23" name="スライド番号プレースホルダー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2246B95-DB36-4572-A8FC-7EAA6E343D2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001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1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2.jpeg" />
  <Relationship Id="rId1" Type="http://schemas.openxmlformats.org/officeDocument/2006/relationships/slideLayout" Target="../slideLayouts/slideLayout2.xml" />
</Relationships>
</file>

<file path=ppt/slides/_rels/slide10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8.xml" />
</Relationships>
</file>

<file path=ppt/slides/_rels/slide11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10.emf" />
  <Relationship Id="rId1" Type="http://schemas.openxmlformats.org/officeDocument/2006/relationships/slideLayout" Target="../slideLayouts/slideLayout18.xml" />
</Relationships>
</file>

<file path=ppt/slides/_rels/slide12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4.xml" />
  <Relationship Id="rId1" Type="http://schemas.openxmlformats.org/officeDocument/2006/relationships/slideLayout" Target="../slideLayouts/slideLayout18.xml" />
</Relationships>
</file>

<file path=ppt/slides/_rels/slide13.xml.rels>&#65279;<?xml version="1.0" encoding="utf-8" standalone="yes"?>
<Relationships xmlns="http://schemas.openxmlformats.org/package/2006/relationships">
  <Relationship Id="rId3" Type="http://schemas.openxmlformats.org/officeDocument/2006/relationships/slideLayout" Target="../slideLayouts/slideLayout18.xml" />
  <Relationship Id="rId2" Type="http://schemas.openxmlformats.org/officeDocument/2006/relationships/video" Target="../media/media1.wmv" />
  <Relationship Id="rId1" Type="http://schemas.microsoft.com/office/2007/relationships/media" Target="../media/media1.wmv" />
  <Relationship Id="rId5" Type="http://schemas.openxmlformats.org/officeDocument/2006/relationships/image" Target="../media/image11.png" />
  <Relationship Id="rId4" Type="http://schemas.openxmlformats.org/officeDocument/2006/relationships/notesSlide" Target="../notesSlides/notesSlide5.xml" />
</Relationships>
</file>

<file path=ppt/slides/_rels/slide14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2.jpeg" />
  <Relationship Id="rId2" Type="http://schemas.openxmlformats.org/officeDocument/2006/relationships/notesSlide" Target="../notesSlides/notesSlide6.xml" />
  <Relationship Id="rId1" Type="http://schemas.openxmlformats.org/officeDocument/2006/relationships/slideLayout" Target="../slideLayouts/slideLayout18.xml" />
  <Relationship Id="rId6" Type="http://schemas.openxmlformats.org/officeDocument/2006/relationships/image" Target="../media/image15.png" />
  <Relationship Id="rId5" Type="http://schemas.openxmlformats.org/officeDocument/2006/relationships/image" Target="../media/image14.jpeg" />
  <Relationship Id="rId4" Type="http://schemas.openxmlformats.org/officeDocument/2006/relationships/image" Target="../media/image13.jpeg" />
</Relationships>
</file>

<file path=ppt/slides/_rels/slide15.xml.rels>&#65279;<?xml version="1.0" encoding="utf-8" standalone="yes"?>
<Relationships xmlns="http://schemas.openxmlformats.org/package/2006/relationships">
  <Relationship Id="rId8" Type="http://schemas.openxmlformats.org/officeDocument/2006/relationships/image" Target="../media/image20.jpeg" />
  <Relationship Id="rId3" Type="http://schemas.openxmlformats.org/officeDocument/2006/relationships/image" Target="../media/image16.jpeg" />
  <Relationship Id="rId7" Type="http://schemas.openxmlformats.org/officeDocument/2006/relationships/image" Target="../media/image19.jpeg" />
  <Relationship Id="rId2" Type="http://schemas.openxmlformats.org/officeDocument/2006/relationships/notesSlide" Target="../notesSlides/notesSlide7.xml" />
  <Relationship Id="rId1" Type="http://schemas.openxmlformats.org/officeDocument/2006/relationships/slideLayout" Target="../slideLayouts/slideLayout18.xml" />
  <Relationship Id="rId6" Type="http://schemas.openxmlformats.org/officeDocument/2006/relationships/image" Target="../media/image18.png" />
  <Relationship Id="rId5" Type="http://schemas.openxmlformats.org/officeDocument/2006/relationships/image" Target="../media/image17.jpg" />
  <Relationship Id="rId10" Type="http://schemas.openxmlformats.org/officeDocument/2006/relationships/image" Target="../media/image21.png" />
  <Relationship Id="rId4" Type="http://schemas.openxmlformats.org/officeDocument/2006/relationships/image" Target="../media/image15.png" />
  <Relationship Id="rId9" Type="http://schemas.openxmlformats.org/officeDocument/2006/relationships/hyperlink" Target="http://2.bp.blogspot.com/-RCvsOzx_kYU/UT10D5p3iUI/AAAAAAAAOqw/RzYLUmoYx80/s1600/animal_fox.png" TargetMode="External" />
</Relationships>
</file>

<file path=ppt/slides/_rels/slide16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2.WMF" />
  <Relationship Id="rId2" Type="http://schemas.openxmlformats.org/officeDocument/2006/relationships/notesSlide" Target="../notesSlides/notesSlide8.xml" />
  <Relationship Id="rId1" Type="http://schemas.openxmlformats.org/officeDocument/2006/relationships/slideLayout" Target="../slideLayouts/slideLayout18.xml" />
  <Relationship Id="rId5" Type="http://schemas.openxmlformats.org/officeDocument/2006/relationships/image" Target="../media/image23.png" />
  <Relationship Id="rId4" Type="http://schemas.openxmlformats.org/officeDocument/2006/relationships/image" Target="../media/image15.png" />
</Relationships>
</file>

<file path=ppt/slides/_rels/slide17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4.jpeg" />
  <Relationship Id="rId2" Type="http://schemas.openxmlformats.org/officeDocument/2006/relationships/notesSlide" Target="../notesSlides/notesSlide9.xml" />
  <Relationship Id="rId1" Type="http://schemas.openxmlformats.org/officeDocument/2006/relationships/slideLayout" Target="../slideLayouts/slideLayout18.xml" />
  <Relationship Id="rId6" Type="http://schemas.openxmlformats.org/officeDocument/2006/relationships/image" Target="../media/image25.png" />
  <Relationship Id="rId5" Type="http://schemas.openxmlformats.org/officeDocument/2006/relationships/hyperlink" Target="http://4.bp.blogspot.com/-bM-1LyYbYFc/U-8HT4a1lMI/AAAAAAAAlBA/xSIEDLVzU0w/s800/video_camera.png" TargetMode="External" />
  <Relationship Id="rId4" Type="http://schemas.openxmlformats.org/officeDocument/2006/relationships/image" Target="../media/image15.png" />
</Relationships>
</file>

<file path=ppt/slides/_rels/slide18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10.xml" />
  <Relationship Id="rId1" Type="http://schemas.openxmlformats.org/officeDocument/2006/relationships/slideLayout" Target="../slideLayouts/slideLayout18.xml" />
</Relationships>
</file>

<file path=ppt/slides/_rels/slide19.xml.rels>&#65279;<?xml version="1.0" encoding="utf-8" standalone="yes"?>
<Relationships xmlns="http://schemas.openxmlformats.org/package/2006/relationships">
  <Relationship Id="rId2" Type="http://schemas.openxmlformats.org/officeDocument/2006/relationships/notesSlide" Target="../notesSlides/notesSlide11.xml" />
  <Relationship Id="rId1" Type="http://schemas.openxmlformats.org/officeDocument/2006/relationships/slideLayout" Target="../slideLayouts/slideLayout18.xml" />
</Relationships>
</file>

<file path=ppt/slides/_rels/slide2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2.jpeg" />
  <Relationship Id="rId1" Type="http://schemas.openxmlformats.org/officeDocument/2006/relationships/slideLayout" Target="../slideLayouts/slideLayout2.xml" />
</Relationships>
</file>

<file path=ppt/slides/_rels/slide20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12.jpeg" />
  <Relationship Id="rId2" Type="http://schemas.openxmlformats.org/officeDocument/2006/relationships/notesSlide" Target="../notesSlides/notesSlide12.xml" />
  <Relationship Id="rId1" Type="http://schemas.openxmlformats.org/officeDocument/2006/relationships/slideLayout" Target="../slideLayouts/slideLayout18.xml" />
  <Relationship Id="rId5" Type="http://schemas.openxmlformats.org/officeDocument/2006/relationships/image" Target="../media/image14.jpeg" />
  <Relationship Id="rId4" Type="http://schemas.openxmlformats.org/officeDocument/2006/relationships/image" Target="../media/image13.jpeg" />
</Relationships>
</file>

<file path=ppt/slides/_rels/slide21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.jpeg" />
  <Relationship Id="rId2" Type="http://schemas.openxmlformats.org/officeDocument/2006/relationships/notesSlide" Target="../notesSlides/notesSlide13.xml" />
  <Relationship Id="rId1" Type="http://schemas.openxmlformats.org/officeDocument/2006/relationships/slideLayout" Target="../slideLayouts/slideLayout18.xml" />
</Relationships>
</file>

<file path=ppt/slides/_rels/slide22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7.png" />
  <Relationship Id="rId2" Type="http://schemas.openxmlformats.org/officeDocument/2006/relationships/image" Target="../media/image26.GIF" />
  <Relationship Id="rId1" Type="http://schemas.openxmlformats.org/officeDocument/2006/relationships/slideLayout" Target="../slideLayouts/slideLayout18.xml" />
</Relationships>
</file>

<file path=ppt/slides/_rels/slide2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27.png" />
  <Relationship Id="rId2" Type="http://schemas.openxmlformats.org/officeDocument/2006/relationships/image" Target="../media/image26.GIF" />
  <Relationship Id="rId1" Type="http://schemas.openxmlformats.org/officeDocument/2006/relationships/slideLayout" Target="../slideLayouts/slideLayout18.xml" />
  <Relationship Id="rId4" Type="http://schemas.openxmlformats.org/officeDocument/2006/relationships/image" Target="../media/image28.png" />
</Relationships>
</file>

<file path=ppt/slides/_rels/slide24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28.png" />
  <Relationship Id="rId1" Type="http://schemas.openxmlformats.org/officeDocument/2006/relationships/slideLayout" Target="../slideLayouts/slideLayout18.xml" />
</Relationships>
</file>

<file path=ppt/slides/_rels/slide25.xml.rels>&#65279;<?xml version="1.0" encoding="utf-8" standalone="yes"?>
<Relationships xmlns="http://schemas.openxmlformats.org/package/2006/relationships">
  <Relationship Id="rId3" Type="http://schemas.microsoft.com/office/2007/relationships/hdphoto" Target="../media/hdphoto1.wdp" />
  <Relationship Id="rId2" Type="http://schemas.openxmlformats.org/officeDocument/2006/relationships/image" Target="../media/image29.png" />
  <Relationship Id="rId1" Type="http://schemas.openxmlformats.org/officeDocument/2006/relationships/slideLayout" Target="../slideLayouts/slideLayout18.xml" />
</Relationships>
</file>

<file path=ppt/slides/_rels/slide26.xml.rels>&#65279;<?xml version="1.0" encoding="utf-8" standalone="yes"?>
<Relationships xmlns="http://schemas.openxmlformats.org/package/2006/relationships">
  <Relationship Id="rId3" Type="http://schemas.microsoft.com/office/2007/relationships/hdphoto" Target="../media/hdphoto1.wdp" />
  <Relationship Id="rId2" Type="http://schemas.openxmlformats.org/officeDocument/2006/relationships/image" Target="../media/image29.png" />
  <Relationship Id="rId1" Type="http://schemas.openxmlformats.org/officeDocument/2006/relationships/slideLayout" Target="../slideLayouts/slideLayout18.xml" />
</Relationships>
</file>

<file path=ppt/slides/_rels/slide27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8.xml" />
</Relationships>
</file>

<file path=ppt/slides/_rels/slide28.xml.rels>&#65279;<?xml version="1.0" encoding="utf-8" standalone="yes"?>
<Relationships xmlns="http://schemas.openxmlformats.org/package/2006/relationships">
  <Relationship Id="rId1" Type="http://schemas.openxmlformats.org/officeDocument/2006/relationships/slideLayout" Target="../slideLayouts/slideLayout18.xml" />
</Relationships>
</file>

<file path=ppt/slides/_rels/slide2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31.png" />
  <Relationship Id="rId2" Type="http://schemas.openxmlformats.org/officeDocument/2006/relationships/image" Target="../media/image30.WMF" />
  <Relationship Id="rId1" Type="http://schemas.openxmlformats.org/officeDocument/2006/relationships/slideLayout" Target="../slideLayouts/slideLayout29.xml" />
</Relationships>
</file>

<file path=ppt/slides/_rels/slide3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3.jpeg" />
  <Relationship Id="rId2" Type="http://schemas.openxmlformats.org/officeDocument/2006/relationships/notesSlide" Target="../notesSlides/notesSlide1.xml" />
  <Relationship Id="rId1" Type="http://schemas.openxmlformats.org/officeDocument/2006/relationships/slideLayout" Target="../slideLayouts/slideLayout18.xml" />
</Relationships>
</file>

<file path=ppt/slides/_rels/slide30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31.png" />
  <Relationship Id="rId1" Type="http://schemas.openxmlformats.org/officeDocument/2006/relationships/slideLayout" Target="../slideLayouts/slideLayout24.xml" />
</Relationships>
</file>

<file path=ppt/slides/_rels/slide4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4.jpeg" />
  <Relationship Id="rId2" Type="http://schemas.openxmlformats.org/officeDocument/2006/relationships/notesSlide" Target="../notesSlides/notesSlide2.xml" />
  <Relationship Id="rId1" Type="http://schemas.openxmlformats.org/officeDocument/2006/relationships/slideLayout" Target="../slideLayouts/slideLayout18.xml" />
</Relationships>
</file>

<file path=ppt/slides/_rels/slide5.xml.rels>&#65279;<?xml version="1.0" encoding="utf-8" standalone="yes"?>
<Relationships xmlns="http://schemas.openxmlformats.org/package/2006/relationships">
  <Relationship Id="rId2" Type="http://schemas.openxmlformats.org/officeDocument/2006/relationships/notesSlide" Target="../notesSlides/notesSlide3.xml" />
  <Relationship Id="rId1" Type="http://schemas.openxmlformats.org/officeDocument/2006/relationships/slideLayout" Target="../slideLayouts/slideLayout18.xml" />
</Relationships>
</file>

<file path=ppt/slides/_rels/slide6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2.jpeg" />
  <Relationship Id="rId1" Type="http://schemas.openxmlformats.org/officeDocument/2006/relationships/slideLayout" Target="../slideLayouts/slideLayout18.xml" />
</Relationships>
</file>

<file path=ppt/slides/_rels/slide7.xml.rels>&#65279;<?xml version="1.0" encoding="utf-8" standalone="yes"?>
<Relationships xmlns="http://schemas.openxmlformats.org/package/2006/relationships">
  <Relationship Id="rId2" Type="http://schemas.openxmlformats.org/officeDocument/2006/relationships/image" Target="../media/image5.tmp" />
  <Relationship Id="rId1" Type="http://schemas.openxmlformats.org/officeDocument/2006/relationships/slideLayout" Target="../slideLayouts/slideLayout18.xml" />
</Relationships>
</file>

<file path=ppt/slides/_rels/slide8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7.tmp" />
  <Relationship Id="rId2" Type="http://schemas.openxmlformats.org/officeDocument/2006/relationships/image" Target="../media/image6.tmp" />
  <Relationship Id="rId1" Type="http://schemas.openxmlformats.org/officeDocument/2006/relationships/slideLayout" Target="../slideLayouts/slideLayout18.xml" />
</Relationships>
</file>

<file path=ppt/slides/_rels/slide9.xml.rels>&#65279;<?xml version="1.0" encoding="utf-8" standalone="yes"?>
<Relationships xmlns="http://schemas.openxmlformats.org/package/2006/relationships">
  <Relationship Id="rId3" Type="http://schemas.openxmlformats.org/officeDocument/2006/relationships/image" Target="../media/image9.wmf" />
  <Relationship Id="rId2" Type="http://schemas.openxmlformats.org/officeDocument/2006/relationships/image" Target="../media/image8.png" />
  <Relationship Id="rId1" Type="http://schemas.openxmlformats.org/officeDocument/2006/relationships/slideLayout" Target="../slideLayouts/slideLayout18.xml" />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0" y="1576315"/>
            <a:ext cx="9144000" cy="1713423"/>
          </a:xfrm>
          <a:prstGeom prst="rect">
            <a:avLst/>
          </a:prstGeom>
          <a:solidFill>
            <a:srgbClr val="3333FF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デジタル教科書校内研修パッケージ</a:t>
            </a:r>
            <a:endParaRPr lang="en-US" altLang="ja-JP" sz="4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algn="ctr"/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～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 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日常的，効果的に活用するために ～</a:t>
            </a:r>
            <a:endParaRPr lang="ja-JP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479" y="3715248"/>
            <a:ext cx="1519354" cy="15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9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角丸四角形 5"/>
          <p:cNvSpPr/>
          <p:nvPr/>
        </p:nvSpPr>
        <p:spPr>
          <a:xfrm>
            <a:off x="785004" y="1456550"/>
            <a:ext cx="2193359" cy="1626557"/>
          </a:xfrm>
          <a:prstGeom prst="roundRect">
            <a:avLst>
              <a:gd name="adj" fmla="val 5060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165900" y="1340426"/>
            <a:ext cx="3453734" cy="2478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特別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支援教育の観点での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活用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3561" y="1458883"/>
            <a:ext cx="3570208" cy="24006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ja-JP" altLang="en-US" sz="2000" dirty="0" smtClean="0"/>
              <a:t>ももたろう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むかしむかし、ある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ところに、おじい</a:t>
            </a:r>
            <a:r>
              <a:rPr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さ</a:t>
            </a:r>
            <a:endParaRPr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んと、</a:t>
            </a:r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おばあさんが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すんでいました。お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じいさんは</a:t>
            </a:r>
            <a:r>
              <a:rPr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山へしば</a:t>
            </a:r>
            <a:endParaRPr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かりに、おばあさん</a:t>
            </a:r>
            <a:endParaRPr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は川へせんたく</a:t>
            </a:r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に</a:t>
            </a:r>
            <a:r>
              <a:rPr kumimoji="1" lang="ja-JP" altLang="en-US" sz="2000" dirty="0" err="1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い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きました。</a:t>
            </a:r>
            <a:r>
              <a:rPr kumimoji="1" lang="ja-JP" altLang="en-US" sz="2000" dirty="0" err="1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おばあさ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r>
              <a:rPr kumimoji="1" lang="ja-JP" altLang="en-US" sz="2000" dirty="0" err="1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んが</a:t>
            </a:r>
            <a:r>
              <a:rPr kumimoji="1" lang="ja-JP" altLang="en-US" sz="2000" dirty="0" smtClean="0"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川でせんたくを</a:t>
            </a:r>
            <a:endParaRPr kumimoji="1" lang="en-US" altLang="ja-JP" sz="2000" dirty="0" smtClean="0"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652119" y="4058933"/>
            <a:ext cx="3325835" cy="24782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5719205" y="4159916"/>
            <a:ext cx="3200876" cy="23571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む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か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し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む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か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し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と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ろ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に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と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ば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あ</a:t>
            </a:r>
            <a:endParaRPr lang="en-US" altLang="ja-JP" sz="2800" b="1" dirty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す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で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い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ま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し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じ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い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さ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は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山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か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り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に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ば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は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川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へ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せ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た</a:t>
            </a:r>
            <a:endParaRPr lang="en-US" altLang="ja-JP" sz="2800" b="1" dirty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652120" y="1340768"/>
            <a:ext cx="3325835" cy="24782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5319095" y="1425976"/>
            <a:ext cx="3600986" cy="2492990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むかしむかし</a:t>
            </a:r>
            <a:r>
              <a:rPr lang="ja-JP" altLang="en-US" sz="20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endParaRPr lang="en-US" altLang="ja-JP" sz="26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あるところに</a:t>
            </a:r>
            <a:r>
              <a:rPr lang="ja-JP" altLang="en-US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endParaRPr lang="en-US" altLang="ja-JP" sz="26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おじいさんと</a:t>
            </a:r>
            <a:r>
              <a:rPr lang="ja-JP" altLang="en-US" sz="16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、</a:t>
            </a:r>
            <a:endParaRPr lang="en-US" altLang="ja-JP" sz="26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ば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あ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さ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が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す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で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い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ま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し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た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。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お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じ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い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さ</a:t>
            </a:r>
            <a:endParaRPr lang="en-US" altLang="ja-JP" sz="2800" b="1" dirty="0" smtClean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ん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は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山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へ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し</a:t>
            </a:r>
            <a:r>
              <a:rPr lang="ja-JP" altLang="en-US" sz="400" b="1" dirty="0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 </a:t>
            </a:r>
            <a:r>
              <a:rPr lang="ja-JP" altLang="en-US" sz="2800" b="1" dirty="0" err="1" smtClean="0">
                <a:solidFill>
                  <a:prstClr val="black"/>
                </a:solidFill>
                <a:latin typeface="EPSON 正楷書体Ｍ" panose="03000509000000000000" pitchFamily="65" charset="-128"/>
                <a:ea typeface="EPSON 正楷書体Ｍ" panose="03000509000000000000" pitchFamily="65" charset="-128"/>
              </a:rPr>
              <a:t>ば</a:t>
            </a:r>
            <a:endParaRPr lang="en-US" altLang="ja-JP" sz="2800" b="1" dirty="0">
              <a:solidFill>
                <a:prstClr val="black"/>
              </a:solidFill>
              <a:latin typeface="EPSON 正楷書体Ｍ" panose="03000509000000000000" pitchFamily="65" charset="-128"/>
              <a:ea typeface="EPSON 正楷書体Ｍ" panose="03000509000000000000" pitchFamily="65" charset="-128"/>
            </a:endParaRPr>
          </a:p>
          <a:p>
            <a:pPr lvl="0"/>
            <a:endParaRPr lang="en-US" altLang="ja-JP" sz="2600" b="1" dirty="0">
              <a:solidFill>
                <a:prstClr val="black"/>
              </a:solidFill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3707904" y="2132856"/>
            <a:ext cx="1894866" cy="72091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35896" y="2204864"/>
            <a:ext cx="21628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リフロー</a:t>
            </a:r>
            <a:endParaRPr kumimoji="1" lang="ja-JP" altLang="en-US" sz="3600" dirty="0"/>
          </a:p>
        </p:txBody>
      </p:sp>
      <p:sp>
        <p:nvSpPr>
          <p:cNvPr id="30" name="下矢印 29"/>
          <p:cNvSpPr/>
          <p:nvPr/>
        </p:nvSpPr>
        <p:spPr>
          <a:xfrm rot="16200000">
            <a:off x="4029035" y="599161"/>
            <a:ext cx="628770" cy="2373127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下矢印 19"/>
          <p:cNvSpPr/>
          <p:nvPr/>
        </p:nvSpPr>
        <p:spPr>
          <a:xfrm rot="18303269">
            <a:off x="3899839" y="3011125"/>
            <a:ext cx="628770" cy="2578266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22"/>
          <p:cNvSpPr/>
          <p:nvPr/>
        </p:nvSpPr>
        <p:spPr>
          <a:xfrm>
            <a:off x="2128846" y="4675924"/>
            <a:ext cx="2010612" cy="720912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151550" y="4725144"/>
            <a:ext cx="211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単に拡大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0732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76" y="2956636"/>
            <a:ext cx="7210424" cy="343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テキスト ボックス 19"/>
          <p:cNvSpPr txBox="1"/>
          <p:nvPr/>
        </p:nvSpPr>
        <p:spPr>
          <a:xfrm>
            <a:off x="3105150" y="849712"/>
            <a:ext cx="6038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>
                <a:solidFill>
                  <a:prstClr val="black"/>
                </a:solidFill>
                <a:latin typeface="+mn-ea"/>
              </a:rPr>
              <a:t>（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2013</a:t>
            </a:r>
            <a:r>
              <a:rPr lang="ja-JP" altLang="en-US" dirty="0" smtClean="0">
                <a:solidFill>
                  <a:prstClr val="black"/>
                </a:solidFill>
                <a:latin typeface="+mn-ea"/>
              </a:rPr>
              <a:t>・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2014</a:t>
            </a:r>
            <a:r>
              <a:rPr lang="ja-JP" altLang="en-US" dirty="0" smtClean="0">
                <a:solidFill>
                  <a:prstClr val="black"/>
                </a:solidFill>
                <a:latin typeface="+mn-ea"/>
              </a:rPr>
              <a:t>年度　岡山県総合教育センター調べ）</a:t>
            </a:r>
            <a:endParaRPr lang="ja-JP" altLang="en-US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101015" y="2420332"/>
            <a:ext cx="2690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prstClr val="black"/>
                </a:solidFill>
                <a:latin typeface="ＭＳ Ｐゴシック" pitchFamily="50" charset="-128"/>
                <a:ea typeface="ＭＳ Ｐゴシック" pitchFamily="50" charset="-128"/>
              </a:rPr>
              <a:t>N=63</a:t>
            </a:r>
            <a:r>
              <a:rPr lang="ja-JP" altLang="en-US" sz="2400" dirty="0" smtClean="0">
                <a:solidFill>
                  <a:prstClr val="black"/>
                </a:solidFill>
                <a:latin typeface="ＭＳ Ｐゴシック" pitchFamily="50" charset="-128"/>
                <a:ea typeface="ＭＳ Ｐゴシック" pitchFamily="50" charset="-128"/>
              </a:rPr>
              <a:t>（複数</a:t>
            </a:r>
            <a:r>
              <a:rPr lang="ja-JP" altLang="en-US" sz="2400" dirty="0">
                <a:solidFill>
                  <a:prstClr val="black"/>
                </a:solidFill>
                <a:latin typeface="ＭＳ Ｐゴシック" pitchFamily="50" charset="-128"/>
                <a:ea typeface="ＭＳ Ｐゴシック" pitchFamily="50" charset="-128"/>
              </a:rPr>
              <a:t>回答可）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教科書活用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アンケート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222465" y="5424785"/>
            <a:ext cx="966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（人）</a:t>
            </a:r>
            <a:endParaRPr kumimoji="1" lang="ja-JP" altLang="en-US" sz="20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46349" y="1419578"/>
            <a:ext cx="77213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solidFill>
                  <a:prstClr val="black"/>
                </a:solidFill>
                <a:latin typeface="HG丸ｺﾞｼｯｸM-PRO" pitchFamily="50" charset="-128"/>
              </a:rPr>
              <a:t>デジタル教科書を１週間</a:t>
            </a:r>
            <a:r>
              <a:rPr lang="ja-JP" altLang="en-US" sz="2400" dirty="0">
                <a:solidFill>
                  <a:prstClr val="black"/>
                </a:solidFill>
                <a:latin typeface="HG丸ｺﾞｼｯｸM-PRO" pitchFamily="50" charset="-128"/>
              </a:rPr>
              <a:t>の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itchFamily="50" charset="-128"/>
              </a:rPr>
              <a:t>うち３割</a:t>
            </a:r>
            <a:r>
              <a:rPr lang="ja-JP" altLang="en-US" sz="2400" dirty="0">
                <a:solidFill>
                  <a:prstClr val="black"/>
                </a:solidFill>
                <a:latin typeface="HG丸ｺﾞｼｯｸM-PRO" pitchFamily="50" charset="-128"/>
              </a:rPr>
              <a:t>以上の授業で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itchFamily="50" charset="-128"/>
              </a:rPr>
              <a:t>活用</a:t>
            </a:r>
            <a:endParaRPr lang="en-US" altLang="ja-JP" sz="24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r>
              <a:rPr lang="ja-JP" altLang="en-US" sz="2400" dirty="0" smtClean="0">
                <a:solidFill>
                  <a:prstClr val="black"/>
                </a:solidFill>
                <a:latin typeface="HG丸ｺﾞｼｯｸM-PRO" pitchFamily="50" charset="-128"/>
              </a:rPr>
              <a:t>している先生が効果を感じている機能</a:t>
            </a:r>
            <a:endParaRPr lang="en-US" altLang="ja-JP" sz="2400" dirty="0" smtClean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8510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839" y="3167742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16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95535" y="578551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400" b="1" dirty="0" smtClean="0">
                <a:solidFill>
                  <a:srgbClr val="CCEC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動画</a:t>
            </a:r>
            <a:endParaRPr lang="ja-JP" altLang="en-US" sz="1400" b="1" dirty="0">
              <a:solidFill>
                <a:srgbClr val="CCEC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4" name="20141110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262" t="9507" r="7998"/>
          <a:stretch/>
        </p:blipFill>
        <p:spPr>
          <a:xfrm>
            <a:off x="722663" y="1444222"/>
            <a:ext cx="7698674" cy="485365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80600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9" y="2176894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133" y="2176894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21901" y="2166677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866187" y="2145803"/>
            <a:ext cx="108012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604587" y="2677265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7053" y="2123567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866" y="5062022"/>
            <a:ext cx="2712955" cy="587552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935021" y="5003242"/>
            <a:ext cx="15744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　大</a:t>
            </a:r>
            <a:endParaRPr lang="ja-JP" altLang="en-US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7055" y="5071169"/>
            <a:ext cx="2712955" cy="578404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574619" y="501071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244" y="5051596"/>
            <a:ext cx="2712955" cy="597978"/>
          </a:xfrm>
          <a:prstGeom prst="rect">
            <a:avLst/>
          </a:prstGeom>
        </p:spPr>
      </p:pic>
      <p:sp>
        <p:nvSpPr>
          <p:cNvPr id="34" name="正方形/長方形 33"/>
          <p:cNvSpPr/>
          <p:nvPr/>
        </p:nvSpPr>
        <p:spPr>
          <a:xfrm>
            <a:off x="6496852" y="5005065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cxnSp>
        <p:nvCxnSpPr>
          <p:cNvPr id="3" name="直線コネクタ 2"/>
          <p:cNvCxnSpPr>
            <a:stCxn id="17" idx="4"/>
            <a:endCxn id="29" idx="0"/>
          </p:cNvCxnSpPr>
          <p:nvPr/>
        </p:nvCxnSpPr>
        <p:spPr>
          <a:xfrm>
            <a:off x="1406247" y="3073309"/>
            <a:ext cx="265097" cy="1988713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/>
          <p:cNvCxnSpPr>
            <a:stCxn id="18" idx="4"/>
            <a:endCxn id="31" idx="0"/>
          </p:cNvCxnSpPr>
          <p:nvPr/>
        </p:nvCxnSpPr>
        <p:spPr>
          <a:xfrm>
            <a:off x="3149561" y="3469353"/>
            <a:ext cx="1443972" cy="1601816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/>
          <p:cNvCxnSpPr>
            <a:stCxn id="24" idx="4"/>
            <a:endCxn id="33" idx="0"/>
          </p:cNvCxnSpPr>
          <p:nvPr/>
        </p:nvCxnSpPr>
        <p:spPr>
          <a:xfrm flipH="1">
            <a:off x="7515722" y="2915655"/>
            <a:ext cx="696305" cy="2135941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1225781" y="129147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デジタル教科書を活用した授業</a:t>
            </a:r>
            <a:endParaRPr lang="ja-JP" altLang="en-US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90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1904" y="2335890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1623" y="4946175"/>
            <a:ext cx="1764119" cy="12522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0"/>
          </a:effectLst>
          <a:extLst/>
        </p:spPr>
      </p:pic>
      <p:sp>
        <p:nvSpPr>
          <p:cNvPr id="38" name="テキスト ボックス 37"/>
          <p:cNvSpPr txBox="1"/>
          <p:nvPr/>
        </p:nvSpPr>
        <p:spPr>
          <a:xfrm>
            <a:off x="412270" y="2394648"/>
            <a:ext cx="833602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メニューまたはツール</a:t>
            </a:r>
            <a:r>
              <a:rPr kumimoji="1" lang="ja-JP" altLang="en-US" sz="3200" dirty="0" smtClean="0"/>
              <a:t>の拡大ボタンを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</a:t>
            </a:r>
            <a:r>
              <a:rPr kumimoji="1" lang="ja-JP" altLang="en-US" sz="3200" dirty="0" smtClean="0"/>
              <a:t>クリック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拡大する部分にマウスを移動</a:t>
            </a:r>
            <a:endParaRPr lang="en-US" altLang="ja-JP" sz="3200" dirty="0"/>
          </a:p>
          <a:p>
            <a:r>
              <a:rPr kumimoji="1" lang="ja-JP" altLang="en-US" sz="2800" dirty="0" smtClean="0"/>
              <a:t>　　　</a:t>
            </a:r>
            <a:r>
              <a:rPr kumimoji="1" lang="ja-JP" altLang="en-US" sz="2500" dirty="0" smtClean="0"/>
              <a:t>拡大マークの表示，色の変化</a:t>
            </a:r>
            <a:r>
              <a:rPr lang="ja-JP" altLang="en-US" sz="2500" dirty="0" smtClean="0"/>
              <a:t>　  クリック</a:t>
            </a:r>
            <a:r>
              <a:rPr kumimoji="1" lang="ja-JP" altLang="en-US" sz="2500" dirty="0" smtClean="0"/>
              <a:t>または</a:t>
            </a:r>
            <a:endParaRPr kumimoji="1" lang="en-US" altLang="ja-JP" sz="2500" dirty="0" smtClean="0"/>
          </a:p>
          <a:p>
            <a:r>
              <a:rPr lang="en-US" altLang="ja-JP" sz="2500" dirty="0"/>
              <a:t> </a:t>
            </a:r>
            <a:r>
              <a:rPr lang="en-US" altLang="ja-JP" sz="2500" dirty="0" smtClean="0"/>
              <a:t>                                                           </a:t>
            </a:r>
            <a:r>
              <a:rPr kumimoji="1" lang="ja-JP" altLang="en-US" sz="2500" dirty="0" smtClean="0"/>
              <a:t>ダブルクリック</a:t>
            </a:r>
            <a:endParaRPr kumimoji="1" lang="en-US" altLang="ja-JP" sz="2500" dirty="0" smtClean="0"/>
          </a:p>
          <a:p>
            <a:endParaRPr kumimoji="1" lang="en-US" altLang="ja-JP" sz="3200" dirty="0" smtClean="0"/>
          </a:p>
          <a:p>
            <a:endParaRPr kumimoji="1" lang="en-US" altLang="ja-JP" sz="3200" dirty="0" smtClean="0"/>
          </a:p>
          <a:p>
            <a:endParaRPr lang="en-US" altLang="ja-JP" sz="3200" dirty="0"/>
          </a:p>
        </p:txBody>
      </p:sp>
      <p:pic>
        <p:nvPicPr>
          <p:cNvPr id="41" name="図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014900" y="4918304"/>
            <a:ext cx="1764119" cy="1307968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4889039" y="4841682"/>
            <a:ext cx="1913175" cy="1384588"/>
            <a:chOff x="2814852" y="4142510"/>
            <a:chExt cx="3015556" cy="2334919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2944098" y="5033153"/>
              <a:ext cx="2463677" cy="1259950"/>
              <a:chOff x="3433711" y="3946795"/>
              <a:chExt cx="2463677" cy="1259950"/>
            </a:xfrm>
          </p:grpSpPr>
          <p:sp>
            <p:nvSpPr>
              <p:cNvPr id="10" name="正方形/長方形 9"/>
              <p:cNvSpPr/>
              <p:nvPr/>
            </p:nvSpPr>
            <p:spPr>
              <a:xfrm>
                <a:off x="3881774" y="4315997"/>
                <a:ext cx="1718882" cy="809146"/>
              </a:xfrm>
              <a:custGeom>
                <a:avLst/>
                <a:gdLst>
                  <a:gd name="connsiteX0" fmla="*/ 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0 w 1718882"/>
                  <a:gd name="connsiteY4" fmla="*/ 0 h 989676"/>
                  <a:gd name="connsiteX0" fmla="*/ 600075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600075 w 1718882"/>
                  <a:gd name="connsiteY4" fmla="*/ 0 h 989676"/>
                  <a:gd name="connsiteX0" fmla="*/ 745990 w 1718882"/>
                  <a:gd name="connsiteY0" fmla="*/ 0 h 989676"/>
                  <a:gd name="connsiteX1" fmla="*/ 1718882 w 1718882"/>
                  <a:gd name="connsiteY1" fmla="*/ 0 h 989676"/>
                  <a:gd name="connsiteX2" fmla="*/ 1718882 w 1718882"/>
                  <a:gd name="connsiteY2" fmla="*/ 989676 h 989676"/>
                  <a:gd name="connsiteX3" fmla="*/ 0 w 1718882"/>
                  <a:gd name="connsiteY3" fmla="*/ 989676 h 989676"/>
                  <a:gd name="connsiteX4" fmla="*/ 745990 w 1718882"/>
                  <a:gd name="connsiteY4" fmla="*/ 0 h 989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8882" h="989676">
                    <a:moveTo>
                      <a:pt x="745990" y="0"/>
                    </a:moveTo>
                    <a:lnTo>
                      <a:pt x="1718882" y="0"/>
                    </a:lnTo>
                    <a:lnTo>
                      <a:pt x="1718882" y="989676"/>
                    </a:lnTo>
                    <a:lnTo>
                      <a:pt x="0" y="989676"/>
                    </a:lnTo>
                    <a:lnTo>
                      <a:pt x="745990" y="0"/>
                    </a:lnTo>
                    <a:close/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ja-JP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4160888" y="3952129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ア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3433711" y="4929746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イ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2" name="テキスト ボックス 21"/>
              <p:cNvSpPr txBox="1"/>
              <p:nvPr/>
            </p:nvSpPr>
            <p:spPr>
              <a:xfrm>
                <a:off x="5609356" y="4929747"/>
                <a:ext cx="288032" cy="276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ウ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5600657" y="3946795"/>
                <a:ext cx="2880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200" dirty="0" smtClean="0">
                    <a:solidFill>
                      <a:prstClr val="black"/>
                    </a:solidFill>
                    <a:latin typeface="HG丸ｺﾞｼｯｸM-PRO" panose="020F0600000000000000" pitchFamily="50" charset="-128"/>
                  </a:rPr>
                  <a:t>エ</a:t>
                </a:r>
                <a:endParaRPr lang="ja-JP" altLang="en-US" sz="1200" dirty="0">
                  <a:solidFill>
                    <a:prstClr val="black"/>
                  </a:solidFill>
                  <a:latin typeface="HG丸ｺﾞｼｯｸM-PRO" panose="020F0600000000000000" pitchFamily="50" charset="-128"/>
                </a:endParaRPr>
              </a:p>
            </p:txBody>
          </p:sp>
        </p:grpSp>
        <p:sp>
          <p:nvSpPr>
            <p:cNvPr id="13" name="テキスト ボックス 12"/>
            <p:cNvSpPr txBox="1"/>
            <p:nvPr/>
          </p:nvSpPr>
          <p:spPr>
            <a:xfrm>
              <a:off x="2814852" y="4142510"/>
              <a:ext cx="3015556" cy="908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2</a:t>
              </a:r>
              <a:r>
                <a:rPr lang="ja-JP" altLang="en-US" sz="11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　</a:t>
              </a:r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次の図形の面積を</a:t>
              </a:r>
              <a:endParaRPr lang="en-US" altLang="ja-JP" sz="13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13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 　求めなさい。</a:t>
              </a:r>
              <a:endParaRPr lang="ja-JP" altLang="en-US" sz="13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14" name="角丸四角形 13"/>
            <p:cNvSpPr/>
            <p:nvPr/>
          </p:nvSpPr>
          <p:spPr>
            <a:xfrm>
              <a:off x="2895226" y="4283166"/>
              <a:ext cx="338389" cy="36933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正方形/長方形 14"/>
            <p:cNvSpPr/>
            <p:nvPr/>
          </p:nvSpPr>
          <p:spPr>
            <a:xfrm>
              <a:off x="4967024" y="5403094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4967026" y="6063457"/>
              <a:ext cx="144016" cy="144017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239191" y="5005924"/>
              <a:ext cx="1040844" cy="368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3cm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5012717" y="5403094"/>
              <a:ext cx="590087" cy="4671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２</a:t>
              </a:r>
              <a:endParaRPr lang="en-US" altLang="ja-JP" sz="1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885648" y="6108780"/>
              <a:ext cx="873965" cy="368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5cm</a:t>
              </a:r>
              <a:endParaRPr lang="ja-JP" altLang="en-US" sz="12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</p:grpSp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1" t="1312" r="14630" b="-1312"/>
          <a:stretch/>
        </p:blipFill>
        <p:spPr bwMode="auto">
          <a:xfrm>
            <a:off x="6802214" y="4907974"/>
            <a:ext cx="1764120" cy="1316765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19"/>
          <p:cNvSpPr/>
          <p:nvPr/>
        </p:nvSpPr>
        <p:spPr>
          <a:xfrm>
            <a:off x="7451336" y="4962390"/>
            <a:ext cx="686571" cy="4602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下矢印 2"/>
          <p:cNvSpPr/>
          <p:nvPr/>
        </p:nvSpPr>
        <p:spPr>
          <a:xfrm rot="7610255">
            <a:off x="8101093" y="7983253"/>
            <a:ext cx="667021" cy="721152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40" name="図 39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42" name="右矢印 41"/>
          <p:cNvSpPr/>
          <p:nvPr/>
        </p:nvSpPr>
        <p:spPr>
          <a:xfrm>
            <a:off x="1141726" y="4087959"/>
            <a:ext cx="298707" cy="155257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925" y="4091525"/>
            <a:ext cx="298730" cy="152413"/>
          </a:xfrm>
          <a:prstGeom prst="rect">
            <a:avLst/>
          </a:prstGeom>
        </p:spPr>
      </p:pic>
      <p:cxnSp>
        <p:nvCxnSpPr>
          <p:cNvPr id="57" name="直線コネクタ 56"/>
          <p:cNvCxnSpPr/>
          <p:nvPr/>
        </p:nvCxnSpPr>
        <p:spPr>
          <a:xfrm>
            <a:off x="4279024" y="4374852"/>
            <a:ext cx="1467786" cy="2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6278773" y="5702491"/>
            <a:ext cx="41710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cm</a:t>
            </a:r>
            <a:endParaRPr lang="ja-JP" altLang="en-US" sz="12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895757" y="4908886"/>
            <a:ext cx="1764120" cy="1317386"/>
          </a:xfrm>
          <a:prstGeom prst="rect">
            <a:avLst/>
          </a:prstGeom>
          <a:solidFill>
            <a:srgbClr val="00B0F0">
              <a:alpha val="17000"/>
            </a:srgbClr>
          </a:solidFill>
          <a:ln w="63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12270" y="6167269"/>
            <a:ext cx="8890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>
                <a:solidFill>
                  <a:prstClr val="black"/>
                </a:solidFill>
              </a:rPr>
              <a:t>○ 拡大する部分をドラッグして線で囲む   </a:t>
            </a:r>
          </a:p>
        </p:txBody>
      </p:sp>
      <p:grpSp>
        <p:nvGrpSpPr>
          <p:cNvPr id="49" name="グループ化 48"/>
          <p:cNvGrpSpPr/>
          <p:nvPr/>
        </p:nvGrpSpPr>
        <p:grpSpPr>
          <a:xfrm rot="19868731">
            <a:off x="2266450" y="5003755"/>
            <a:ext cx="283968" cy="474520"/>
            <a:chOff x="827584" y="1277390"/>
            <a:chExt cx="1009080" cy="1686204"/>
          </a:xfrm>
        </p:grpSpPr>
        <p:sp>
          <p:nvSpPr>
            <p:cNvPr id="50" name="ドーナツ 49"/>
            <p:cNvSpPr/>
            <p:nvPr/>
          </p:nvSpPr>
          <p:spPr>
            <a:xfrm>
              <a:off x="827584" y="1277390"/>
              <a:ext cx="1009080" cy="1009080"/>
            </a:xfrm>
            <a:prstGeom prst="donut">
              <a:avLst>
                <a:gd name="adj" fmla="val 9700"/>
              </a:avLst>
            </a:prstGeom>
            <a:blipFill>
              <a:blip r:embed="rId7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正方形/長方形 54"/>
            <p:cNvSpPr/>
            <p:nvPr/>
          </p:nvSpPr>
          <p:spPr>
            <a:xfrm rot="4995977">
              <a:off x="1157262" y="2559813"/>
              <a:ext cx="667223" cy="140340"/>
            </a:xfrm>
            <a:prstGeom prst="rect">
              <a:avLst/>
            </a:prstGeom>
            <a:blipFill>
              <a:blip r:embed="rId8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56" name="Picture 13" descr="狐のイラスト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974" y="4979043"/>
            <a:ext cx="1344516" cy="121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941623" y="4925090"/>
            <a:ext cx="1764119" cy="1273310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Photo"/>
          <p:cNvSpPr>
            <a:spLocks noEditPoints="1" noChangeArrowheads="1"/>
          </p:cNvSpPr>
          <p:nvPr/>
        </p:nvSpPr>
        <p:spPr bwMode="auto">
          <a:xfrm>
            <a:off x="4067174" y="5030212"/>
            <a:ext cx="518001" cy="385180"/>
          </a:xfrm>
          <a:custGeom>
            <a:avLst/>
            <a:gdLst>
              <a:gd name="T0" fmla="*/ 0 w 21600"/>
              <a:gd name="T1" fmla="*/ 3085 h 21600"/>
              <a:gd name="T2" fmla="*/ 10800 w 21600"/>
              <a:gd name="T3" fmla="*/ 0 h 21600"/>
              <a:gd name="T4" fmla="*/ 21600 w 21600"/>
              <a:gd name="T5" fmla="*/ 3085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800 h 21600"/>
              <a:gd name="T12" fmla="*/ 0 w 21600"/>
              <a:gd name="T13" fmla="*/ 21600 h 21600"/>
              <a:gd name="T14" fmla="*/ 0 w 21600"/>
              <a:gd name="T15" fmla="*/ 10800 h 21600"/>
              <a:gd name="T16" fmla="*/ 7778 w 21600"/>
              <a:gd name="T17" fmla="*/ 8228 h 21600"/>
              <a:gd name="T18" fmla="*/ 13757 w 21600"/>
              <a:gd name="T19" fmla="*/ 168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555332" y="4214809"/>
            <a:ext cx="332960" cy="12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1" name="直線コネクタ 50"/>
          <p:cNvCxnSpPr/>
          <p:nvPr/>
        </p:nvCxnSpPr>
        <p:spPr>
          <a:xfrm flipV="1">
            <a:off x="1475656" y="4365104"/>
            <a:ext cx="1745720" cy="2488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二等辺三角形 31"/>
          <p:cNvSpPr/>
          <p:nvPr/>
        </p:nvSpPr>
        <p:spPr>
          <a:xfrm flipV="1">
            <a:off x="2283548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二等辺三角形 62"/>
          <p:cNvSpPr/>
          <p:nvPr/>
        </p:nvSpPr>
        <p:spPr>
          <a:xfrm rot="17627396" flipV="1">
            <a:off x="3939703" y="478007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1" name="直線コネクタ 60"/>
          <p:cNvCxnSpPr/>
          <p:nvPr/>
        </p:nvCxnSpPr>
        <p:spPr>
          <a:xfrm flipH="1" flipV="1">
            <a:off x="2941623" y="4365104"/>
            <a:ext cx="988949" cy="508719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コネクタ 35"/>
          <p:cNvCxnSpPr/>
          <p:nvPr/>
        </p:nvCxnSpPr>
        <p:spPr>
          <a:xfrm flipV="1">
            <a:off x="2369004" y="4367592"/>
            <a:ext cx="0" cy="402751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二等辺三角形 70"/>
          <p:cNvSpPr/>
          <p:nvPr/>
        </p:nvSpPr>
        <p:spPr>
          <a:xfrm flipV="1">
            <a:off x="5154717" y="4707067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9" name="直線コネクタ 68"/>
          <p:cNvCxnSpPr/>
          <p:nvPr/>
        </p:nvCxnSpPr>
        <p:spPr>
          <a:xfrm flipV="1">
            <a:off x="5236430" y="4374854"/>
            <a:ext cx="3743" cy="457463"/>
          </a:xfrm>
          <a:prstGeom prst="line">
            <a:avLst/>
          </a:prstGeom>
          <a:ln w="317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正方形/長方形 1031"/>
          <p:cNvSpPr/>
          <p:nvPr/>
        </p:nvSpPr>
        <p:spPr>
          <a:xfrm>
            <a:off x="8396639" y="5192531"/>
            <a:ext cx="45719" cy="1488271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コネクタ 57"/>
          <p:cNvCxnSpPr/>
          <p:nvPr/>
        </p:nvCxnSpPr>
        <p:spPr>
          <a:xfrm>
            <a:off x="6205192" y="6680802"/>
            <a:ext cx="2276821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正方形/長方形 76"/>
          <p:cNvSpPr/>
          <p:nvPr/>
        </p:nvSpPr>
        <p:spPr>
          <a:xfrm rot="16200000">
            <a:off x="8289246" y="5069689"/>
            <a:ext cx="45720" cy="260504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38" name="直線コネクタ 1037"/>
          <p:cNvCxnSpPr/>
          <p:nvPr/>
        </p:nvCxnSpPr>
        <p:spPr>
          <a:xfrm flipV="1">
            <a:off x="8399540" y="5222802"/>
            <a:ext cx="35063" cy="2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二等辺三角形 90"/>
          <p:cNvSpPr/>
          <p:nvPr/>
        </p:nvSpPr>
        <p:spPr>
          <a:xfrm rot="5400000" flipV="1">
            <a:off x="8137242" y="5072244"/>
            <a:ext cx="170913" cy="257624"/>
          </a:xfrm>
          <a:prstGeom prst="triangle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5" name="直線コネクタ 94"/>
          <p:cNvCxnSpPr/>
          <p:nvPr/>
        </p:nvCxnSpPr>
        <p:spPr>
          <a:xfrm flipV="1">
            <a:off x="8351511" y="5182701"/>
            <a:ext cx="0" cy="29709"/>
          </a:xfrm>
          <a:prstGeom prst="line">
            <a:avLst/>
          </a:prstGeom>
          <a:ln w="127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20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角丸四角形 29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61"/>
          <a:stretch/>
        </p:blipFill>
        <p:spPr>
          <a:xfrm>
            <a:off x="826477" y="4806851"/>
            <a:ext cx="7928605" cy="1905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テキスト ボックス 1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25" name="テキスト ボックス 2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9" name="正方形/長方形 28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12269" y="2373543"/>
            <a:ext cx="83360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メニューまたは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ツール</a:t>
            </a:r>
            <a:r>
              <a:rPr lang="ja-JP" altLang="en-US" sz="3200" dirty="0" smtClean="0"/>
              <a:t>でペンの太さ・色</a:t>
            </a:r>
            <a:endParaRPr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 を変える</a:t>
            </a:r>
            <a:endParaRPr lang="en-US" altLang="ja-JP" sz="3200" dirty="0" smtClean="0"/>
          </a:p>
          <a:p>
            <a:r>
              <a:rPr kumimoji="1" lang="ja-JP" altLang="en-US" sz="3200" dirty="0" smtClean="0"/>
              <a:t>○ 効果的な書き込み</a:t>
            </a:r>
            <a:endParaRPr kumimoji="1" lang="en-US" altLang="ja-JP" sz="3200" dirty="0" smtClean="0"/>
          </a:p>
          <a:p>
            <a:r>
              <a:rPr lang="ja-JP" altLang="en-US" sz="3200" dirty="0"/>
              <a:t>　</a:t>
            </a:r>
            <a:r>
              <a:rPr lang="ja-JP" altLang="en-US" sz="3200" dirty="0" smtClean="0"/>
              <a:t>　・赤色など，はっきりした色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　・下線を引く，丸や四角で囲む</a:t>
            </a:r>
            <a:endParaRPr kumimoji="1" lang="ja-JP" altLang="en-US" sz="32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952528" y="5101045"/>
            <a:ext cx="47564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>
                <a:latin typeface="+mn-ea"/>
              </a:rPr>
              <a:t>（例）　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下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線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を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引</a:t>
            </a:r>
            <a:r>
              <a:rPr kumimoji="1" lang="ja-JP" altLang="en-US" sz="14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kumimoji="1" lang="ja-JP" altLang="en-US" sz="3600" b="1" dirty="0" smtClean="0">
                <a:latin typeface="HGS教科書体" panose="02020600000000000000" pitchFamily="18" charset="-128"/>
                <a:ea typeface="HGS教科書体" panose="02020600000000000000" pitchFamily="18" charset="-128"/>
              </a:rPr>
              <a:t>く</a:t>
            </a:r>
            <a:endParaRPr kumimoji="1" lang="ja-JP" altLang="en-US" sz="3600" b="1" dirty="0"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>
            <a:off x="3898833" y="5738173"/>
            <a:ext cx="1019394" cy="0"/>
          </a:xfrm>
          <a:prstGeom prst="line">
            <a:avLst/>
          </a:prstGeom>
          <a:ln w="635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正方形/長方形 32"/>
          <p:cNvSpPr/>
          <p:nvPr/>
        </p:nvSpPr>
        <p:spPr>
          <a:xfrm>
            <a:off x="3799187" y="5990584"/>
            <a:ext cx="3860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丸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や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四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角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で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囲</a:t>
            </a:r>
            <a:r>
              <a:rPr lang="ja-JP" altLang="en-US" sz="14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 </a:t>
            </a:r>
            <a:r>
              <a:rPr lang="ja-JP" altLang="en-US" sz="3600" b="1" dirty="0" smtClean="0">
                <a:solidFill>
                  <a:prstClr val="black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む</a:t>
            </a:r>
            <a:endParaRPr lang="ja-JP" altLang="en-US" sz="3600" b="1" dirty="0">
              <a:solidFill>
                <a:prstClr val="black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3775755" y="6028276"/>
            <a:ext cx="632775" cy="646331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4900411" y="6009430"/>
            <a:ext cx="1033920" cy="608638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743033">
            <a:off x="7254300" y="3051459"/>
            <a:ext cx="1406114" cy="119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4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角丸四角形 28"/>
          <p:cNvSpPr/>
          <p:nvPr/>
        </p:nvSpPr>
        <p:spPr>
          <a:xfrm>
            <a:off x="296331" y="2325344"/>
            <a:ext cx="8560189" cy="4386955"/>
          </a:xfrm>
          <a:prstGeom prst="roundRect">
            <a:avLst>
              <a:gd name="adj" fmla="val 6900"/>
            </a:avLst>
          </a:prstGeom>
          <a:solidFill>
            <a:schemeClr val="bg1"/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122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5690650" y="2565340"/>
            <a:ext cx="3055515" cy="2395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角丸四角形 1"/>
          <p:cNvSpPr/>
          <p:nvPr/>
        </p:nvSpPr>
        <p:spPr>
          <a:xfrm>
            <a:off x="4099010" y="3526094"/>
            <a:ext cx="1475702" cy="504056"/>
          </a:xfrm>
          <a:prstGeom prst="round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三つの機能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99187" y="1320297"/>
            <a:ext cx="2712955" cy="865707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902894" y="1338323"/>
            <a:ext cx="15055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3221376" y="1329444"/>
            <a:ext cx="2712955" cy="865707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3353800" y="1317279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565" y="1309871"/>
            <a:ext cx="2712955" cy="865707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6300193" y="1349031"/>
            <a:ext cx="24481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4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12270" y="2373543"/>
            <a:ext cx="5023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動画マークをクリック</a:t>
            </a:r>
            <a:endParaRPr kumimoji="1"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86903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正方形/長方形 25"/>
          <p:cNvSpPr/>
          <p:nvPr/>
        </p:nvSpPr>
        <p:spPr>
          <a:xfrm>
            <a:off x="2474860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正方形/長方形 26"/>
          <p:cNvSpPr/>
          <p:nvPr/>
        </p:nvSpPr>
        <p:spPr>
          <a:xfrm>
            <a:off x="4077085" y="3180478"/>
            <a:ext cx="1497626" cy="121782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12270" y="4605242"/>
            <a:ext cx="859105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 音量に注意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○ マウスの動きに合わせて再生や一時停止</a:t>
            </a:r>
            <a:endParaRPr lang="en-US" altLang="ja-JP" sz="3200" dirty="0" smtClean="0"/>
          </a:p>
          <a:p>
            <a:r>
              <a:rPr kumimoji="1" lang="ja-JP" altLang="en-US" sz="3200" dirty="0"/>
              <a:t>　</a:t>
            </a:r>
            <a:r>
              <a:rPr kumimoji="1" lang="ja-JP" altLang="en-US" sz="3200" dirty="0" smtClean="0"/>
              <a:t> などができる仕組みを備えたコンテンツ</a:t>
            </a:r>
            <a:endParaRPr kumimoji="1" lang="en-US" altLang="ja-JP" sz="3200" dirty="0" smtClean="0"/>
          </a:p>
          <a:p>
            <a:r>
              <a:rPr lang="ja-JP" altLang="en-US" sz="3200" dirty="0" smtClean="0"/>
              <a:t>　 がある場合もある</a:t>
            </a:r>
            <a:endParaRPr kumimoji="1" lang="en-US" altLang="ja-JP" sz="3200" dirty="0" smtClean="0"/>
          </a:p>
        </p:txBody>
      </p:sp>
      <p:sp>
        <p:nvSpPr>
          <p:cNvPr id="3" name="正方形/長方形 2"/>
          <p:cNvSpPr/>
          <p:nvPr/>
        </p:nvSpPr>
        <p:spPr>
          <a:xfrm>
            <a:off x="4113269" y="3597117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600" b="1" dirty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写真</a:t>
            </a:r>
            <a:r>
              <a:rPr lang="ja-JP" altLang="en-US" sz="1600" b="1" dirty="0" smtClean="0">
                <a:solidFill>
                  <a:prstClr val="white"/>
                </a:solidFill>
                <a:latin typeface="HGS教科書体" panose="02020600000000000000" pitchFamily="18" charset="-128"/>
                <a:ea typeface="HGS教科書体" panose="02020600000000000000" pitchFamily="18" charset="-128"/>
              </a:rPr>
              <a:t>・ビデオ</a:t>
            </a:r>
            <a:endParaRPr lang="ja-JP" altLang="en-US" sz="1600" b="1" dirty="0">
              <a:solidFill>
                <a:prstClr val="white"/>
              </a:solidFill>
              <a:latin typeface="HGS教科書体" panose="02020600000000000000" pitchFamily="18" charset="-128"/>
              <a:ea typeface="HGS教科書体" panose="02020600000000000000" pitchFamily="18" charset="-128"/>
            </a:endParaRPr>
          </a:p>
        </p:txBody>
      </p:sp>
      <p:sp>
        <p:nvSpPr>
          <p:cNvPr id="21" name="Film"/>
          <p:cNvSpPr>
            <a:spLocks noEditPoints="1" noChangeArrowheads="1"/>
          </p:cNvSpPr>
          <p:nvPr/>
        </p:nvSpPr>
        <p:spPr bwMode="auto">
          <a:xfrm>
            <a:off x="1284468" y="3257642"/>
            <a:ext cx="666750" cy="1063494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4960 w 21600"/>
              <a:gd name="T17" fmla="*/ 8129 h 21600"/>
              <a:gd name="T18" fmla="*/ 17079 w 21600"/>
              <a:gd name="T19" fmla="*/ 1342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lose/>
              </a:path>
              <a:path w="21600" h="21600" extrusionOk="0">
                <a:moveTo>
                  <a:pt x="3014" y="21600"/>
                </a:moveTo>
                <a:lnTo>
                  <a:pt x="3014" y="0"/>
                </a:lnTo>
                <a:lnTo>
                  <a:pt x="0" y="0"/>
                </a:lnTo>
                <a:lnTo>
                  <a:pt x="0" y="21600"/>
                </a:lnTo>
                <a:lnTo>
                  <a:pt x="3014" y="21600"/>
                </a:lnTo>
                <a:close/>
              </a:path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18586" y="0"/>
                </a:lnTo>
                <a:lnTo>
                  <a:pt x="18586" y="21600"/>
                </a:lnTo>
                <a:lnTo>
                  <a:pt x="21600" y="21600"/>
                </a:lnTo>
                <a:close/>
              </a:path>
              <a:path w="21600" h="21600" extrusionOk="0">
                <a:moveTo>
                  <a:pt x="6028" y="6574"/>
                </a:moveTo>
                <a:lnTo>
                  <a:pt x="15572" y="6574"/>
                </a:lnTo>
                <a:lnTo>
                  <a:pt x="16074" y="6574"/>
                </a:lnTo>
                <a:lnTo>
                  <a:pt x="16326" y="6457"/>
                </a:lnTo>
                <a:lnTo>
                  <a:pt x="16577" y="6339"/>
                </a:lnTo>
                <a:lnTo>
                  <a:pt x="16828" y="6222"/>
                </a:lnTo>
                <a:lnTo>
                  <a:pt x="17079" y="6222"/>
                </a:lnTo>
                <a:lnTo>
                  <a:pt x="17330" y="5987"/>
                </a:lnTo>
                <a:lnTo>
                  <a:pt x="17330" y="5870"/>
                </a:lnTo>
                <a:lnTo>
                  <a:pt x="17581" y="5635"/>
                </a:lnTo>
                <a:lnTo>
                  <a:pt x="17581" y="1526"/>
                </a:lnTo>
                <a:lnTo>
                  <a:pt x="17330" y="1291"/>
                </a:lnTo>
                <a:lnTo>
                  <a:pt x="17330" y="1174"/>
                </a:lnTo>
                <a:lnTo>
                  <a:pt x="17079" y="1057"/>
                </a:lnTo>
                <a:lnTo>
                  <a:pt x="16828" y="939"/>
                </a:lnTo>
                <a:lnTo>
                  <a:pt x="16577" y="822"/>
                </a:lnTo>
                <a:lnTo>
                  <a:pt x="16326" y="704"/>
                </a:lnTo>
                <a:lnTo>
                  <a:pt x="16074" y="704"/>
                </a:lnTo>
                <a:lnTo>
                  <a:pt x="15572" y="587"/>
                </a:lnTo>
                <a:lnTo>
                  <a:pt x="6028" y="587"/>
                </a:lnTo>
                <a:lnTo>
                  <a:pt x="5526" y="704"/>
                </a:lnTo>
                <a:lnTo>
                  <a:pt x="5274" y="704"/>
                </a:lnTo>
                <a:lnTo>
                  <a:pt x="5023" y="822"/>
                </a:lnTo>
                <a:lnTo>
                  <a:pt x="4772" y="939"/>
                </a:lnTo>
                <a:lnTo>
                  <a:pt x="4521" y="1057"/>
                </a:lnTo>
                <a:lnTo>
                  <a:pt x="4270" y="1174"/>
                </a:lnTo>
                <a:lnTo>
                  <a:pt x="4270" y="1291"/>
                </a:lnTo>
                <a:lnTo>
                  <a:pt x="4019" y="1526"/>
                </a:lnTo>
                <a:lnTo>
                  <a:pt x="4019" y="5635"/>
                </a:lnTo>
                <a:lnTo>
                  <a:pt x="4270" y="5870"/>
                </a:lnTo>
                <a:lnTo>
                  <a:pt x="4270" y="5987"/>
                </a:lnTo>
                <a:lnTo>
                  <a:pt x="4521" y="6222"/>
                </a:lnTo>
                <a:lnTo>
                  <a:pt x="4772" y="6222"/>
                </a:lnTo>
                <a:lnTo>
                  <a:pt x="5023" y="6339"/>
                </a:lnTo>
                <a:lnTo>
                  <a:pt x="5274" y="6457"/>
                </a:lnTo>
                <a:lnTo>
                  <a:pt x="5526" y="6574"/>
                </a:lnTo>
                <a:lnTo>
                  <a:pt x="6028" y="6574"/>
                </a:lnTo>
                <a:close/>
              </a:path>
              <a:path w="21600" h="21600" extrusionOk="0">
                <a:moveTo>
                  <a:pt x="6028" y="13617"/>
                </a:moveTo>
                <a:lnTo>
                  <a:pt x="15572" y="13617"/>
                </a:lnTo>
                <a:lnTo>
                  <a:pt x="16074" y="13617"/>
                </a:lnTo>
                <a:lnTo>
                  <a:pt x="16326" y="13617"/>
                </a:lnTo>
                <a:lnTo>
                  <a:pt x="16577" y="13500"/>
                </a:lnTo>
                <a:lnTo>
                  <a:pt x="16828" y="13383"/>
                </a:lnTo>
                <a:lnTo>
                  <a:pt x="17079" y="13265"/>
                </a:lnTo>
                <a:lnTo>
                  <a:pt x="17330" y="13148"/>
                </a:lnTo>
                <a:lnTo>
                  <a:pt x="17330" y="12913"/>
                </a:lnTo>
                <a:lnTo>
                  <a:pt x="17581" y="12796"/>
                </a:lnTo>
                <a:lnTo>
                  <a:pt x="17581" y="8687"/>
                </a:lnTo>
                <a:lnTo>
                  <a:pt x="17330" y="8452"/>
                </a:lnTo>
                <a:lnTo>
                  <a:pt x="17330" y="8335"/>
                </a:lnTo>
                <a:lnTo>
                  <a:pt x="17079" y="8217"/>
                </a:lnTo>
                <a:lnTo>
                  <a:pt x="16828" y="7983"/>
                </a:lnTo>
                <a:lnTo>
                  <a:pt x="16577" y="7983"/>
                </a:lnTo>
                <a:lnTo>
                  <a:pt x="16326" y="7865"/>
                </a:lnTo>
                <a:lnTo>
                  <a:pt x="16074" y="7865"/>
                </a:lnTo>
                <a:lnTo>
                  <a:pt x="15572" y="7748"/>
                </a:lnTo>
                <a:lnTo>
                  <a:pt x="6028" y="7748"/>
                </a:lnTo>
                <a:lnTo>
                  <a:pt x="5526" y="7865"/>
                </a:lnTo>
                <a:lnTo>
                  <a:pt x="5274" y="7865"/>
                </a:lnTo>
                <a:lnTo>
                  <a:pt x="5023" y="7983"/>
                </a:lnTo>
                <a:lnTo>
                  <a:pt x="4772" y="7983"/>
                </a:lnTo>
                <a:lnTo>
                  <a:pt x="4521" y="8217"/>
                </a:lnTo>
                <a:lnTo>
                  <a:pt x="4270" y="8335"/>
                </a:lnTo>
                <a:lnTo>
                  <a:pt x="4270" y="8452"/>
                </a:lnTo>
                <a:lnTo>
                  <a:pt x="4019" y="8687"/>
                </a:lnTo>
                <a:lnTo>
                  <a:pt x="4019" y="12796"/>
                </a:lnTo>
                <a:lnTo>
                  <a:pt x="4270" y="12913"/>
                </a:lnTo>
                <a:lnTo>
                  <a:pt x="4270" y="13148"/>
                </a:lnTo>
                <a:lnTo>
                  <a:pt x="4521" y="13265"/>
                </a:lnTo>
                <a:lnTo>
                  <a:pt x="4772" y="13383"/>
                </a:lnTo>
                <a:lnTo>
                  <a:pt x="5023" y="13500"/>
                </a:lnTo>
                <a:lnTo>
                  <a:pt x="5274" y="13617"/>
                </a:lnTo>
                <a:lnTo>
                  <a:pt x="5526" y="13617"/>
                </a:lnTo>
                <a:lnTo>
                  <a:pt x="6028" y="13617"/>
                </a:lnTo>
                <a:close/>
              </a:path>
              <a:path w="21600" h="21600" extrusionOk="0">
                <a:moveTo>
                  <a:pt x="6028" y="20778"/>
                </a:moveTo>
                <a:lnTo>
                  <a:pt x="15572" y="20778"/>
                </a:lnTo>
                <a:lnTo>
                  <a:pt x="16074" y="20778"/>
                </a:lnTo>
                <a:lnTo>
                  <a:pt x="16326" y="20661"/>
                </a:lnTo>
                <a:lnTo>
                  <a:pt x="16577" y="20661"/>
                </a:lnTo>
                <a:lnTo>
                  <a:pt x="16828" y="20543"/>
                </a:lnTo>
                <a:lnTo>
                  <a:pt x="17079" y="20426"/>
                </a:lnTo>
                <a:lnTo>
                  <a:pt x="17330" y="20309"/>
                </a:lnTo>
                <a:lnTo>
                  <a:pt x="17330" y="20074"/>
                </a:lnTo>
                <a:lnTo>
                  <a:pt x="17581" y="19957"/>
                </a:lnTo>
                <a:lnTo>
                  <a:pt x="17581" y="15730"/>
                </a:lnTo>
                <a:lnTo>
                  <a:pt x="17330" y="15613"/>
                </a:lnTo>
                <a:lnTo>
                  <a:pt x="17330" y="15378"/>
                </a:lnTo>
                <a:lnTo>
                  <a:pt x="17079" y="15378"/>
                </a:lnTo>
                <a:lnTo>
                  <a:pt x="16828" y="15143"/>
                </a:lnTo>
                <a:lnTo>
                  <a:pt x="16577" y="15026"/>
                </a:lnTo>
                <a:lnTo>
                  <a:pt x="16326" y="15026"/>
                </a:lnTo>
                <a:lnTo>
                  <a:pt x="16074" y="15026"/>
                </a:lnTo>
                <a:lnTo>
                  <a:pt x="15572" y="14909"/>
                </a:lnTo>
                <a:lnTo>
                  <a:pt x="6028" y="14909"/>
                </a:lnTo>
                <a:lnTo>
                  <a:pt x="5526" y="15026"/>
                </a:lnTo>
                <a:lnTo>
                  <a:pt x="5274" y="15026"/>
                </a:lnTo>
                <a:lnTo>
                  <a:pt x="5023" y="15026"/>
                </a:lnTo>
                <a:lnTo>
                  <a:pt x="4772" y="15143"/>
                </a:lnTo>
                <a:lnTo>
                  <a:pt x="4521" y="15378"/>
                </a:lnTo>
                <a:lnTo>
                  <a:pt x="4270" y="15378"/>
                </a:lnTo>
                <a:lnTo>
                  <a:pt x="4270" y="15613"/>
                </a:lnTo>
                <a:lnTo>
                  <a:pt x="4019" y="15730"/>
                </a:lnTo>
                <a:lnTo>
                  <a:pt x="4019" y="19957"/>
                </a:lnTo>
                <a:lnTo>
                  <a:pt x="4270" y="20074"/>
                </a:lnTo>
                <a:lnTo>
                  <a:pt x="4270" y="20309"/>
                </a:lnTo>
                <a:lnTo>
                  <a:pt x="4521" y="20426"/>
                </a:lnTo>
                <a:lnTo>
                  <a:pt x="4772" y="20543"/>
                </a:lnTo>
                <a:lnTo>
                  <a:pt x="5023" y="20661"/>
                </a:lnTo>
                <a:lnTo>
                  <a:pt x="5274" y="20661"/>
                </a:lnTo>
                <a:lnTo>
                  <a:pt x="5526" y="20778"/>
                </a:lnTo>
                <a:lnTo>
                  <a:pt x="6028" y="20778"/>
                </a:lnTo>
                <a:close/>
              </a:path>
              <a:path w="21600" h="21600" extrusionOk="0">
                <a:moveTo>
                  <a:pt x="753" y="1291"/>
                </a:moveTo>
                <a:lnTo>
                  <a:pt x="2260" y="1291"/>
                </a:lnTo>
                <a:lnTo>
                  <a:pt x="2260" y="235"/>
                </a:lnTo>
                <a:lnTo>
                  <a:pt x="753" y="235"/>
                </a:lnTo>
                <a:lnTo>
                  <a:pt x="753" y="1291"/>
                </a:lnTo>
                <a:close/>
              </a:path>
              <a:path w="21600" h="21600" extrusionOk="0">
                <a:moveTo>
                  <a:pt x="753" y="2700"/>
                </a:moveTo>
                <a:lnTo>
                  <a:pt x="2260" y="2700"/>
                </a:lnTo>
                <a:lnTo>
                  <a:pt x="2260" y="1643"/>
                </a:lnTo>
                <a:lnTo>
                  <a:pt x="753" y="1643"/>
                </a:lnTo>
                <a:lnTo>
                  <a:pt x="753" y="2700"/>
                </a:lnTo>
                <a:close/>
              </a:path>
              <a:path w="21600" h="21600" extrusionOk="0">
                <a:moveTo>
                  <a:pt x="753" y="4109"/>
                </a:moveTo>
                <a:lnTo>
                  <a:pt x="2260" y="4109"/>
                </a:lnTo>
                <a:lnTo>
                  <a:pt x="2260" y="3052"/>
                </a:lnTo>
                <a:lnTo>
                  <a:pt x="753" y="3052"/>
                </a:lnTo>
                <a:lnTo>
                  <a:pt x="753" y="4109"/>
                </a:lnTo>
                <a:close/>
              </a:path>
              <a:path w="21600" h="21600" extrusionOk="0">
                <a:moveTo>
                  <a:pt x="753" y="5517"/>
                </a:moveTo>
                <a:lnTo>
                  <a:pt x="2260" y="5517"/>
                </a:lnTo>
                <a:lnTo>
                  <a:pt x="2260" y="4461"/>
                </a:lnTo>
                <a:lnTo>
                  <a:pt x="753" y="4461"/>
                </a:lnTo>
                <a:lnTo>
                  <a:pt x="753" y="5517"/>
                </a:lnTo>
                <a:close/>
              </a:path>
              <a:path w="21600" h="21600" extrusionOk="0">
                <a:moveTo>
                  <a:pt x="753" y="6926"/>
                </a:moveTo>
                <a:lnTo>
                  <a:pt x="2260" y="6926"/>
                </a:lnTo>
                <a:lnTo>
                  <a:pt x="2260" y="5870"/>
                </a:lnTo>
                <a:lnTo>
                  <a:pt x="753" y="5870"/>
                </a:lnTo>
                <a:lnTo>
                  <a:pt x="753" y="6926"/>
                </a:lnTo>
                <a:close/>
              </a:path>
              <a:path w="21600" h="21600" extrusionOk="0">
                <a:moveTo>
                  <a:pt x="753" y="8335"/>
                </a:moveTo>
                <a:lnTo>
                  <a:pt x="2260" y="8335"/>
                </a:lnTo>
                <a:lnTo>
                  <a:pt x="2260" y="7278"/>
                </a:lnTo>
                <a:lnTo>
                  <a:pt x="753" y="7278"/>
                </a:lnTo>
                <a:lnTo>
                  <a:pt x="753" y="8335"/>
                </a:lnTo>
                <a:close/>
              </a:path>
              <a:path w="21600" h="21600" extrusionOk="0">
                <a:moveTo>
                  <a:pt x="753" y="9743"/>
                </a:moveTo>
                <a:lnTo>
                  <a:pt x="2260" y="9743"/>
                </a:lnTo>
                <a:lnTo>
                  <a:pt x="2260" y="8687"/>
                </a:lnTo>
                <a:lnTo>
                  <a:pt x="753" y="8687"/>
                </a:lnTo>
                <a:lnTo>
                  <a:pt x="753" y="9743"/>
                </a:lnTo>
                <a:close/>
              </a:path>
              <a:path w="21600" h="21600" extrusionOk="0">
                <a:moveTo>
                  <a:pt x="753" y="11152"/>
                </a:moveTo>
                <a:lnTo>
                  <a:pt x="2260" y="11152"/>
                </a:lnTo>
                <a:lnTo>
                  <a:pt x="2260" y="10096"/>
                </a:lnTo>
                <a:lnTo>
                  <a:pt x="753" y="10096"/>
                </a:lnTo>
                <a:lnTo>
                  <a:pt x="753" y="11152"/>
                </a:lnTo>
                <a:close/>
              </a:path>
              <a:path w="21600" h="21600" extrusionOk="0">
                <a:moveTo>
                  <a:pt x="753" y="12561"/>
                </a:moveTo>
                <a:lnTo>
                  <a:pt x="2260" y="12561"/>
                </a:lnTo>
                <a:lnTo>
                  <a:pt x="2260" y="11504"/>
                </a:lnTo>
                <a:lnTo>
                  <a:pt x="753" y="11504"/>
                </a:lnTo>
                <a:lnTo>
                  <a:pt x="753" y="12561"/>
                </a:lnTo>
                <a:close/>
              </a:path>
              <a:path w="21600" h="21600" extrusionOk="0">
                <a:moveTo>
                  <a:pt x="753" y="13970"/>
                </a:moveTo>
                <a:lnTo>
                  <a:pt x="2260" y="13970"/>
                </a:lnTo>
                <a:lnTo>
                  <a:pt x="2260" y="12913"/>
                </a:lnTo>
                <a:lnTo>
                  <a:pt x="753" y="12913"/>
                </a:lnTo>
                <a:lnTo>
                  <a:pt x="753" y="13970"/>
                </a:lnTo>
                <a:close/>
              </a:path>
              <a:path w="21600" h="21600" extrusionOk="0">
                <a:moveTo>
                  <a:pt x="753" y="15378"/>
                </a:moveTo>
                <a:lnTo>
                  <a:pt x="2260" y="15378"/>
                </a:lnTo>
                <a:lnTo>
                  <a:pt x="2260" y="14322"/>
                </a:lnTo>
                <a:lnTo>
                  <a:pt x="753" y="14322"/>
                </a:lnTo>
                <a:lnTo>
                  <a:pt x="753" y="15378"/>
                </a:lnTo>
                <a:close/>
              </a:path>
              <a:path w="21600" h="21600" extrusionOk="0">
                <a:moveTo>
                  <a:pt x="753" y="16787"/>
                </a:moveTo>
                <a:lnTo>
                  <a:pt x="2260" y="16787"/>
                </a:lnTo>
                <a:lnTo>
                  <a:pt x="2260" y="15730"/>
                </a:lnTo>
                <a:lnTo>
                  <a:pt x="753" y="15730"/>
                </a:lnTo>
                <a:lnTo>
                  <a:pt x="753" y="16787"/>
                </a:lnTo>
                <a:close/>
              </a:path>
              <a:path w="21600" h="21600" extrusionOk="0">
                <a:moveTo>
                  <a:pt x="753" y="18196"/>
                </a:moveTo>
                <a:lnTo>
                  <a:pt x="2260" y="18196"/>
                </a:lnTo>
                <a:lnTo>
                  <a:pt x="2260" y="17139"/>
                </a:lnTo>
                <a:lnTo>
                  <a:pt x="753" y="17139"/>
                </a:lnTo>
                <a:lnTo>
                  <a:pt x="753" y="18196"/>
                </a:lnTo>
                <a:close/>
              </a:path>
              <a:path w="21600" h="21600" extrusionOk="0">
                <a:moveTo>
                  <a:pt x="753" y="19604"/>
                </a:moveTo>
                <a:lnTo>
                  <a:pt x="2260" y="19604"/>
                </a:lnTo>
                <a:lnTo>
                  <a:pt x="2260" y="18548"/>
                </a:lnTo>
                <a:lnTo>
                  <a:pt x="753" y="18548"/>
                </a:lnTo>
                <a:lnTo>
                  <a:pt x="753" y="19604"/>
                </a:lnTo>
                <a:close/>
              </a:path>
              <a:path w="21600" h="21600" extrusionOk="0">
                <a:moveTo>
                  <a:pt x="753" y="21013"/>
                </a:moveTo>
                <a:lnTo>
                  <a:pt x="2260" y="21013"/>
                </a:lnTo>
                <a:lnTo>
                  <a:pt x="2260" y="19957"/>
                </a:lnTo>
                <a:lnTo>
                  <a:pt x="753" y="19957"/>
                </a:lnTo>
                <a:lnTo>
                  <a:pt x="753" y="21013"/>
                </a:lnTo>
                <a:close/>
              </a:path>
              <a:path w="21600" h="21600" extrusionOk="0">
                <a:moveTo>
                  <a:pt x="19340" y="1409"/>
                </a:moveTo>
                <a:lnTo>
                  <a:pt x="20595" y="1409"/>
                </a:lnTo>
                <a:lnTo>
                  <a:pt x="20595" y="352"/>
                </a:lnTo>
                <a:lnTo>
                  <a:pt x="19340" y="352"/>
                </a:lnTo>
                <a:lnTo>
                  <a:pt x="19340" y="1409"/>
                </a:lnTo>
                <a:close/>
              </a:path>
              <a:path w="21600" h="21600" extrusionOk="0">
                <a:moveTo>
                  <a:pt x="19340" y="2700"/>
                </a:moveTo>
                <a:lnTo>
                  <a:pt x="20595" y="2700"/>
                </a:lnTo>
                <a:lnTo>
                  <a:pt x="20595" y="1643"/>
                </a:lnTo>
                <a:lnTo>
                  <a:pt x="19340" y="1643"/>
                </a:lnTo>
                <a:lnTo>
                  <a:pt x="19340" y="2700"/>
                </a:lnTo>
                <a:close/>
              </a:path>
              <a:path w="21600" h="21600" extrusionOk="0">
                <a:moveTo>
                  <a:pt x="19340" y="4109"/>
                </a:moveTo>
                <a:lnTo>
                  <a:pt x="20595" y="4109"/>
                </a:lnTo>
                <a:lnTo>
                  <a:pt x="20595" y="3052"/>
                </a:lnTo>
                <a:lnTo>
                  <a:pt x="19340" y="3052"/>
                </a:lnTo>
                <a:lnTo>
                  <a:pt x="19340" y="4109"/>
                </a:lnTo>
                <a:close/>
              </a:path>
              <a:path w="21600" h="21600" extrusionOk="0">
                <a:moveTo>
                  <a:pt x="19340" y="5517"/>
                </a:moveTo>
                <a:lnTo>
                  <a:pt x="20595" y="5517"/>
                </a:lnTo>
                <a:lnTo>
                  <a:pt x="20595" y="4461"/>
                </a:lnTo>
                <a:lnTo>
                  <a:pt x="19340" y="4461"/>
                </a:lnTo>
                <a:lnTo>
                  <a:pt x="19340" y="5517"/>
                </a:lnTo>
                <a:close/>
              </a:path>
              <a:path w="21600" h="21600" extrusionOk="0">
                <a:moveTo>
                  <a:pt x="19340" y="6926"/>
                </a:moveTo>
                <a:lnTo>
                  <a:pt x="20595" y="6926"/>
                </a:lnTo>
                <a:lnTo>
                  <a:pt x="20595" y="5870"/>
                </a:lnTo>
                <a:lnTo>
                  <a:pt x="19340" y="5870"/>
                </a:lnTo>
                <a:lnTo>
                  <a:pt x="19340" y="6926"/>
                </a:lnTo>
                <a:close/>
              </a:path>
              <a:path w="21600" h="21600" extrusionOk="0">
                <a:moveTo>
                  <a:pt x="19340" y="8335"/>
                </a:moveTo>
                <a:lnTo>
                  <a:pt x="20595" y="8335"/>
                </a:lnTo>
                <a:lnTo>
                  <a:pt x="20595" y="7278"/>
                </a:lnTo>
                <a:lnTo>
                  <a:pt x="19340" y="7278"/>
                </a:lnTo>
                <a:lnTo>
                  <a:pt x="19340" y="8335"/>
                </a:lnTo>
                <a:close/>
              </a:path>
              <a:path w="21600" h="21600" extrusionOk="0">
                <a:moveTo>
                  <a:pt x="19340" y="9743"/>
                </a:moveTo>
                <a:lnTo>
                  <a:pt x="20595" y="9743"/>
                </a:lnTo>
                <a:lnTo>
                  <a:pt x="20595" y="8687"/>
                </a:lnTo>
                <a:lnTo>
                  <a:pt x="19340" y="8687"/>
                </a:lnTo>
                <a:lnTo>
                  <a:pt x="19340" y="9743"/>
                </a:lnTo>
                <a:close/>
              </a:path>
              <a:path w="21600" h="21600" extrusionOk="0">
                <a:moveTo>
                  <a:pt x="19340" y="11152"/>
                </a:moveTo>
                <a:lnTo>
                  <a:pt x="20595" y="11152"/>
                </a:lnTo>
                <a:lnTo>
                  <a:pt x="20595" y="10096"/>
                </a:lnTo>
                <a:lnTo>
                  <a:pt x="19340" y="10096"/>
                </a:lnTo>
                <a:lnTo>
                  <a:pt x="19340" y="11152"/>
                </a:lnTo>
                <a:close/>
              </a:path>
              <a:path w="21600" h="21600" extrusionOk="0">
                <a:moveTo>
                  <a:pt x="19340" y="12561"/>
                </a:moveTo>
                <a:lnTo>
                  <a:pt x="20595" y="12561"/>
                </a:lnTo>
                <a:lnTo>
                  <a:pt x="20595" y="11504"/>
                </a:lnTo>
                <a:lnTo>
                  <a:pt x="19340" y="11504"/>
                </a:lnTo>
                <a:lnTo>
                  <a:pt x="19340" y="12561"/>
                </a:lnTo>
                <a:close/>
              </a:path>
              <a:path w="21600" h="21600" extrusionOk="0">
                <a:moveTo>
                  <a:pt x="19340" y="13970"/>
                </a:moveTo>
                <a:lnTo>
                  <a:pt x="20595" y="13970"/>
                </a:lnTo>
                <a:lnTo>
                  <a:pt x="20595" y="12913"/>
                </a:lnTo>
                <a:lnTo>
                  <a:pt x="19340" y="12913"/>
                </a:lnTo>
                <a:lnTo>
                  <a:pt x="19340" y="13970"/>
                </a:lnTo>
                <a:close/>
              </a:path>
              <a:path w="21600" h="21600" extrusionOk="0">
                <a:moveTo>
                  <a:pt x="19340" y="15378"/>
                </a:moveTo>
                <a:lnTo>
                  <a:pt x="20595" y="15378"/>
                </a:lnTo>
                <a:lnTo>
                  <a:pt x="20595" y="14322"/>
                </a:lnTo>
                <a:lnTo>
                  <a:pt x="19340" y="14322"/>
                </a:lnTo>
                <a:lnTo>
                  <a:pt x="19340" y="15378"/>
                </a:lnTo>
                <a:close/>
              </a:path>
              <a:path w="21600" h="21600" extrusionOk="0">
                <a:moveTo>
                  <a:pt x="19340" y="16787"/>
                </a:moveTo>
                <a:lnTo>
                  <a:pt x="20595" y="16787"/>
                </a:lnTo>
                <a:lnTo>
                  <a:pt x="20595" y="15730"/>
                </a:lnTo>
                <a:lnTo>
                  <a:pt x="19340" y="15730"/>
                </a:lnTo>
                <a:lnTo>
                  <a:pt x="19340" y="16787"/>
                </a:lnTo>
                <a:close/>
              </a:path>
              <a:path w="21600" h="21600" extrusionOk="0">
                <a:moveTo>
                  <a:pt x="19340" y="18196"/>
                </a:moveTo>
                <a:lnTo>
                  <a:pt x="20595" y="18196"/>
                </a:lnTo>
                <a:lnTo>
                  <a:pt x="20595" y="17139"/>
                </a:lnTo>
                <a:lnTo>
                  <a:pt x="19340" y="17139"/>
                </a:lnTo>
                <a:lnTo>
                  <a:pt x="19340" y="18196"/>
                </a:lnTo>
                <a:close/>
              </a:path>
              <a:path w="21600" h="21600" extrusionOk="0">
                <a:moveTo>
                  <a:pt x="19340" y="19604"/>
                </a:moveTo>
                <a:lnTo>
                  <a:pt x="20595" y="19604"/>
                </a:lnTo>
                <a:lnTo>
                  <a:pt x="20595" y="18548"/>
                </a:lnTo>
                <a:lnTo>
                  <a:pt x="19340" y="18548"/>
                </a:lnTo>
                <a:lnTo>
                  <a:pt x="19340" y="19604"/>
                </a:lnTo>
                <a:close/>
              </a:path>
              <a:path w="21600" h="21600" extrusionOk="0">
                <a:moveTo>
                  <a:pt x="19340" y="21013"/>
                </a:moveTo>
                <a:lnTo>
                  <a:pt x="20595" y="21013"/>
                </a:lnTo>
                <a:lnTo>
                  <a:pt x="20595" y="19957"/>
                </a:lnTo>
                <a:lnTo>
                  <a:pt x="19340" y="19957"/>
                </a:lnTo>
                <a:lnTo>
                  <a:pt x="19340" y="21013"/>
                </a:lnTo>
                <a:close/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3" name="Picture 15" descr="ビデオカメラのイラスト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26" y="3166045"/>
            <a:ext cx="1362500" cy="12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8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96" y="3878978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127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ボックス 20"/>
          <p:cNvSpPr txBox="1"/>
          <p:nvPr/>
        </p:nvSpPr>
        <p:spPr>
          <a:xfrm>
            <a:off x="0" y="20005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Ⅲ 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デジタル教科書を使おう</a:t>
            </a:r>
            <a:endParaRPr lang="ja-JP" altLang="en-US" sz="44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175275" y="1783073"/>
            <a:ext cx="696948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200" dirty="0" smtClean="0">
                <a:solidFill>
                  <a:prstClr val="black"/>
                </a:solidFill>
              </a:rPr>
              <a:t>○ アイコンをクリックしてデジタル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en-US" altLang="ja-JP" sz="3200" dirty="0">
                <a:solidFill>
                  <a:prstClr val="black"/>
                </a:solidFill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</a:rPr>
              <a:t>　教科書を起動する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1600" dirty="0" smtClean="0">
                <a:solidFill>
                  <a:prstClr val="black"/>
                </a:solidFill>
              </a:rPr>
              <a:t>　</a:t>
            </a:r>
            <a:endParaRPr lang="en-US" altLang="ja-JP" sz="1600" dirty="0">
              <a:solidFill>
                <a:prstClr val="black"/>
              </a:solidFill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</a:rPr>
              <a:t>○ 画面の指示に従ってクリックし，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3200" dirty="0">
                <a:solidFill>
                  <a:prstClr val="black"/>
                </a:solidFill>
              </a:rPr>
              <a:t>　</a:t>
            </a:r>
            <a:r>
              <a:rPr lang="ja-JP" altLang="en-US" sz="3200" dirty="0" smtClean="0">
                <a:solidFill>
                  <a:prstClr val="black"/>
                </a:solidFill>
              </a:rPr>
              <a:t> 目次を表示する</a:t>
            </a:r>
            <a:endParaRPr lang="en-US" altLang="ja-JP" sz="3200" dirty="0" smtClean="0">
              <a:solidFill>
                <a:prstClr val="black"/>
              </a:solidFill>
            </a:endParaRPr>
          </a:p>
          <a:p>
            <a:endParaRPr lang="en-US" altLang="ja-JP" sz="3200" dirty="0" smtClean="0">
              <a:solidFill>
                <a:prstClr val="black"/>
              </a:solidFill>
            </a:endParaRPr>
          </a:p>
          <a:p>
            <a:r>
              <a:rPr lang="ja-JP" altLang="en-US" sz="1600" dirty="0" smtClean="0">
                <a:solidFill>
                  <a:prstClr val="black"/>
                </a:solidFill>
              </a:rPr>
              <a:t>　</a:t>
            </a:r>
            <a:endParaRPr lang="en-US" altLang="ja-JP" sz="1600" dirty="0">
              <a:solidFill>
                <a:prstClr val="black"/>
              </a:solidFill>
            </a:endParaRPr>
          </a:p>
          <a:p>
            <a:r>
              <a:rPr lang="ja-JP" altLang="en-US" sz="3200" dirty="0" smtClean="0">
                <a:solidFill>
                  <a:prstClr val="black"/>
                </a:solidFill>
              </a:rPr>
              <a:t>○ いろいろなページを開く</a:t>
            </a:r>
            <a:endParaRPr lang="en-US" altLang="ja-JP" sz="3200" dirty="0">
              <a:solidFill>
                <a:prstClr val="black"/>
              </a:solidFill>
            </a:endParaRPr>
          </a:p>
        </p:txBody>
      </p:sp>
      <p:sp>
        <p:nvSpPr>
          <p:cNvPr id="30" name="下矢印 29"/>
          <p:cNvSpPr/>
          <p:nvPr/>
        </p:nvSpPr>
        <p:spPr>
          <a:xfrm>
            <a:off x="3718521" y="2890810"/>
            <a:ext cx="628770" cy="3535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下矢印 30"/>
          <p:cNvSpPr/>
          <p:nvPr/>
        </p:nvSpPr>
        <p:spPr>
          <a:xfrm>
            <a:off x="3718521" y="4597144"/>
            <a:ext cx="628770" cy="353500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29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ねらい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24551" y="1648653"/>
            <a:ext cx="8172430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 smtClean="0"/>
              <a:t>○ </a:t>
            </a:r>
            <a:r>
              <a:rPr kumimoji="1" lang="ja-JP" altLang="en-US" sz="3600" dirty="0" smtClean="0"/>
              <a:t>デジタル教科書の概要を知る</a:t>
            </a:r>
            <a:endParaRPr kumimoji="1" lang="en-US" altLang="ja-JP" sz="3600" dirty="0" smtClean="0"/>
          </a:p>
          <a:p>
            <a:endParaRPr lang="en-US" altLang="ja-JP" sz="3600" dirty="0" smtClean="0"/>
          </a:p>
          <a:p>
            <a:r>
              <a:rPr lang="ja-JP" altLang="en-US" sz="3600" dirty="0" smtClean="0"/>
              <a:t>○ デジタル教科書の使い方を理解する</a:t>
            </a:r>
            <a:endParaRPr lang="en-US" altLang="ja-JP" sz="3600" dirty="0" smtClean="0"/>
          </a:p>
          <a:p>
            <a:endParaRPr kumimoji="1" lang="en-US" altLang="ja-JP" sz="3600" dirty="0" smtClean="0"/>
          </a:p>
          <a:p>
            <a:r>
              <a:rPr kumimoji="1" lang="ja-JP" altLang="en-US" sz="3600" dirty="0" smtClean="0"/>
              <a:t>○ デジタル</a:t>
            </a:r>
            <a:r>
              <a:rPr kumimoji="1" lang="ja-JP" altLang="en-US" sz="3600" dirty="0"/>
              <a:t>教科書</a:t>
            </a:r>
            <a:r>
              <a:rPr kumimoji="1" lang="ja-JP" altLang="en-US" sz="3600" dirty="0" smtClean="0"/>
              <a:t>の授業</a:t>
            </a:r>
            <a:r>
              <a:rPr lang="ja-JP" altLang="en-US" sz="3600" dirty="0"/>
              <a:t>で</a:t>
            </a:r>
            <a:r>
              <a:rPr lang="ja-JP" altLang="en-US" sz="3600" dirty="0" smtClean="0"/>
              <a:t>の</a:t>
            </a:r>
            <a:r>
              <a:rPr kumimoji="1" lang="ja-JP" altLang="en-US" sz="3600" dirty="0" smtClean="0"/>
              <a:t>活用</a:t>
            </a:r>
            <a:endParaRPr kumimoji="1" lang="en-US" altLang="ja-JP" sz="3600" dirty="0" smtClean="0"/>
          </a:p>
          <a:p>
            <a:r>
              <a:rPr lang="ja-JP" altLang="en-US" sz="3600" dirty="0"/>
              <a:t>　 </a:t>
            </a:r>
            <a:r>
              <a:rPr kumimoji="1" lang="ja-JP" altLang="en-US" sz="3600" dirty="0" smtClean="0"/>
              <a:t>イメージをもつ</a:t>
            </a:r>
            <a:endParaRPr kumimoji="1" lang="ja-JP" altLang="en-US" sz="3600" dirty="0"/>
          </a:p>
        </p:txBody>
      </p:sp>
      <p:pic>
        <p:nvPicPr>
          <p:cNvPr id="7" name="Picture 6" descr="X:\槙野\ﾁｭﾛﾘ\churoli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479" y="4833746"/>
            <a:ext cx="1519354" cy="15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4498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C:\Users\u76.CENTER\Desktop\図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36" y="2538468"/>
            <a:ext cx="2356268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u76.CENTER\Desktop\図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664" y="2539279"/>
            <a:ext cx="3561439" cy="1969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Z:\事務文書\情報教育\201_所員研究\H25-26デジタル教科書パッケージ\20130708川面小\DSC0426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1" t="13207" r="30029" b="16546"/>
          <a:stretch/>
        </p:blipFill>
        <p:spPr bwMode="auto">
          <a:xfrm>
            <a:off x="6410910" y="2539280"/>
            <a:ext cx="2511073" cy="196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円/楕円 16"/>
          <p:cNvSpPr/>
          <p:nvPr/>
        </p:nvSpPr>
        <p:spPr>
          <a:xfrm>
            <a:off x="1015992" y="2426092"/>
            <a:ext cx="943810" cy="9275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734357" y="2993558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9" name="線吹き出し 1 (枠付き) 18"/>
          <p:cNvSpPr/>
          <p:nvPr/>
        </p:nvSpPr>
        <p:spPr>
          <a:xfrm>
            <a:off x="426212" y="4989985"/>
            <a:ext cx="1669900" cy="676206"/>
          </a:xfrm>
          <a:prstGeom prst="borderCallout1">
            <a:avLst>
              <a:gd name="adj1" fmla="val -2850"/>
              <a:gd name="adj2" fmla="val 91348"/>
              <a:gd name="adj3" fmla="val -249617"/>
              <a:gd name="adj4" fmla="val 86994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562522" y="4976101"/>
            <a:ext cx="1397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拡 大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2" name="線吹き出し 1 (枠付き) 21"/>
          <p:cNvSpPr/>
          <p:nvPr/>
        </p:nvSpPr>
        <p:spPr>
          <a:xfrm>
            <a:off x="3104224" y="4989985"/>
            <a:ext cx="2315228" cy="707886"/>
          </a:xfrm>
          <a:prstGeom prst="borderCallout1">
            <a:avLst>
              <a:gd name="adj1" fmla="val -5748"/>
              <a:gd name="adj2" fmla="val 10322"/>
              <a:gd name="adj3" fmla="val -172633"/>
              <a:gd name="adj4" fmla="val 6991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104224" y="4976101"/>
            <a:ext cx="2315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書き込み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7666446" y="2503310"/>
            <a:ext cx="1089948" cy="79208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5" name="線吹き出し 1 (枠付き) 24"/>
          <p:cNvSpPr/>
          <p:nvPr/>
        </p:nvSpPr>
        <p:spPr>
          <a:xfrm>
            <a:off x="6459668" y="5017706"/>
            <a:ext cx="2289367" cy="743479"/>
          </a:xfrm>
          <a:prstGeom prst="borderCallout1">
            <a:avLst>
              <a:gd name="adj1" fmla="val -2850"/>
              <a:gd name="adj2" fmla="val 91348"/>
              <a:gd name="adj3" fmla="val -230690"/>
              <a:gd name="adj4" fmla="val 82198"/>
            </a:avLst>
          </a:prstGeom>
          <a:solidFill>
            <a:schemeClr val="accent1"/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459669" y="5017706"/>
            <a:ext cx="2289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動画再生</a:t>
            </a:r>
            <a:endParaRPr lang="ja-JP" alt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04936" y="1592435"/>
            <a:ext cx="83280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</a:rPr>
              <a:t>三つ</a:t>
            </a:r>
            <a:r>
              <a:rPr lang="ja-JP" altLang="en-US" sz="3600" dirty="0">
                <a:solidFill>
                  <a:prstClr val="black"/>
                </a:solidFill>
              </a:rPr>
              <a:t>の機能</a:t>
            </a:r>
            <a:r>
              <a:rPr lang="ja-JP" altLang="en-US" sz="3600" dirty="0" smtClean="0">
                <a:solidFill>
                  <a:prstClr val="black"/>
                </a:solidFill>
              </a:rPr>
              <a:t>を体験する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【10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  <a:endParaRPr lang="ja-JP" altLang="en-US" sz="3600" dirty="0">
              <a:solidFill>
                <a:prstClr val="black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0" y="20005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Ⅲ 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デジタル教科書を使おう</a:t>
            </a:r>
            <a:endParaRPr lang="ja-JP" altLang="en-US" sz="44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096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849" y="4920342"/>
            <a:ext cx="1528721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80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デジタル教科書の活用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itchFamily="50" charset="-128"/>
              </a:rPr>
              <a:t>を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考えよう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504593"/>
            <a:ext cx="895019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１ ３分間の模擬授業をつくる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      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グループ協議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２ 模擬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授業を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行う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   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グループ代表による発表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 感想を共有する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2178650" y="3893127"/>
            <a:ext cx="628770" cy="56934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下矢印 7"/>
          <p:cNvSpPr/>
          <p:nvPr/>
        </p:nvSpPr>
        <p:spPr>
          <a:xfrm>
            <a:off x="2178650" y="2188234"/>
            <a:ext cx="628770" cy="569344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3296" y="4543425"/>
            <a:ext cx="4171457" cy="19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5598957"/>
            <a:ext cx="601818" cy="60181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55" y="5503707"/>
            <a:ext cx="601818" cy="60181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64986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193803" y="1295286"/>
            <a:ext cx="895019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模擬授業の場面を決める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・学年，教科，単元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1786393" y="2081309"/>
            <a:ext cx="4094508" cy="628555"/>
          </a:xfrm>
          <a:prstGeom prst="roundRect">
            <a:avLst>
              <a:gd name="adj" fmla="val 19796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-1" y="159507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　３分間の模擬授業をつくる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9" name="フローチャート : 書類 18"/>
          <p:cNvSpPr/>
          <p:nvPr/>
        </p:nvSpPr>
        <p:spPr>
          <a:xfrm flipH="1" flipV="1">
            <a:off x="6606109" y="1894669"/>
            <a:ext cx="2322599" cy="1033474"/>
          </a:xfrm>
          <a:prstGeom prst="flowChartDocumen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597858" y="2097146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ワークシートに</a:t>
            </a:r>
            <a:endParaRPr kumimoji="1" lang="en-US" altLang="ja-JP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記入しながら</a:t>
            </a:r>
            <a:endParaRPr kumimoji="1"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3292682" y="3599210"/>
            <a:ext cx="58513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例</a:t>
            </a:r>
            <a:r>
              <a:rPr lang="en-US" altLang="ja-JP" sz="2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 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学年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 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６年生，教科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社会科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pPr lvl="0"/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単元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…『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幕末から明治維新へ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』</a:t>
            </a:r>
            <a:endParaRPr lang="en-US" altLang="ja-JP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3" name="角丸四角形吹き出し 2"/>
          <p:cNvSpPr/>
          <p:nvPr/>
        </p:nvSpPr>
        <p:spPr>
          <a:xfrm>
            <a:off x="3292682" y="3536454"/>
            <a:ext cx="5533922" cy="939317"/>
          </a:xfrm>
          <a:prstGeom prst="wedgeRoundRectCallout">
            <a:avLst>
              <a:gd name="adj1" fmla="val -7600"/>
              <a:gd name="adj2" fmla="val 78297"/>
              <a:gd name="adj3" fmla="val 16667"/>
            </a:avLst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3296" y="4543425"/>
            <a:ext cx="4171457" cy="19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775" y="5598957"/>
            <a:ext cx="601818" cy="601818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455" y="5503707"/>
            <a:ext cx="601818" cy="601818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1028" name="Picture 4" descr="C:\Users\u76.CENTER\Desktop\bunbougu_enpitsu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062">
            <a:off x="8368244" y="1355565"/>
            <a:ext cx="339900" cy="87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789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円/楕円 16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295286"/>
            <a:ext cx="895019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模擬授業の場面を決める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・学年，教科，単元</a:t>
            </a:r>
            <a:endParaRPr lang="en-US" altLang="ja-JP" sz="3200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３分間の模擬授業をつくる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・どの資料を，どんな順番で提示するか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・どの機能を，どう操作するか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（どこまで拡大するか，どこに注目させるか，</a:t>
            </a:r>
            <a:endParaRPr lang="en-US" altLang="ja-JP" sz="28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何を</a:t>
            </a:r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書き込</a:t>
            </a:r>
            <a:r>
              <a:rPr lang="ja-JP" altLang="en-US" sz="28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むか　等）</a:t>
            </a:r>
            <a:endParaRPr lang="en-US" altLang="ja-JP" sz="28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・学習活動，発問・説明等をどうするか</a:t>
            </a:r>
            <a:r>
              <a:rPr lang="ja-JP" altLang="en-US" sz="28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　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4" name="下矢印 13"/>
          <p:cNvSpPr/>
          <p:nvPr/>
        </p:nvSpPr>
        <p:spPr>
          <a:xfrm>
            <a:off x="990534" y="2081309"/>
            <a:ext cx="468989" cy="877962"/>
          </a:xfrm>
          <a:prstGeom prst="downArrow">
            <a:avLst/>
          </a:prstGeom>
          <a:solidFill>
            <a:srgbClr val="99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/>
          <p:cNvSpPr/>
          <p:nvPr/>
        </p:nvSpPr>
        <p:spPr>
          <a:xfrm>
            <a:off x="1786393" y="2081309"/>
            <a:ext cx="4094508" cy="628555"/>
          </a:xfrm>
          <a:prstGeom prst="roundRect">
            <a:avLst>
              <a:gd name="adj" fmla="val 19796"/>
            </a:avLst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　３分間の模擬授業をつくる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19" name="フローチャート : 書類 18"/>
          <p:cNvSpPr/>
          <p:nvPr/>
        </p:nvSpPr>
        <p:spPr>
          <a:xfrm flipH="1" flipV="1">
            <a:off x="6606109" y="1894669"/>
            <a:ext cx="2322599" cy="1033474"/>
          </a:xfrm>
          <a:prstGeom prst="flowChartDocumen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597858" y="2097146"/>
            <a:ext cx="23391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ワークシートに</a:t>
            </a:r>
            <a:endParaRPr kumimoji="1" lang="en-US" altLang="ja-JP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ja-JP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記入しながら</a:t>
            </a:r>
            <a:endParaRPr kumimoji="1" lang="ja-JP" alt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正方形/長方形 15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4" descr="C:\Users\u76.CENTER\Desktop\bunbougu_enpitsu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64062">
            <a:off x="8368244" y="1355565"/>
            <a:ext cx="339900" cy="87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2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模擬授業を行う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389879"/>
            <a:ext cx="89501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模擬授業者（グループ代表）を決める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・模擬授業者以外は，児童生徒役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7" b="96267" l="2400" r="100000">
                        <a14:foregroundMark x1="39200" y1="85600" x2="39200" y2="85600"/>
                        <a14:foregroundMark x1="35733" y1="82667" x2="35733" y2="82667"/>
                        <a14:foregroundMark x1="38133" y1="91467" x2="38133" y2="91467"/>
                        <a14:foregroundMark x1="39200" y1="81600" x2="39200" y2="8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32" y="5158596"/>
            <a:ext cx="1582014" cy="158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模擬授業を行う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93803" y="1389879"/>
            <a:ext cx="8950197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模擬授業者（グループ代表）を決める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・模擬授業者以外は，児童生徒役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模擬授業を行う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 　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・３分間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・スクリーン（画面）の前で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・学年，教科，単元を伝えて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 　 　　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例 「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6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年生，社会科，</a:t>
            </a:r>
            <a:endParaRPr lang="en-US" altLang="ja-JP" sz="2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2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　　　　　　　　　 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『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幕末から明治維新へ</a:t>
            </a:r>
            <a:r>
              <a:rPr lang="en-US" altLang="ja-JP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』</a:t>
            </a:r>
            <a:r>
              <a:rPr lang="ja-JP" altLang="en-US" sz="2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です」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14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14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</a:t>
            </a:r>
            <a:endParaRPr lang="en-US" altLang="ja-JP" sz="14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667" b="96267" l="2400" r="100000">
                        <a14:foregroundMark x1="39200" y1="85600" x2="39200" y2="85600"/>
                        <a14:foregroundMark x1="35733" y1="82667" x2="35733" y2="82667"/>
                        <a14:foregroundMark x1="38133" y1="91467" x2="38133" y2="91467"/>
                        <a14:foregroundMark x1="39200" y1="81600" x2="39200" y2="81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32" y="5158596"/>
            <a:ext cx="1582014" cy="1582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角丸四角形吹き出し 2"/>
          <p:cNvSpPr/>
          <p:nvPr/>
        </p:nvSpPr>
        <p:spPr>
          <a:xfrm>
            <a:off x="3086100" y="5353050"/>
            <a:ext cx="5048250" cy="962025"/>
          </a:xfrm>
          <a:prstGeom prst="wedgeRoundRectCallout">
            <a:avLst>
              <a:gd name="adj1" fmla="val -62720"/>
              <a:gd name="adj2" fmla="val -9840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71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感想を共有する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01314" y="1815636"/>
            <a:ext cx="90599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グループ内で感想を出し合う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【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３分間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】</a:t>
            </a:r>
          </a:p>
          <a:p>
            <a:endParaRPr lang="en-US" altLang="ja-JP" sz="36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全体で発表する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2039994" y="2727994"/>
            <a:ext cx="628770" cy="4836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 rot="20918018">
            <a:off x="74197" y="145124"/>
            <a:ext cx="1563137" cy="908520"/>
          </a:xfrm>
          <a:prstGeom prst="ellipse">
            <a:avLst/>
          </a:prstGeom>
          <a:solidFill>
            <a:srgbClr val="333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 rot="20846047">
            <a:off x="110050" y="223715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グループ</a:t>
            </a:r>
            <a:endParaRPr lang="en-US" altLang="ja-JP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  <a:p>
            <a:r>
              <a:rPr lang="ja-JP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　協 議</a:t>
            </a:r>
            <a:endParaRPr lang="ja-JP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82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itchFamily="50" charset="-128"/>
              </a:rPr>
              <a:t>「教育の情報化に関する手引」から</a:t>
            </a:r>
            <a:endParaRPr lang="ja-JP" altLang="en-US" sz="40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349370" y="1857851"/>
            <a:ext cx="8445260" cy="2538303"/>
          </a:xfrm>
          <a:prstGeom prst="roundRect">
            <a:avLst>
              <a:gd name="adj" fmla="val 605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84880" y="2146150"/>
            <a:ext cx="837423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　ＩＣＴ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活用の場面やタイミング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，活用する</a:t>
            </a:r>
            <a:endParaRPr lang="en-US" altLang="ja-JP" sz="32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900" dirty="0" smtClean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endParaRPr lang="en-US" altLang="ja-JP" sz="9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上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での創意工夫など，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教員の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指導力が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教育効</a:t>
            </a:r>
            <a:endParaRPr lang="en-US" altLang="ja-JP" sz="32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900" dirty="0" smtClean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endParaRPr lang="en-US" altLang="ja-JP" sz="9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itchFamily="50" charset="-128"/>
              </a:rPr>
              <a:t>果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itchFamily="50" charset="-128"/>
              </a:rPr>
              <a:t>に大きく関わる。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6208594" y="799307"/>
            <a:ext cx="27574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en-US" altLang="ja-JP" sz="2000" dirty="0">
                <a:solidFill>
                  <a:prstClr val="black"/>
                </a:solidFill>
                <a:latin typeface="+mn-ea"/>
              </a:rPr>
              <a:t>(2010</a:t>
            </a:r>
            <a:r>
              <a:rPr lang="ja-JP" altLang="en-US" sz="2000" dirty="0" err="1">
                <a:solidFill>
                  <a:prstClr val="black"/>
                </a:solidFill>
                <a:latin typeface="+mn-ea"/>
              </a:rPr>
              <a:t>，</a:t>
            </a:r>
            <a:r>
              <a:rPr lang="ja-JP" altLang="en-US" sz="2000" dirty="0">
                <a:solidFill>
                  <a:prstClr val="black"/>
                </a:solidFill>
                <a:latin typeface="+mn-ea"/>
              </a:rPr>
              <a:t>文部科学省</a:t>
            </a:r>
            <a:r>
              <a:rPr lang="en-US" altLang="ja-JP" sz="2000" dirty="0" smtClean="0">
                <a:solidFill>
                  <a:prstClr val="black"/>
                </a:solidFill>
                <a:latin typeface="+mn-ea"/>
              </a:rPr>
              <a:t>)</a:t>
            </a:r>
            <a:endParaRPr lang="ja-JP" altLang="en-US" sz="2000" dirty="0">
              <a:solidFill>
                <a:prstClr val="black"/>
              </a:solidFill>
              <a:latin typeface="+mn-ea"/>
            </a:endParaRPr>
          </a:p>
        </p:txBody>
      </p:sp>
      <p:cxnSp>
        <p:nvCxnSpPr>
          <p:cNvPr id="8" name="直線コネクタ 7"/>
          <p:cNvCxnSpPr/>
          <p:nvPr/>
        </p:nvCxnSpPr>
        <p:spPr>
          <a:xfrm>
            <a:off x="4456981" y="3348417"/>
            <a:ext cx="2620094" cy="0"/>
          </a:xfrm>
          <a:prstGeom prst="line">
            <a:avLst/>
          </a:prstGeom>
          <a:ln w="476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718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solidFill>
                  <a:prstClr val="black"/>
                </a:solidFill>
                <a:latin typeface="HG丸ｺﾞｼｯｸM-PRO" pitchFamily="50" charset="-128"/>
              </a:rPr>
              <a:t>終</a:t>
            </a:r>
            <a:r>
              <a:rPr lang="ja-JP" altLang="en-US" sz="4400" dirty="0" smtClean="0">
                <a:solidFill>
                  <a:prstClr val="black"/>
                </a:solidFill>
                <a:latin typeface="HG丸ｺﾞｼｯｸM-PRO" pitchFamily="50" charset="-128"/>
              </a:rPr>
              <a:t>わりに</a:t>
            </a:r>
            <a:endParaRPr lang="ja-JP" altLang="en-US" sz="44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4957" y="2125000"/>
            <a:ext cx="83273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デジタル教科書校内研修について，振り返りシートに記入をお願いします。　</a:t>
            </a:r>
            <a:endParaRPr lang="en-US" altLang="ja-JP" sz="36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14" y="3816569"/>
            <a:ext cx="3299487" cy="2698815"/>
          </a:xfrm>
          <a:prstGeom prst="rect">
            <a:avLst/>
          </a:prstGeom>
        </p:spPr>
      </p:pic>
      <p:pic>
        <p:nvPicPr>
          <p:cNvPr id="7" name="Picture 2" descr="Y:\所員長研共有情報\情報教育部\ﾁｭﾛﾘ\churoli005.bmp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7" r="18208" b="11542"/>
          <a:stretch/>
        </p:blipFill>
        <p:spPr bwMode="auto">
          <a:xfrm>
            <a:off x="6773112" y="4365104"/>
            <a:ext cx="2155372" cy="21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22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prstClr val="black"/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979228" y="5099569"/>
            <a:ext cx="5109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Ⅳ</a:t>
            </a:r>
            <a:r>
              <a:rPr kumimoji="1" lang="ja-JP" altLang="en-US" sz="2400" dirty="0" smtClean="0"/>
              <a:t>では３分間の模擬授業を行います</a:t>
            </a:r>
            <a:endParaRPr kumimoji="1" lang="ja-JP" altLang="en-US" sz="2400" dirty="0"/>
          </a:p>
        </p:txBody>
      </p:sp>
      <p:sp>
        <p:nvSpPr>
          <p:cNvPr id="7" name="角丸四角形吹き出し 6"/>
          <p:cNvSpPr/>
          <p:nvPr/>
        </p:nvSpPr>
        <p:spPr>
          <a:xfrm>
            <a:off x="904875" y="5039213"/>
            <a:ext cx="5183444" cy="574604"/>
          </a:xfrm>
          <a:prstGeom prst="wedgeRoundRectCallout">
            <a:avLst>
              <a:gd name="adj1" fmla="val -37133"/>
              <a:gd name="adj2" fmla="val -102763"/>
              <a:gd name="adj3" fmla="val 16667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X:\槙野\ﾁｭﾛﾘ\チュロリのコピ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519" y="5532226"/>
            <a:ext cx="1264291" cy="129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286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Y:\所員長研共有情報\情報教育部\ﾁｭﾛﾘ\churoli005.bmp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7" r="18208" b="11542"/>
          <a:stretch/>
        </p:blipFill>
        <p:spPr bwMode="auto">
          <a:xfrm>
            <a:off x="6773112" y="4365104"/>
            <a:ext cx="2155372" cy="215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3995936" y="599216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solidFill>
                  <a:prstClr val="black"/>
                </a:solidFill>
                <a:latin typeface="HG丸ｺﾞｼｯｸM-PRO" pitchFamily="50" charset="-128"/>
              </a:rPr>
              <a:t>お疲れ様でした</a:t>
            </a:r>
            <a:endParaRPr lang="ja-JP" altLang="en-US" sz="28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 rot="20530747">
            <a:off x="87172" y="361577"/>
            <a:ext cx="1857654" cy="860901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</a:rPr>
              <a:t>修了</a:t>
            </a:r>
            <a:endParaRPr lang="ja-JP" altLang="en-US" sz="2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0" y="1576315"/>
            <a:ext cx="9144000" cy="1713423"/>
          </a:xfrm>
          <a:prstGeom prst="rect">
            <a:avLst/>
          </a:prstGeom>
          <a:solidFill>
            <a:srgbClr val="3333FF"/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デジタル教科書校内研修パッケージ</a:t>
            </a:r>
            <a:endParaRPr lang="en-US" altLang="ja-JP" sz="4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  <a:p>
            <a:pPr algn="ctr"/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― 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日常的，効果的に活用するために 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itchFamily="50" charset="-128"/>
                <a:ea typeface="HG丸ｺﾞｼｯｸM-PRO" pitchFamily="50" charset="-128"/>
              </a:rPr>
              <a:t>―</a:t>
            </a:r>
            <a:endParaRPr lang="ja-JP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itchFamily="50" charset="-128"/>
              <a:ea typeface="HG丸ｺﾞｼｯｸM-PRO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09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0" y="170241"/>
            <a:ext cx="9144000" cy="854692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0" y="170241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校内研修</a:t>
            </a:r>
            <a:r>
              <a:rPr lang="ja-JP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の</a:t>
            </a:r>
            <a:r>
              <a:rPr lang="ja-JP" alt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流れ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（</a:t>
            </a:r>
            <a:r>
              <a:rPr lang="en-US" altLang="ja-JP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70</a:t>
            </a:r>
            <a:r>
              <a:rPr lang="ja-JP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G丸ｺﾞｼｯｸM-PRO" panose="020F0600000000000000" pitchFamily="50" charset="-128"/>
              </a:rPr>
              <a:t>分）</a:t>
            </a:r>
            <a:endParaRPr lang="ja-JP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G丸ｺﾞｼｯｸM-PRO" panose="020F0600000000000000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84856" y="1469099"/>
            <a:ext cx="84977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Ⅰ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 デジタル教科書を知ろう　（</a:t>
            </a:r>
            <a:r>
              <a:rPr lang="en-US" altLang="ja-JP" sz="3600" dirty="0" smtClean="0">
                <a:solidFill>
                  <a:prstClr val="black"/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prstClr val="black"/>
                </a:solidFill>
                <a:latin typeface="HG丸ｺﾞｼｯｸM-PRO" pitchFamily="50" charset="-128"/>
              </a:rPr>
              <a:t>分</a:t>
            </a:r>
            <a:r>
              <a:rPr lang="ja-JP" altLang="en-US" sz="3600" dirty="0">
                <a:solidFill>
                  <a:prstClr val="black"/>
                </a:solidFill>
                <a:latin typeface="HG丸ｺﾞｼｯｸM-PRO" pitchFamily="50" charset="-128"/>
              </a:rPr>
              <a:t>）</a:t>
            </a:r>
            <a:endParaRPr lang="en-US" altLang="ja-JP" sz="3600" dirty="0" smtClean="0">
              <a:solidFill>
                <a:prstClr val="black"/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Ⅱ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デジタル教科書を見よう　（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Ⅲ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デジタル教科書を使おう　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1</a:t>
            </a: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endParaRPr lang="en-US" altLang="ja-JP" sz="3600" dirty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en-US" altLang="ja-JP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Ⅳ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デジタル教科書の活用を考えよう</a:t>
            </a:r>
            <a:endParaRPr lang="en-US" altLang="ja-JP" sz="3600" dirty="0" smtClean="0">
              <a:solidFill>
                <a:schemeClr val="bg1">
                  <a:lumMod val="85000"/>
                </a:schemeClr>
              </a:solidFill>
              <a:latin typeface="HG丸ｺﾞｼｯｸM-PRO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　　　　　　　　　　　　</a:t>
            </a:r>
            <a:r>
              <a:rPr lang="ja-JP" altLang="en-US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 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（</a:t>
            </a:r>
            <a:r>
              <a:rPr lang="en-US" altLang="ja-JP" sz="3600" dirty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40</a:t>
            </a:r>
            <a:r>
              <a:rPr lang="ja-JP" altLang="en-US" sz="3600" dirty="0" smtClean="0">
                <a:solidFill>
                  <a:schemeClr val="bg1">
                    <a:lumMod val="85000"/>
                  </a:schemeClr>
                </a:solidFill>
                <a:latin typeface="HG丸ｺﾞｼｯｸM-PRO" pitchFamily="50" charset="-128"/>
              </a:rPr>
              <a:t>分）</a:t>
            </a:r>
            <a:r>
              <a:rPr lang="ja-JP" altLang="en-US" sz="3500" dirty="0" smtClean="0">
                <a:solidFill>
                  <a:prstClr val="black"/>
                </a:solidFill>
                <a:latin typeface="HG丸ｺﾞｼｯｸM-PRO" pitchFamily="50" charset="-128"/>
              </a:rPr>
              <a:t>　　　　</a:t>
            </a:r>
            <a:endParaRPr lang="ja-JP" altLang="en-US" sz="3500" dirty="0">
              <a:solidFill>
                <a:prstClr val="black"/>
              </a:solidFill>
              <a:latin typeface="HG丸ｺﾞｼｯｸM-PRO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281" y="2296885"/>
            <a:ext cx="1519354" cy="1422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49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105131" y="1733868"/>
            <a:ext cx="8894223" cy="3173725"/>
          </a:xfrm>
          <a:prstGeom prst="roundRect">
            <a:avLst>
              <a:gd name="adj" fmla="val 708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/>
          <p:cNvGrpSpPr/>
          <p:nvPr/>
        </p:nvGrpSpPr>
        <p:grpSpPr>
          <a:xfrm>
            <a:off x="141426" y="1822430"/>
            <a:ext cx="9030701" cy="2800767"/>
            <a:chOff x="149594" y="1985601"/>
            <a:chExt cx="9030701" cy="2800767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149594" y="1985601"/>
              <a:ext cx="9030701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○ 学習</a:t>
              </a:r>
              <a:r>
                <a:rPr lang="ja-JP" altLang="en-US" sz="32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に対する児童生徒の興味・</a:t>
              </a:r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関心が高まる</a:t>
              </a:r>
              <a:endParaRPr lang="en-US" altLang="ja-JP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</a:t>
              </a:r>
              <a:endParaRPr lang="ja-JP" altLang="en-US" sz="1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○ 児童</a:t>
              </a:r>
              <a:r>
                <a:rPr lang="ja-JP" altLang="en-US" sz="32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生徒</a:t>
              </a:r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一人一人が課題を明確につかめる</a:t>
              </a:r>
              <a:endParaRPr lang="en-US" altLang="ja-JP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</a:t>
              </a:r>
              <a:endParaRPr lang="ja-JP" altLang="en-US" sz="1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○ 発問</a:t>
              </a:r>
              <a:r>
                <a:rPr lang="ja-JP" altLang="en-US" sz="32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，指示や説明が</a:t>
              </a:r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より</a:t>
              </a:r>
              <a:r>
                <a:rPr lang="ja-JP" altLang="en-US" sz="3200" dirty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わかりやすく</a:t>
              </a:r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なる</a:t>
              </a:r>
              <a:endParaRPr lang="en-US" altLang="ja-JP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  <a:p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</a:t>
              </a:r>
            </a:p>
            <a:p>
              <a:r>
                <a:rPr lang="ja-JP" altLang="en-US" sz="32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○ 児童生徒の知識の定着が図られる</a:t>
              </a:r>
              <a:r>
                <a:rPr lang="en-US" altLang="ja-JP" sz="1600" dirty="0" smtClean="0">
                  <a:solidFill>
                    <a:prstClr val="black"/>
                  </a:solidFill>
                  <a:latin typeface="HG丸ｺﾞｼｯｸM-PRO" panose="020F0600000000000000" pitchFamily="50" charset="-128"/>
                </a:rPr>
                <a:t> </a:t>
              </a:r>
              <a:endParaRPr lang="en-US" altLang="ja-JP" sz="1600" dirty="0">
                <a:solidFill>
                  <a:prstClr val="black"/>
                </a:solidFill>
                <a:latin typeface="HG丸ｺﾞｼｯｸM-PRO" panose="020F0600000000000000" pitchFamily="50" charset="-128"/>
              </a:endParaRPr>
            </a:p>
          </p:txBody>
        </p:sp>
        <p:cxnSp>
          <p:nvCxnSpPr>
            <p:cNvPr id="7" name="直線コネクタ 6"/>
            <p:cNvCxnSpPr/>
            <p:nvPr/>
          </p:nvCxnSpPr>
          <p:spPr>
            <a:xfrm>
              <a:off x="4346227" y="3300058"/>
              <a:ext cx="1032727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5201270" y="2552688"/>
              <a:ext cx="2130724" cy="862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/>
            <p:cNvCxnSpPr/>
            <p:nvPr/>
          </p:nvCxnSpPr>
          <p:spPr>
            <a:xfrm>
              <a:off x="739631" y="4033010"/>
              <a:ext cx="337153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>
              <a:off x="2737994" y="4760891"/>
              <a:ext cx="919148" cy="15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正方形/長方形 14"/>
          <p:cNvSpPr/>
          <p:nvPr/>
        </p:nvSpPr>
        <p:spPr>
          <a:xfrm>
            <a:off x="2565779" y="1246001"/>
            <a:ext cx="65782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prstClr val="black"/>
                </a:solidFill>
                <a:latin typeface="+mn-ea"/>
              </a:rPr>
              <a:t>『</a:t>
            </a:r>
            <a:r>
              <a:rPr lang="ja-JP" altLang="en-US" sz="2000" dirty="0">
                <a:solidFill>
                  <a:prstClr val="black"/>
                </a:solidFill>
                <a:latin typeface="+mn-ea"/>
              </a:rPr>
              <a:t>教育の情報化に関する手引</a:t>
            </a:r>
            <a:r>
              <a:rPr lang="en-US" altLang="ja-JP" sz="2000" dirty="0">
                <a:solidFill>
                  <a:prstClr val="black"/>
                </a:solidFill>
                <a:latin typeface="+mn-ea"/>
              </a:rPr>
              <a:t>』 </a:t>
            </a:r>
            <a:r>
              <a:rPr lang="en-US" altLang="ja-JP" sz="2000" dirty="0" smtClean="0">
                <a:solidFill>
                  <a:prstClr val="black"/>
                </a:solidFill>
                <a:latin typeface="+mn-ea"/>
              </a:rPr>
              <a:t>(2010</a:t>
            </a:r>
            <a:r>
              <a:rPr lang="ja-JP" altLang="en-US" sz="2000" dirty="0" err="1" smtClean="0">
                <a:solidFill>
                  <a:prstClr val="black"/>
                </a:solidFill>
                <a:latin typeface="+mn-ea"/>
              </a:rPr>
              <a:t>，</a:t>
            </a:r>
            <a:r>
              <a:rPr lang="ja-JP" altLang="en-US" sz="2000" dirty="0" smtClean="0">
                <a:solidFill>
                  <a:prstClr val="black"/>
                </a:solidFill>
                <a:latin typeface="+mn-ea"/>
              </a:rPr>
              <a:t>文部科学省</a:t>
            </a:r>
            <a:r>
              <a:rPr lang="en-US" altLang="ja-JP" sz="2000" dirty="0" smtClean="0">
                <a:solidFill>
                  <a:prstClr val="black"/>
                </a:solidFill>
                <a:latin typeface="+mn-ea"/>
              </a:rPr>
              <a:t>)</a:t>
            </a:r>
            <a:endParaRPr lang="ja-JP" altLang="en-US" sz="2000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05130" y="5403214"/>
            <a:ext cx="90669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○ 特別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な支援を必要とする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児童生徒に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とって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も</a:t>
            </a:r>
            <a:endParaRPr lang="en-US" altLang="ja-JP" sz="3200" dirty="0" smtClean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  <a:p>
            <a:pPr lvl="0"/>
            <a:r>
              <a:rPr lang="en-US" altLang="ja-JP" sz="3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 </a:t>
            </a:r>
            <a:r>
              <a:rPr lang="ja-JP" altLang="en-US" sz="32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　学習内容</a:t>
            </a:r>
            <a:r>
              <a:rPr lang="ja-JP" altLang="en-US" sz="32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がつかみやすくなる</a:t>
            </a:r>
          </a:p>
        </p:txBody>
      </p:sp>
      <p:sp>
        <p:nvSpPr>
          <p:cNvPr id="14" name="角丸四角形 13"/>
          <p:cNvSpPr/>
          <p:nvPr/>
        </p:nvSpPr>
        <p:spPr>
          <a:xfrm>
            <a:off x="105130" y="5223429"/>
            <a:ext cx="8894223" cy="1460145"/>
          </a:xfrm>
          <a:prstGeom prst="roundRect">
            <a:avLst>
              <a:gd name="adj" fmla="val 708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>
            <a:off x="731463" y="5953501"/>
            <a:ext cx="6155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デジタル教科書の効果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491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角丸四角形吹き出し 11"/>
          <p:cNvSpPr/>
          <p:nvPr/>
        </p:nvSpPr>
        <p:spPr>
          <a:xfrm>
            <a:off x="1654629" y="4825123"/>
            <a:ext cx="4686600" cy="1281763"/>
          </a:xfrm>
          <a:prstGeom prst="wedgeRoundRectCallout">
            <a:avLst>
              <a:gd name="adj1" fmla="val 60767"/>
              <a:gd name="adj2" fmla="val -1668"/>
              <a:gd name="adj3" fmla="val 16667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1521279" y="3928843"/>
            <a:ext cx="726262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ja-JP" altLang="en-US" dirty="0" smtClean="0">
                <a:solidFill>
                  <a:prstClr val="black"/>
                </a:solidFill>
              </a:rPr>
              <a:t>学校における教育の情報化の実態等に関する調査結果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(</a:t>
            </a:r>
            <a:r>
              <a:rPr lang="ja-JP" altLang="en-US" dirty="0" smtClean="0">
                <a:solidFill>
                  <a:prstClr val="black"/>
                </a:solidFill>
                <a:latin typeface="+mn-ea"/>
              </a:rPr>
              <a:t>文部</a:t>
            </a:r>
            <a:r>
              <a:rPr lang="ja-JP" altLang="en-US" dirty="0">
                <a:solidFill>
                  <a:prstClr val="black"/>
                </a:solidFill>
                <a:latin typeface="+mn-ea"/>
              </a:rPr>
              <a:t>科学省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)</a:t>
            </a:r>
            <a:endParaRPr lang="ja-JP" alt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893398"/>
              </p:ext>
            </p:extLst>
          </p:nvPr>
        </p:nvGraphicFramePr>
        <p:xfrm>
          <a:off x="1128622" y="1730020"/>
          <a:ext cx="7056000" cy="205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000"/>
                <a:gridCol w="1764000"/>
                <a:gridCol w="1764000"/>
                <a:gridCol w="1764000"/>
              </a:tblGrid>
              <a:tr h="684000">
                <a:tc>
                  <a:txBody>
                    <a:bodyPr/>
                    <a:lstStyle/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2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H23</a:t>
                      </a:r>
                      <a:endParaRPr kumimoji="1" lang="ja-JP" altLang="en-US" sz="32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H24</a:t>
                      </a:r>
                      <a:endParaRPr kumimoji="1" lang="ja-JP" altLang="en-US" sz="32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3333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b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メイリオ" panose="020B0604030504040204" pitchFamily="50" charset="-128"/>
                        </a:rPr>
                        <a:t>H25</a:t>
                      </a:r>
                      <a:endParaRPr kumimoji="1" lang="ja-JP" altLang="en-US" sz="32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anchor="ctr">
                    <a:solidFill>
                      <a:srgbClr val="3333CC"/>
                    </a:solidFill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 smtClean="0"/>
                        <a:t>全　国</a:t>
                      </a:r>
                      <a:endParaRPr kumimoji="1" lang="ja-JP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200" dirty="0" smtClean="0">
                          <a:latin typeface="+mn-ea"/>
                        </a:rPr>
                        <a:t>22.6%</a:t>
                      </a:r>
                      <a:endParaRPr kumimoji="1" lang="ja-JP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200" dirty="0" smtClean="0">
                          <a:latin typeface="+mn-ea"/>
                        </a:rPr>
                        <a:t>32.5%</a:t>
                      </a:r>
                      <a:endParaRPr kumimoji="1" lang="ja-JP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3200" dirty="0" smtClean="0">
                          <a:latin typeface="+mn-ea"/>
                        </a:rPr>
                        <a:t>37.4%</a:t>
                      </a:r>
                      <a:endParaRPr kumimoji="1" lang="ja-JP" altLang="en-US" sz="3200" dirty="0"/>
                    </a:p>
                  </a:txBody>
                  <a:tcPr anchor="ctr"/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 smtClean="0"/>
                        <a:t>岡山県</a:t>
                      </a:r>
                      <a:endParaRPr kumimoji="1" lang="ja-JP" altLang="en-US" sz="3200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dirty="0" smtClean="0">
                          <a:latin typeface="+mn-ea"/>
                        </a:rPr>
                        <a:t>26.4%</a:t>
                      </a:r>
                      <a:endParaRPr kumimoji="1" lang="ja-JP" altLang="en-US" sz="3200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dirty="0" smtClean="0">
                          <a:latin typeface="+mn-ea"/>
                        </a:rPr>
                        <a:t>33.0</a:t>
                      </a:r>
                      <a:r>
                        <a:rPr kumimoji="1" lang="ja-JP" altLang="en-US" sz="3200" dirty="0" smtClean="0">
                          <a:latin typeface="+mn-ea"/>
                        </a:rPr>
                        <a:t>％</a:t>
                      </a:r>
                      <a:endParaRPr kumimoji="1" lang="ja-JP" altLang="en-US" sz="3200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3200" dirty="0" smtClean="0">
                          <a:latin typeface="+mn-ea"/>
                        </a:rPr>
                        <a:t>39.9</a:t>
                      </a:r>
                      <a:r>
                        <a:rPr kumimoji="1" lang="ja-JP" altLang="en-US" sz="3200" dirty="0" smtClean="0">
                          <a:latin typeface="+mn-ea"/>
                        </a:rPr>
                        <a:t>％</a:t>
                      </a:r>
                      <a:endParaRPr kumimoji="1" lang="ja-JP" altLang="en-US" sz="3200" dirty="0"/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</a:rPr>
              <a:t>デジタル</a:t>
            </a:r>
            <a:r>
              <a:rPr lang="ja-JP" altLang="en-US" sz="4000" dirty="0">
                <a:solidFill>
                  <a:prstClr val="black"/>
                </a:solidFill>
              </a:rPr>
              <a:t>教科書の</a:t>
            </a:r>
            <a:r>
              <a:rPr lang="ja-JP" altLang="en-US" sz="4000" dirty="0" smtClean="0">
                <a:solidFill>
                  <a:prstClr val="black"/>
                </a:solidFill>
              </a:rPr>
              <a:t>整備率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6" name="Picture 6" descr="X:\槙野\ﾁｭﾛﾘ\churoli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8" y="5055411"/>
            <a:ext cx="1519354" cy="151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1874227" y="5025088"/>
            <a:ext cx="44916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/>
              <a:t>日常的</a:t>
            </a:r>
            <a:r>
              <a:rPr lang="ja-JP" altLang="en-US" sz="2800" dirty="0"/>
              <a:t>，</a:t>
            </a:r>
            <a:r>
              <a:rPr lang="ja-JP" altLang="en-US" sz="2800" dirty="0" smtClean="0"/>
              <a:t>効果的な活用に</a:t>
            </a:r>
            <a:endParaRPr lang="en-US" altLang="ja-JP" sz="2800" dirty="0" smtClean="0"/>
          </a:p>
          <a:p>
            <a:r>
              <a:rPr lang="ja-JP" altLang="en-US" sz="2800" dirty="0" smtClean="0"/>
              <a:t>して</a:t>
            </a:r>
            <a:r>
              <a:rPr kumimoji="1" lang="ja-JP" altLang="en-US" sz="2800" dirty="0" smtClean="0"/>
              <a:t>いくことが大切です。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1805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/>
          <p:cNvSpPr txBox="1"/>
          <p:nvPr/>
        </p:nvSpPr>
        <p:spPr>
          <a:xfrm>
            <a:off x="781949" y="1562303"/>
            <a:ext cx="81825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○画面構成，メニュー，操作性等の統一</a:t>
            </a:r>
            <a:endParaRPr kumimoji="1" lang="ja-JP" altLang="en-US" sz="32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81949" y="2463557"/>
            <a:ext cx="631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/>
              <a:t>○学習者用デジタル教科書の開発</a:t>
            </a:r>
            <a:endParaRPr kumimoji="1" lang="ja-JP" altLang="en-US" sz="3200" dirty="0"/>
          </a:p>
        </p:txBody>
      </p:sp>
      <p:sp>
        <p:nvSpPr>
          <p:cNvPr id="8" name="正方形/長方形 7"/>
          <p:cNvSpPr/>
          <p:nvPr/>
        </p:nvSpPr>
        <p:spPr>
          <a:xfrm>
            <a:off x="1881371" y="6417577"/>
            <a:ext cx="726262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 smtClean="0">
                <a:solidFill>
                  <a:prstClr val="black"/>
                </a:solidFill>
              </a:rPr>
              <a:t>学びのイノベーション事業実証研究報告書</a:t>
            </a:r>
            <a:r>
              <a:rPr lang="en-US" altLang="ja-JP" dirty="0">
                <a:solidFill>
                  <a:prstClr val="black"/>
                </a:solidFill>
                <a:latin typeface="+mn-ea"/>
              </a:rPr>
              <a:t>(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2014</a:t>
            </a:r>
            <a:r>
              <a:rPr lang="ja-JP" altLang="en-US" dirty="0" err="1" smtClean="0">
                <a:solidFill>
                  <a:prstClr val="black"/>
                </a:solidFill>
                <a:latin typeface="+mn-ea"/>
              </a:rPr>
              <a:t>，</a:t>
            </a:r>
            <a:r>
              <a:rPr lang="ja-JP" altLang="en-US" dirty="0">
                <a:solidFill>
                  <a:prstClr val="black"/>
                </a:solidFill>
                <a:latin typeface="+mn-ea"/>
              </a:rPr>
              <a:t>文部科学省</a:t>
            </a:r>
            <a:r>
              <a:rPr lang="en-US" altLang="ja-JP" dirty="0" smtClean="0">
                <a:solidFill>
                  <a:prstClr val="black"/>
                </a:solidFill>
                <a:latin typeface="+mn-ea"/>
              </a:rPr>
              <a:t>)</a:t>
            </a:r>
            <a:endParaRPr lang="ja-JP" altLang="en-US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</a:rPr>
              <a:t>デジタル</a:t>
            </a:r>
            <a:r>
              <a:rPr lang="ja-JP" altLang="en-US" sz="4000" dirty="0">
                <a:solidFill>
                  <a:prstClr val="black"/>
                </a:solidFill>
              </a:rPr>
              <a:t>教科書</a:t>
            </a:r>
            <a:r>
              <a:rPr lang="ja-JP" altLang="en-US" sz="4000" dirty="0" smtClean="0">
                <a:solidFill>
                  <a:prstClr val="black"/>
                </a:solidFill>
              </a:rPr>
              <a:t>のこれから</a:t>
            </a:r>
            <a:endParaRPr lang="ja-JP" altLang="en-US" sz="4000" dirty="0">
              <a:solidFill>
                <a:prstClr val="black"/>
              </a:solidFill>
            </a:endParaRPr>
          </a:p>
        </p:txBody>
      </p:sp>
      <p:pic>
        <p:nvPicPr>
          <p:cNvPr id="5" name="図 4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754" y="3228351"/>
            <a:ext cx="4476492" cy="318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左右矢印 3"/>
          <p:cNvSpPr/>
          <p:nvPr/>
        </p:nvSpPr>
        <p:spPr>
          <a:xfrm>
            <a:off x="4108781" y="4120744"/>
            <a:ext cx="906982" cy="549073"/>
          </a:xfrm>
          <a:prstGeom prst="leftRightArrow">
            <a:avLst/>
          </a:prstGeom>
          <a:solidFill>
            <a:srgbClr val="01BCFF"/>
          </a:solidFill>
          <a:ln>
            <a:solidFill>
              <a:srgbClr val="01B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特別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支援教育の観点での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活用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13240" y="1658607"/>
            <a:ext cx="2400788" cy="84082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3497971" y="175585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dirty="0">
                <a:solidFill>
                  <a:prstClr val="black"/>
                </a:solidFill>
              </a:rPr>
              <a:t>白黒反転</a:t>
            </a:r>
            <a:endParaRPr lang="en-US" altLang="ja-JP" sz="3600" dirty="0">
              <a:solidFill>
                <a:prstClr val="black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5988122" y="1658608"/>
            <a:ext cx="2400788" cy="84082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369849" y="1755856"/>
            <a:ext cx="1637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総ルビ</a:t>
            </a:r>
            <a:endParaRPr kumimoji="1" lang="ja-JP" altLang="en-US" sz="3600" dirty="0"/>
          </a:p>
        </p:txBody>
      </p:sp>
      <p:pic>
        <p:nvPicPr>
          <p:cNvPr id="14" name="図 13" descr="画面の領域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02" y="3074298"/>
            <a:ext cx="3556508" cy="303467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図 15" descr="画面の領域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3"/>
          <a:stretch/>
        </p:blipFill>
        <p:spPr>
          <a:xfrm>
            <a:off x="5204034" y="3074298"/>
            <a:ext cx="3552787" cy="30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9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グループ化 28"/>
          <p:cNvGrpSpPr/>
          <p:nvPr/>
        </p:nvGrpSpPr>
        <p:grpSpPr>
          <a:xfrm>
            <a:off x="1305002" y="2133235"/>
            <a:ext cx="6467398" cy="4379720"/>
            <a:chOff x="1150456" y="3273424"/>
            <a:chExt cx="4075162" cy="327468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0457" y="3273424"/>
              <a:ext cx="4075161" cy="3274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正方形/長方形 5"/>
            <p:cNvSpPr/>
            <p:nvPr/>
          </p:nvSpPr>
          <p:spPr>
            <a:xfrm>
              <a:off x="1150456" y="4927747"/>
              <a:ext cx="1515553" cy="2411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/>
            <p:cNvSpPr/>
            <p:nvPr/>
          </p:nvSpPr>
          <p:spPr>
            <a:xfrm>
              <a:off x="1210251" y="4847265"/>
              <a:ext cx="1459596" cy="1609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1249642" y="4847265"/>
              <a:ext cx="1466602" cy="40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平家は</a:t>
              </a:r>
              <a:r>
                <a:rPr kumimoji="1" lang="en-US" altLang="ja-JP" dirty="0" smtClean="0"/>
                <a:t>…</a:t>
              </a:r>
              <a:endParaRPr kumimoji="1" lang="ja-JP" altLang="en-US" dirty="0"/>
            </a:p>
          </p:txBody>
        </p:sp>
        <p:cxnSp>
          <p:nvCxnSpPr>
            <p:cNvPr id="17" name="直線コネクタ 16"/>
            <p:cNvCxnSpPr/>
            <p:nvPr/>
          </p:nvCxnSpPr>
          <p:spPr>
            <a:xfrm flipV="1">
              <a:off x="2464790" y="4610597"/>
              <a:ext cx="358338" cy="124696"/>
            </a:xfrm>
            <a:prstGeom prst="line">
              <a:avLst/>
            </a:prstGeom>
            <a:ln w="5715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正方形/長方形 27"/>
            <p:cNvSpPr/>
            <p:nvPr/>
          </p:nvSpPr>
          <p:spPr>
            <a:xfrm rot="20452716">
              <a:off x="2303463" y="4531313"/>
              <a:ext cx="509838" cy="1499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テキスト ボックス 26"/>
            <p:cNvSpPr txBox="1"/>
            <p:nvPr/>
          </p:nvSpPr>
          <p:spPr>
            <a:xfrm rot="20480799">
              <a:off x="2399298" y="4404871"/>
              <a:ext cx="737526" cy="195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100" b="1" dirty="0" smtClean="0"/>
                <a:t>平家は</a:t>
              </a:r>
              <a:endParaRPr kumimoji="1" lang="ja-JP" altLang="en-US" sz="1100" b="1" dirty="0"/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0" y="170241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特別</a:t>
            </a:r>
            <a:r>
              <a:rPr lang="ja-JP" altLang="en-US" sz="4000" dirty="0">
                <a:solidFill>
                  <a:prstClr val="black"/>
                </a:solidFill>
                <a:latin typeface="HG丸ｺﾞｼｯｸM-PRO" panose="020F0600000000000000" pitchFamily="50" charset="-128"/>
              </a:rPr>
              <a:t>支援教育の観点での</a:t>
            </a:r>
            <a:r>
              <a:rPr lang="ja-JP" altLang="en-US" sz="4000" dirty="0" smtClean="0">
                <a:solidFill>
                  <a:prstClr val="black"/>
                </a:solidFill>
                <a:latin typeface="HG丸ｺﾞｼｯｸM-PRO" panose="020F0600000000000000" pitchFamily="50" charset="-128"/>
              </a:rPr>
              <a:t>活用</a:t>
            </a:r>
            <a:endParaRPr lang="ja-JP" altLang="en-US" sz="4000" dirty="0">
              <a:solidFill>
                <a:prstClr val="black"/>
              </a:solidFill>
              <a:latin typeface="HG丸ｺﾞｼｯｸM-PRO" panose="020F0600000000000000" pitchFamily="50" charset="-128"/>
            </a:endParaRPr>
          </a:p>
        </p:txBody>
      </p:sp>
      <p:pic>
        <p:nvPicPr>
          <p:cNvPr id="1030" name="Picture 6" descr="C:\Users\u76.CENTER\AppData\Local\Microsoft\Windows\Temporary Internet Files\Content.IE5\QOS09W6V\MC900418706[1].wm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4" t="616" r="35790" b="78096"/>
          <a:stretch/>
        </p:blipFill>
        <p:spPr bwMode="auto">
          <a:xfrm rot="535795">
            <a:off x="2347463" y="4201043"/>
            <a:ext cx="804238" cy="7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u76.CENTER\AppData\Local\Microsoft\Windows\Temporary Internet Files\Content.IE5\QOS09W6V\MC900418706[1].wm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65" t="11260" r="51375" b="78096"/>
          <a:stretch/>
        </p:blipFill>
        <p:spPr bwMode="auto">
          <a:xfrm rot="636451">
            <a:off x="3317166" y="4103549"/>
            <a:ext cx="706557" cy="677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直線矢印コネクタ 21"/>
          <p:cNvCxnSpPr/>
          <p:nvPr/>
        </p:nvCxnSpPr>
        <p:spPr>
          <a:xfrm>
            <a:off x="1462413" y="3777292"/>
            <a:ext cx="235758" cy="46087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角丸四角形 2"/>
          <p:cNvSpPr/>
          <p:nvPr/>
        </p:nvSpPr>
        <p:spPr>
          <a:xfrm>
            <a:off x="293299" y="2950473"/>
            <a:ext cx="2400788" cy="84082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08906" y="3047721"/>
            <a:ext cx="2169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読み上げ</a:t>
            </a:r>
            <a:endParaRPr lang="en-US" altLang="ja-JP" sz="3600" dirty="0" smtClean="0"/>
          </a:p>
        </p:txBody>
      </p:sp>
      <p:sp>
        <p:nvSpPr>
          <p:cNvPr id="20" name="角丸四角形 19"/>
          <p:cNvSpPr/>
          <p:nvPr/>
        </p:nvSpPr>
        <p:spPr>
          <a:xfrm>
            <a:off x="2762678" y="1424617"/>
            <a:ext cx="2400788" cy="84082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/>
          <p:cNvSpPr/>
          <p:nvPr/>
        </p:nvSpPr>
        <p:spPr>
          <a:xfrm>
            <a:off x="2954005" y="152186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ja-JP" altLang="en-US" sz="3600" dirty="0" smtClean="0">
                <a:solidFill>
                  <a:prstClr val="black"/>
                </a:solidFill>
              </a:rPr>
              <a:t>強調</a:t>
            </a:r>
            <a:r>
              <a:rPr lang="ja-JP" altLang="en-US" sz="3600" dirty="0">
                <a:solidFill>
                  <a:prstClr val="black"/>
                </a:solidFill>
              </a:rPr>
              <a:t>表示</a:t>
            </a:r>
          </a:p>
        </p:txBody>
      </p:sp>
      <p:cxnSp>
        <p:nvCxnSpPr>
          <p:cNvPr id="5" name="直線矢印コネクタ 4"/>
          <p:cNvCxnSpPr>
            <a:stCxn id="20" idx="2"/>
          </p:cNvCxnSpPr>
          <p:nvPr/>
        </p:nvCxnSpPr>
        <p:spPr>
          <a:xfrm flipH="1">
            <a:off x="3710228" y="2265445"/>
            <a:ext cx="252844" cy="1428607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30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_rels/theme2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_rels/theme3.xml.rels>&#65279;<?xml version="1.0" encoding="utf-8" standalone="yes"?>
<Relationships xmlns="http://schemas.openxmlformats.org/package/2006/relationships">
  <Relationship Id="rId1" Type="http://schemas.openxmlformats.org/officeDocument/2006/relationships/image" Target="../media/image1.jpeg" />
</Relationships>
</file>

<file path=ppt/theme/theme1.xml><?xml version="1.0" encoding="utf-8"?>
<a:theme xmlns:a="http://schemas.openxmlformats.org/drawingml/2006/main" name="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3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ジャパネスク">
  <a:themeElements>
    <a:clrScheme name="ジャパネスク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ジャパネスク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lnDef>
      <a:spPr>
        <a:ln w="12700" cmpd="sng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6024</TotalTime>
  <Words>725</Words>
  <Application>Microsoft Office PowerPoint</Application>
  <PresentationFormat>画面に合わせる (4:3)</PresentationFormat>
  <Paragraphs>259</Paragraphs>
  <Slides>30</Slides>
  <Notes>13</Notes>
  <HiddenSlides>0</HiddenSlides>
  <MMClips>1</MMClips>
  <ScaleCrop>false</ScaleCrop>
  <HeadingPairs>
    <vt:vector size="4" baseType="variant">
      <vt:variant>
        <vt:lpstr>テーマ</vt:lpstr>
      </vt:variant>
      <vt:variant>
        <vt:i4>3</vt:i4>
      </vt:variant>
      <vt:variant>
        <vt:lpstr>スライド タイトル</vt:lpstr>
      </vt:variant>
      <vt:variant>
        <vt:i4>30</vt:i4>
      </vt:variant>
    </vt:vector>
  </HeadingPairs>
  <TitlesOfParts>
    <vt:vector size="33" baseType="lpstr">
      <vt:lpstr>ジャパネスク</vt:lpstr>
      <vt:lpstr>3_ジャパネスク</vt:lpstr>
      <vt:lpstr>4_ジャパネスク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岡山県総合教育センター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岡山県総合教育センター</dc:creator>
  <cp:lastModifiedBy>岡山県総合教育センター</cp:lastModifiedBy>
  <cp:revision>369</cp:revision>
  <cp:lastPrinted>2015-01-15T23:08:45Z</cp:lastPrinted>
  <dcterms:created xsi:type="dcterms:W3CDTF">2011-04-20T00:35:12Z</dcterms:created>
  <dcterms:modified xsi:type="dcterms:W3CDTF">2015-02-23T23:54:19Z</dcterms:modified>
</cp:coreProperties>
</file>