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&#65279;<?xml version="1.0" encoding="utf-8" standalone="yes"?>
<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4" Type="http://schemas.openxmlformats.org/officeDocument/2006/relationships/extended-properties" Target="docProps/app.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notesMasterIdLst>
    <p:notesMasterId r:id="rId39"/>
  </p:notesMasterIdLst>
  <p:handoutMasterIdLst>
    <p:handoutMasterId r:id="rId40"/>
  </p:handoutMasterIdLst>
  <p:sldIdLst>
    <p:sldId id="905" r:id="rId2"/>
    <p:sldId id="910" r:id="rId3"/>
    <p:sldId id="911" r:id="rId4"/>
    <p:sldId id="929" r:id="rId5"/>
    <p:sldId id="930" r:id="rId6"/>
    <p:sldId id="931" r:id="rId7"/>
    <p:sldId id="912" r:id="rId8"/>
    <p:sldId id="909" r:id="rId9"/>
    <p:sldId id="908" r:id="rId10"/>
    <p:sldId id="937" r:id="rId11"/>
    <p:sldId id="944" r:id="rId12"/>
    <p:sldId id="945" r:id="rId13"/>
    <p:sldId id="946" r:id="rId14"/>
    <p:sldId id="915" r:id="rId15"/>
    <p:sldId id="914" r:id="rId16"/>
    <p:sldId id="918" r:id="rId17"/>
    <p:sldId id="947" r:id="rId18"/>
    <p:sldId id="948" r:id="rId19"/>
    <p:sldId id="949" r:id="rId20"/>
    <p:sldId id="950" r:id="rId21"/>
    <p:sldId id="951" r:id="rId22"/>
    <p:sldId id="952" r:id="rId23"/>
    <p:sldId id="938" r:id="rId24"/>
    <p:sldId id="917" r:id="rId25"/>
    <p:sldId id="922" r:id="rId26"/>
    <p:sldId id="919" r:id="rId27"/>
    <p:sldId id="916" r:id="rId28"/>
    <p:sldId id="939" r:id="rId29"/>
    <p:sldId id="943" r:id="rId30"/>
    <p:sldId id="921" r:id="rId31"/>
    <p:sldId id="940" r:id="rId32"/>
    <p:sldId id="925" r:id="rId33"/>
    <p:sldId id="926" r:id="rId34"/>
    <p:sldId id="927" r:id="rId35"/>
    <p:sldId id="941" r:id="rId36"/>
    <p:sldId id="924" r:id="rId37"/>
    <p:sldId id="928" r:id="rId38"/>
  </p:sldIdLst>
  <p:sldSz cx="9144000" cy="6858000" type="screen4x3"/>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25">
          <p15:clr>
            <a:srgbClr val="A4A3A4"/>
          </p15:clr>
        </p15:guide>
        <p15:guide id="2" pos="1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C"/>
    <a:srgbClr val="FF99CC"/>
    <a:srgbClr val="FF3300"/>
    <a:srgbClr val="FFFF99"/>
    <a:srgbClr val="3333CC"/>
    <a:srgbClr val="3333FF"/>
    <a:srgbClr val="FFFFFF"/>
    <a:srgbClr val="CCECFF"/>
    <a:srgbClr val="99FFCC"/>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75360" autoAdjust="0"/>
  </p:normalViewPr>
  <p:slideViewPr>
    <p:cSldViewPr snapToGrid="0" showGuides="1">
      <p:cViewPr>
        <p:scale>
          <a:sx n="60" d="100"/>
          <a:sy n="60" d="100"/>
        </p:scale>
        <p:origin x="-1704" y="-72"/>
      </p:cViewPr>
      <p:guideLst>
        <p:guide orient="horz" pos="825"/>
        <p:guide pos="1932"/>
      </p:guideLst>
    </p:cSldViewPr>
  </p:slideViewPr>
  <p:notesTextViewPr>
    <p:cViewPr>
      <p:scale>
        <a:sx n="1" d="1"/>
        <a:sy n="1" d="1"/>
      </p:scale>
      <p:origin x="0" y="0"/>
    </p:cViewPr>
  </p:notesTextViewPr>
  <p:sorterViewPr>
    <p:cViewPr varScale="1">
      <p:scale>
        <a:sx n="1" d="1"/>
        <a:sy n="1" d="1"/>
      </p:scale>
      <p:origin x="0" y="3906"/>
    </p:cViewPr>
  </p:sorterViewPr>
  <p:gridSpacing cx="72008" cy="72008"/>
</p:viewPr>
</file>

<file path=ppt/_rels/presentation.xml.rels>&#65279;<?xml version="1.0" encoding="utf-8" standalone="yes"?>
<Relationships xmlns="http://schemas.openxmlformats.org/package/2006/relationships">
  <Relationship Id="rId8" Type="http://schemas.openxmlformats.org/officeDocument/2006/relationships/slide" Target="slides/slide7.xml" />
  <Relationship Id="rId13" Type="http://schemas.openxmlformats.org/officeDocument/2006/relationships/slide" Target="slides/slide12.xml" />
  <Relationship Id="rId18" Type="http://schemas.openxmlformats.org/officeDocument/2006/relationships/slide" Target="slides/slide17.xml" />
  <Relationship Id="rId26" Type="http://schemas.openxmlformats.org/officeDocument/2006/relationships/slide" Target="slides/slide25.xml" />
  <Relationship Id="rId39" Type="http://schemas.openxmlformats.org/officeDocument/2006/relationships/notesMaster" Target="notesMasters/notesMaster1.xml" />
  <Relationship Id="rId3" Type="http://schemas.openxmlformats.org/officeDocument/2006/relationships/slide" Target="slides/slide2.xml" />
  <Relationship Id="rId21" Type="http://schemas.openxmlformats.org/officeDocument/2006/relationships/slide" Target="slides/slide20.xml" />
  <Relationship Id="rId34" Type="http://schemas.openxmlformats.org/officeDocument/2006/relationships/slide" Target="slides/slide33.xml" />
  <Relationship Id="rId42" Type="http://schemas.openxmlformats.org/officeDocument/2006/relationships/viewProps" Target="viewProps.xml" />
  <Relationship Id="rId7" Type="http://schemas.openxmlformats.org/officeDocument/2006/relationships/slide" Target="slides/slide6.xml" />
  <Relationship Id="rId12" Type="http://schemas.openxmlformats.org/officeDocument/2006/relationships/slide" Target="slides/slide11.xml" />
  <Relationship Id="rId17" Type="http://schemas.openxmlformats.org/officeDocument/2006/relationships/slide" Target="slides/slide16.xml" />
  <Relationship Id="rId25" Type="http://schemas.openxmlformats.org/officeDocument/2006/relationships/slide" Target="slides/slide24.xml" />
  <Relationship Id="rId33" Type="http://schemas.openxmlformats.org/officeDocument/2006/relationships/slide" Target="slides/slide32.xml" />
  <Relationship Id="rId38" Type="http://schemas.openxmlformats.org/officeDocument/2006/relationships/slide" Target="slides/slide37.xml" />
  <Relationship Id="rId2" Type="http://schemas.openxmlformats.org/officeDocument/2006/relationships/slide" Target="slides/slide1.xml" />
  <Relationship Id="rId16" Type="http://schemas.openxmlformats.org/officeDocument/2006/relationships/slide" Target="slides/slide15.xml" />
  <Relationship Id="rId20" Type="http://schemas.openxmlformats.org/officeDocument/2006/relationships/slide" Target="slides/slide19.xml" />
  <Relationship Id="rId29" Type="http://schemas.openxmlformats.org/officeDocument/2006/relationships/slide" Target="slides/slide28.xml" />
  <Relationship Id="rId41" Type="http://schemas.openxmlformats.org/officeDocument/2006/relationships/presProps" Target="presProps.xml" />
  <Relationship Id="rId1" Type="http://schemas.openxmlformats.org/officeDocument/2006/relationships/slideMaster" Target="slideMasters/slideMaster1.xml" />
  <Relationship Id="rId6" Type="http://schemas.openxmlformats.org/officeDocument/2006/relationships/slide" Target="slides/slide5.xml" />
  <Relationship Id="rId11" Type="http://schemas.openxmlformats.org/officeDocument/2006/relationships/slide" Target="slides/slide10.xml" />
  <Relationship Id="rId24" Type="http://schemas.openxmlformats.org/officeDocument/2006/relationships/slide" Target="slides/slide23.xml" />
  <Relationship Id="rId32" Type="http://schemas.openxmlformats.org/officeDocument/2006/relationships/slide" Target="slides/slide31.xml" />
  <Relationship Id="rId37" Type="http://schemas.openxmlformats.org/officeDocument/2006/relationships/slide" Target="slides/slide36.xml" />
  <Relationship Id="rId40" Type="http://schemas.openxmlformats.org/officeDocument/2006/relationships/handoutMaster" Target="handoutMasters/handoutMaster1.xml" />
  <Relationship Id="rId5" Type="http://schemas.openxmlformats.org/officeDocument/2006/relationships/slide" Target="slides/slide4.xml" />
  <Relationship Id="rId15" Type="http://schemas.openxmlformats.org/officeDocument/2006/relationships/slide" Target="slides/slide14.xml" />
  <Relationship Id="rId23" Type="http://schemas.openxmlformats.org/officeDocument/2006/relationships/slide" Target="slides/slide22.xml" />
  <Relationship Id="rId28" Type="http://schemas.openxmlformats.org/officeDocument/2006/relationships/slide" Target="slides/slide27.xml" />
  <Relationship Id="rId36" Type="http://schemas.openxmlformats.org/officeDocument/2006/relationships/slide" Target="slides/slide35.xml" />
  <Relationship Id="rId10" Type="http://schemas.openxmlformats.org/officeDocument/2006/relationships/slide" Target="slides/slide9.xml" />
  <Relationship Id="rId19" Type="http://schemas.openxmlformats.org/officeDocument/2006/relationships/slide" Target="slides/slide18.xml" />
  <Relationship Id="rId31" Type="http://schemas.openxmlformats.org/officeDocument/2006/relationships/slide" Target="slides/slide30.xml" />
  <Relationship Id="rId44" Type="http://schemas.openxmlformats.org/officeDocument/2006/relationships/tableStyles" Target="tableStyles.xml" />
  <Relationship Id="rId4" Type="http://schemas.openxmlformats.org/officeDocument/2006/relationships/slide" Target="slides/slide3.xml" />
  <Relationship Id="rId9" Type="http://schemas.openxmlformats.org/officeDocument/2006/relationships/slide" Target="slides/slide8.xml" />
  <Relationship Id="rId14" Type="http://schemas.openxmlformats.org/officeDocument/2006/relationships/slide" Target="slides/slide13.xml" />
  <Relationship Id="rId22" Type="http://schemas.openxmlformats.org/officeDocument/2006/relationships/slide" Target="slides/slide21.xml" />
  <Relationship Id="rId27" Type="http://schemas.openxmlformats.org/officeDocument/2006/relationships/slide" Target="slides/slide26.xml" />
  <Relationship Id="rId30" Type="http://schemas.openxmlformats.org/officeDocument/2006/relationships/slide" Target="slides/slide29.xml" />
  <Relationship Id="rId35" Type="http://schemas.openxmlformats.org/officeDocument/2006/relationships/slide" Target="slides/slide34.xml" />
  <Relationship Id="rId43" Type="http://schemas.openxmlformats.org/officeDocument/2006/relationships/theme" Target="theme/theme1.xml" />
</Relationships>
</file>

<file path=ppt/charts/_rels/chart1.xml.rels>&#65279;<?xml version="1.0" encoding="utf-8" standalone="yes"?>
<Relationships xmlns="http://schemas.openxmlformats.org/package/2006/relationships">
  <Relationship Id="rId1" Type="http://schemas.openxmlformats.org/officeDocument/2006/relationships/package" Target="../embeddings/Microsoft_Excel_Worksheet1.xlsx" />
</Relationships>
</file>

<file path=ppt/charts/_rels/chart2.xml.rels>&#65279;<?xml version="1.0" encoding="utf-8" standalone="yes"?>
<Relationships xmlns="http://schemas.openxmlformats.org/package/2006/relationships">
  <Relationship Id="rId1" Type="http://schemas.openxmlformats.org/officeDocument/2006/relationships/package" Target="../embeddings/Microsoft_Excel_Worksheet2.xlsx" />
</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四則混合計算</c:v>
                </c:pt>
              </c:strCache>
            </c:strRef>
          </c:tx>
          <c:spPr>
            <a:ln w="76200"/>
          </c:spPr>
          <c:marker>
            <c:spPr>
              <a:ln w="76200"/>
            </c:spPr>
          </c:marker>
          <c:dLbls>
            <c:delete val="1"/>
          </c:dLbls>
          <c:cat>
            <c:strRef>
              <c:f>Sheet1!$A$2:$A$7</c:f>
              <c:strCache>
                <c:ptCount val="6"/>
                <c:pt idx="0">
                  <c:v>H20</c:v>
                </c:pt>
                <c:pt idx="1">
                  <c:v>H21</c:v>
                </c:pt>
                <c:pt idx="2">
                  <c:v>H22</c:v>
                </c:pt>
                <c:pt idx="3">
                  <c:v>H24</c:v>
                </c:pt>
                <c:pt idx="4">
                  <c:v>H25</c:v>
                </c:pt>
                <c:pt idx="5">
                  <c:v>H26</c:v>
                </c:pt>
              </c:strCache>
            </c:strRef>
          </c:cat>
          <c:val>
            <c:numRef>
              <c:f>Sheet1!$B$2:$B$7</c:f>
              <c:numCache>
                <c:formatCode>General</c:formatCode>
                <c:ptCount val="6"/>
                <c:pt idx="0">
                  <c:v>-2.2999999999999998</c:v>
                </c:pt>
                <c:pt idx="1">
                  <c:v>-2.4</c:v>
                </c:pt>
                <c:pt idx="2">
                  <c:v>-3.1</c:v>
                </c:pt>
                <c:pt idx="3">
                  <c:v>-3.5</c:v>
                </c:pt>
                <c:pt idx="4">
                  <c:v>0</c:v>
                </c:pt>
                <c:pt idx="5">
                  <c:v>6.9</c:v>
                </c:pt>
              </c:numCache>
            </c:numRef>
          </c:val>
          <c:smooth val="0"/>
        </c:ser>
        <c:ser>
          <c:idx val="1"/>
          <c:order val="1"/>
          <c:tx>
            <c:strRef>
              <c:f>Sheet1!$C$1</c:f>
              <c:strCache>
                <c:ptCount val="1"/>
                <c:pt idx="0">
                  <c:v>少数の計算</c:v>
                </c:pt>
              </c:strCache>
            </c:strRef>
          </c:tx>
          <c:spPr>
            <a:ln w="76200"/>
          </c:spPr>
          <c:marker>
            <c:spPr>
              <a:ln w="76200"/>
            </c:spPr>
          </c:marker>
          <c:dLbls>
            <c:delete val="1"/>
          </c:dLbls>
          <c:cat>
            <c:strRef>
              <c:f>Sheet1!$A$2:$A$7</c:f>
              <c:strCache>
                <c:ptCount val="6"/>
                <c:pt idx="0">
                  <c:v>H20</c:v>
                </c:pt>
                <c:pt idx="1">
                  <c:v>H21</c:v>
                </c:pt>
                <c:pt idx="2">
                  <c:v>H22</c:v>
                </c:pt>
                <c:pt idx="3">
                  <c:v>H24</c:v>
                </c:pt>
                <c:pt idx="4">
                  <c:v>H25</c:v>
                </c:pt>
                <c:pt idx="5">
                  <c:v>H26</c:v>
                </c:pt>
              </c:strCache>
            </c:strRef>
          </c:cat>
          <c:val>
            <c:numRef>
              <c:f>Sheet1!$C$2:$C$7</c:f>
              <c:numCache>
                <c:formatCode>General</c:formatCode>
                <c:ptCount val="6"/>
                <c:pt idx="0">
                  <c:v>-1.7</c:v>
                </c:pt>
                <c:pt idx="1">
                  <c:v>-1.6</c:v>
                </c:pt>
                <c:pt idx="2">
                  <c:v>-0.9</c:v>
                </c:pt>
                <c:pt idx="3">
                  <c:v>-5</c:v>
                </c:pt>
                <c:pt idx="4">
                  <c:v>-4.5</c:v>
                </c:pt>
                <c:pt idx="5">
                  <c:v>0.6</c:v>
                </c:pt>
              </c:numCache>
            </c:numRef>
          </c:val>
          <c:smooth val="0"/>
        </c:ser>
        <c:dLbls>
          <c:dLblPos val="t"/>
          <c:showLegendKey val="0"/>
          <c:showVal val="1"/>
          <c:showCatName val="0"/>
          <c:showSerName val="0"/>
          <c:showPercent val="0"/>
          <c:showBubbleSize val="0"/>
        </c:dLbls>
        <c:marker val="1"/>
        <c:smooth val="0"/>
        <c:axId val="157177728"/>
        <c:axId val="157184000"/>
      </c:lineChart>
      <c:catAx>
        <c:axId val="157177728"/>
        <c:scaling>
          <c:orientation val="minMax"/>
        </c:scaling>
        <c:delete val="0"/>
        <c:axPos val="b"/>
        <c:majorTickMark val="cross"/>
        <c:minorTickMark val="none"/>
        <c:tickLblPos val="low"/>
        <c:txPr>
          <a:bodyPr/>
          <a:lstStyle/>
          <a:p>
            <a:pPr>
              <a:defRPr sz="2800"/>
            </a:pPr>
            <a:endParaRPr lang="ja-JP"/>
          </a:p>
        </c:txPr>
        <c:crossAx val="157184000"/>
        <c:crosses val="autoZero"/>
        <c:auto val="1"/>
        <c:lblAlgn val="ctr"/>
        <c:lblOffset val="100"/>
        <c:noMultiLvlLbl val="0"/>
      </c:catAx>
      <c:valAx>
        <c:axId val="157184000"/>
        <c:scaling>
          <c:orientation val="minMax"/>
        </c:scaling>
        <c:delete val="0"/>
        <c:axPos val="l"/>
        <c:majorGridlines/>
        <c:numFmt formatCode="General" sourceLinked="1"/>
        <c:majorTickMark val="out"/>
        <c:minorTickMark val="none"/>
        <c:tickLblPos val="nextTo"/>
        <c:txPr>
          <a:bodyPr/>
          <a:lstStyle/>
          <a:p>
            <a:pPr>
              <a:defRPr sz="2800"/>
            </a:pPr>
            <a:endParaRPr lang="ja-JP"/>
          </a:p>
        </c:txPr>
        <c:crossAx val="157177728"/>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77231285988483"/>
          <c:y val="5.3338581656111321E-2"/>
          <c:w val="0.87172070454695871"/>
          <c:h val="0.91873731277335569"/>
        </c:manualLayout>
      </c:layout>
      <c:lineChart>
        <c:grouping val="standard"/>
        <c:varyColors val="0"/>
        <c:ser>
          <c:idx val="0"/>
          <c:order val="0"/>
          <c:tx>
            <c:strRef>
              <c:f>Sheet1!$B$1</c:f>
              <c:strCache>
                <c:ptCount val="1"/>
                <c:pt idx="0">
                  <c:v>割合・百分率</c:v>
                </c:pt>
              </c:strCache>
            </c:strRef>
          </c:tx>
          <c:spPr>
            <a:ln w="76200">
              <a:solidFill>
                <a:srgbClr val="006600"/>
              </a:solidFill>
            </a:ln>
          </c:spPr>
          <c:marker>
            <c:spPr>
              <a:solidFill>
                <a:srgbClr val="006600"/>
              </a:solidFill>
              <a:ln w="76200">
                <a:solidFill>
                  <a:srgbClr val="006600"/>
                </a:solidFill>
              </a:ln>
            </c:spPr>
          </c:marker>
          <c:dLbls>
            <c:delete val="1"/>
          </c:dLbls>
          <c:cat>
            <c:strRef>
              <c:f>Sheet1!$A$2:$A$7</c:f>
              <c:strCache>
                <c:ptCount val="6"/>
                <c:pt idx="0">
                  <c:v>H20</c:v>
                </c:pt>
                <c:pt idx="1">
                  <c:v>H21</c:v>
                </c:pt>
                <c:pt idx="2">
                  <c:v>H22</c:v>
                </c:pt>
                <c:pt idx="3">
                  <c:v>H24</c:v>
                </c:pt>
                <c:pt idx="4">
                  <c:v>H25</c:v>
                </c:pt>
                <c:pt idx="5">
                  <c:v>H26</c:v>
                </c:pt>
              </c:strCache>
            </c:strRef>
          </c:cat>
          <c:val>
            <c:numRef>
              <c:f>Sheet1!$B$2:$B$7</c:f>
              <c:numCache>
                <c:formatCode>General</c:formatCode>
                <c:ptCount val="6"/>
                <c:pt idx="0">
                  <c:v>-3.2</c:v>
                </c:pt>
                <c:pt idx="1">
                  <c:v>-3.2</c:v>
                </c:pt>
                <c:pt idx="2">
                  <c:v>-1.2</c:v>
                </c:pt>
                <c:pt idx="3">
                  <c:v>-2.9</c:v>
                </c:pt>
                <c:pt idx="4">
                  <c:v>-2.8</c:v>
                </c:pt>
                <c:pt idx="5">
                  <c:v>-2.4</c:v>
                </c:pt>
              </c:numCache>
            </c:numRef>
          </c:val>
          <c:smooth val="0"/>
        </c:ser>
        <c:dLbls>
          <c:dLblPos val="t"/>
          <c:showLegendKey val="0"/>
          <c:showVal val="1"/>
          <c:showCatName val="0"/>
          <c:showSerName val="0"/>
          <c:showPercent val="0"/>
          <c:showBubbleSize val="0"/>
        </c:dLbls>
        <c:marker val="1"/>
        <c:smooth val="0"/>
        <c:axId val="159363840"/>
        <c:axId val="159365760"/>
      </c:lineChart>
      <c:catAx>
        <c:axId val="159363840"/>
        <c:scaling>
          <c:orientation val="minMax"/>
        </c:scaling>
        <c:delete val="0"/>
        <c:axPos val="b"/>
        <c:majorTickMark val="cross"/>
        <c:minorTickMark val="none"/>
        <c:tickLblPos val="low"/>
        <c:txPr>
          <a:bodyPr/>
          <a:lstStyle/>
          <a:p>
            <a:pPr>
              <a:defRPr sz="2800"/>
            </a:pPr>
            <a:endParaRPr lang="ja-JP"/>
          </a:p>
        </c:txPr>
        <c:crossAx val="159365760"/>
        <c:crosses val="autoZero"/>
        <c:auto val="1"/>
        <c:lblAlgn val="ctr"/>
        <c:lblOffset val="100"/>
        <c:noMultiLvlLbl val="0"/>
      </c:catAx>
      <c:valAx>
        <c:axId val="159365760"/>
        <c:scaling>
          <c:orientation val="minMax"/>
          <c:max val="8"/>
          <c:min val="-6"/>
        </c:scaling>
        <c:delete val="0"/>
        <c:axPos val="l"/>
        <c:majorGridlines/>
        <c:numFmt formatCode="General" sourceLinked="1"/>
        <c:majorTickMark val="out"/>
        <c:minorTickMark val="none"/>
        <c:tickLblPos val="nextTo"/>
        <c:txPr>
          <a:bodyPr/>
          <a:lstStyle/>
          <a:p>
            <a:pPr>
              <a:defRPr sz="2800"/>
            </a:pPr>
            <a:endParaRPr lang="ja-JP"/>
          </a:p>
        </c:txPr>
        <c:crossAx val="159363840"/>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handoutMasters/_rels/handoutMaster1.xml.rels>&#65279;<?xml version="1.0" encoding="utf-8" standalone="yes"?>
<Relationships xmlns="http://schemas.openxmlformats.org/package/2006/relationships">
  <Relationship Id="rId1" Type="http://schemas.openxmlformats.org/officeDocument/2006/relationships/theme" Target="../theme/theme3.xml" />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18621" cy="493396"/>
          </a:xfrm>
          <a:prstGeom prst="rect">
            <a:avLst/>
          </a:prstGeom>
        </p:spPr>
        <p:txBody>
          <a:bodyPr vert="horz" lIns="90651" tIns="45323" rIns="90651" bIns="45323"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4" y="0"/>
            <a:ext cx="2918621" cy="493396"/>
          </a:xfrm>
          <a:prstGeom prst="rect">
            <a:avLst/>
          </a:prstGeom>
        </p:spPr>
        <p:txBody>
          <a:bodyPr vert="horz" lIns="90651" tIns="45323" rIns="90651" bIns="45323"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3" y="9374519"/>
            <a:ext cx="2918621" cy="493395"/>
          </a:xfrm>
          <a:prstGeom prst="rect">
            <a:avLst/>
          </a:prstGeom>
        </p:spPr>
        <p:txBody>
          <a:bodyPr vert="horz" lIns="90651" tIns="45323" rIns="90651" bIns="45323"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4" y="9374519"/>
            <a:ext cx="2918621" cy="493395"/>
          </a:xfrm>
          <a:prstGeom prst="rect">
            <a:avLst/>
          </a:prstGeom>
        </p:spPr>
        <p:txBody>
          <a:bodyPr vert="horz" lIns="90651" tIns="45323" rIns="90651" bIns="45323" rtlCol="0" anchor="b"/>
          <a:lstStyle>
            <a:lvl1pPr algn="r">
              <a:defRPr sz="1200"/>
            </a:lvl1pPr>
          </a:lstStyle>
          <a:p>
            <a:fld id="{A38D17A4-5CF6-43E2-AEE4-4A1F5011C0D6}" type="slidenum">
              <a:rPr kumimoji="1" lang="ja-JP" altLang="en-US" smtClean="0"/>
              <a:t>‹#›</a:t>
            </a:fld>
            <a:endParaRPr kumimoji="1" lang="ja-JP" altLang="en-US"/>
          </a:p>
        </p:txBody>
      </p:sp>
    </p:spTree>
    <p:extLst>
      <p:ext uri="{BB962C8B-B14F-4D97-AF65-F5344CB8AC3E}">
        <p14:creationId xmlns:p14="http://schemas.microsoft.com/office/powerpoint/2010/main" val="933535086"/>
      </p:ext>
    </p:extLst>
  </p:cSld>
  <p:clrMap bg1="lt1" tx1="dk1" bg2="lt2" tx2="dk2" accent1="accent1" accent2="accent2" accent3="accent3" accent4="accent4" accent5="accent5" accent6="accent6" hlink="hlink" folHlink="folHlink"/>
  <p:hf hdr="0" ftr="0"/>
</p:handoutMaster>
</file>

<file path=ppt/notesMasters/_rels/notesMaster1.xml.rels>&#65279;<?xml version="1.0" encoding="utf-8" standalone="yes"?>
<Relationships xmlns="http://schemas.openxmlformats.org/package/2006/relationships">
  <Relationship Id="rId1" Type="http://schemas.openxmlformats.org/officeDocument/2006/relationships/theme" Target="../theme/theme2.xml" />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1"/>
            <a:ext cx="2918831" cy="493474"/>
          </a:xfrm>
          <a:prstGeom prst="rect">
            <a:avLst/>
          </a:prstGeom>
        </p:spPr>
        <p:txBody>
          <a:bodyPr vert="horz" lIns="90645" tIns="45319" rIns="90645" bIns="4531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7" y="1"/>
            <a:ext cx="2918831" cy="493474"/>
          </a:xfrm>
          <a:prstGeom prst="rect">
            <a:avLst/>
          </a:prstGeom>
        </p:spPr>
        <p:txBody>
          <a:bodyPr vert="horz" lIns="90645" tIns="45319" rIns="90645" bIns="45319" rtlCol="0"/>
          <a:lstStyle>
            <a:lvl1pPr algn="r">
              <a:defRPr sz="1200"/>
            </a:lvl1pPr>
          </a:lstStyle>
          <a:p>
            <a:endParaRPr kumimoji="1" lang="ja-JP" altLang="en-US"/>
          </a:p>
        </p:txBody>
      </p:sp>
      <p:sp>
        <p:nvSpPr>
          <p:cNvPr id="4" name="スライド イメージ プレースホルダー 3"/>
          <p:cNvSpPr>
            <a:spLocks noGrp="1" noRot="1" noChangeAspect="1"/>
          </p:cNvSpPr>
          <p:nvPr>
            <p:ph type="sldImg" idx="2"/>
          </p:nvPr>
        </p:nvSpPr>
        <p:spPr>
          <a:xfrm>
            <a:off x="903288" y="741363"/>
            <a:ext cx="4929187" cy="3698875"/>
          </a:xfrm>
          <a:prstGeom prst="rect">
            <a:avLst/>
          </a:prstGeom>
          <a:noFill/>
          <a:ln w="12700">
            <a:solidFill>
              <a:prstClr val="black"/>
            </a:solidFill>
          </a:ln>
        </p:spPr>
        <p:txBody>
          <a:bodyPr vert="horz" lIns="90645" tIns="45319" rIns="90645" bIns="45319" rtlCol="0" anchor="ctr"/>
          <a:lstStyle/>
          <a:p>
            <a:endParaRPr lang="ja-JP" altLang="en-US"/>
          </a:p>
        </p:txBody>
      </p:sp>
      <p:sp>
        <p:nvSpPr>
          <p:cNvPr id="5" name="ノート プレースホルダー 4"/>
          <p:cNvSpPr>
            <a:spLocks noGrp="1"/>
          </p:cNvSpPr>
          <p:nvPr>
            <p:ph type="body" sz="quarter" idx="3"/>
          </p:nvPr>
        </p:nvSpPr>
        <p:spPr>
          <a:xfrm>
            <a:off x="673577" y="4688010"/>
            <a:ext cx="5388610" cy="4441270"/>
          </a:xfrm>
          <a:prstGeom prst="rect">
            <a:avLst/>
          </a:prstGeom>
        </p:spPr>
        <p:txBody>
          <a:bodyPr vert="horz" lIns="90645" tIns="45319" rIns="90645" bIns="45319"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9374301"/>
            <a:ext cx="2918831" cy="493474"/>
          </a:xfrm>
          <a:prstGeom prst="rect">
            <a:avLst/>
          </a:prstGeom>
        </p:spPr>
        <p:txBody>
          <a:bodyPr vert="horz" lIns="90645" tIns="45319" rIns="90645" bIns="4531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7" y="9374301"/>
            <a:ext cx="2918831" cy="493474"/>
          </a:xfrm>
          <a:prstGeom prst="rect">
            <a:avLst/>
          </a:prstGeom>
        </p:spPr>
        <p:txBody>
          <a:bodyPr vert="horz" lIns="90645" tIns="45319" rIns="90645" bIns="45319" rtlCol="0" anchor="b"/>
          <a:lstStyle>
            <a:lvl1pPr algn="r">
              <a:defRPr sz="1200"/>
            </a:lvl1pPr>
          </a:lstStyle>
          <a:p>
            <a:fld id="{4D3E3A65-14AE-4051-8A5D-6820BE27C2A6}" type="slidenum">
              <a:rPr kumimoji="1" lang="ja-JP" altLang="en-US" smtClean="0"/>
              <a:t>‹#›</a:t>
            </a:fld>
            <a:endParaRPr kumimoji="1" lang="ja-JP" altLang="en-US"/>
          </a:p>
        </p:txBody>
      </p:sp>
    </p:spTree>
    <p:extLst>
      <p:ext uri="{BB962C8B-B14F-4D97-AF65-F5344CB8AC3E}">
        <p14:creationId xmlns:p14="http://schemas.microsoft.com/office/powerpoint/2010/main" val="1711704516"/>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&#65279;<?xml version="1.0" encoding="utf-8" standalone="yes"?>
<Relationships xmlns="http://schemas.openxmlformats.org/package/2006/relationships">
  <Relationship Id="rId2" Type="http://schemas.openxmlformats.org/officeDocument/2006/relationships/slide" Target="../slides/slide1.xml" />
  <Relationship Id="rId1" Type="http://schemas.openxmlformats.org/officeDocument/2006/relationships/notesMaster" Target="../notesMasters/notesMaster1.xml" />
</Relationships>
</file>

<file path=ppt/notesSlides/_rels/notesSlide10.xml.rels>&#65279;<?xml version="1.0" encoding="utf-8" standalone="yes"?>
<Relationships xmlns="http://schemas.openxmlformats.org/package/2006/relationships">
  <Relationship Id="rId2" Type="http://schemas.openxmlformats.org/officeDocument/2006/relationships/slide" Target="../slides/slide10.xml" />
  <Relationship Id="rId1" Type="http://schemas.openxmlformats.org/officeDocument/2006/relationships/notesMaster" Target="../notesMasters/notesMaster1.xml" />
</Relationships>
</file>

<file path=ppt/notesSlides/_rels/notesSlide11.xml.rels>&#65279;<?xml version="1.0" encoding="utf-8" standalone="yes"?>
<Relationships xmlns="http://schemas.openxmlformats.org/package/2006/relationships">
  <Relationship Id="rId2" Type="http://schemas.openxmlformats.org/officeDocument/2006/relationships/slide" Target="../slides/slide11.xml" />
  <Relationship Id="rId1" Type="http://schemas.openxmlformats.org/officeDocument/2006/relationships/notesMaster" Target="../notesMasters/notesMaster1.xml" />
</Relationships>
</file>

<file path=ppt/notesSlides/_rels/notesSlide12.xml.rels>&#65279;<?xml version="1.0" encoding="utf-8" standalone="yes"?>
<Relationships xmlns="http://schemas.openxmlformats.org/package/2006/relationships">
  <Relationship Id="rId2" Type="http://schemas.openxmlformats.org/officeDocument/2006/relationships/slide" Target="../slides/slide12.xml" />
  <Relationship Id="rId1" Type="http://schemas.openxmlformats.org/officeDocument/2006/relationships/notesMaster" Target="../notesMasters/notesMaster1.xml" />
</Relationships>
</file>

<file path=ppt/notesSlides/_rels/notesSlide13.xml.rels>&#65279;<?xml version="1.0" encoding="utf-8" standalone="yes"?>
<Relationships xmlns="http://schemas.openxmlformats.org/package/2006/relationships">
  <Relationship Id="rId2" Type="http://schemas.openxmlformats.org/officeDocument/2006/relationships/slide" Target="../slides/slide13.xml" />
  <Relationship Id="rId1" Type="http://schemas.openxmlformats.org/officeDocument/2006/relationships/notesMaster" Target="../notesMasters/notesMaster1.xml" />
</Relationships>
</file>

<file path=ppt/notesSlides/_rels/notesSlide14.xml.rels>&#65279;<?xml version="1.0" encoding="utf-8" standalone="yes"?>
<Relationships xmlns="http://schemas.openxmlformats.org/package/2006/relationships">
  <Relationship Id="rId2" Type="http://schemas.openxmlformats.org/officeDocument/2006/relationships/slide" Target="../slides/slide14.xml" />
  <Relationship Id="rId1" Type="http://schemas.openxmlformats.org/officeDocument/2006/relationships/notesMaster" Target="../notesMasters/notesMaster1.xml" />
</Relationships>
</file>

<file path=ppt/notesSlides/_rels/notesSlide15.xml.rels>&#65279;<?xml version="1.0" encoding="utf-8" standalone="yes"?>
<Relationships xmlns="http://schemas.openxmlformats.org/package/2006/relationships">
  <Relationship Id="rId2" Type="http://schemas.openxmlformats.org/officeDocument/2006/relationships/slide" Target="../slides/slide15.xml" />
  <Relationship Id="rId1" Type="http://schemas.openxmlformats.org/officeDocument/2006/relationships/notesMaster" Target="../notesMasters/notesMaster1.xml" />
</Relationships>
</file>

<file path=ppt/notesSlides/_rels/notesSlide16.xml.rels>&#65279;<?xml version="1.0" encoding="utf-8" standalone="yes"?>
<Relationships xmlns="http://schemas.openxmlformats.org/package/2006/relationships">
  <Relationship Id="rId2" Type="http://schemas.openxmlformats.org/officeDocument/2006/relationships/slide" Target="../slides/slide16.xml" />
  <Relationship Id="rId1" Type="http://schemas.openxmlformats.org/officeDocument/2006/relationships/notesMaster" Target="../notesMasters/notesMaster1.xml" />
</Relationships>
</file>

<file path=ppt/notesSlides/_rels/notesSlide17.xml.rels>&#65279;<?xml version="1.0" encoding="utf-8" standalone="yes"?>
<Relationships xmlns="http://schemas.openxmlformats.org/package/2006/relationships">
  <Relationship Id="rId2" Type="http://schemas.openxmlformats.org/officeDocument/2006/relationships/slide" Target="../slides/slide17.xml" />
  <Relationship Id="rId1" Type="http://schemas.openxmlformats.org/officeDocument/2006/relationships/notesMaster" Target="../notesMasters/notesMaster1.xml" />
</Relationships>
</file>

<file path=ppt/notesSlides/_rels/notesSlide18.xml.rels>&#65279;<?xml version="1.0" encoding="utf-8" standalone="yes"?>
<Relationships xmlns="http://schemas.openxmlformats.org/package/2006/relationships">
  <Relationship Id="rId2" Type="http://schemas.openxmlformats.org/officeDocument/2006/relationships/slide" Target="../slides/slide18.xml" />
  <Relationship Id="rId1" Type="http://schemas.openxmlformats.org/officeDocument/2006/relationships/notesMaster" Target="../notesMasters/notesMaster1.xml" />
</Relationships>
</file>

<file path=ppt/notesSlides/_rels/notesSlide19.xml.rels>&#65279;<?xml version="1.0" encoding="utf-8" standalone="yes"?>
<Relationships xmlns="http://schemas.openxmlformats.org/package/2006/relationships">
  <Relationship Id="rId2" Type="http://schemas.openxmlformats.org/officeDocument/2006/relationships/slide" Target="../slides/slide19.xml" />
  <Relationship Id="rId1" Type="http://schemas.openxmlformats.org/officeDocument/2006/relationships/notesMaster" Target="../notesMasters/notesMaster1.xml" />
</Relationships>
</file>

<file path=ppt/notesSlides/_rels/notesSlide2.xml.rels>&#65279;<?xml version="1.0" encoding="utf-8" standalone="yes"?>
<Relationships xmlns="http://schemas.openxmlformats.org/package/2006/relationships">
  <Relationship Id="rId2" Type="http://schemas.openxmlformats.org/officeDocument/2006/relationships/slide" Target="../slides/slide2.xml" />
  <Relationship Id="rId1" Type="http://schemas.openxmlformats.org/officeDocument/2006/relationships/notesMaster" Target="../notesMasters/notesMaster1.xml" />
</Relationships>
</file>

<file path=ppt/notesSlides/_rels/notesSlide20.xml.rels>&#65279;<?xml version="1.0" encoding="utf-8" standalone="yes"?>
<Relationships xmlns="http://schemas.openxmlformats.org/package/2006/relationships">
  <Relationship Id="rId2" Type="http://schemas.openxmlformats.org/officeDocument/2006/relationships/slide" Target="../slides/slide20.xml" />
  <Relationship Id="rId1" Type="http://schemas.openxmlformats.org/officeDocument/2006/relationships/notesMaster" Target="../notesMasters/notesMaster1.xml" />
</Relationships>
</file>

<file path=ppt/notesSlides/_rels/notesSlide21.xml.rels>&#65279;<?xml version="1.0" encoding="utf-8" standalone="yes"?>
<Relationships xmlns="http://schemas.openxmlformats.org/package/2006/relationships">
  <Relationship Id="rId2" Type="http://schemas.openxmlformats.org/officeDocument/2006/relationships/slide" Target="../slides/slide21.xml" />
  <Relationship Id="rId1" Type="http://schemas.openxmlformats.org/officeDocument/2006/relationships/notesMaster" Target="../notesMasters/notesMaster1.xml" />
</Relationships>
</file>

<file path=ppt/notesSlides/_rels/notesSlide22.xml.rels>&#65279;<?xml version="1.0" encoding="utf-8" standalone="yes"?>
<Relationships xmlns="http://schemas.openxmlformats.org/package/2006/relationships">
  <Relationship Id="rId2" Type="http://schemas.openxmlformats.org/officeDocument/2006/relationships/slide" Target="../slides/slide22.xml" />
  <Relationship Id="rId1" Type="http://schemas.openxmlformats.org/officeDocument/2006/relationships/notesMaster" Target="../notesMasters/notesMaster1.xml" />
</Relationships>
</file>

<file path=ppt/notesSlides/_rels/notesSlide23.xml.rels>&#65279;<?xml version="1.0" encoding="utf-8" standalone="yes"?>
<Relationships xmlns="http://schemas.openxmlformats.org/package/2006/relationships">
  <Relationship Id="rId2" Type="http://schemas.openxmlformats.org/officeDocument/2006/relationships/slide" Target="../slides/slide23.xml" />
  <Relationship Id="rId1" Type="http://schemas.openxmlformats.org/officeDocument/2006/relationships/notesMaster" Target="../notesMasters/notesMaster1.xml" />
</Relationships>
</file>

<file path=ppt/notesSlides/_rels/notesSlide24.xml.rels>&#65279;<?xml version="1.0" encoding="utf-8" standalone="yes"?>
<Relationships xmlns="http://schemas.openxmlformats.org/package/2006/relationships">
  <Relationship Id="rId2" Type="http://schemas.openxmlformats.org/officeDocument/2006/relationships/slide" Target="../slides/slide24.xml" />
  <Relationship Id="rId1" Type="http://schemas.openxmlformats.org/officeDocument/2006/relationships/notesMaster" Target="../notesMasters/notesMaster1.xml" />
</Relationships>
</file>

<file path=ppt/notesSlides/_rels/notesSlide25.xml.rels>&#65279;<?xml version="1.0" encoding="utf-8" standalone="yes"?>
<Relationships xmlns="http://schemas.openxmlformats.org/package/2006/relationships">
  <Relationship Id="rId2" Type="http://schemas.openxmlformats.org/officeDocument/2006/relationships/slide" Target="../slides/slide25.xml" />
  <Relationship Id="rId1" Type="http://schemas.openxmlformats.org/officeDocument/2006/relationships/notesMaster" Target="../notesMasters/notesMaster1.xml" />
</Relationships>
</file>

<file path=ppt/notesSlides/_rels/notesSlide26.xml.rels>&#65279;<?xml version="1.0" encoding="utf-8" standalone="yes"?>
<Relationships xmlns="http://schemas.openxmlformats.org/package/2006/relationships">
  <Relationship Id="rId2" Type="http://schemas.openxmlformats.org/officeDocument/2006/relationships/slide" Target="../slides/slide26.xml" />
  <Relationship Id="rId1" Type="http://schemas.openxmlformats.org/officeDocument/2006/relationships/notesMaster" Target="../notesMasters/notesMaster1.xml" />
</Relationships>
</file>

<file path=ppt/notesSlides/_rels/notesSlide27.xml.rels>&#65279;<?xml version="1.0" encoding="utf-8" standalone="yes"?>
<Relationships xmlns="http://schemas.openxmlformats.org/package/2006/relationships">
  <Relationship Id="rId2" Type="http://schemas.openxmlformats.org/officeDocument/2006/relationships/slide" Target="../slides/slide27.xml" />
  <Relationship Id="rId1" Type="http://schemas.openxmlformats.org/officeDocument/2006/relationships/notesMaster" Target="../notesMasters/notesMaster1.xml" />
</Relationships>
</file>

<file path=ppt/notesSlides/_rels/notesSlide28.xml.rels>&#65279;<?xml version="1.0" encoding="utf-8" standalone="yes"?>
<Relationships xmlns="http://schemas.openxmlformats.org/package/2006/relationships">
  <Relationship Id="rId2" Type="http://schemas.openxmlformats.org/officeDocument/2006/relationships/slide" Target="../slides/slide28.xml" />
  <Relationship Id="rId1" Type="http://schemas.openxmlformats.org/officeDocument/2006/relationships/notesMaster" Target="../notesMasters/notesMaster1.xml" />
</Relationships>
</file>

<file path=ppt/notesSlides/_rels/notesSlide29.xml.rels>&#65279;<?xml version="1.0" encoding="utf-8" standalone="yes"?>
<Relationships xmlns="http://schemas.openxmlformats.org/package/2006/relationships">
  <Relationship Id="rId2" Type="http://schemas.openxmlformats.org/officeDocument/2006/relationships/slide" Target="../slides/slide29.xml" />
  <Relationship Id="rId1" Type="http://schemas.openxmlformats.org/officeDocument/2006/relationships/notesMaster" Target="../notesMasters/notesMaster1.xml" />
</Relationships>
</file>

<file path=ppt/notesSlides/_rels/notesSlide3.xml.rels>&#65279;<?xml version="1.0" encoding="utf-8" standalone="yes"?>
<Relationships xmlns="http://schemas.openxmlformats.org/package/2006/relationships">
  <Relationship Id="rId2" Type="http://schemas.openxmlformats.org/officeDocument/2006/relationships/slide" Target="../slides/slide3.xml" />
  <Relationship Id="rId1" Type="http://schemas.openxmlformats.org/officeDocument/2006/relationships/notesMaster" Target="../notesMasters/notesMaster1.xml" />
</Relationships>
</file>

<file path=ppt/notesSlides/_rels/notesSlide30.xml.rels>&#65279;<?xml version="1.0" encoding="utf-8" standalone="yes"?>
<Relationships xmlns="http://schemas.openxmlformats.org/package/2006/relationships">
  <Relationship Id="rId2" Type="http://schemas.openxmlformats.org/officeDocument/2006/relationships/slide" Target="../slides/slide30.xml" />
  <Relationship Id="rId1" Type="http://schemas.openxmlformats.org/officeDocument/2006/relationships/notesMaster" Target="../notesMasters/notesMaster1.xml" />
</Relationships>
</file>

<file path=ppt/notesSlides/_rels/notesSlide31.xml.rels>&#65279;<?xml version="1.0" encoding="utf-8" standalone="yes"?>
<Relationships xmlns="http://schemas.openxmlformats.org/package/2006/relationships">
  <Relationship Id="rId2" Type="http://schemas.openxmlformats.org/officeDocument/2006/relationships/slide" Target="../slides/slide31.xml" />
  <Relationship Id="rId1" Type="http://schemas.openxmlformats.org/officeDocument/2006/relationships/notesMaster" Target="../notesMasters/notesMaster1.xml" />
</Relationships>
</file>

<file path=ppt/notesSlides/_rels/notesSlide32.xml.rels>&#65279;<?xml version="1.0" encoding="utf-8" standalone="yes"?>
<Relationships xmlns="http://schemas.openxmlformats.org/package/2006/relationships">
  <Relationship Id="rId2" Type="http://schemas.openxmlformats.org/officeDocument/2006/relationships/slide" Target="../slides/slide32.xml" />
  <Relationship Id="rId1" Type="http://schemas.openxmlformats.org/officeDocument/2006/relationships/notesMaster" Target="../notesMasters/notesMaster1.xml" />
</Relationships>
</file>

<file path=ppt/notesSlides/_rels/notesSlide33.xml.rels>&#65279;<?xml version="1.0" encoding="utf-8" standalone="yes"?>
<Relationships xmlns="http://schemas.openxmlformats.org/package/2006/relationships">
  <Relationship Id="rId2" Type="http://schemas.openxmlformats.org/officeDocument/2006/relationships/slide" Target="../slides/slide33.xml" />
  <Relationship Id="rId1" Type="http://schemas.openxmlformats.org/officeDocument/2006/relationships/notesMaster" Target="../notesMasters/notesMaster1.xml" />
</Relationships>
</file>

<file path=ppt/notesSlides/_rels/notesSlide34.xml.rels>&#65279;<?xml version="1.0" encoding="utf-8" standalone="yes"?>
<Relationships xmlns="http://schemas.openxmlformats.org/package/2006/relationships">
  <Relationship Id="rId2" Type="http://schemas.openxmlformats.org/officeDocument/2006/relationships/slide" Target="../slides/slide34.xml" />
  <Relationship Id="rId1" Type="http://schemas.openxmlformats.org/officeDocument/2006/relationships/notesMaster" Target="../notesMasters/notesMaster1.xml" />
</Relationships>
</file>

<file path=ppt/notesSlides/_rels/notesSlide35.xml.rels>&#65279;<?xml version="1.0" encoding="utf-8" standalone="yes"?>
<Relationships xmlns="http://schemas.openxmlformats.org/package/2006/relationships">
  <Relationship Id="rId2" Type="http://schemas.openxmlformats.org/officeDocument/2006/relationships/slide" Target="../slides/slide35.xml" />
  <Relationship Id="rId1" Type="http://schemas.openxmlformats.org/officeDocument/2006/relationships/notesMaster" Target="../notesMasters/notesMaster1.xml" />
</Relationships>
</file>

<file path=ppt/notesSlides/_rels/notesSlide36.xml.rels>&#65279;<?xml version="1.0" encoding="utf-8" standalone="yes"?>
<Relationships xmlns="http://schemas.openxmlformats.org/package/2006/relationships">
  <Relationship Id="rId2" Type="http://schemas.openxmlformats.org/officeDocument/2006/relationships/slide" Target="../slides/slide36.xml" />
  <Relationship Id="rId1" Type="http://schemas.openxmlformats.org/officeDocument/2006/relationships/notesMaster" Target="../notesMasters/notesMaster1.xml" />
</Relationships>
</file>

<file path=ppt/notesSlides/_rels/notesSlide37.xml.rels>&#65279;<?xml version="1.0" encoding="utf-8" standalone="yes"?>
<Relationships xmlns="http://schemas.openxmlformats.org/package/2006/relationships">
  <Relationship Id="rId2" Type="http://schemas.openxmlformats.org/officeDocument/2006/relationships/slide" Target="../slides/slide37.xml" />
  <Relationship Id="rId1" Type="http://schemas.openxmlformats.org/officeDocument/2006/relationships/notesMaster" Target="../notesMasters/notesMaster1.xml" />
</Relationships>
</file>

<file path=ppt/notesSlides/_rels/notesSlide4.xml.rels>&#65279;<?xml version="1.0" encoding="utf-8" standalone="yes"?>
<Relationships xmlns="http://schemas.openxmlformats.org/package/2006/relationships">
  <Relationship Id="rId2" Type="http://schemas.openxmlformats.org/officeDocument/2006/relationships/slide" Target="../slides/slide4.xml" />
  <Relationship Id="rId1" Type="http://schemas.openxmlformats.org/officeDocument/2006/relationships/notesMaster" Target="../notesMasters/notesMaster1.xml" />
</Relationships>
</file>

<file path=ppt/notesSlides/_rels/notesSlide5.xml.rels>&#65279;<?xml version="1.0" encoding="utf-8" standalone="yes"?>
<Relationships xmlns="http://schemas.openxmlformats.org/package/2006/relationships">
  <Relationship Id="rId2" Type="http://schemas.openxmlformats.org/officeDocument/2006/relationships/slide" Target="../slides/slide5.xml" />
  <Relationship Id="rId1" Type="http://schemas.openxmlformats.org/officeDocument/2006/relationships/notesMaster" Target="../notesMasters/notesMaster1.xml" />
</Relationships>
</file>

<file path=ppt/notesSlides/_rels/notesSlide6.xml.rels>&#65279;<?xml version="1.0" encoding="utf-8" standalone="yes"?>
<Relationships xmlns="http://schemas.openxmlformats.org/package/2006/relationships">
  <Relationship Id="rId2" Type="http://schemas.openxmlformats.org/officeDocument/2006/relationships/slide" Target="../slides/slide6.xml" />
  <Relationship Id="rId1" Type="http://schemas.openxmlformats.org/officeDocument/2006/relationships/notesMaster" Target="../notesMasters/notesMaster1.xml" />
</Relationships>
</file>

<file path=ppt/notesSlides/_rels/notesSlide7.xml.rels>&#65279;<?xml version="1.0" encoding="utf-8" standalone="yes"?>
<Relationships xmlns="http://schemas.openxmlformats.org/package/2006/relationships">
  <Relationship Id="rId2" Type="http://schemas.openxmlformats.org/officeDocument/2006/relationships/slide" Target="../slides/slide7.xml" />
  <Relationship Id="rId1" Type="http://schemas.openxmlformats.org/officeDocument/2006/relationships/notesMaster" Target="../notesMasters/notesMaster1.xml" />
</Relationships>
</file>

<file path=ppt/notesSlides/_rels/notesSlide8.xml.rels>&#65279;<?xml version="1.0" encoding="utf-8" standalone="yes"?>
<Relationships xmlns="http://schemas.openxmlformats.org/package/2006/relationships">
  <Relationship Id="rId2" Type="http://schemas.openxmlformats.org/officeDocument/2006/relationships/slide" Target="../slides/slide8.xml" />
  <Relationship Id="rId1" Type="http://schemas.openxmlformats.org/officeDocument/2006/relationships/notesMaster" Target="../notesMasters/notesMaster1.xml" />
</Relationships>
</file>

<file path=ppt/notesSlides/_rels/notesSlide9.xml.rels>&#65279;<?xml version="1.0" encoding="utf-8" standalone="yes"?>
<Relationships xmlns="http://schemas.openxmlformats.org/package/2006/relationships">
  <Relationship Id="rId2" Type="http://schemas.openxmlformats.org/officeDocument/2006/relationships/slide" Target="../slides/slide9.xml" />
  <Relationship Id="rId1" Type="http://schemas.openxmlformats.org/officeDocument/2006/relationships/notesMaster" Target="../notesMasters/notesMaster1.xml" />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これから，「子どもの学びを支えるヒント集」を活用した校内研修を始めます。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767638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それでは，本校の課題が明確になったところで，ブックレットを基に，岡山県の児童生徒を対象にそのつまずきの要因や指導のポイントを確かめていくことにしましょう。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ここでは，小学校国語の「文の構成を捉える」を取り上げて研修していくことにしたいと思います。ここに挙げているように，「</a:t>
            </a:r>
            <a:r>
              <a:rPr lang="ja-JP" altLang="en-US" dirty="0">
                <a:solidFill>
                  <a:prstClr val="black"/>
                </a:solidFill>
                <a:latin typeface="HG丸ｺﾞｼｯｸM-PRO" panose="020F0600000000000000" pitchFamily="50" charset="-128"/>
                <a:ea typeface="HG丸ｺﾞｼｯｸM-PRO" panose="020F0600000000000000" pitchFamily="50" charset="-128"/>
              </a:rPr>
              <a:t>長い文を接続語を使って正しく分けることができるようにするためには，どうしたらいいですか</a:t>
            </a:r>
            <a:r>
              <a:rPr kumimoji="1" lang="ja-JP" altLang="en-US" dirty="0" smtClean="0">
                <a:latin typeface="HG丸ｺﾞｼｯｸM-PRO" panose="020F0600000000000000" pitchFamily="50" charset="-128"/>
                <a:ea typeface="HG丸ｺﾞｼｯｸM-PRO" panose="020F0600000000000000" pitchFamily="50" charset="-128"/>
              </a:rPr>
              <a:t>」といった先生からの質問を解決していくことにしましょう。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取り上げる設問は，接続語を使って一文を二文に分ける問題です。岡山県の正答率は</a:t>
            </a:r>
            <a:r>
              <a:rPr kumimoji="1" lang="en-US" altLang="ja-JP" dirty="0" smtClean="0">
                <a:latin typeface="HG丸ｺﾞｼｯｸM-PRO" panose="020F0600000000000000" pitchFamily="50" charset="-128"/>
                <a:ea typeface="HG丸ｺﾞｼｯｸM-PRO" panose="020F0600000000000000" pitchFamily="50" charset="-128"/>
              </a:rPr>
              <a:t>20.7</a:t>
            </a:r>
            <a:r>
              <a:rPr kumimoji="1" lang="ja-JP" altLang="en-US" dirty="0" smtClean="0">
                <a:latin typeface="HG丸ｺﾞｼｯｸM-PRO" panose="020F0600000000000000" pitchFamily="50" charset="-128"/>
                <a:ea typeface="HG丸ｺﾞｼｯｸM-PRO" panose="020F0600000000000000" pitchFamily="50" charset="-128"/>
              </a:rPr>
              <a:t>％で，全国平均を</a:t>
            </a:r>
            <a:r>
              <a:rPr kumimoji="1" lang="en-US" altLang="ja-JP" dirty="0" smtClean="0">
                <a:latin typeface="HG丸ｺﾞｼｯｸM-PRO" panose="020F0600000000000000" pitchFamily="50" charset="-128"/>
                <a:ea typeface="HG丸ｺﾞｼｯｸM-PRO" panose="020F0600000000000000" pitchFamily="50" charset="-128"/>
              </a:rPr>
              <a:t>2.7</a:t>
            </a:r>
            <a:r>
              <a:rPr kumimoji="1" lang="ja-JP" altLang="en-US" dirty="0" smtClean="0">
                <a:latin typeface="HG丸ｺﾞｼｯｸM-PRO" panose="020F0600000000000000" pitchFamily="50" charset="-128"/>
                <a:ea typeface="HG丸ｺﾞｼｯｸM-PRO" panose="020F0600000000000000" pitchFamily="50" charset="-128"/>
              </a:rPr>
              <a:t>ポイント下回っています。設問に「主語に注目して二つの内容に分けて書き直します」といった言葉が入っているにもかかわらず，主語が省略されている誤答が多く見られました。</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25597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それではここで，ブックレットの４ページを読んで，つまずきの要因や学習指導のポイント等を確認しましょう。まずは各自で読んで，その後気付いたことや疑問をグループの先生方と話してみましょう。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13</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518384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ここでは，小学校算数の「乗法の意味（割合）」を取り上げて研修していくことにしたいと思います。ここに挙げているように，「割合が１より小さくなっても，正しく立式できるようにするためには，どうしたらいいですか」といった先生からの質問を解決していくことにし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14</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取り上げる設問は，白いテープの長さをもとにして，青いテープの長さを求める式を選ぶ問題です。岡山県の正答率は</a:t>
            </a:r>
            <a:r>
              <a:rPr kumimoji="1" lang="en-US" altLang="ja-JP" dirty="0" smtClean="0">
                <a:latin typeface="HG丸ｺﾞｼｯｸM-PRO" panose="020F0600000000000000" pitchFamily="50" charset="-128"/>
                <a:ea typeface="HG丸ｺﾞｼｯｸM-PRO" panose="020F0600000000000000" pitchFamily="50" charset="-128"/>
              </a:rPr>
              <a:t>51.2</a:t>
            </a:r>
            <a:r>
              <a:rPr kumimoji="1" lang="ja-JP" altLang="en-US" dirty="0" smtClean="0">
                <a:latin typeface="HG丸ｺﾞｼｯｸM-PRO" panose="020F0600000000000000" pitchFamily="50" charset="-128"/>
                <a:ea typeface="HG丸ｺﾞｼｯｸM-PRO" panose="020F0600000000000000" pitchFamily="50" charset="-128"/>
              </a:rPr>
              <a:t>％で，全国平均を</a:t>
            </a:r>
            <a:r>
              <a:rPr kumimoji="1" lang="en-US" altLang="ja-JP" dirty="0" smtClean="0">
                <a:latin typeface="HG丸ｺﾞｼｯｸM-PRO" panose="020F0600000000000000" pitchFamily="50" charset="-128"/>
                <a:ea typeface="HG丸ｺﾞｼｯｸM-PRO" panose="020F0600000000000000" pitchFamily="50" charset="-128"/>
              </a:rPr>
              <a:t>2.9</a:t>
            </a:r>
            <a:r>
              <a:rPr kumimoji="1" lang="ja-JP" altLang="en-US" dirty="0" smtClean="0">
                <a:latin typeface="HG丸ｺﾞｼｯｸM-PRO" panose="020F0600000000000000" pitchFamily="50" charset="-128"/>
                <a:ea typeface="HG丸ｺﾞｼｯｸM-PRO" panose="020F0600000000000000" pitchFamily="50" charset="-128"/>
              </a:rPr>
              <a:t>ポイント下回っています。この問題の正答は，</a:t>
            </a:r>
            <a:r>
              <a:rPr kumimoji="1" lang="en-US" altLang="ja-JP" dirty="0" smtClean="0">
                <a:latin typeface="HG丸ｺﾞｼｯｸM-PRO" panose="020F0600000000000000" pitchFamily="50" charset="-128"/>
                <a:ea typeface="HG丸ｺﾞｼｯｸM-PRO" panose="020F0600000000000000" pitchFamily="50" charset="-128"/>
              </a:rPr>
              <a:t>80×0.4</a:t>
            </a:r>
            <a:r>
              <a:rPr kumimoji="1" lang="ja-JP" altLang="en-US" dirty="0" smtClean="0">
                <a:latin typeface="HG丸ｺﾞｼｯｸM-PRO" panose="020F0600000000000000" pitchFamily="50" charset="-128"/>
                <a:ea typeface="HG丸ｺﾞｼｯｸM-PRO" panose="020F0600000000000000" pitchFamily="50" charset="-128"/>
              </a:rPr>
              <a:t>ですが，</a:t>
            </a:r>
            <a:r>
              <a:rPr kumimoji="1" lang="en-US" altLang="ja-JP" dirty="0" smtClean="0">
                <a:latin typeface="HG丸ｺﾞｼｯｸM-PRO" panose="020F0600000000000000" pitchFamily="50" charset="-128"/>
                <a:ea typeface="HG丸ｺﾞｼｯｸM-PRO" panose="020F0600000000000000" pitchFamily="50" charset="-128"/>
              </a:rPr>
              <a:t>80÷0.4</a:t>
            </a:r>
            <a:r>
              <a:rPr kumimoji="1" lang="ja-JP" altLang="en-US" dirty="0" smtClean="0">
                <a:latin typeface="HG丸ｺﾞｼｯｸM-PRO" panose="020F0600000000000000" pitchFamily="50" charset="-128"/>
                <a:ea typeface="HG丸ｺﾞｼｯｸM-PRO" panose="020F0600000000000000" pitchFamily="50" charset="-128"/>
              </a:rPr>
              <a:t>と解答した児童が</a:t>
            </a:r>
            <a:r>
              <a:rPr kumimoji="1" lang="en-US" altLang="ja-JP" dirty="0" smtClean="0">
                <a:latin typeface="HG丸ｺﾞｼｯｸM-PRO" panose="020F0600000000000000" pitchFamily="50" charset="-128"/>
                <a:ea typeface="HG丸ｺﾞｼｯｸM-PRO" panose="020F0600000000000000" pitchFamily="50" charset="-128"/>
              </a:rPr>
              <a:t>28.1</a:t>
            </a:r>
            <a:r>
              <a:rPr kumimoji="1" lang="ja-JP" altLang="en-US" dirty="0" smtClean="0">
                <a:latin typeface="HG丸ｺﾞｼｯｸM-PRO" panose="020F0600000000000000" pitchFamily="50" charset="-128"/>
                <a:ea typeface="HG丸ｺﾞｼｯｸM-PRO" panose="020F0600000000000000" pitchFamily="50" charset="-128"/>
              </a:rPr>
              <a:t>％いました。青いテープはもとになる白いテープよりも短いので，わり算になると捉えているものと考えられます。このように割合については，長年の課題であり授業改善が求められています。</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15</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255970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それではここで，ブックレットの６ページを読んで，つまずきの要因や学習指導のポイント等を確認しましょう。まずは各自で読んで，その後気付いたことや疑問をグループの先生方と話してみましょう。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16</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518384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ここでは，中学校国語の「話し合いを整理する」を取り上げて研修していくことにしたいと思います。ここに挙げているように，「</a:t>
            </a:r>
            <a:r>
              <a:rPr lang="ja-JP" altLang="en-US" dirty="0">
                <a:solidFill>
                  <a:prstClr val="black"/>
                </a:solidFill>
                <a:latin typeface="HG丸ｺﾞｼｯｸM-PRO" panose="020F0600000000000000" pitchFamily="50" charset="-128"/>
                <a:ea typeface="HG丸ｺﾞｼｯｸM-PRO" panose="020F0600000000000000" pitchFamily="50" charset="-128"/>
              </a:rPr>
              <a:t>複数の案から一つに絞り込む話し合いを行うことができるようにするためには，どうしたらいいですか</a:t>
            </a:r>
            <a:r>
              <a:rPr kumimoji="1" lang="ja-JP" altLang="en-US" dirty="0" smtClean="0">
                <a:latin typeface="HG丸ｺﾞｼｯｸM-PRO" panose="020F0600000000000000" pitchFamily="50" charset="-128"/>
                <a:ea typeface="HG丸ｺﾞｼｯｸM-PRO" panose="020F0600000000000000" pitchFamily="50" charset="-128"/>
              </a:rPr>
              <a:t>」といった先生からの質問を解決していくことにしましょう。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17</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取り上げる設問は，高橋さんの発言を基に，表にある「相違点」の言葉を考えるものです。岡山県の正答率は</a:t>
            </a:r>
            <a:r>
              <a:rPr kumimoji="1" lang="en-US" altLang="ja-JP" dirty="0" smtClean="0">
                <a:latin typeface="HG丸ｺﾞｼｯｸM-PRO" panose="020F0600000000000000" pitchFamily="50" charset="-128"/>
                <a:ea typeface="HG丸ｺﾞｼｯｸM-PRO" panose="020F0600000000000000" pitchFamily="50" charset="-128"/>
              </a:rPr>
              <a:t>51.5</a:t>
            </a:r>
            <a:r>
              <a:rPr kumimoji="1" lang="ja-JP" altLang="en-US" dirty="0" smtClean="0">
                <a:latin typeface="HG丸ｺﾞｼｯｸM-PRO" panose="020F0600000000000000" pitchFamily="50" charset="-128"/>
                <a:ea typeface="HG丸ｺﾞｼｯｸM-PRO" panose="020F0600000000000000" pitchFamily="50" charset="-128"/>
              </a:rPr>
              <a:t>％で，全国平均を</a:t>
            </a:r>
            <a:r>
              <a:rPr kumimoji="1" lang="en-US" altLang="ja-JP" dirty="0" smtClean="0">
                <a:latin typeface="HG丸ｺﾞｼｯｸM-PRO" panose="020F0600000000000000" pitchFamily="50" charset="-128"/>
                <a:ea typeface="HG丸ｺﾞｼｯｸM-PRO" panose="020F0600000000000000" pitchFamily="50" charset="-128"/>
              </a:rPr>
              <a:t>2.8</a:t>
            </a:r>
            <a:r>
              <a:rPr kumimoji="1" lang="ja-JP" altLang="en-US" dirty="0" smtClean="0">
                <a:latin typeface="HG丸ｺﾞｼｯｸM-PRO" panose="020F0600000000000000" pitchFamily="50" charset="-128"/>
                <a:ea typeface="HG丸ｺﾞｼｯｸM-PRO" panose="020F0600000000000000" pitchFamily="50" charset="-128"/>
              </a:rPr>
              <a:t>ポイント下回っています。この問題の正答例は，「未来の姿」や「私たちの未来」等です。誤答としては，「私たちの姿」や「何事も団結」等が見られました。</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18</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255970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それではここで，ブックレットの</a:t>
            </a:r>
            <a:r>
              <a:rPr kumimoji="1" lang="en-US" altLang="ja-JP" dirty="0" smtClean="0">
                <a:latin typeface="HG丸ｺﾞｼｯｸM-PRO" panose="020F0600000000000000" pitchFamily="50" charset="-128"/>
                <a:ea typeface="HG丸ｺﾞｼｯｸM-PRO" panose="020F0600000000000000" pitchFamily="50" charset="-128"/>
              </a:rPr>
              <a:t>18</a:t>
            </a:r>
            <a:r>
              <a:rPr kumimoji="1" lang="ja-JP" altLang="en-US" dirty="0" smtClean="0">
                <a:latin typeface="HG丸ｺﾞｼｯｸM-PRO" panose="020F0600000000000000" pitchFamily="50" charset="-128"/>
                <a:ea typeface="HG丸ｺﾞｼｯｸM-PRO" panose="020F0600000000000000" pitchFamily="50" charset="-128"/>
              </a:rPr>
              <a:t>ページを読んで，つまずきの要因や学習指導のポイント等を確認しましょう。まずは各自で読んで，その後気付いたことや疑問をグループの先生方と話してみましょう。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19</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518384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校内研修のねらいは，４つです。</a:t>
            </a:r>
            <a:endParaRPr kumimoji="1" lang="en-US" altLang="ja-JP" dirty="0" smtClean="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　全国学力・学習状況調査の結果から捉えた課題を確かめる</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　つまずきの要因や指導のポイントを理解する</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　模擬授業等を通して具体的な授業改善のイメージをもつ</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　振り返り学習の効果的な進め方について理解する　　　　　　です。</a:t>
            </a:r>
            <a:endParaRPr lang="en-US" altLang="ja-JP" dirty="0">
              <a:latin typeface="HG丸ｺﾞｼｯｸM-PRO" panose="020F0600000000000000" pitchFamily="50" charset="-128"/>
              <a:ea typeface="HG丸ｺﾞｼｯｸM-PRO" panose="020F0600000000000000" pitchFamily="50" charset="-128"/>
            </a:endParaRPr>
          </a:p>
          <a:p>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223306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ここでは，中学校数学の「円柱と円錐の体積の関係」を取り上げて研修していくことにしたいと思います。ここに挙げているように，「</a:t>
            </a:r>
            <a:r>
              <a:rPr lang="ja-JP" altLang="en-US" dirty="0">
                <a:latin typeface="HG丸ｺﾞｼｯｸM-PRO" panose="020F0600000000000000" pitchFamily="50" charset="-128"/>
                <a:ea typeface="HG丸ｺﾞｼｯｸM-PRO" panose="020F0600000000000000" pitchFamily="50" charset="-128"/>
              </a:rPr>
              <a:t>円柱と円錐の体積の関係を正しく捉えることができるようにするためには，どうしたらいいですか。</a:t>
            </a:r>
            <a:r>
              <a:rPr kumimoji="1" lang="ja-JP" altLang="en-US" dirty="0" smtClean="0">
                <a:latin typeface="HG丸ｺﾞｼｯｸM-PRO" panose="020F0600000000000000" pitchFamily="50" charset="-128"/>
                <a:ea typeface="HG丸ｺﾞｼｯｸM-PRO" panose="020F0600000000000000" pitchFamily="50" charset="-128"/>
              </a:rPr>
              <a:t>」といった先生からの質問を解決していくことにしましょう。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20</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取り上げる設問は，円柱と円錐の体積の関係を捉えて図を選ぶ問題です。岡山県の正答率は</a:t>
            </a:r>
            <a:r>
              <a:rPr kumimoji="1" lang="en-US" altLang="ja-JP" dirty="0" smtClean="0">
                <a:latin typeface="HG丸ｺﾞｼｯｸM-PRO" panose="020F0600000000000000" pitchFamily="50" charset="-128"/>
                <a:ea typeface="HG丸ｺﾞｼｯｸM-PRO" panose="020F0600000000000000" pitchFamily="50" charset="-128"/>
              </a:rPr>
              <a:t>35.8</a:t>
            </a:r>
            <a:r>
              <a:rPr kumimoji="1" lang="ja-JP" altLang="en-US" dirty="0" smtClean="0">
                <a:latin typeface="HG丸ｺﾞｼｯｸM-PRO" panose="020F0600000000000000" pitchFamily="50" charset="-128"/>
                <a:ea typeface="HG丸ｺﾞｼｯｸM-PRO" panose="020F0600000000000000" pitchFamily="50" charset="-128"/>
              </a:rPr>
              <a:t>％で，全国平均を</a:t>
            </a:r>
            <a:r>
              <a:rPr kumimoji="1" lang="en-US" altLang="ja-JP" dirty="0" smtClean="0">
                <a:latin typeface="HG丸ｺﾞｼｯｸM-PRO" panose="020F0600000000000000" pitchFamily="50" charset="-128"/>
                <a:ea typeface="HG丸ｺﾞｼｯｸM-PRO" panose="020F0600000000000000" pitchFamily="50" charset="-128"/>
              </a:rPr>
              <a:t>2.7</a:t>
            </a:r>
            <a:r>
              <a:rPr kumimoji="1" lang="ja-JP" altLang="en-US" dirty="0" smtClean="0">
                <a:latin typeface="HG丸ｺﾞｼｯｸM-PRO" panose="020F0600000000000000" pitchFamily="50" charset="-128"/>
                <a:ea typeface="HG丸ｺﾞｼｯｸM-PRO" panose="020F0600000000000000" pitchFamily="50" charset="-128"/>
              </a:rPr>
              <a:t>ポイント下回っています。この問題の正答は，「エ」ですが，誤答の中では「イ」を選択した割合が一番高く</a:t>
            </a:r>
            <a:r>
              <a:rPr kumimoji="1" lang="en-US" altLang="ja-JP" dirty="0" smtClean="0">
                <a:latin typeface="HG丸ｺﾞｼｯｸM-PRO" panose="020F0600000000000000" pitchFamily="50" charset="-128"/>
                <a:ea typeface="HG丸ｺﾞｼｯｸM-PRO" panose="020F0600000000000000" pitchFamily="50" charset="-128"/>
              </a:rPr>
              <a:t>35.0</a:t>
            </a:r>
            <a:r>
              <a:rPr kumimoji="1" lang="ja-JP" altLang="en-US" dirty="0" smtClean="0">
                <a:latin typeface="HG丸ｺﾞｼｯｸM-PRO" panose="020F0600000000000000" pitchFamily="50" charset="-128"/>
                <a:ea typeface="HG丸ｺﾞｼｯｸM-PRO" panose="020F0600000000000000" pitchFamily="50" charset="-128"/>
              </a:rPr>
              <a:t>％です。円柱と円錐の立面図から長方形と三角形の面積比で判断したものと考えられます。</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21</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2559703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それではここで，ブックレットの</a:t>
            </a:r>
            <a:r>
              <a:rPr kumimoji="1" lang="en-US" altLang="ja-JP" dirty="0" smtClean="0">
                <a:latin typeface="HG丸ｺﾞｼｯｸM-PRO" panose="020F0600000000000000" pitchFamily="50" charset="-128"/>
                <a:ea typeface="HG丸ｺﾞｼｯｸM-PRO" panose="020F0600000000000000" pitchFamily="50" charset="-128"/>
              </a:rPr>
              <a:t>23</a:t>
            </a:r>
            <a:r>
              <a:rPr kumimoji="1" lang="ja-JP" altLang="en-US" dirty="0" smtClean="0">
                <a:latin typeface="HG丸ｺﾞｼｯｸM-PRO" panose="020F0600000000000000" pitchFamily="50" charset="-128"/>
                <a:ea typeface="HG丸ｺﾞｼｯｸM-PRO" panose="020F0600000000000000" pitchFamily="50" charset="-128"/>
              </a:rPr>
              <a:t>ページを読んで，つまずきの要因や学習指導のポイント等を確認しましょう。まずは各自で読んで，その後気付いたことや疑問をグループの先生方と話してみましょう。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22</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518384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続いて，模擬授業を行います。</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23</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手順は，</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・５分間の模擬授業を，グループでつくる。</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・グループ代表による模擬授業の発表をする。</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・感想を共有する。</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の順で行います。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24</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417722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これからの</a:t>
            </a:r>
            <a:r>
              <a:rPr kumimoji="1" lang="en-US" altLang="ja-JP" dirty="0" smtClean="0">
                <a:latin typeface="HG丸ｺﾞｼｯｸM-PRO" panose="020F0600000000000000" pitchFamily="50" charset="-128"/>
                <a:ea typeface="HG丸ｺﾞｼｯｸM-PRO" panose="020F0600000000000000" pitchFamily="50" charset="-128"/>
              </a:rPr>
              <a:t>15</a:t>
            </a:r>
            <a:r>
              <a:rPr kumimoji="1" lang="ja-JP" altLang="en-US" dirty="0" smtClean="0">
                <a:latin typeface="HG丸ｺﾞｼｯｸM-PRO" panose="020F0600000000000000" pitchFamily="50" charset="-128"/>
                <a:ea typeface="HG丸ｺﾞｼｯｸM-PRO" panose="020F0600000000000000" pitchFamily="50" charset="-128"/>
              </a:rPr>
              <a:t>分間で，模擬授業をつくります。模擬授業の時間は，５分です。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ここで，模擬授業のポイントを説明します。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・ブックレット６ページにある指導のポイントを押さえた授業をつくること。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・学習活動例を参考にすること。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・模擬授業は，指導のポイントが押さえられているところに絞って紹介すること。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・必要に応じて板書も考えること。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これらのことを踏まえて，発問や指示等をワークシートに記入しながら，５分間の模擬授業をつくってみましょう。</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模擬授業づくりの時間は</a:t>
            </a:r>
            <a:r>
              <a:rPr kumimoji="1" lang="en-US" altLang="ja-JP" dirty="0" smtClean="0">
                <a:latin typeface="HG丸ｺﾞｼｯｸM-PRO" panose="020F0600000000000000" pitchFamily="50" charset="-128"/>
                <a:ea typeface="HG丸ｺﾞｼｯｸM-PRO" panose="020F0600000000000000" pitchFamily="50" charset="-128"/>
              </a:rPr>
              <a:t>15</a:t>
            </a:r>
            <a:r>
              <a:rPr kumimoji="1" lang="ja-JP" altLang="en-US" dirty="0" smtClean="0">
                <a:latin typeface="HG丸ｺﾞｼｯｸM-PRO" panose="020F0600000000000000" pitchFamily="50" charset="-128"/>
                <a:ea typeface="HG丸ｺﾞｼｯｸM-PRO" panose="020F0600000000000000" pitchFamily="50" charset="-128"/>
              </a:rPr>
              <a:t>分間です。では，始めましょう。</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a:t>
            </a:r>
            <a:r>
              <a:rPr kumimoji="1" lang="en-US" altLang="ja-JP" dirty="0" smtClean="0">
                <a:latin typeface="HG丸ｺﾞｼｯｸM-PRO" panose="020F0600000000000000" pitchFamily="50" charset="-128"/>
                <a:ea typeface="HG丸ｺﾞｼｯｸM-PRO" panose="020F0600000000000000" pitchFamily="50" charset="-128"/>
              </a:rPr>
              <a:t>15</a:t>
            </a:r>
            <a:r>
              <a:rPr kumimoji="1" lang="ja-JP" altLang="en-US" dirty="0" smtClean="0">
                <a:latin typeface="HG丸ｺﾞｼｯｸM-PRO" panose="020F0600000000000000" pitchFamily="50" charset="-128"/>
                <a:ea typeface="HG丸ｺﾞｼｯｸM-PRO" panose="020F0600000000000000" pitchFamily="50" charset="-128"/>
              </a:rPr>
              <a:t>分後）</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終わってください。</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25</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457197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この後，模擬授業を行います。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模擬授業をしていただく，グループ代表を決めてください。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模擬授業者以外は，児童生徒役をお願いします。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それでは，模擬授業を行います。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こちらのグループから発表をお願いします。</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26</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4173451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模擬授業の感想を共有します。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まず，グループ内で感想を出し合います。時間は３分間です。その後，全体で発表します。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それでは，グループ内で感想を出し合ってください。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（３分後）</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終わってください。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こちらのグループから感想等を発表してください。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（グループからの発表）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模擬授業と感想の発表をありがとうございました。</a:t>
            </a:r>
            <a:endParaRPr kumimoji="1" lang="en-US" altLang="ja-JP" dirty="0" smtClean="0">
              <a:latin typeface="HG丸ｺﾞｼｯｸM-PRO" panose="020F0600000000000000" pitchFamily="50" charset="-128"/>
              <a:ea typeface="HG丸ｺﾞｼｯｸM-PRO" panose="020F0600000000000000"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27</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211349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それではここで，センターの指導主事が行っている模擬授業をビデオで確認したいと思います。</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28</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県総合教育センターの指導主事が作成した授業例のビデオは，これらのものが用意されています。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29</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015133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校内研修の流れは，次の順で</a:t>
            </a:r>
            <a:r>
              <a:rPr kumimoji="1" lang="en-US" altLang="ja-JP" dirty="0" smtClean="0">
                <a:latin typeface="HG丸ｺﾞｼｯｸM-PRO" panose="020F0600000000000000" pitchFamily="50" charset="-128"/>
                <a:ea typeface="HG丸ｺﾞｼｯｸM-PRO" panose="020F0600000000000000" pitchFamily="50" charset="-128"/>
              </a:rPr>
              <a:t>90</a:t>
            </a:r>
            <a:r>
              <a:rPr kumimoji="1" lang="ja-JP" altLang="en-US" dirty="0" smtClean="0">
                <a:latin typeface="HG丸ｺﾞｼｯｸM-PRO" panose="020F0600000000000000" pitchFamily="50" charset="-128"/>
                <a:ea typeface="HG丸ｺﾞｼｯｸM-PRO" panose="020F0600000000000000" pitchFamily="50" charset="-128"/>
              </a:rPr>
              <a:t>分です。</a:t>
            </a:r>
            <a:endParaRPr kumimoji="1" lang="en-US" altLang="ja-JP" dirty="0" smtClean="0">
              <a:latin typeface="HG丸ｺﾞｼｯｸM-PRO" panose="020F0600000000000000" pitchFamily="50" charset="-128"/>
              <a:ea typeface="HG丸ｺﾞｼｯｸM-PRO" panose="020F0600000000000000" pitchFamily="50" charset="-128"/>
            </a:endParaRPr>
          </a:p>
          <a:p>
            <a:pPr>
              <a:lnSpc>
                <a:spcPts val="6445"/>
              </a:lnSpc>
            </a:pPr>
            <a:r>
              <a:rPr lang="ja-JP" altLang="ja-JP" dirty="0">
                <a:latin typeface="HG丸ｺﾞｼｯｸM-PRO" panose="020F0600000000000000" pitchFamily="50" charset="-128"/>
                <a:ea typeface="HG丸ｺﾞｼｯｸM-PRO" panose="020F0600000000000000" pitchFamily="50" charset="-128"/>
              </a:rPr>
              <a:t>Ⅰ　自校の課題を確かめよう（</a:t>
            </a:r>
            <a:r>
              <a:rPr lang="en-US" altLang="ja-JP" dirty="0">
                <a:latin typeface="HG丸ｺﾞｼｯｸM-PRO" panose="020F0600000000000000" pitchFamily="50" charset="-128"/>
                <a:ea typeface="HG丸ｺﾞｼｯｸM-PRO" panose="020F0600000000000000" pitchFamily="50" charset="-128"/>
              </a:rPr>
              <a:t>15</a:t>
            </a:r>
            <a:r>
              <a:rPr lang="ja-JP" altLang="ja-JP" dirty="0">
                <a:latin typeface="HG丸ｺﾞｼｯｸM-PRO" panose="020F0600000000000000" pitchFamily="50" charset="-128"/>
                <a:ea typeface="HG丸ｺﾞｼｯｸM-PRO" panose="020F0600000000000000" pitchFamily="50" charset="-128"/>
              </a:rPr>
              <a:t>分）</a:t>
            </a:r>
          </a:p>
          <a:p>
            <a:pPr>
              <a:lnSpc>
                <a:spcPts val="6445"/>
              </a:lnSpc>
            </a:pPr>
            <a:r>
              <a:rPr lang="ja-JP" altLang="ja-JP" dirty="0">
                <a:latin typeface="HG丸ｺﾞｼｯｸM-PRO" panose="020F0600000000000000" pitchFamily="50" charset="-128"/>
                <a:ea typeface="HG丸ｺﾞｼｯｸM-PRO" panose="020F0600000000000000" pitchFamily="50" charset="-128"/>
              </a:rPr>
              <a:t>Ⅱ　つまずきの要因や指導のポイントを理解しよう（</a:t>
            </a:r>
            <a:r>
              <a:rPr lang="en-US" altLang="ja-JP" dirty="0">
                <a:latin typeface="HG丸ｺﾞｼｯｸM-PRO" panose="020F0600000000000000" pitchFamily="50" charset="-128"/>
                <a:ea typeface="HG丸ｺﾞｼｯｸM-PRO" panose="020F0600000000000000" pitchFamily="50" charset="-128"/>
              </a:rPr>
              <a:t>15</a:t>
            </a:r>
            <a:r>
              <a:rPr lang="ja-JP" altLang="ja-JP" dirty="0">
                <a:latin typeface="HG丸ｺﾞｼｯｸM-PRO" panose="020F0600000000000000" pitchFamily="50" charset="-128"/>
                <a:ea typeface="HG丸ｺﾞｼｯｸM-PRO" panose="020F0600000000000000" pitchFamily="50" charset="-128"/>
              </a:rPr>
              <a:t>分）</a:t>
            </a:r>
          </a:p>
          <a:p>
            <a:pPr>
              <a:lnSpc>
                <a:spcPts val="5949"/>
              </a:lnSpc>
            </a:pPr>
            <a:r>
              <a:rPr lang="ja-JP" altLang="ja-JP" dirty="0">
                <a:latin typeface="HG丸ｺﾞｼｯｸM-PRO" panose="020F0600000000000000" pitchFamily="50" charset="-128"/>
                <a:ea typeface="HG丸ｺﾞｼｯｸM-PRO" panose="020F0600000000000000" pitchFamily="50" charset="-128"/>
              </a:rPr>
              <a:t>Ⅲ　模擬授業をしてみよう（</a:t>
            </a:r>
            <a:r>
              <a:rPr lang="en-US" altLang="ja-JP" dirty="0">
                <a:latin typeface="HG丸ｺﾞｼｯｸM-PRO" panose="020F0600000000000000" pitchFamily="50" charset="-128"/>
                <a:ea typeface="HG丸ｺﾞｼｯｸM-PRO" panose="020F0600000000000000" pitchFamily="50" charset="-128"/>
              </a:rPr>
              <a:t>36</a:t>
            </a:r>
            <a:r>
              <a:rPr lang="ja-JP" altLang="ja-JP" dirty="0">
                <a:latin typeface="HG丸ｺﾞｼｯｸM-PRO" panose="020F0600000000000000" pitchFamily="50" charset="-128"/>
                <a:ea typeface="HG丸ｺﾞｼｯｸM-PRO" panose="020F0600000000000000" pitchFamily="50" charset="-128"/>
              </a:rPr>
              <a:t>分）</a:t>
            </a:r>
          </a:p>
          <a:p>
            <a:pPr>
              <a:lnSpc>
                <a:spcPts val="5949"/>
              </a:lnSpc>
            </a:pPr>
            <a:r>
              <a:rPr lang="ja-JP" altLang="ja-JP" dirty="0">
                <a:latin typeface="HG丸ｺﾞｼｯｸM-PRO" panose="020F0600000000000000" pitchFamily="50" charset="-128"/>
                <a:ea typeface="HG丸ｺﾞｼｯｸM-PRO" panose="020F0600000000000000" pitchFamily="50" charset="-128"/>
              </a:rPr>
              <a:t>Ⅳ　授業例をビデオで確かめよう（</a:t>
            </a:r>
            <a:r>
              <a:rPr lang="en-US" altLang="ja-JP" dirty="0">
                <a:latin typeface="HG丸ｺﾞｼｯｸM-PRO" panose="020F0600000000000000" pitchFamily="50" charset="-128"/>
                <a:ea typeface="HG丸ｺﾞｼｯｸM-PRO" panose="020F0600000000000000" pitchFamily="50" charset="-128"/>
              </a:rPr>
              <a:t>10</a:t>
            </a:r>
            <a:r>
              <a:rPr lang="ja-JP" altLang="ja-JP" dirty="0">
                <a:latin typeface="HG丸ｺﾞｼｯｸM-PRO" panose="020F0600000000000000" pitchFamily="50" charset="-128"/>
                <a:ea typeface="HG丸ｺﾞｼｯｸM-PRO" panose="020F0600000000000000" pitchFamily="50" charset="-128"/>
              </a:rPr>
              <a:t>分）</a:t>
            </a:r>
            <a:endParaRPr lang="en-US" altLang="ja-JP" dirty="0">
              <a:latin typeface="HG丸ｺﾞｼｯｸM-PRO" panose="020F0600000000000000" pitchFamily="50" charset="-128"/>
              <a:ea typeface="HG丸ｺﾞｼｯｸM-PRO" panose="020F0600000000000000" pitchFamily="50" charset="-128"/>
            </a:endParaRPr>
          </a:p>
          <a:p>
            <a:pPr>
              <a:lnSpc>
                <a:spcPts val="5949"/>
              </a:lnSpc>
            </a:pPr>
            <a:r>
              <a:rPr lang="en-US" altLang="ja-JP" dirty="0">
                <a:latin typeface="HG丸ｺﾞｼｯｸM-PRO" panose="020F0600000000000000" pitchFamily="50" charset="-128"/>
                <a:ea typeface="HG丸ｺﾞｼｯｸM-PRO" panose="020F0600000000000000" pitchFamily="50" charset="-128"/>
              </a:rPr>
              <a:t>Ⅴ</a:t>
            </a:r>
            <a:r>
              <a:rPr lang="ja-JP" altLang="en-US" dirty="0">
                <a:latin typeface="HG丸ｺﾞｼｯｸM-PRO" panose="020F0600000000000000" pitchFamily="50" charset="-128"/>
                <a:ea typeface="HG丸ｺﾞｼｯｸM-PRO" panose="020F0600000000000000" pitchFamily="50" charset="-128"/>
              </a:rPr>
              <a:t>　振り返り学習の取り組みを見直そう（</a:t>
            </a:r>
            <a:r>
              <a:rPr lang="en-US" altLang="ja-JP" dirty="0">
                <a:latin typeface="HG丸ｺﾞｼｯｸM-PRO" panose="020F0600000000000000" pitchFamily="50" charset="-128"/>
                <a:ea typeface="HG丸ｺﾞｼｯｸM-PRO" panose="020F0600000000000000" pitchFamily="50" charset="-128"/>
              </a:rPr>
              <a:t>10</a:t>
            </a:r>
            <a:r>
              <a:rPr lang="ja-JP" altLang="en-US" dirty="0">
                <a:latin typeface="HG丸ｺﾞｼｯｸM-PRO" panose="020F0600000000000000" pitchFamily="50" charset="-128"/>
                <a:ea typeface="HG丸ｺﾞｼｯｸM-PRO" panose="020F0600000000000000" pitchFamily="50" charset="-128"/>
              </a:rPr>
              <a:t>分）</a:t>
            </a:r>
            <a:endParaRPr lang="en-US" altLang="ja-JP" dirty="0">
              <a:latin typeface="HG丸ｺﾞｼｯｸM-PRO" panose="020F0600000000000000" pitchFamily="50" charset="-128"/>
              <a:ea typeface="HG丸ｺﾞｼｯｸM-PRO" panose="020F0600000000000000" pitchFamily="50" charset="-128"/>
            </a:endParaRPr>
          </a:p>
          <a:p>
            <a:pPr>
              <a:lnSpc>
                <a:spcPts val="5949"/>
              </a:lnSpc>
            </a:pPr>
            <a:r>
              <a:rPr lang="en-US" altLang="ja-JP" dirty="0">
                <a:latin typeface="HG丸ｺﾞｼｯｸM-PRO" panose="020F0600000000000000" pitchFamily="50" charset="-128"/>
                <a:ea typeface="HG丸ｺﾞｼｯｸM-PRO" panose="020F0600000000000000" pitchFamily="50" charset="-128"/>
              </a:rPr>
              <a:t>Ⅵ</a:t>
            </a:r>
            <a:r>
              <a:rPr lang="ja-JP" altLang="en-US" dirty="0">
                <a:latin typeface="HG丸ｺﾞｼｯｸM-PRO" panose="020F0600000000000000" pitchFamily="50" charset="-128"/>
                <a:ea typeface="HG丸ｺﾞｼｯｸM-PRO" panose="020F0600000000000000" pitchFamily="50" charset="-128"/>
              </a:rPr>
              <a:t>　研修の振り返り（４分）</a:t>
            </a:r>
          </a:p>
          <a:p>
            <a:r>
              <a:rPr kumimoji="1" lang="en-US" altLang="ja-JP" dirty="0" smtClean="0">
                <a:latin typeface="HG丸ｺﾞｼｯｸM-PRO" panose="020F0600000000000000" pitchFamily="50" charset="-128"/>
                <a:ea typeface="HG丸ｺﾞｼｯｸM-PRO" panose="020F0600000000000000" pitchFamily="50" charset="-128"/>
              </a:rPr>
              <a:t>Ⅲ</a:t>
            </a:r>
            <a:r>
              <a:rPr kumimoji="1" lang="ja-JP" altLang="en-US" dirty="0" smtClean="0">
                <a:latin typeface="HG丸ｺﾞｼｯｸM-PRO" panose="020F0600000000000000" pitchFamily="50" charset="-128"/>
                <a:ea typeface="HG丸ｺﾞｼｯｸM-PRO" panose="020F0600000000000000" pitchFamily="50" charset="-128"/>
              </a:rPr>
              <a:t>では，グループで５分程度の模擬授業を行う予定にしています。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ビデオを見た後，自分たちがつくった模擬授業と比べるなどして感想を出し合いたいと思います。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それでは，ビデオをご覧ください。</a:t>
            </a:r>
            <a:r>
              <a:rPr kumimoji="1" lang="en-US" altLang="ja-JP" dirty="0" smtClean="0">
                <a:latin typeface="HG丸ｺﾞｼｯｸM-PRO" panose="020F0600000000000000" pitchFamily="50" charset="-128"/>
                <a:ea typeface="HG丸ｺﾞｼｯｸM-PRO" panose="020F0600000000000000" pitchFamily="50" charset="-128"/>
              </a:rPr>
              <a:t>※</a:t>
            </a:r>
            <a:r>
              <a:rPr kumimoji="1" lang="ja-JP" altLang="en-US" dirty="0" smtClean="0">
                <a:latin typeface="HG丸ｺﾞｼｯｸM-PRO" panose="020F0600000000000000" pitchFamily="50" charset="-128"/>
                <a:ea typeface="HG丸ｺﾞｼｯｸM-PRO" panose="020F0600000000000000" pitchFamily="50" charset="-128"/>
              </a:rPr>
              <a:t>画像をクリック</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（７分程度のビデオ視聴）</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それでは，グループ内で感想を出し合ってみて</a:t>
            </a:r>
            <a:r>
              <a:rPr kumimoji="1" lang="ja-JP" altLang="en-US" smtClean="0">
                <a:latin typeface="HG丸ｺﾞｼｯｸM-PRO" panose="020F0600000000000000" pitchFamily="50" charset="-128"/>
                <a:ea typeface="HG丸ｺﾞｼｯｸM-PRO" panose="020F0600000000000000" pitchFamily="50" charset="-128"/>
              </a:rPr>
              <a:t>ください。</a:t>
            </a:r>
            <a:endParaRPr kumimoji="1" lang="en-US" altLang="ja-JP" dirty="0" smtClean="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30</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9228615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次に，振り返り学習の取り組みについて考えていきます。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31</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まず，ブックレトを基に「振り返り学習がなぜ必要か」「振り返り学習の計画・実践・見直し」について確認していきたいと思います。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ブックレットの</a:t>
            </a:r>
            <a:r>
              <a:rPr kumimoji="1" lang="en-US" altLang="ja-JP" dirty="0" smtClean="0">
                <a:latin typeface="HG丸ｺﾞｼｯｸM-PRO" panose="020F0600000000000000" pitchFamily="50" charset="-128"/>
                <a:ea typeface="HG丸ｺﾞｼｯｸM-PRO" panose="020F0600000000000000" pitchFamily="50" charset="-128"/>
              </a:rPr>
              <a:t>12</a:t>
            </a:r>
            <a:r>
              <a:rPr kumimoji="1" lang="ja-JP" altLang="en-US" dirty="0" smtClean="0">
                <a:latin typeface="HG丸ｺﾞｼｯｸM-PRO" panose="020F0600000000000000" pitchFamily="50" charset="-128"/>
                <a:ea typeface="HG丸ｺﾞｼｯｸM-PRO" panose="020F0600000000000000" pitchFamily="50" charset="-128"/>
              </a:rPr>
              <a:t>ページ（中学校では</a:t>
            </a:r>
            <a:r>
              <a:rPr kumimoji="1" lang="en-US" altLang="ja-JP" dirty="0" smtClean="0">
                <a:latin typeface="HG丸ｺﾞｼｯｸM-PRO" panose="020F0600000000000000" pitchFamily="50" charset="-128"/>
                <a:ea typeface="HG丸ｺﾞｼｯｸM-PRO" panose="020F0600000000000000" pitchFamily="50" charset="-128"/>
              </a:rPr>
              <a:t>28</a:t>
            </a:r>
            <a:r>
              <a:rPr kumimoji="1" lang="ja-JP" altLang="en-US" dirty="0" smtClean="0">
                <a:latin typeface="HG丸ｺﾞｼｯｸM-PRO" panose="020F0600000000000000" pitchFamily="50" charset="-128"/>
                <a:ea typeface="HG丸ｺﾞｼｯｸM-PRO" panose="020F0600000000000000" pitchFamily="50" charset="-128"/>
              </a:rPr>
              <a:t>ページ）を開いてください。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○○先生，（１）の「振り返り学習がなぜ必要か」を読んでください。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（○○先生が読む）</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ありがとうございました。</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続いて，□□先生，（２）の「振り返り学習の計画・実践・見直し」を読んでください。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（□□先生が読む）</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ありがとうございました。振り返り学習についても，タイミングを捉えて見直しを行いながら，改善の方向を探っていくことが大切になるということです。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32</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949506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ここからは，ブックレットの</a:t>
            </a:r>
            <a:r>
              <a:rPr kumimoji="1" lang="en-US" altLang="ja-JP" dirty="0" smtClean="0">
                <a:latin typeface="HG丸ｺﾞｼｯｸM-PRO" panose="020F0600000000000000" pitchFamily="50" charset="-128"/>
                <a:ea typeface="HG丸ｺﾞｼｯｸM-PRO" panose="020F0600000000000000" pitchFamily="50" charset="-128"/>
              </a:rPr>
              <a:t>13</a:t>
            </a:r>
            <a:r>
              <a:rPr kumimoji="1" lang="ja-JP" altLang="en-US" dirty="0" smtClean="0">
                <a:latin typeface="HG丸ｺﾞｼｯｸM-PRO" panose="020F0600000000000000" pitchFamily="50" charset="-128"/>
                <a:ea typeface="HG丸ｺﾞｼｯｸM-PRO" panose="020F0600000000000000" pitchFamily="50" charset="-128"/>
              </a:rPr>
              <a:t>ページ（中学校では</a:t>
            </a:r>
            <a:r>
              <a:rPr kumimoji="1" lang="en-US" altLang="ja-JP" dirty="0" smtClean="0">
                <a:latin typeface="HG丸ｺﾞｼｯｸM-PRO" panose="020F0600000000000000" pitchFamily="50" charset="-128"/>
                <a:ea typeface="HG丸ｺﾞｼｯｸM-PRO" panose="020F0600000000000000" pitchFamily="50" charset="-128"/>
              </a:rPr>
              <a:t>29</a:t>
            </a:r>
            <a:r>
              <a:rPr kumimoji="1" lang="ja-JP" altLang="en-US" dirty="0" smtClean="0">
                <a:latin typeface="HG丸ｺﾞｼｯｸM-PRO" panose="020F0600000000000000" pitchFamily="50" charset="-128"/>
                <a:ea typeface="HG丸ｺﾞｼｯｸM-PRO" panose="020F0600000000000000" pitchFamily="50" charset="-128"/>
              </a:rPr>
              <a:t>ページ）からの「取り組み事例」を基に，具体的な内容について考えていきたいと思います。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まずは，各自で効果的な取り組みを行っている学校の事例や取り組みのポイントを読んでみましょう。</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33</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7286267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各自でブックレットをもとに確認した後，本校に取り入れられそうなものについてグループで話し合ったり，「ここをチェック」の内容を基に取り組んでいる内容について見直したりしてみましょう。</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では，始めてください。</a:t>
            </a:r>
          </a:p>
          <a:p>
            <a:r>
              <a:rPr kumimoji="1" lang="ja-JP" altLang="en-US" dirty="0" smtClean="0">
                <a:latin typeface="HG丸ｺﾞｼｯｸM-PRO" panose="020F0600000000000000" pitchFamily="50" charset="-128"/>
                <a:ea typeface="HG丸ｺﾞｼｯｸM-PRO" panose="020F0600000000000000" pitchFamily="50" charset="-128"/>
              </a:rPr>
              <a:t>（３分後）</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終わってください。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どんなことが感想として出されたか，グループごとに１分程度で簡単に発表してください。</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こちらのグループからお願いします。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（各グループからの発表）</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ありがとうございました。</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smtClean="0">
                <a:latin typeface="HG丸ｺﾞｼｯｸM-PRO" panose="020F0600000000000000" pitchFamily="50" charset="-128"/>
                <a:ea typeface="HG丸ｺﾞｼｯｸM-PRO" panose="020F0600000000000000" pitchFamily="50" charset="-128"/>
              </a:rPr>
              <a:t>今後の本校の取り組みとして具体化していきましょう。</a:t>
            </a:r>
            <a:endParaRPr kumimoji="1" lang="en-US" altLang="ja-JP" dirty="0" smtClean="0">
              <a:latin typeface="HG丸ｺﾞｼｯｸM-PRO" panose="020F0600000000000000" pitchFamily="50" charset="-128"/>
              <a:ea typeface="HG丸ｺﾞｼｯｸM-PRO" panose="020F0600000000000000"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34</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091267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最後に，研修の振り返りを行います。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35</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振り返りシートを用意していますので，そちらへの記入をお願いします。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36</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2368327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以上で，「子どもの学びを支えるヒント集」を活用した校内研修を終わります。お疲れ様でした。</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37</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318851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ts val="6445"/>
              </a:lnSpc>
            </a:pPr>
            <a:r>
              <a:rPr kumimoji="1" lang="ja-JP" altLang="en-US" dirty="0" smtClean="0">
                <a:latin typeface="HG丸ｺﾞｼｯｸM-PRO" panose="020F0600000000000000" pitchFamily="50" charset="-128"/>
                <a:ea typeface="HG丸ｺﾞｼｯｸM-PRO" panose="020F0600000000000000" pitchFamily="50" charset="-128"/>
              </a:rPr>
              <a:t>それでは，「自校の課題を確かめよう」から始めます。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3919638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まずは，岡山県の学力の状況について確認しておきます。ここに示しているのは，全国調査，小学校の，岡山県と全国の平均正答率の差ですが，昨年度と比較して，国語Ｂ・算数Ａにおいて全国平均との差が縮小しました。</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74F57257-53CF-4A39-AE36-5334188A6B73}" type="slidenum">
              <a:rPr kumimoji="1" lang="ja-JP" altLang="en-US" smtClean="0"/>
              <a:pPr/>
              <a:t>5</a:t>
            </a:fld>
            <a:endParaRPr kumimoji="1" lang="ja-JP" altLang="en-US"/>
          </a:p>
        </p:txBody>
      </p:sp>
      <p:sp>
        <p:nvSpPr>
          <p:cNvPr id="6" name="日付プレースホルダー 5"/>
          <p:cNvSpPr>
            <a:spLocks noGrp="1"/>
          </p:cNvSpPr>
          <p:nvPr>
            <p:ph type="dt" idx="12"/>
          </p:nvPr>
        </p:nvSpPr>
        <p:spPr/>
        <p:txBody>
          <a:bodyPr/>
          <a:lstStyle/>
          <a:p>
            <a:endParaRPr kumimoji="1" lang="ja-JP" altLang="en-US"/>
          </a:p>
        </p:txBody>
      </p:sp>
      <p:sp>
        <p:nvSpPr>
          <p:cNvPr id="7" name="ヘッダー プレースホルダー 6"/>
          <p:cNvSpPr>
            <a:spLocks noGrp="1"/>
          </p:cNvSpPr>
          <p:nvPr>
            <p:ph type="hdr" sz="quarter" idx="13"/>
          </p:nvPr>
        </p:nvSpPr>
        <p:spPr/>
        <p:txBody>
          <a:bodyPr/>
          <a:lstStyle/>
          <a:p>
            <a:endParaRPr kumimoji="1" lang="ja-JP" altLang="en-US"/>
          </a:p>
        </p:txBody>
      </p:sp>
    </p:spTree>
    <p:extLst>
      <p:ext uri="{BB962C8B-B14F-4D97-AF65-F5344CB8AC3E}">
        <p14:creationId xmlns:p14="http://schemas.microsoft.com/office/powerpoint/2010/main" val="83723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中学校においては，昨年度に比べ，全ての教科において全国平均との差が拡大しました。</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74F57257-53CF-4A39-AE36-5334188A6B73}" type="slidenum">
              <a:rPr kumimoji="1" lang="ja-JP" altLang="en-US" smtClean="0"/>
              <a:pPr/>
              <a:t>6</a:t>
            </a:fld>
            <a:endParaRPr kumimoji="1" lang="ja-JP" altLang="en-US"/>
          </a:p>
        </p:txBody>
      </p:sp>
      <p:sp>
        <p:nvSpPr>
          <p:cNvPr id="6" name="日付プレースホルダー 5"/>
          <p:cNvSpPr>
            <a:spLocks noGrp="1"/>
          </p:cNvSpPr>
          <p:nvPr>
            <p:ph type="dt" idx="12"/>
          </p:nvPr>
        </p:nvSpPr>
        <p:spPr/>
        <p:txBody>
          <a:bodyPr/>
          <a:lstStyle/>
          <a:p>
            <a:endParaRPr kumimoji="1" lang="ja-JP" altLang="en-US"/>
          </a:p>
        </p:txBody>
      </p:sp>
      <p:sp>
        <p:nvSpPr>
          <p:cNvPr id="7" name="ヘッダー プレースホルダー 6"/>
          <p:cNvSpPr>
            <a:spLocks noGrp="1"/>
          </p:cNvSpPr>
          <p:nvPr>
            <p:ph type="hdr" sz="quarter" idx="13"/>
          </p:nvPr>
        </p:nvSpPr>
        <p:spPr/>
        <p:txBody>
          <a:bodyPr/>
          <a:lstStyle/>
          <a:p>
            <a:endParaRPr kumimoji="1" lang="ja-JP" altLang="en-US"/>
          </a:p>
        </p:txBody>
      </p:sp>
    </p:spTree>
    <p:extLst>
      <p:ext uri="{BB962C8B-B14F-4D97-AF65-F5344CB8AC3E}">
        <p14:creationId xmlns:p14="http://schemas.microsoft.com/office/powerpoint/2010/main" val="837234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こうした学力の状況は，対象となる児童生徒が年度によって変わっても，経年変化を追っていく中で，岡山県全体の傾向を見いだせることがあります。例えば，全国調査の小学校算数Ａに注目してみると，このグラフに示しているように，平成</a:t>
            </a:r>
            <a:r>
              <a:rPr kumimoji="1" lang="en-US" altLang="ja-JP" dirty="0" smtClean="0">
                <a:latin typeface="HG丸ｺﾞｼｯｸM-PRO" panose="020F0600000000000000" pitchFamily="50" charset="-128"/>
                <a:ea typeface="HG丸ｺﾞｼｯｸM-PRO" panose="020F0600000000000000" pitchFamily="50" charset="-128"/>
              </a:rPr>
              <a:t>25</a:t>
            </a:r>
            <a:r>
              <a:rPr kumimoji="1" lang="ja-JP" altLang="en-US" dirty="0" smtClean="0">
                <a:latin typeface="HG丸ｺﾞｼｯｸM-PRO" panose="020F0600000000000000" pitchFamily="50" charset="-128"/>
                <a:ea typeface="HG丸ｺﾞｼｯｸM-PRO" panose="020F0600000000000000" pitchFamily="50" charset="-128"/>
              </a:rPr>
              <a:t>年度まで課題があった四則混合計算や小数の計算が全国平均を上回り，改善の傾向が見られています。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4059166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628">
              <a:defRPr/>
            </a:pPr>
            <a:r>
              <a:rPr kumimoji="1" lang="ja-JP" altLang="en-US" dirty="0" smtClean="0">
                <a:latin typeface="HG丸ｺﾞｼｯｸM-PRO" panose="020F0600000000000000" pitchFamily="50" charset="-128"/>
                <a:ea typeface="HG丸ｺﾞｼｯｸM-PRO" panose="020F0600000000000000" pitchFamily="50" charset="-128"/>
              </a:rPr>
              <a:t>一方で，こちらのグラフに示しているように，割合・百分率に関する問題については，苦手としている傾向が続いていることが分かります。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1322240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HG丸ｺﾞｼｯｸM-PRO" panose="020F0600000000000000" pitchFamily="50" charset="-128"/>
                <a:ea typeface="HG丸ｺﾞｼｯｸM-PRO" panose="020F0600000000000000" pitchFamily="50" charset="-128"/>
              </a:rPr>
              <a:t>全国調査の結果については，各校において分析支援ツールを活用して，全国の正答率との差を設問ごとに見ていくことができます。それではここで，本校の課題を確認しておきたいと思います。</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（各教科の設問ごとに全国平均との差が分かる一覧表や学力・学習状況改善プラン等を提示→課題の共通理解）</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val="2389727334"/>
      </p:ext>
    </p:extLst>
  </p:cSld>
  <p:clrMapOvr>
    <a:masterClrMapping/>
  </p:clrMapOvr>
</p:notes>
</file>

<file path=ppt/slideLayouts/_rels/slideLayout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0.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2.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3.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4.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5.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6.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7.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8.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9.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3">
        <a:schemeClr val="bg1"/>
      </p:bgRef>
    </p:bg>
    <p:spTree>
      <p:nvGrpSpPr>
        <p:cNvPr id="1" name=""/>
        <p:cNvGrpSpPr/>
        <p:nvPr/>
      </p:nvGrpSpPr>
      <p:grpSpPr>
        <a:xfrm>
          <a:off x="0" y="0"/>
          <a:ext cx="0" cy="0"/>
          <a:chOff x="0" y="0"/>
          <a:chExt cx="0" cy="0"/>
        </a:xfrm>
      </p:grpSpPr>
      <p:sp>
        <p:nvSpPr>
          <p:cNvPr id="12" name="正方形/長方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9" name="サブタイトル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マスター サブタイトルの書式設定</a:t>
            </a:r>
            <a:endParaRPr kumimoji="0" lang="en-US"/>
          </a:p>
        </p:txBody>
      </p:sp>
      <p:sp>
        <p:nvSpPr>
          <p:cNvPr id="29" name="スライド番号プレースホルダー 28"/>
          <p:cNvSpPr>
            <a:spLocks noGrp="1"/>
          </p:cNvSpPr>
          <p:nvPr>
            <p:ph type="sldNum" sz="quarter" idx="12"/>
          </p:nvPr>
        </p:nvSpPr>
        <p:spPr/>
        <p:txBody>
          <a:bodyPr lIns="0" tIns="0" rIns="0" bIns="0">
            <a:noAutofit/>
          </a:bodyPr>
          <a:lstStyle>
            <a:lvl1pPr>
              <a:defRPr sz="1400">
                <a:solidFill>
                  <a:srgbClr val="FFFFFF"/>
                </a:solidFill>
              </a:defRPr>
            </a:lvl1pPr>
          </a:lstStyle>
          <a:p>
            <a:fld id="{52246B95-DB36-4572-A8FC-7EAA6E343D2B}" type="slidenum">
              <a:rPr kumimoji="1" lang="ja-JP" altLang="en-US" smtClean="0"/>
              <a:pPr/>
              <a:t>‹#›</a:t>
            </a:fld>
            <a:endParaRPr kumimoji="1" lang="ja-JP" altLang="en-US"/>
          </a:p>
        </p:txBody>
      </p:sp>
      <p:sp>
        <p:nvSpPr>
          <p:cNvPr id="7" name="正方形/長方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0" name="正方形/長方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1" name="正方形/長方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タイトル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ja-JP" altLang="en-US" smtClean="0"/>
              <a:t>マスター タイトルの書式設定</a:t>
            </a:r>
            <a:endParaRPr kumimoji="0" lang="en-US"/>
          </a:p>
        </p:txBody>
      </p:sp>
    </p:spTree>
    <p:extLst>
      <p:ext uri="{BB962C8B-B14F-4D97-AF65-F5344CB8AC3E}">
        <p14:creationId xmlns:p14="http://schemas.microsoft.com/office/powerpoint/2010/main" val="29385649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319589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1"/>
            <a:ext cx="2011680" cy="5851525"/>
          </a:xfrm>
        </p:spPr>
        <p:txBody>
          <a:bodyPr vert="eaVert"/>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a:xfrm>
            <a:off x="914400" y="274640"/>
            <a:ext cx="5562600" cy="5851525"/>
          </a:xfrm>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290315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8" name="コンテンツ プレースホルダー 7"/>
          <p:cNvSpPr>
            <a:spLocks noGrp="1"/>
          </p:cNvSpPr>
          <p:nvPr>
            <p:ph sz="quarter" idx="1"/>
          </p:nvPr>
        </p:nvSpPr>
        <p:spPr>
          <a:xfrm>
            <a:off x="914400" y="1447800"/>
            <a:ext cx="777240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2364185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3">
        <a:schemeClr val="bg1"/>
      </p:bgRef>
    </p:bg>
    <p:spTree>
      <p:nvGrpSpPr>
        <p:cNvPr id="1" name=""/>
        <p:cNvGrpSpPr/>
        <p:nvPr/>
      </p:nvGrpSpPr>
      <p:grpSpPr>
        <a:xfrm>
          <a:off x="0" y="0"/>
          <a:ext cx="0" cy="0"/>
          <a:chOff x="0" y="0"/>
          <a:chExt cx="0" cy="0"/>
        </a:xfrm>
      </p:grpSpPr>
      <p:sp>
        <p:nvSpPr>
          <p:cNvPr id="11" name="正方形/長方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 name="タイトル 1"/>
          <p:cNvSpPr>
            <a:spLocks noGrp="1"/>
          </p:cNvSpPr>
          <p:nvPr>
            <p:ph type="title"/>
          </p:nvPr>
        </p:nvSpPr>
        <p:spPr>
          <a:xfrm>
            <a:off x="722313" y="952500"/>
            <a:ext cx="7772400" cy="1362075"/>
          </a:xfrm>
        </p:spPr>
        <p:txBody>
          <a:bodyPr anchor="b" anchorCtr="0"/>
          <a:lstStyle>
            <a:lvl1pPr algn="l">
              <a:buNone/>
              <a:defRPr sz="4000" b="0" cap="none"/>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マスター テキストの書式設定</a:t>
            </a:r>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5" name="フッター プレースホルダー 4"/>
          <p:cNvSpPr>
            <a:spLocks noGrp="1"/>
          </p:cNvSpPr>
          <p:nvPr>
            <p:ph type="ftr" sz="quarter" idx="11"/>
          </p:nvPr>
        </p:nvSpPr>
        <p:spPr>
          <a:xfrm>
            <a:off x="800100" y="6172200"/>
            <a:ext cx="4000500" cy="457200"/>
          </a:xfrm>
        </p:spPr>
        <p:txBody>
          <a:bodyPr/>
          <a:lstStyle/>
          <a:p>
            <a:endParaRPr kumimoji="1" lang="ja-JP" altLang="en-US">
              <a:solidFill>
                <a:srgbClr val="696464"/>
              </a:solidFill>
            </a:endParaRPr>
          </a:p>
        </p:txBody>
      </p:sp>
      <p:sp>
        <p:nvSpPr>
          <p:cNvPr id="7" name="正方形/長方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正方形/長方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9" name="正方形/長方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6" name="スライド番号プレースホルダー 5"/>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57336362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9" name="コンテンツ プレースホルダー 8"/>
          <p:cNvSpPr>
            <a:spLocks noGrp="1"/>
          </p:cNvSpPr>
          <p:nvPr>
            <p:ph sz="quarter" idx="1"/>
          </p:nvPr>
        </p:nvSpPr>
        <p:spPr>
          <a:xfrm>
            <a:off x="91440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1" name="コンテンツ プレースホルダー 10"/>
          <p:cNvSpPr>
            <a:spLocks noGrp="1"/>
          </p:cNvSpPr>
          <p:nvPr>
            <p:ph sz="quarter" idx="2"/>
          </p:nvPr>
        </p:nvSpPr>
        <p:spPr>
          <a:xfrm>
            <a:off x="493395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61276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273050"/>
            <a:ext cx="7772400" cy="1143000"/>
          </a:xfrm>
        </p:spPr>
        <p:txBody>
          <a:bodyPr anchor="b" anchorCtr="0"/>
          <a:lstStyle>
            <a:lvl1pPr>
              <a:defRPr/>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4" name="テキスト プレースホルダー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7" name="日付プレースホルダー 6"/>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8" name="フッター プレースホルダー 7"/>
          <p:cNvSpPr>
            <a:spLocks noGrp="1"/>
          </p:cNvSpPr>
          <p:nvPr>
            <p:ph type="ftr" sz="quarter" idx="11"/>
          </p:nvPr>
        </p:nvSpPr>
        <p:spPr/>
        <p:txBody>
          <a:bodyPr/>
          <a:lstStyle/>
          <a:p>
            <a:endParaRPr kumimoji="1" lang="ja-JP" altLang="en-US">
              <a:solidFill>
                <a:srgbClr val="696464"/>
              </a:solidFill>
            </a:endParaRPr>
          </a:p>
        </p:txBody>
      </p:sp>
      <p:sp>
        <p:nvSpPr>
          <p:cNvPr id="9" name="スライド番号プレースホルダー 8"/>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half" idx="2"/>
          </p:nvPr>
        </p:nvSpPr>
        <p:spPr>
          <a:xfrm>
            <a:off x="9144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3" name="コンテンツ プレースホルダー 12"/>
          <p:cNvSpPr>
            <a:spLocks noGrp="1"/>
          </p:cNvSpPr>
          <p:nvPr>
            <p:ph sz="half" idx="4"/>
          </p:nvPr>
        </p:nvSpPr>
        <p:spPr>
          <a:xfrm>
            <a:off x="49530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951371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日付プレースホルダー 2"/>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4" name="フッター プレースホルダー 3"/>
          <p:cNvSpPr>
            <a:spLocks noGrp="1"/>
          </p:cNvSpPr>
          <p:nvPr>
            <p:ph type="ftr" sz="quarter" idx="11"/>
          </p:nvPr>
        </p:nvSpPr>
        <p:spPr/>
        <p:txBody>
          <a:bodyPr/>
          <a:lstStyle/>
          <a:p>
            <a:endParaRPr kumimoji="1" lang="ja-JP" altLang="en-US">
              <a:solidFill>
                <a:srgbClr val="696464"/>
              </a:solidFill>
            </a:endParaRPr>
          </a:p>
        </p:txBody>
      </p:sp>
      <p:sp>
        <p:nvSpPr>
          <p:cNvPr id="5" name="スライド番号プレースホルダー 4"/>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852710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grpSp>
        <p:nvGrpSpPr>
          <p:cNvPr id="9" name="グループ化 8"/>
          <p:cNvGrpSpPr/>
          <p:nvPr userDrawn="1"/>
        </p:nvGrpSpPr>
        <p:grpSpPr>
          <a:xfrm>
            <a:off x="323528" y="340160"/>
            <a:ext cx="8496944" cy="856592"/>
            <a:chOff x="323528" y="340160"/>
            <a:chExt cx="8496944" cy="856592"/>
          </a:xfrm>
        </p:grpSpPr>
        <p:cxnSp>
          <p:nvCxnSpPr>
            <p:cNvPr id="6" name="直線コネクタ 5"/>
            <p:cNvCxnSpPr/>
            <p:nvPr userDrawn="1"/>
          </p:nvCxnSpPr>
          <p:spPr>
            <a:xfrm>
              <a:off x="323528" y="1196752"/>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userDrawn="1"/>
          </p:nvSpPr>
          <p:spPr>
            <a:xfrm>
              <a:off x="323528" y="340160"/>
              <a:ext cx="8496944" cy="646331"/>
            </a:xfrm>
            <a:prstGeom prst="rect">
              <a:avLst/>
            </a:prstGeom>
            <a:noFill/>
          </p:spPr>
          <p:txBody>
            <a:bodyPr wrap="square" rtlCol="0">
              <a:spAutoFit/>
            </a:bodyPr>
            <a:lstStyle/>
            <a:p>
              <a:endParaRPr lang="ja-JP" altLang="en-US" sz="3600" dirty="0">
                <a:solidFill>
                  <a:prstClr val="black"/>
                </a:solidFill>
                <a:latin typeface="HG丸ｺﾞｼｯｸM-PRO" panose="020F0600000000000000" pitchFamily="50" charset="-128"/>
              </a:endParaRPr>
            </a:p>
          </p:txBody>
        </p:sp>
      </p:grpSp>
    </p:spTree>
    <p:extLst>
      <p:ext uri="{BB962C8B-B14F-4D97-AF65-F5344CB8AC3E}">
        <p14:creationId xmlns:p14="http://schemas.microsoft.com/office/powerpoint/2010/main" val="11087465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8" name="正方形/長方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2" name="タイトル 1"/>
          <p:cNvSpPr>
            <a:spLocks noGrp="1"/>
          </p:cNvSpPr>
          <p:nvPr>
            <p:ph type="title"/>
          </p:nvPr>
        </p:nvSpPr>
        <p:spPr>
          <a:xfrm>
            <a:off x="914400" y="273050"/>
            <a:ext cx="7772400" cy="1143000"/>
          </a:xfrm>
        </p:spPr>
        <p:txBody>
          <a:bodyPr anchor="b" anchorCtr="0"/>
          <a:lstStyle>
            <a:lvl1pPr algn="l">
              <a:buNone/>
              <a:defRPr sz="4000" b="0"/>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quarter" idx="1"/>
          </p:nvPr>
        </p:nvSpPr>
        <p:spPr>
          <a:xfrm>
            <a:off x="2971800" y="1600200"/>
            <a:ext cx="5715000" cy="44958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1228585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ja-JP" altLang="en-US" smtClean="0"/>
              <a:t>マスター タイトルの書式設定</a:t>
            </a:r>
            <a:endParaRPr kumimoji="0" lang="en-US"/>
          </a:p>
        </p:txBody>
      </p:sp>
      <p:sp>
        <p:nvSpPr>
          <p:cNvPr id="4" name="テキスト プレースホルダー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6" name="フッター プレースホルダー 5"/>
          <p:cNvSpPr>
            <a:spLocks noGrp="1"/>
          </p:cNvSpPr>
          <p:nvPr>
            <p:ph type="ftr" sz="quarter" idx="11"/>
          </p:nvPr>
        </p:nvSpPr>
        <p:spPr>
          <a:xfrm>
            <a:off x="914400" y="6172200"/>
            <a:ext cx="3886200" cy="457200"/>
          </a:xfrm>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
        <p:nvSpPr>
          <p:cNvPr id="11" name="正方形/長方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2" name="正方形/長方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3" name="正方形/長方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3" name="図プレースホルダー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ja-JP" altLang="en-US" smtClean="0"/>
              <a:t>アイコンをクリックして図を追加</a:t>
            </a:r>
            <a:endParaRPr kumimoji="0" lang="en-US" dirty="0"/>
          </a:p>
        </p:txBody>
      </p:sp>
    </p:spTree>
    <p:extLst>
      <p:ext uri="{BB962C8B-B14F-4D97-AF65-F5344CB8AC3E}">
        <p14:creationId xmlns:p14="http://schemas.microsoft.com/office/powerpoint/2010/main" val="15294390"/>
      </p:ext>
    </p:extLst>
  </p:cSld>
  <p:clrMapOvr>
    <a:masterClrMapping/>
  </p:clrMapOvr>
</p:sldLayout>
</file>

<file path=ppt/slideMasters/_rels/slideMaster1.xml.rels>&#65279;<?xml version="1.0" encoding="utf-8" standalone="yes"?>
<Relationships xmlns="http://schemas.openxmlformats.org/package/2006/relationships">
  <Relationship Id="rId8" Type="http://schemas.openxmlformats.org/officeDocument/2006/relationships/slideLayout" Target="../slideLayouts/slideLayout8.xml" />
  <Relationship Id="rId3" Type="http://schemas.openxmlformats.org/officeDocument/2006/relationships/slideLayout" Target="../slideLayouts/slideLayout3.xml" />
  <Relationship Id="rId7" Type="http://schemas.openxmlformats.org/officeDocument/2006/relationships/slideLayout" Target="../slideLayouts/slideLayout7.xml" />
  <Relationship Id="rId12" Type="http://schemas.openxmlformats.org/officeDocument/2006/relationships/theme" Target="../theme/theme1.xml" />
  <Relationship Id="rId2" Type="http://schemas.openxmlformats.org/officeDocument/2006/relationships/slideLayout" Target="../slideLayouts/slideLayout2.xml" />
  <Relationship Id="rId1" Type="http://schemas.openxmlformats.org/officeDocument/2006/relationships/slideLayout" Target="../slideLayouts/slideLayout1.xml" />
  <Relationship Id="rId6" Type="http://schemas.openxmlformats.org/officeDocument/2006/relationships/slideLayout" Target="../slideLayouts/slideLayout6.xml" />
  <Relationship Id="rId11" Type="http://schemas.openxmlformats.org/officeDocument/2006/relationships/slideLayout" Target="../slideLayouts/slideLayout11.xml" />
  <Relationship Id="rId5" Type="http://schemas.openxmlformats.org/officeDocument/2006/relationships/slideLayout" Target="../slideLayouts/slideLayout5.xml" />
  <Relationship Id="rId10" Type="http://schemas.openxmlformats.org/officeDocument/2006/relationships/slideLayout" Target="../slideLayouts/slideLayout10.xml" />
  <Relationship Id="rId4" Type="http://schemas.openxmlformats.org/officeDocument/2006/relationships/slideLayout" Target="../slideLayouts/slideLayout4.xml" />
  <Relationship Id="rId9" Type="http://schemas.openxmlformats.org/officeDocument/2006/relationships/slideLayout" Target="../slideLayouts/slideLayout9.xml" />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正方形/長方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2" name="タイトル プレースホルダー 21"/>
          <p:cNvSpPr>
            <a:spLocks noGrp="1"/>
          </p:cNvSpPr>
          <p:nvPr>
            <p:ph type="title"/>
          </p:nvPr>
        </p:nvSpPr>
        <p:spPr>
          <a:xfrm>
            <a:off x="914400" y="274638"/>
            <a:ext cx="7772400" cy="1143000"/>
          </a:xfrm>
          <a:prstGeom prst="rect">
            <a:avLst/>
          </a:prstGeom>
        </p:spPr>
        <p:txBody>
          <a:bodyPr bIns="91440" anchor="b" anchorCtr="0">
            <a:normAutofit/>
          </a:bodyPr>
          <a:lstStyle/>
          <a:p>
            <a:r>
              <a:rPr kumimoji="0" lang="ja-JP" altLang="en-US" smtClean="0"/>
              <a:t>マスター タイトルの書式設定</a:t>
            </a:r>
            <a:endParaRPr kumimoji="0" lang="en-US"/>
          </a:p>
        </p:txBody>
      </p:sp>
      <p:sp>
        <p:nvSpPr>
          <p:cNvPr id="13" name="テキスト プレースホルダー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ja-JP" altLang="en-US" smtClean="0"/>
              <a:t>マスター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14" name="日付プレースホルダー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F2BBAB4-7043-45E8-B706-353556E07C37}" type="datetimeFigureOut">
              <a:rPr kumimoji="1" lang="ja-JP" altLang="en-US" smtClean="0">
                <a:solidFill>
                  <a:srgbClr val="696464"/>
                </a:solidFill>
              </a:rPr>
              <a:pPr/>
              <a:t>2015/5/29</a:t>
            </a:fld>
            <a:endParaRPr kumimoji="1" lang="ja-JP" altLang="en-US">
              <a:solidFill>
                <a:srgbClr val="696464"/>
              </a:solidFill>
            </a:endParaRPr>
          </a:p>
        </p:txBody>
      </p:sp>
      <p:sp>
        <p:nvSpPr>
          <p:cNvPr id="3" name="フッター プレースホルダー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kumimoji="1" lang="ja-JP" altLang="en-US">
              <a:solidFill>
                <a:srgbClr val="696464"/>
              </a:solidFill>
            </a:endParaRPr>
          </a:p>
        </p:txBody>
      </p:sp>
      <p:sp>
        <p:nvSpPr>
          <p:cNvPr id="23" name="スライド番号プレースホルダー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51639344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iming>
    <p:tnLst>
      <p:par>
        <p:cTn id="1" dur="indefinite" restart="never" nodeType="tmRoot"/>
      </p:par>
    </p:tnLst>
  </p:timing>
  <p:txStyles>
    <p:titleStyle>
      <a:lvl1pPr algn="l" rtl="0" eaLnBrk="1" latinLnBrk="0" hangingPunct="1">
        <a:spcBef>
          <a:spcPct val="0"/>
        </a:spcBef>
        <a:buNone/>
        <a:defRPr kumimoji="1"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1"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1"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1"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1"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1"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1"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1"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1"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1" sz="18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&#65279;<?xml version="1.0" encoding="utf-8" standalone="yes"?>
<Relationships xmlns="http://schemas.openxmlformats.org/package/2006/relationships">
  <Relationship Id="rId3" Type="http://schemas.openxmlformats.org/officeDocument/2006/relationships/image" Target="../media/image2.png" />
  <Relationship Id="rId2" Type="http://schemas.openxmlformats.org/officeDocument/2006/relationships/notesSlide" Target="../notesSlides/notesSlide1.xml" />
  <Relationship Id="rId1" Type="http://schemas.openxmlformats.org/officeDocument/2006/relationships/slideLayout" Target="../slideLayouts/slideLayout6.xml" />
</Relationships>
</file>

<file path=ppt/slides/_rels/slide10.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10.xml" />
  <Relationship Id="rId1" Type="http://schemas.openxmlformats.org/officeDocument/2006/relationships/slideLayout" Target="../slideLayouts/slideLayout6.xml" />
</Relationships>
</file>

<file path=ppt/slides/_rels/slide11.xml.rels>&#65279;<?xml version="1.0" encoding="utf-8" standalone="yes"?>
<Relationships xmlns="http://schemas.openxmlformats.org/package/2006/relationships">
  <Relationship Id="rId3" Type="http://schemas.openxmlformats.org/officeDocument/2006/relationships/image" Target="../media/image5.png" />
  <Relationship Id="rId2" Type="http://schemas.openxmlformats.org/officeDocument/2006/relationships/notesSlide" Target="../notesSlides/notesSlide11.xml" />
  <Relationship Id="rId1" Type="http://schemas.openxmlformats.org/officeDocument/2006/relationships/slideLayout" Target="../slideLayouts/slideLayout6.xml" />
</Relationships>
</file>

<file path=ppt/slides/_rels/slide12.xml.rels>&#65279;<?xml version="1.0" encoding="utf-8" standalone="yes"?>
<Relationships xmlns="http://schemas.openxmlformats.org/package/2006/relationships">
  <Relationship Id="rId2" Type="http://schemas.openxmlformats.org/officeDocument/2006/relationships/notesSlide" Target="../notesSlides/notesSlide12.xml" />
  <Relationship Id="rId1" Type="http://schemas.openxmlformats.org/officeDocument/2006/relationships/slideLayout" Target="../slideLayouts/slideLayout6.xml" />
</Relationships>
</file>

<file path=ppt/slides/_rels/slide13.xml.rels>&#65279;<?xml version="1.0" encoding="utf-8" standalone="yes"?>
<Relationships xmlns="http://schemas.openxmlformats.org/package/2006/relationships">
  <Relationship Id="rId3" Type="http://schemas.openxmlformats.org/officeDocument/2006/relationships/image" Target="../media/image6.png" />
  <Relationship Id="rId2" Type="http://schemas.openxmlformats.org/officeDocument/2006/relationships/notesSlide" Target="../notesSlides/notesSlide13.xml" />
  <Relationship Id="rId1" Type="http://schemas.openxmlformats.org/officeDocument/2006/relationships/slideLayout" Target="../slideLayouts/slideLayout6.xml" />
</Relationships>
</file>

<file path=ppt/slides/_rels/slide14.xml.rels>&#65279;<?xml version="1.0" encoding="utf-8" standalone="yes"?>
<Relationships xmlns="http://schemas.openxmlformats.org/package/2006/relationships">
  <Relationship Id="rId3" Type="http://schemas.openxmlformats.org/officeDocument/2006/relationships/image" Target="../media/image5.png" />
  <Relationship Id="rId2" Type="http://schemas.openxmlformats.org/officeDocument/2006/relationships/notesSlide" Target="../notesSlides/notesSlide14.xml" />
  <Relationship Id="rId1" Type="http://schemas.openxmlformats.org/officeDocument/2006/relationships/slideLayout" Target="../slideLayouts/slideLayout6.xml" />
</Relationships>
</file>

<file path=ppt/slides/_rels/slide15.xml.rels>&#65279;<?xml version="1.0" encoding="utf-8" standalone="yes"?>
<Relationships xmlns="http://schemas.openxmlformats.org/package/2006/relationships">
  <Relationship Id="rId3" Type="http://schemas.openxmlformats.org/officeDocument/2006/relationships/image" Target="../media/image7.png" />
  <Relationship Id="rId2" Type="http://schemas.openxmlformats.org/officeDocument/2006/relationships/notesSlide" Target="../notesSlides/notesSlide15.xml" />
  <Relationship Id="rId1" Type="http://schemas.openxmlformats.org/officeDocument/2006/relationships/slideLayout" Target="../slideLayouts/slideLayout6.xml" />
</Relationships>
</file>

<file path=ppt/slides/_rels/slide16.xml.rels>&#65279;<?xml version="1.0" encoding="utf-8" standalone="yes"?>
<Relationships xmlns="http://schemas.openxmlformats.org/package/2006/relationships">
  <Relationship Id="rId3" Type="http://schemas.openxmlformats.org/officeDocument/2006/relationships/image" Target="../media/image8.png" />
  <Relationship Id="rId2" Type="http://schemas.openxmlformats.org/officeDocument/2006/relationships/notesSlide" Target="../notesSlides/notesSlide16.xml" />
  <Relationship Id="rId1" Type="http://schemas.openxmlformats.org/officeDocument/2006/relationships/slideLayout" Target="../slideLayouts/slideLayout6.xml" />
</Relationships>
</file>

<file path=ppt/slides/_rels/slide17.xml.rels>&#65279;<?xml version="1.0" encoding="utf-8" standalone="yes"?>
<Relationships xmlns="http://schemas.openxmlformats.org/package/2006/relationships">
  <Relationship Id="rId3" Type="http://schemas.openxmlformats.org/officeDocument/2006/relationships/image" Target="../media/image5.png" />
  <Relationship Id="rId2" Type="http://schemas.openxmlformats.org/officeDocument/2006/relationships/notesSlide" Target="../notesSlides/notesSlide17.xml" />
  <Relationship Id="rId1" Type="http://schemas.openxmlformats.org/officeDocument/2006/relationships/slideLayout" Target="../slideLayouts/slideLayout6.xml" />
</Relationships>
</file>

<file path=ppt/slides/_rels/slide18.xml.rels>&#65279;<?xml version="1.0" encoding="utf-8" standalone="yes"?>
<Relationships xmlns="http://schemas.openxmlformats.org/package/2006/relationships">
  <Relationship Id="rId3" Type="http://schemas.openxmlformats.org/officeDocument/2006/relationships/image" Target="../media/image9.jpeg" />
  <Relationship Id="rId2" Type="http://schemas.openxmlformats.org/officeDocument/2006/relationships/notesSlide" Target="../notesSlides/notesSlide18.xml" />
  <Relationship Id="rId1" Type="http://schemas.openxmlformats.org/officeDocument/2006/relationships/slideLayout" Target="../slideLayouts/slideLayout6.xml" />
</Relationships>
</file>

<file path=ppt/slides/_rels/slide19.xml.rels>&#65279;<?xml version="1.0" encoding="utf-8" standalone="yes"?>
<Relationships xmlns="http://schemas.openxmlformats.org/package/2006/relationships">
  <Relationship Id="rId3" Type="http://schemas.openxmlformats.org/officeDocument/2006/relationships/image" Target="../media/image10.png" />
  <Relationship Id="rId2" Type="http://schemas.openxmlformats.org/officeDocument/2006/relationships/notesSlide" Target="../notesSlides/notesSlide19.xml" />
  <Relationship Id="rId1" Type="http://schemas.openxmlformats.org/officeDocument/2006/relationships/slideLayout" Target="../slideLayouts/slideLayout6.xml" />
</Relationships>
</file>

<file path=ppt/slides/_rels/slide2.xml.rels>&#65279;<?xml version="1.0" encoding="utf-8" standalone="yes"?>
<Relationships xmlns="http://schemas.openxmlformats.org/package/2006/relationships">
  <Relationship Id="rId2" Type="http://schemas.openxmlformats.org/officeDocument/2006/relationships/notesSlide" Target="../notesSlides/notesSlide2.xml" />
  <Relationship Id="rId1" Type="http://schemas.openxmlformats.org/officeDocument/2006/relationships/slideLayout" Target="../slideLayouts/slideLayout6.xml" />
</Relationships>
</file>

<file path=ppt/slides/_rels/slide20.xml.rels>&#65279;<?xml version="1.0" encoding="utf-8" standalone="yes"?>
<Relationships xmlns="http://schemas.openxmlformats.org/package/2006/relationships">
  <Relationship Id="rId3" Type="http://schemas.openxmlformats.org/officeDocument/2006/relationships/image" Target="../media/image5.png" />
  <Relationship Id="rId2" Type="http://schemas.openxmlformats.org/officeDocument/2006/relationships/notesSlide" Target="../notesSlides/notesSlide20.xml" />
  <Relationship Id="rId1" Type="http://schemas.openxmlformats.org/officeDocument/2006/relationships/slideLayout" Target="../slideLayouts/slideLayout6.xml" />
</Relationships>
</file>

<file path=ppt/slides/_rels/slide21.xml.rels>&#65279;<?xml version="1.0" encoding="utf-8" standalone="yes"?>
<Relationships xmlns="http://schemas.openxmlformats.org/package/2006/relationships">
  <Relationship Id="rId3" Type="http://schemas.openxmlformats.org/officeDocument/2006/relationships/image" Target="../media/image11.png" />
  <Relationship Id="rId2" Type="http://schemas.openxmlformats.org/officeDocument/2006/relationships/notesSlide" Target="../notesSlides/notesSlide21.xml" />
  <Relationship Id="rId1" Type="http://schemas.openxmlformats.org/officeDocument/2006/relationships/slideLayout" Target="../slideLayouts/slideLayout6.xml" />
</Relationships>
</file>

<file path=ppt/slides/_rels/slide22.xml.rels>&#65279;<?xml version="1.0" encoding="utf-8" standalone="yes"?>
<Relationships xmlns="http://schemas.openxmlformats.org/package/2006/relationships">
  <Relationship Id="rId3" Type="http://schemas.openxmlformats.org/officeDocument/2006/relationships/image" Target="../media/image12.png" />
  <Relationship Id="rId2" Type="http://schemas.openxmlformats.org/officeDocument/2006/relationships/notesSlide" Target="../notesSlides/notesSlide22.xml" />
  <Relationship Id="rId1" Type="http://schemas.openxmlformats.org/officeDocument/2006/relationships/slideLayout" Target="../slideLayouts/slideLayout6.xml" />
</Relationships>
</file>

<file path=ppt/slides/_rels/slide23.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23.xml" />
  <Relationship Id="rId1" Type="http://schemas.openxmlformats.org/officeDocument/2006/relationships/slideLayout" Target="../slideLayouts/slideLayout6.xml" />
</Relationships>
</file>

<file path=ppt/slides/_rels/slide24.xml.rels>&#65279;<?xml version="1.0" encoding="utf-8" standalone="yes"?>
<Relationships xmlns="http://schemas.openxmlformats.org/package/2006/relationships">
  <Relationship Id="rId2" Type="http://schemas.openxmlformats.org/officeDocument/2006/relationships/notesSlide" Target="../notesSlides/notesSlide24.xml" />
  <Relationship Id="rId1" Type="http://schemas.openxmlformats.org/officeDocument/2006/relationships/slideLayout" Target="../slideLayouts/slideLayout6.xml" />
</Relationships>
</file>

<file path=ppt/slides/_rels/slide25.xml.rels>&#65279;<?xml version="1.0" encoding="utf-8" standalone="yes"?>
<Relationships xmlns="http://schemas.openxmlformats.org/package/2006/relationships">
  <Relationship Id="rId3" Type="http://schemas.openxmlformats.org/officeDocument/2006/relationships/image" Target="../media/image13.png" />
  <Relationship Id="rId2" Type="http://schemas.openxmlformats.org/officeDocument/2006/relationships/notesSlide" Target="../notesSlides/notesSlide25.xml" />
  <Relationship Id="rId1" Type="http://schemas.openxmlformats.org/officeDocument/2006/relationships/slideLayout" Target="../slideLayouts/slideLayout6.xml" />
  <Relationship Id="rId4" Type="http://schemas.openxmlformats.org/officeDocument/2006/relationships/image" Target="../media/image14.png" />
</Relationships>
</file>

<file path=ppt/slides/_rels/slide26.xml.rels>&#65279;<?xml version="1.0" encoding="utf-8" standalone="yes"?>
<Relationships xmlns="http://schemas.openxmlformats.org/package/2006/relationships">
  <Relationship Id="rId3" Type="http://schemas.openxmlformats.org/officeDocument/2006/relationships/image" Target="../media/image15.png" />
  <Relationship Id="rId2" Type="http://schemas.openxmlformats.org/officeDocument/2006/relationships/notesSlide" Target="../notesSlides/notesSlide26.xml" />
  <Relationship Id="rId1" Type="http://schemas.openxmlformats.org/officeDocument/2006/relationships/slideLayout" Target="../slideLayouts/slideLayout6.xml" />
</Relationships>
</file>

<file path=ppt/slides/_rels/slide27.xml.rels>&#65279;<?xml version="1.0" encoding="utf-8" standalone="yes"?>
<Relationships xmlns="http://schemas.openxmlformats.org/package/2006/relationships">
  <Relationship Id="rId3" Type="http://schemas.openxmlformats.org/officeDocument/2006/relationships/image" Target="../media/image16.png" />
  <Relationship Id="rId2" Type="http://schemas.openxmlformats.org/officeDocument/2006/relationships/notesSlide" Target="../notesSlides/notesSlide27.xml" />
  <Relationship Id="rId1" Type="http://schemas.openxmlformats.org/officeDocument/2006/relationships/slideLayout" Target="../slideLayouts/slideLayout6.xml" />
</Relationships>
</file>

<file path=ppt/slides/_rels/slide28.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28.xml" />
  <Relationship Id="rId1" Type="http://schemas.openxmlformats.org/officeDocument/2006/relationships/slideLayout" Target="../slideLayouts/slideLayout6.xml" />
</Relationships>
</file>

<file path=ppt/slides/_rels/slide29.xml.rels>&#65279;<?xml version="1.0" encoding="utf-8" standalone="yes"?>
<Relationships xmlns="http://schemas.openxmlformats.org/package/2006/relationships">
  <Relationship Id="rId2" Type="http://schemas.openxmlformats.org/officeDocument/2006/relationships/notesSlide" Target="../notesSlides/notesSlide29.xml" />
  <Relationship Id="rId1" Type="http://schemas.openxmlformats.org/officeDocument/2006/relationships/slideLayout" Target="../slideLayouts/slideLayout6.xml" />
</Relationships>
</file>

<file path=ppt/slides/_rels/slide3.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3.xml" />
  <Relationship Id="rId1" Type="http://schemas.openxmlformats.org/officeDocument/2006/relationships/slideLayout" Target="../slideLayouts/slideLayout6.xml" />
</Relationships>
</file>

<file path=ppt/slides/_rels/slide30.xml.rels>&#65279;<?xml version="1.0" encoding="utf-8" standalone="yes"?>
<Relationships xmlns="http://schemas.openxmlformats.org/package/2006/relationships">
  <Relationship Id="rId3" Type="http://schemas.openxmlformats.org/officeDocument/2006/relationships/image" Target="../media/image17.jpeg" />
  <Relationship Id="rId2" Type="http://schemas.openxmlformats.org/officeDocument/2006/relationships/notesSlide" Target="../notesSlides/notesSlide30.xml" />
  <Relationship Id="rId1" Type="http://schemas.openxmlformats.org/officeDocument/2006/relationships/slideLayout" Target="../slideLayouts/slideLayout6.xml" />
  <Relationship Id="rId6" Type="http://schemas.openxmlformats.org/officeDocument/2006/relationships/hyperlink" Target="file:///\\gdc02\h27$\&#20849;&#26377;&#24773;&#22577;\70_&#25945;&#31185;&#25945;&#32946;&#37096;Web&#12506;&#12540;&#12472;&#32232;&#38598;\gakkoushien\kyoukakyouiku\digitaltext_2014\kokugo.mp4" TargetMode="External" />
  <Relationship Id="rId5" Type="http://schemas.openxmlformats.org/officeDocument/2006/relationships/hyperlink" Target="file:///\\gdc02\h27$\&#20107;&#21209;&#25991;&#26360;\&#25945;&#31185;&#25945;&#32946;\&#25945;&#31185;&#37096;&#20849;&#21516;&#30740;&#31350;\H26&#20849;&#21516;&#30740;&#31350;&#65288;&#30740;&#20462;&#12497;&#12483;&#12465;&#12540;&#12472;&#38306;&#20418;&#65289;\&#12473;&#12521;&#12452;&#12489;\&#31639;&#25968;&#27169;&#25836;&#25480;&#26989;.mp4" TargetMode="External" />
  <Relationship Id="rId4" Type="http://schemas.openxmlformats.org/officeDocument/2006/relationships/image" Target="../media/image18.jpeg" />
</Relationships>
</file>

<file path=ppt/slides/_rels/slide31.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31.xml" />
  <Relationship Id="rId1" Type="http://schemas.openxmlformats.org/officeDocument/2006/relationships/slideLayout" Target="../slideLayouts/slideLayout6.xml" />
</Relationships>
</file>

<file path=ppt/slides/_rels/slide32.xml.rels>&#65279;<?xml version="1.0" encoding="utf-8" standalone="yes"?>
<Relationships xmlns="http://schemas.openxmlformats.org/package/2006/relationships">
  <Relationship Id="rId3" Type="http://schemas.openxmlformats.org/officeDocument/2006/relationships/image" Target="../media/image19.png" />
  <Relationship Id="rId2" Type="http://schemas.openxmlformats.org/officeDocument/2006/relationships/notesSlide" Target="../notesSlides/notesSlide32.xml" />
  <Relationship Id="rId1" Type="http://schemas.openxmlformats.org/officeDocument/2006/relationships/slideLayout" Target="../slideLayouts/slideLayout6.xml" />
</Relationships>
</file>

<file path=ppt/slides/_rels/slide33.xml.rels>&#65279;<?xml version="1.0" encoding="utf-8" standalone="yes"?>
<Relationships xmlns="http://schemas.openxmlformats.org/package/2006/relationships">
  <Relationship Id="rId3" Type="http://schemas.openxmlformats.org/officeDocument/2006/relationships/image" Target="../media/image20.png" />
  <Relationship Id="rId2" Type="http://schemas.openxmlformats.org/officeDocument/2006/relationships/notesSlide" Target="../notesSlides/notesSlide33.xml" />
  <Relationship Id="rId1" Type="http://schemas.openxmlformats.org/officeDocument/2006/relationships/slideLayout" Target="../slideLayouts/slideLayout6.xml" />
</Relationships>
</file>

<file path=ppt/slides/_rels/slide34.xml.rels>&#65279;<?xml version="1.0" encoding="utf-8" standalone="yes"?>
<Relationships xmlns="http://schemas.openxmlformats.org/package/2006/relationships">
  <Relationship Id="rId2" Type="http://schemas.openxmlformats.org/officeDocument/2006/relationships/notesSlide" Target="../notesSlides/notesSlide34.xml" />
  <Relationship Id="rId1" Type="http://schemas.openxmlformats.org/officeDocument/2006/relationships/slideLayout" Target="../slideLayouts/slideLayout6.xml" />
</Relationships>
</file>

<file path=ppt/slides/_rels/slide35.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35.xml" />
  <Relationship Id="rId1" Type="http://schemas.openxmlformats.org/officeDocument/2006/relationships/slideLayout" Target="../slideLayouts/slideLayout6.xml" />
</Relationships>
</file>

<file path=ppt/slides/_rels/slide36.xml.rels>&#65279;<?xml version="1.0" encoding="utf-8" standalone="yes"?>
<Relationships xmlns="http://schemas.openxmlformats.org/package/2006/relationships">
  <Relationship Id="rId3" Type="http://schemas.openxmlformats.org/officeDocument/2006/relationships/image" Target="../media/image21.png" />
  <Relationship Id="rId2" Type="http://schemas.openxmlformats.org/officeDocument/2006/relationships/notesSlide" Target="../notesSlides/notesSlide36.xml" />
  <Relationship Id="rId1" Type="http://schemas.openxmlformats.org/officeDocument/2006/relationships/slideLayout" Target="../slideLayouts/slideLayout6.xml" />
</Relationships>
</file>

<file path=ppt/slides/_rels/slide37.xml.rels>&#65279;<?xml version="1.0" encoding="utf-8" standalone="yes"?>
<Relationships xmlns="http://schemas.openxmlformats.org/package/2006/relationships">
  <Relationship Id="rId3" Type="http://schemas.openxmlformats.org/officeDocument/2006/relationships/image" Target="../media/image2.png" />
  <Relationship Id="rId2" Type="http://schemas.openxmlformats.org/officeDocument/2006/relationships/notesSlide" Target="../notesSlides/notesSlide37.xml" />
  <Relationship Id="rId1" Type="http://schemas.openxmlformats.org/officeDocument/2006/relationships/slideLayout" Target="../slideLayouts/slideLayout6.xml" />
</Relationships>
</file>

<file path=ppt/slides/_rels/slide4.xml.rels>&#65279;<?xml version="1.0" encoding="utf-8" standalone="yes"?>
<Relationships xmlns="http://schemas.openxmlformats.org/package/2006/relationships">
  <Relationship Id="rId3" Type="http://schemas.openxmlformats.org/officeDocument/2006/relationships/image" Target="../media/image3.png" />
  <Relationship Id="rId2" Type="http://schemas.openxmlformats.org/officeDocument/2006/relationships/notesSlide" Target="../notesSlides/notesSlide4.xml" />
  <Relationship Id="rId1" Type="http://schemas.openxmlformats.org/officeDocument/2006/relationships/slideLayout" Target="../slideLayouts/slideLayout6.xml" />
</Relationships>
</file>

<file path=ppt/slides/_rels/slide5.xml.rels>&#65279;<?xml version="1.0" encoding="utf-8" standalone="yes"?>
<Relationships xmlns="http://schemas.openxmlformats.org/package/2006/relationships">
  <Relationship Id="rId2" Type="http://schemas.openxmlformats.org/officeDocument/2006/relationships/notesSlide" Target="../notesSlides/notesSlide5.xml" />
  <Relationship Id="rId1" Type="http://schemas.openxmlformats.org/officeDocument/2006/relationships/slideLayout" Target="../slideLayouts/slideLayout7.xml" />
</Relationships>
</file>

<file path=ppt/slides/_rels/slide6.xml.rels>&#65279;<?xml version="1.0" encoding="utf-8" standalone="yes"?>
<Relationships xmlns="http://schemas.openxmlformats.org/package/2006/relationships">
  <Relationship Id="rId2" Type="http://schemas.openxmlformats.org/officeDocument/2006/relationships/notesSlide" Target="../notesSlides/notesSlide6.xml" />
  <Relationship Id="rId1" Type="http://schemas.openxmlformats.org/officeDocument/2006/relationships/slideLayout" Target="../slideLayouts/slideLayout7.xml" />
</Relationships>
</file>

<file path=ppt/slides/_rels/slide7.xml.rels>&#65279;<?xml version="1.0" encoding="utf-8" standalone="yes"?>
<Relationships xmlns="http://schemas.openxmlformats.org/package/2006/relationships">
  <Relationship Id="rId3" Type="http://schemas.openxmlformats.org/officeDocument/2006/relationships/chart" Target="../charts/chart1.xml" />
  <Relationship Id="rId2" Type="http://schemas.openxmlformats.org/officeDocument/2006/relationships/notesSlide" Target="../notesSlides/notesSlide7.xml" />
  <Relationship Id="rId1" Type="http://schemas.openxmlformats.org/officeDocument/2006/relationships/slideLayout" Target="../slideLayouts/slideLayout6.xml" />
</Relationships>
</file>

<file path=ppt/slides/_rels/slide8.xml.rels>&#65279;<?xml version="1.0" encoding="utf-8" standalone="yes"?>
<Relationships xmlns="http://schemas.openxmlformats.org/package/2006/relationships">
  <Relationship Id="rId3" Type="http://schemas.openxmlformats.org/officeDocument/2006/relationships/chart" Target="../charts/chart2.xml" />
  <Relationship Id="rId2" Type="http://schemas.openxmlformats.org/officeDocument/2006/relationships/notesSlide" Target="../notesSlides/notesSlide8.xml" />
  <Relationship Id="rId1" Type="http://schemas.openxmlformats.org/officeDocument/2006/relationships/slideLayout" Target="../slideLayouts/slideLayout6.xml" />
</Relationships>
</file>

<file path=ppt/slides/_rels/slide9.xml.rels>&#65279;<?xml version="1.0" encoding="utf-8" standalone="yes"?>
<Relationships xmlns="http://schemas.openxmlformats.org/package/2006/relationships">
  <Relationship Id="rId3" Type="http://schemas.openxmlformats.org/officeDocument/2006/relationships/image" Target="../media/image4.png" />
  <Relationship Id="rId2" Type="http://schemas.openxmlformats.org/officeDocument/2006/relationships/notesSlide" Target="../notesSlides/notesSlide9.xml" />
  <Relationship Id="rId1" Type="http://schemas.openxmlformats.org/officeDocument/2006/relationships/slideLayout" Target="../slideLayouts/slideLayout6.xml" />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51" y="929512"/>
            <a:ext cx="8269724" cy="3137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角丸四角形 2"/>
          <p:cNvSpPr/>
          <p:nvPr/>
        </p:nvSpPr>
        <p:spPr>
          <a:xfrm>
            <a:off x="209550" y="857249"/>
            <a:ext cx="8705850" cy="5162551"/>
          </a:xfrm>
          <a:prstGeom prst="roundRect">
            <a:avLst>
              <a:gd name="adj" fmla="val 6617"/>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1028700" y="3976985"/>
            <a:ext cx="7175997" cy="1938992"/>
          </a:xfrm>
          <a:prstGeom prst="rect">
            <a:avLst/>
          </a:prstGeom>
          <a:noFill/>
        </p:spPr>
        <p:txBody>
          <a:bodyPr wrap="square" rtlCol="0">
            <a:spAutoFit/>
          </a:bodyPr>
          <a:lstStyle/>
          <a:p>
            <a:r>
              <a:rPr kumimoji="1" lang="ja-JP" altLang="en-US" sz="6000" b="1" dirty="0" smtClean="0"/>
              <a:t>徹底活用するための校内研修パッケージ</a:t>
            </a:r>
            <a:endParaRPr kumimoji="1" lang="ja-JP" altLang="en-US" sz="6000" b="1" dirty="0"/>
          </a:p>
        </p:txBody>
      </p:sp>
    </p:spTree>
    <p:extLst>
      <p:ext uri="{BB962C8B-B14F-4D97-AF65-F5344CB8AC3E}">
        <p14:creationId xmlns:p14="http://schemas.microsoft.com/office/powerpoint/2010/main" val="3190435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solidFill>
                  <a:schemeClr val="bg1">
                    <a:lumMod val="75000"/>
                  </a:schemeClr>
                </a:solidFill>
                <a:latin typeface="+mn-ea"/>
              </a:rPr>
              <a:t>Ⅰ　</a:t>
            </a:r>
            <a:r>
              <a:rPr lang="ja-JP" altLang="en-US" sz="2800" b="1" dirty="0">
                <a:solidFill>
                  <a:schemeClr val="bg1">
                    <a:lumMod val="75000"/>
                  </a:schemeClr>
                </a:solidFill>
                <a:latin typeface="+mn-ea"/>
              </a:rPr>
              <a:t>本校</a:t>
            </a:r>
            <a:r>
              <a:rPr lang="ja-JP" altLang="ja-JP" sz="2800" b="1" dirty="0" smtClean="0">
                <a:solidFill>
                  <a:schemeClr val="bg1">
                    <a:lumMod val="75000"/>
                  </a:schemeClr>
                </a:solidFill>
                <a:latin typeface="+mn-ea"/>
              </a:rPr>
              <a:t>の課題</a:t>
            </a:r>
            <a:r>
              <a:rPr lang="ja-JP" altLang="ja-JP" sz="2800" b="1" dirty="0">
                <a:solidFill>
                  <a:schemeClr val="bg1">
                    <a:lumMod val="75000"/>
                  </a:schemeClr>
                </a:solidFill>
                <a:latin typeface="+mn-ea"/>
              </a:rPr>
              <a:t>を確かめよう（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500"/>
              </a:lnSpc>
            </a:pPr>
            <a:r>
              <a:rPr lang="ja-JP" altLang="ja-JP" sz="2800" b="1" dirty="0">
                <a:latin typeface="+mn-ea"/>
              </a:rPr>
              <a:t>Ⅱ　つまずきの要因や指導</a:t>
            </a:r>
            <a:r>
              <a:rPr lang="ja-JP" altLang="ja-JP" sz="2800" b="1" dirty="0" smtClean="0">
                <a:latin typeface="+mn-ea"/>
              </a:rPr>
              <a:t>の</a:t>
            </a:r>
            <a:endParaRPr lang="en-US" altLang="ja-JP" sz="2800" b="1" dirty="0" smtClean="0">
              <a:latin typeface="+mn-ea"/>
            </a:endParaRPr>
          </a:p>
          <a:p>
            <a:pPr>
              <a:lnSpc>
                <a:spcPts val="4000"/>
              </a:lnSpc>
            </a:pPr>
            <a:r>
              <a:rPr lang="ja-JP" altLang="en-US" sz="2800" b="1" dirty="0" smtClean="0">
                <a:latin typeface="+mn-ea"/>
              </a:rPr>
              <a:t>　</a:t>
            </a:r>
            <a:r>
              <a:rPr lang="ja-JP" altLang="ja-JP" sz="2800" b="1" dirty="0" smtClean="0">
                <a:latin typeface="+mn-ea"/>
              </a:rPr>
              <a:t>ポイントを理解しよう（</a:t>
            </a:r>
            <a:r>
              <a:rPr lang="en-US" altLang="ja-JP" sz="2800" b="1" dirty="0">
                <a:latin typeface="+mn-ea"/>
              </a:rPr>
              <a:t>15</a:t>
            </a:r>
            <a:r>
              <a:rPr lang="ja-JP" altLang="ja-JP" sz="2800" b="1" dirty="0">
                <a:latin typeface="+mn-ea"/>
              </a:rPr>
              <a:t>分）</a:t>
            </a:r>
          </a:p>
          <a:p>
            <a:pPr>
              <a:lnSpc>
                <a:spcPts val="6000"/>
              </a:lnSpc>
            </a:pPr>
            <a:r>
              <a:rPr lang="ja-JP" altLang="ja-JP" sz="2800" b="1" dirty="0">
                <a:solidFill>
                  <a:schemeClr val="bg1">
                    <a:lumMod val="75000"/>
                  </a:schemeClr>
                </a:solidFill>
                <a:latin typeface="+mn-ea"/>
              </a:rPr>
              <a:t>Ⅲ　模擬授業をしてみよう（</a:t>
            </a:r>
            <a:r>
              <a:rPr lang="en-US" altLang="ja-JP" sz="2800" b="1" dirty="0" smtClean="0">
                <a:solidFill>
                  <a:schemeClr val="bg1">
                    <a:lumMod val="75000"/>
                  </a:schemeClr>
                </a:solidFill>
                <a:latin typeface="+mn-ea"/>
              </a:rPr>
              <a:t>36</a:t>
            </a:r>
            <a:r>
              <a:rPr lang="ja-JP" altLang="ja-JP" sz="2800" b="1" dirty="0" smtClean="0">
                <a:solidFill>
                  <a:schemeClr val="bg1">
                    <a:lumMod val="75000"/>
                  </a:schemeClr>
                </a:solidFill>
                <a:latin typeface="+mn-ea"/>
              </a:rPr>
              <a:t>分</a:t>
            </a:r>
            <a:r>
              <a:rPr lang="ja-JP" altLang="ja-JP" sz="2800" b="1" dirty="0">
                <a:solidFill>
                  <a:schemeClr val="bg1">
                    <a:lumMod val="75000"/>
                  </a:schemeClr>
                </a:solidFill>
                <a:latin typeface="+mn-ea"/>
              </a:rPr>
              <a:t>）</a:t>
            </a:r>
          </a:p>
          <a:p>
            <a:pPr>
              <a:lnSpc>
                <a:spcPts val="6000"/>
              </a:lnSpc>
            </a:pPr>
            <a:r>
              <a:rPr lang="ja-JP" altLang="ja-JP" sz="2800" b="1" dirty="0" smtClean="0">
                <a:solidFill>
                  <a:schemeClr val="bg1">
                    <a:lumMod val="75000"/>
                  </a:schemeClr>
                </a:solidFill>
                <a:latin typeface="+mn-ea"/>
              </a:rPr>
              <a:t>Ⅳ</a:t>
            </a:r>
            <a:r>
              <a:rPr lang="ja-JP" altLang="ja-JP" sz="2800" b="1" dirty="0">
                <a:solidFill>
                  <a:schemeClr val="bg1">
                    <a:lumMod val="75000"/>
                  </a:schemeClr>
                </a:solidFill>
                <a:latin typeface="+mn-ea"/>
              </a:rPr>
              <a:t>　授業例をビデオで確かめよう</a:t>
            </a:r>
            <a:r>
              <a:rPr lang="ja-JP" altLang="ja-JP" sz="2800" b="1" dirty="0" smtClean="0">
                <a:solidFill>
                  <a:schemeClr val="bg1">
                    <a:lumMod val="75000"/>
                  </a:schemeClr>
                </a:solidFill>
                <a:latin typeface="+mn-ea"/>
              </a:rPr>
              <a:t>（</a:t>
            </a:r>
            <a:r>
              <a:rPr lang="en-US" altLang="ja-JP" sz="2800" b="1" dirty="0" smtClean="0">
                <a:solidFill>
                  <a:schemeClr val="bg1">
                    <a:lumMod val="75000"/>
                  </a:schemeClr>
                </a:solidFill>
                <a:latin typeface="+mn-ea"/>
              </a:rPr>
              <a:t>10</a:t>
            </a:r>
            <a:r>
              <a:rPr lang="ja-JP" altLang="ja-JP" sz="2800" b="1" dirty="0" smtClean="0">
                <a:solidFill>
                  <a:schemeClr val="bg1">
                    <a:lumMod val="75000"/>
                  </a:schemeClr>
                </a:solidFill>
                <a:latin typeface="+mn-ea"/>
              </a:rPr>
              <a:t>分）</a:t>
            </a:r>
            <a:endParaRPr lang="en-US" altLang="ja-JP" sz="2800" b="1" dirty="0" smtClean="0">
              <a:solidFill>
                <a:schemeClr val="bg1">
                  <a:lumMod val="75000"/>
                </a:schemeClr>
              </a:solidFill>
              <a:latin typeface="+mn-ea"/>
            </a:endParaRPr>
          </a:p>
          <a:p>
            <a:pPr>
              <a:lnSpc>
                <a:spcPts val="6000"/>
              </a:lnSpc>
            </a:pPr>
            <a:r>
              <a:rPr kumimoji="1" lang="en-US" altLang="ja-JP" sz="2800" b="1" dirty="0" smtClean="0">
                <a:solidFill>
                  <a:schemeClr val="bg1">
                    <a:lumMod val="75000"/>
                  </a:schemeClr>
                </a:solidFill>
                <a:latin typeface="+mn-ea"/>
              </a:rPr>
              <a:t>Ⅴ</a:t>
            </a:r>
            <a:r>
              <a:rPr kumimoji="1" lang="ja-JP" altLang="en-US" sz="2800" b="1" dirty="0" smtClean="0">
                <a:solidFill>
                  <a:schemeClr val="bg1">
                    <a:lumMod val="75000"/>
                  </a:schemeClr>
                </a:solidFill>
                <a:latin typeface="+mn-ea"/>
              </a:rPr>
              <a:t>　振り返り学習の取り組みを見直そう（</a:t>
            </a:r>
            <a:r>
              <a:rPr kumimoji="1" lang="en-US" altLang="ja-JP" sz="2800" b="1" dirty="0" smtClean="0">
                <a:solidFill>
                  <a:schemeClr val="bg1">
                    <a:lumMod val="75000"/>
                  </a:schemeClr>
                </a:solidFill>
                <a:latin typeface="+mn-ea"/>
              </a:rPr>
              <a:t>10</a:t>
            </a:r>
            <a:r>
              <a:rPr kumimoji="1" lang="ja-JP" altLang="en-US" sz="2800" b="1" dirty="0" smtClean="0">
                <a:solidFill>
                  <a:schemeClr val="bg1">
                    <a:lumMod val="75000"/>
                  </a:schemeClr>
                </a:solidFill>
                <a:latin typeface="+mn-ea"/>
              </a:rPr>
              <a:t>分）</a:t>
            </a:r>
            <a:endParaRPr kumimoji="1" lang="en-US" altLang="ja-JP" sz="2800" b="1" dirty="0" smtClean="0">
              <a:solidFill>
                <a:schemeClr val="bg1">
                  <a:lumMod val="75000"/>
                </a:schemeClr>
              </a:solidFill>
              <a:latin typeface="+mn-ea"/>
            </a:endParaRPr>
          </a:p>
          <a:p>
            <a:pPr>
              <a:lnSpc>
                <a:spcPts val="6000"/>
              </a:lnSpc>
            </a:pPr>
            <a:r>
              <a:rPr lang="en-US" altLang="ja-JP" sz="2800" b="1" dirty="0" smtClean="0">
                <a:solidFill>
                  <a:schemeClr val="bg1">
                    <a:lumMod val="75000"/>
                  </a:schemeClr>
                </a:solidFill>
                <a:latin typeface="+mn-ea"/>
              </a:rPr>
              <a:t>Ⅵ</a:t>
            </a:r>
            <a:r>
              <a:rPr lang="ja-JP" altLang="en-US" sz="2800" b="1" dirty="0" smtClean="0">
                <a:solidFill>
                  <a:schemeClr val="bg1">
                    <a:lumMod val="75000"/>
                  </a:schemeClr>
                </a:solidFill>
                <a:latin typeface="+mn-ea"/>
              </a:rPr>
              <a:t>　研修の振り返り（４分）</a:t>
            </a:r>
            <a:endParaRPr kumimoji="1" lang="ja-JP" altLang="en-US" sz="2800" b="1" dirty="0">
              <a:solidFill>
                <a:schemeClr val="bg1">
                  <a:lumMod val="75000"/>
                </a:schemeClr>
              </a:solidFill>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1598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理解しよう（小学校国語）</a:t>
            </a:r>
            <a:endParaRPr kumimoji="1" lang="ja-JP" altLang="en-US" sz="2000" b="1"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538958"/>
            <a:ext cx="1512168" cy="248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角丸四角形吹き出し 3"/>
          <p:cNvSpPr/>
          <p:nvPr/>
        </p:nvSpPr>
        <p:spPr>
          <a:xfrm>
            <a:off x="529351" y="4110165"/>
            <a:ext cx="8085298" cy="2304914"/>
          </a:xfrm>
          <a:prstGeom prst="wedgeRoundRectCallout">
            <a:avLst>
              <a:gd name="adj1" fmla="val 19469"/>
              <a:gd name="adj2" fmla="val -7187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00"/>
              </a:lnSpc>
            </a:pP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5" name="テキスト ボックス 4"/>
          <p:cNvSpPr txBox="1"/>
          <p:nvPr/>
        </p:nvSpPr>
        <p:spPr>
          <a:xfrm>
            <a:off x="793077" y="4279105"/>
            <a:ext cx="7787065" cy="2015936"/>
          </a:xfrm>
          <a:prstGeom prst="rect">
            <a:avLst/>
          </a:prstGeom>
          <a:noFill/>
        </p:spPr>
        <p:txBody>
          <a:bodyPr wrap="square" rtlCol="0">
            <a:spAutoFit/>
          </a:bodyPr>
          <a:lstStyle/>
          <a:p>
            <a:pPr>
              <a:lnSpc>
                <a:spcPts val="5000"/>
              </a:lnSpc>
            </a:pP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　</a:t>
            </a:r>
            <a:r>
              <a:rPr lang="ja-JP" altLang="en-US" sz="3600" dirty="0">
                <a:solidFill>
                  <a:prstClr val="black"/>
                </a:solidFill>
                <a:latin typeface="HG丸ｺﾞｼｯｸM-PRO" panose="020F0600000000000000" pitchFamily="50" charset="-128"/>
                <a:ea typeface="HG丸ｺﾞｼｯｸM-PRO" panose="020F0600000000000000" pitchFamily="50" charset="-128"/>
              </a:rPr>
              <a:t>長い文</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を接続語を使って正しく分けることができるようにするためには，どうしたらいいですか？</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98175" y="1736128"/>
            <a:ext cx="4767664" cy="1943402"/>
          </a:xfrm>
          <a:prstGeom prst="round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a:t>
            </a:r>
            <a:endParaRPr lang="ja-JP" altLang="en-US" sz="1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700821" y="2579567"/>
            <a:ext cx="4359042" cy="9041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テキスト ボックス 7"/>
          <p:cNvSpPr txBox="1"/>
          <p:nvPr/>
        </p:nvSpPr>
        <p:spPr>
          <a:xfrm>
            <a:off x="747797" y="2701159"/>
            <a:ext cx="4546705" cy="646331"/>
          </a:xfrm>
          <a:prstGeom prst="rect">
            <a:avLst/>
          </a:prstGeom>
          <a:noFill/>
        </p:spPr>
        <p:txBody>
          <a:bodyPr wrap="square" rtlCol="0">
            <a:spAutoFit/>
          </a:bodyPr>
          <a:lstStyle/>
          <a:p>
            <a:pPr algn="ctr"/>
            <a:r>
              <a:rPr lang="ja-JP" altLang="en-US" sz="3600" dirty="0">
                <a:latin typeface="HG丸ｺﾞｼｯｸM-PRO" panose="020F0600000000000000" pitchFamily="50" charset="-128"/>
                <a:ea typeface="HG丸ｺﾞｼｯｸM-PRO" panose="020F0600000000000000" pitchFamily="50" charset="-128"/>
              </a:rPr>
              <a:t>文</a:t>
            </a:r>
            <a:r>
              <a:rPr lang="ja-JP" altLang="en-US" sz="3600" dirty="0" smtClean="0">
                <a:latin typeface="HG丸ｺﾞｼｯｸM-PRO" panose="020F0600000000000000" pitchFamily="50" charset="-128"/>
                <a:ea typeface="HG丸ｺﾞｼｯｸM-PRO" panose="020F0600000000000000" pitchFamily="50" charset="-128"/>
              </a:rPr>
              <a:t>の構成を捉える</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9" name="テキスト ボックス 8"/>
          <p:cNvSpPr txBox="1"/>
          <p:nvPr/>
        </p:nvSpPr>
        <p:spPr>
          <a:xfrm>
            <a:off x="413214" y="1861321"/>
            <a:ext cx="4841364" cy="646331"/>
          </a:xfrm>
          <a:prstGeom prst="rect">
            <a:avLst/>
          </a:prstGeom>
          <a:noFill/>
        </p:spPr>
        <p:txBody>
          <a:bodyPr wrap="square" rtlCol="0">
            <a:spAutoFit/>
          </a:bodyPr>
          <a:lstStyle/>
          <a:p>
            <a:pPr algn="ctr"/>
            <a:r>
              <a:rPr lang="en-US" altLang="ja-JP" sz="3600" dirty="0" smtClean="0">
                <a:solidFill>
                  <a:prstClr val="black"/>
                </a:solidFill>
                <a:latin typeface="HG丸ｺﾞｼｯｸM-PRO" panose="020F0600000000000000" pitchFamily="50" charset="-128"/>
                <a:ea typeface="HG丸ｺﾞｼｯｸM-PRO" panose="020F0600000000000000" pitchFamily="50" charset="-128"/>
              </a:rPr>
              <a:t>H25</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国語Ａ </a:t>
            </a:r>
            <a:r>
              <a:rPr lang="ja-JP" altLang="en-US" sz="3600" dirty="0">
                <a:solidFill>
                  <a:prstClr val="black"/>
                </a:solidFill>
                <a:latin typeface="HG丸ｺﾞｼｯｸM-PRO" panose="020F0600000000000000" pitchFamily="50" charset="-128"/>
                <a:ea typeface="HG丸ｺﾞｼｯｸM-PRO" panose="020F0600000000000000" pitchFamily="50" charset="-128"/>
              </a:rPr>
              <a:t>３</a:t>
            </a:r>
          </a:p>
        </p:txBody>
      </p:sp>
      <p:sp>
        <p:nvSpPr>
          <p:cNvPr id="10" name="正方形/長方形 9"/>
          <p:cNvSpPr/>
          <p:nvPr/>
        </p:nvSpPr>
        <p:spPr>
          <a:xfrm>
            <a:off x="3849869" y="1951338"/>
            <a:ext cx="558494" cy="514379"/>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09457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四角形吹き出し 22"/>
          <p:cNvSpPr/>
          <p:nvPr/>
        </p:nvSpPr>
        <p:spPr>
          <a:xfrm>
            <a:off x="177105" y="1375296"/>
            <a:ext cx="923330" cy="1653654"/>
          </a:xfrm>
          <a:prstGeom prst="wedgeRectCallout">
            <a:avLst>
              <a:gd name="adj1" fmla="val 13134"/>
              <a:gd name="adj2" fmla="val 65956"/>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理解しよう（小学校国語）</a:t>
            </a:r>
            <a:endParaRPr kumimoji="1" lang="ja-JP" altLang="en-US" sz="2000" b="1" dirty="0"/>
          </a:p>
        </p:txBody>
      </p:sp>
      <p:sp>
        <p:nvSpPr>
          <p:cNvPr id="12" name="テキスト ボックス 11"/>
          <p:cNvSpPr txBox="1"/>
          <p:nvPr/>
        </p:nvSpPr>
        <p:spPr>
          <a:xfrm>
            <a:off x="8403907" y="1375296"/>
            <a:ext cx="492443" cy="2301354"/>
          </a:xfrm>
          <a:prstGeom prst="rect">
            <a:avLst/>
          </a:prstGeom>
          <a:noFill/>
        </p:spPr>
        <p:txBody>
          <a:bodyPr vert="eaVert" wrap="square" rtlCol="0">
            <a:spAutoFit/>
          </a:bodyPr>
          <a:lstStyle/>
          <a:p>
            <a:r>
              <a:rPr kumimoji="1" lang="en-US" altLang="ja-JP" sz="2000" dirty="0" smtClean="0"/>
              <a:t>【</a:t>
            </a:r>
            <a:r>
              <a:rPr kumimoji="1" lang="ja-JP" altLang="en-US" sz="2000" dirty="0" smtClean="0"/>
              <a:t>文章の一部</a:t>
            </a:r>
            <a:r>
              <a:rPr kumimoji="1" lang="en-US" altLang="ja-JP" sz="2000" dirty="0" smtClean="0"/>
              <a:t>】</a:t>
            </a:r>
            <a:endParaRPr kumimoji="1" lang="ja-JP" altLang="en-US" sz="2000" dirty="0"/>
          </a:p>
        </p:txBody>
      </p:sp>
      <p:sp>
        <p:nvSpPr>
          <p:cNvPr id="13" name="テキスト ボックス 12"/>
          <p:cNvSpPr txBox="1"/>
          <p:nvPr/>
        </p:nvSpPr>
        <p:spPr>
          <a:xfrm>
            <a:off x="5295364" y="1485900"/>
            <a:ext cx="3139321" cy="5124450"/>
          </a:xfrm>
          <a:prstGeom prst="rect">
            <a:avLst/>
          </a:prstGeom>
          <a:noFill/>
          <a:ln>
            <a:solidFill>
              <a:schemeClr val="tx1"/>
            </a:solidFill>
          </a:ln>
        </p:spPr>
        <p:txBody>
          <a:bodyPr vert="eaVert" wrap="square" rtlCol="0">
            <a:spAutoFit/>
          </a:bodyPr>
          <a:lstStyle/>
          <a:p>
            <a:r>
              <a:rPr kumimoji="1" lang="ja-JP" altLang="en-US" dirty="0" smtClean="0"/>
              <a:t>　</a:t>
            </a:r>
            <a:r>
              <a:rPr kumimoji="1" lang="ja-JP" altLang="en-US" sz="2400" dirty="0" smtClean="0"/>
              <a:t>放送委員会の役員を決める話し合いをした。ぼくは、委員長を任されることになった。</a:t>
            </a:r>
            <a:r>
              <a:rPr kumimoji="1" lang="ja-JP" altLang="en-US" sz="2400" u="sng" dirty="0" smtClean="0"/>
              <a:t>新しく委員になった五年生は、放送機器の使い方が分からなくて不安そうにしていたので</a:t>
            </a:r>
            <a:r>
              <a:rPr kumimoji="1" lang="ja-JP" altLang="en-US" sz="2400" dirty="0" smtClean="0"/>
              <a:t>、</a:t>
            </a:r>
            <a:r>
              <a:rPr kumimoji="1" lang="ja-JP" altLang="en-US" sz="2400" u="sng" dirty="0" smtClean="0"/>
              <a:t>ぼくは、これまでの経験を生かして</a:t>
            </a:r>
            <a:r>
              <a:rPr kumimoji="1" lang="ja-JP" altLang="en-US" sz="2400" dirty="0" smtClean="0"/>
              <a:t>、</a:t>
            </a:r>
            <a:r>
              <a:rPr kumimoji="1" lang="ja-JP" altLang="en-US" sz="2400" u="sng" dirty="0" smtClean="0"/>
              <a:t>いろいろなことを教えてあげたいと思った。</a:t>
            </a:r>
            <a:endParaRPr kumimoji="1" lang="ja-JP" altLang="en-US" sz="2400" u="sng" dirty="0"/>
          </a:p>
        </p:txBody>
      </p:sp>
      <p:sp>
        <p:nvSpPr>
          <p:cNvPr id="14" name="テキスト ボックス 13"/>
          <p:cNvSpPr txBox="1"/>
          <p:nvPr/>
        </p:nvSpPr>
        <p:spPr>
          <a:xfrm>
            <a:off x="2838033" y="1447800"/>
            <a:ext cx="2339102" cy="5295900"/>
          </a:xfrm>
          <a:prstGeom prst="rect">
            <a:avLst/>
          </a:prstGeom>
          <a:noFill/>
        </p:spPr>
        <p:txBody>
          <a:bodyPr vert="eaVert" wrap="square" rtlCol="0">
            <a:spAutoFit/>
          </a:bodyPr>
          <a:lstStyle/>
          <a:p>
            <a:r>
              <a:rPr lang="ja-JP" altLang="en-US" sz="2000" dirty="0" smtClean="0"/>
              <a:t>二</a:t>
            </a:r>
            <a:r>
              <a:rPr lang="en-US" altLang="ja-JP" sz="2000" dirty="0" smtClean="0"/>
              <a:t>【</a:t>
            </a:r>
            <a:r>
              <a:rPr lang="ja-JP" altLang="en-US" sz="2000" dirty="0" smtClean="0"/>
              <a:t>文章の一部</a:t>
            </a:r>
            <a:r>
              <a:rPr lang="en-US" altLang="ja-JP" sz="2000" dirty="0" smtClean="0"/>
              <a:t>】</a:t>
            </a:r>
            <a:r>
              <a:rPr lang="ja-JP" altLang="en-US" sz="2000" dirty="0" smtClean="0"/>
              <a:t>の中のー部を、主語に注目</a:t>
            </a:r>
            <a:endParaRPr lang="en-US" altLang="ja-JP" sz="2000" dirty="0" smtClean="0"/>
          </a:p>
          <a:p>
            <a:r>
              <a:rPr lang="ja-JP" altLang="en-US" sz="2000" dirty="0"/>
              <a:t>　</a:t>
            </a:r>
            <a:r>
              <a:rPr lang="ja-JP" altLang="en-US" sz="2000" dirty="0" smtClean="0"/>
              <a:t>して二つの内容に分けて書き直します。つ</a:t>
            </a:r>
            <a:endParaRPr lang="en-US" altLang="ja-JP" sz="2000" dirty="0" smtClean="0"/>
          </a:p>
          <a:p>
            <a:r>
              <a:rPr lang="ja-JP" altLang="en-US" sz="2000" dirty="0"/>
              <a:t>　</a:t>
            </a:r>
            <a:r>
              <a:rPr lang="ja-JP" altLang="en-US" sz="2000" dirty="0" smtClean="0"/>
              <a:t>なぎ言葉には，「だから」を使います。</a:t>
            </a:r>
            <a:endParaRPr lang="en-US" altLang="ja-JP" sz="2000" dirty="0" smtClean="0"/>
          </a:p>
          <a:p>
            <a:r>
              <a:rPr lang="ja-JP" altLang="en-US" sz="2000" dirty="0"/>
              <a:t>　</a:t>
            </a:r>
            <a:r>
              <a:rPr lang="ja-JP" altLang="en-US" sz="2000" dirty="0" smtClean="0"/>
              <a:t>　</a:t>
            </a:r>
            <a:r>
              <a:rPr kumimoji="1" lang="ja-JP" altLang="en-US" sz="2000" dirty="0" smtClean="0"/>
              <a:t>一つ目の文の終わりの七文字と、二つ目</a:t>
            </a:r>
            <a:endParaRPr kumimoji="1" lang="en-US" altLang="ja-JP" sz="2000" dirty="0" smtClean="0"/>
          </a:p>
          <a:p>
            <a:r>
              <a:rPr lang="ja-JP" altLang="en-US" sz="2000" dirty="0"/>
              <a:t>　</a:t>
            </a:r>
            <a:r>
              <a:rPr kumimoji="1" lang="ja-JP" altLang="en-US" sz="2000" dirty="0" smtClean="0"/>
              <a:t>の文の「だから、」に続く七文字を書き</a:t>
            </a:r>
            <a:r>
              <a:rPr kumimoji="1" lang="ja-JP" altLang="en-US" sz="2000" dirty="0" err="1" smtClean="0"/>
              <a:t>ま</a:t>
            </a:r>
            <a:endParaRPr kumimoji="1" lang="en-US" altLang="ja-JP" sz="2000" dirty="0" smtClean="0"/>
          </a:p>
          <a:p>
            <a:r>
              <a:rPr lang="ja-JP" altLang="en-US" sz="2000" dirty="0"/>
              <a:t>　</a:t>
            </a:r>
            <a:r>
              <a:rPr kumimoji="1" lang="ja-JP" altLang="en-US" sz="2000" dirty="0" smtClean="0"/>
              <a:t>しょう。なお、読点（、）も字数にふくみ</a:t>
            </a:r>
            <a:endParaRPr kumimoji="1" lang="en-US" altLang="ja-JP" sz="2000" dirty="0" smtClean="0"/>
          </a:p>
          <a:p>
            <a:r>
              <a:rPr lang="ja-JP" altLang="en-US" sz="2000" dirty="0"/>
              <a:t>　</a:t>
            </a:r>
            <a:r>
              <a:rPr kumimoji="1" lang="ja-JP" altLang="en-US" sz="2000" dirty="0" smtClean="0"/>
              <a:t>ます。</a:t>
            </a:r>
            <a:endParaRPr kumimoji="1" lang="ja-JP" altLang="en-US" sz="2000" dirty="0"/>
          </a:p>
        </p:txBody>
      </p:sp>
      <p:sp>
        <p:nvSpPr>
          <p:cNvPr id="15" name="テキスト ボックス 14"/>
          <p:cNvSpPr txBox="1"/>
          <p:nvPr/>
        </p:nvSpPr>
        <p:spPr>
          <a:xfrm>
            <a:off x="1479828" y="3295650"/>
            <a:ext cx="954107" cy="3352800"/>
          </a:xfrm>
          <a:prstGeom prst="rect">
            <a:avLst/>
          </a:prstGeom>
          <a:noFill/>
        </p:spPr>
        <p:txBody>
          <a:bodyPr vert="eaVert" wrap="square" rtlCol="0">
            <a:spAutoFit/>
          </a:bodyPr>
          <a:lstStyle/>
          <a:p>
            <a:r>
              <a:rPr kumimoji="1" lang="ja-JP" altLang="en-US" dirty="0" smtClean="0"/>
              <a:t>そう</a:t>
            </a:r>
            <a:r>
              <a:rPr kumimoji="1" lang="ja-JP" altLang="en-US" dirty="0" err="1" smtClean="0"/>
              <a:t>に</a:t>
            </a:r>
            <a:r>
              <a:rPr kumimoji="1" lang="ja-JP" altLang="en-US" dirty="0" smtClean="0"/>
              <a:t>していた（。だから、）</a:t>
            </a:r>
            <a:endParaRPr kumimoji="1" lang="en-US" altLang="ja-JP" dirty="0" smtClean="0"/>
          </a:p>
          <a:p>
            <a:r>
              <a:rPr kumimoji="1" lang="ja-JP" altLang="en-US" sz="3200" dirty="0" smtClean="0"/>
              <a:t>ぼくは、これま</a:t>
            </a:r>
            <a:endParaRPr kumimoji="1" lang="ja-JP" altLang="en-US" sz="3200" dirty="0"/>
          </a:p>
        </p:txBody>
      </p:sp>
      <p:sp>
        <p:nvSpPr>
          <p:cNvPr id="16" name="テキスト ボックス 15"/>
          <p:cNvSpPr txBox="1"/>
          <p:nvPr/>
        </p:nvSpPr>
        <p:spPr>
          <a:xfrm>
            <a:off x="317778" y="3295650"/>
            <a:ext cx="954107" cy="3352800"/>
          </a:xfrm>
          <a:prstGeom prst="rect">
            <a:avLst/>
          </a:prstGeom>
          <a:noFill/>
        </p:spPr>
        <p:txBody>
          <a:bodyPr vert="eaVert" wrap="square" rtlCol="0">
            <a:spAutoFit/>
          </a:bodyPr>
          <a:lstStyle/>
          <a:p>
            <a:r>
              <a:rPr kumimoji="1" lang="ja-JP" altLang="en-US" dirty="0" smtClean="0"/>
              <a:t>そう</a:t>
            </a:r>
            <a:r>
              <a:rPr kumimoji="1" lang="ja-JP" altLang="en-US" dirty="0" err="1" smtClean="0"/>
              <a:t>に</a:t>
            </a:r>
            <a:r>
              <a:rPr kumimoji="1" lang="ja-JP" altLang="en-US" dirty="0" smtClean="0"/>
              <a:t>していた（。だから、）</a:t>
            </a:r>
            <a:endParaRPr kumimoji="1" lang="en-US" altLang="ja-JP" dirty="0" smtClean="0"/>
          </a:p>
          <a:p>
            <a:r>
              <a:rPr kumimoji="1" lang="ja-JP" altLang="en-US" sz="3200" dirty="0" smtClean="0"/>
              <a:t>経験を生かして</a:t>
            </a:r>
            <a:endParaRPr kumimoji="1" lang="ja-JP" altLang="en-US" sz="3200" dirty="0"/>
          </a:p>
        </p:txBody>
      </p:sp>
      <p:sp>
        <p:nvSpPr>
          <p:cNvPr id="17" name="正方形/長方形 16"/>
          <p:cNvSpPr/>
          <p:nvPr/>
        </p:nvSpPr>
        <p:spPr>
          <a:xfrm>
            <a:off x="2838033" y="1375296"/>
            <a:ext cx="6058317" cy="53684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吹き出し 17"/>
          <p:cNvSpPr/>
          <p:nvPr/>
        </p:nvSpPr>
        <p:spPr>
          <a:xfrm>
            <a:off x="1251228" y="1657418"/>
            <a:ext cx="1282422" cy="1181168"/>
          </a:xfrm>
          <a:prstGeom prst="wedgeRectCallout">
            <a:avLst>
              <a:gd name="adj1" fmla="val 4917"/>
              <a:gd name="adj2" fmla="val 87712"/>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latin typeface="HG丸ｺﾞｼｯｸM-PRO" pitchFamily="50" charset="-128"/>
                <a:ea typeface="HG丸ｺﾞｼｯｸM-PRO" pitchFamily="50" charset="-128"/>
              </a:rPr>
              <a:t>正答</a:t>
            </a:r>
            <a:endParaRPr kumimoji="1" lang="en-US" altLang="ja-JP" sz="2800" b="1" dirty="0" smtClean="0">
              <a:solidFill>
                <a:schemeClr val="tx1"/>
              </a:solidFill>
              <a:latin typeface="HG丸ｺﾞｼｯｸM-PRO" pitchFamily="50" charset="-128"/>
              <a:ea typeface="HG丸ｺﾞｼｯｸM-PRO" pitchFamily="50" charset="-128"/>
            </a:endParaRPr>
          </a:p>
          <a:p>
            <a:pPr algn="ctr"/>
            <a:r>
              <a:rPr lang="en-US" altLang="ja-JP" sz="2400" b="1" dirty="0" smtClean="0">
                <a:solidFill>
                  <a:schemeClr val="tx1"/>
                </a:solidFill>
                <a:latin typeface="HG丸ｺﾞｼｯｸM-PRO" pitchFamily="50" charset="-128"/>
                <a:ea typeface="HG丸ｺﾞｼｯｸM-PRO" pitchFamily="50" charset="-128"/>
              </a:rPr>
              <a:t>20 7</a:t>
            </a:r>
            <a:r>
              <a:rPr lang="ja-JP" altLang="en-US" sz="2400" b="1" dirty="0" smtClean="0">
                <a:solidFill>
                  <a:schemeClr val="tx1"/>
                </a:solidFill>
                <a:latin typeface="HG丸ｺﾞｼｯｸM-PRO" pitchFamily="50" charset="-128"/>
                <a:ea typeface="HG丸ｺﾞｼｯｸM-PRO" pitchFamily="50" charset="-128"/>
              </a:rPr>
              <a:t>％</a:t>
            </a:r>
            <a:endParaRPr kumimoji="1" lang="ja-JP" altLang="en-US" sz="2400" b="1" dirty="0">
              <a:solidFill>
                <a:schemeClr val="tx1"/>
              </a:solidFill>
              <a:latin typeface="HG丸ｺﾞｼｯｸM-PRO" pitchFamily="50" charset="-128"/>
              <a:ea typeface="HG丸ｺﾞｼｯｸM-PRO" pitchFamily="50" charset="-128"/>
            </a:endParaRPr>
          </a:p>
        </p:txBody>
      </p:sp>
      <p:sp>
        <p:nvSpPr>
          <p:cNvPr id="21" name="テキスト ボックス 20"/>
          <p:cNvSpPr txBox="1"/>
          <p:nvPr/>
        </p:nvSpPr>
        <p:spPr>
          <a:xfrm>
            <a:off x="1684912" y="1847918"/>
            <a:ext cx="618779" cy="1015663"/>
          </a:xfrm>
          <a:prstGeom prst="rect">
            <a:avLst/>
          </a:prstGeom>
          <a:noFill/>
        </p:spPr>
        <p:txBody>
          <a:bodyPr wrap="square" rtlCol="0">
            <a:spAutoFit/>
          </a:bodyPr>
          <a:lstStyle/>
          <a:p>
            <a:r>
              <a:rPr kumimoji="1" lang="en-US" altLang="ja-JP" sz="6000" dirty="0" smtClean="0"/>
              <a:t>.</a:t>
            </a:r>
            <a:endParaRPr kumimoji="1" lang="ja-JP" altLang="en-US" sz="6000" dirty="0"/>
          </a:p>
        </p:txBody>
      </p:sp>
      <p:sp>
        <p:nvSpPr>
          <p:cNvPr id="22" name="テキスト ボックス 21"/>
          <p:cNvSpPr txBox="1"/>
          <p:nvPr/>
        </p:nvSpPr>
        <p:spPr>
          <a:xfrm>
            <a:off x="177105" y="1375296"/>
            <a:ext cx="923330" cy="1653654"/>
          </a:xfrm>
          <a:prstGeom prst="rect">
            <a:avLst/>
          </a:prstGeom>
          <a:noFill/>
        </p:spPr>
        <p:txBody>
          <a:bodyPr vert="eaVert" wrap="square" rtlCol="0">
            <a:spAutoFit/>
          </a:bodyPr>
          <a:lstStyle/>
          <a:p>
            <a:r>
              <a:rPr lang="ja-JP" altLang="en-US" sz="2400" dirty="0"/>
              <a:t>主語が</a:t>
            </a:r>
            <a:r>
              <a:rPr lang="ja-JP" altLang="en-US" sz="2400" dirty="0" smtClean="0"/>
              <a:t>省略</a:t>
            </a:r>
            <a:endParaRPr lang="en-US" altLang="ja-JP" sz="2400" dirty="0" smtClean="0"/>
          </a:p>
          <a:p>
            <a:r>
              <a:rPr lang="ja-JP" altLang="en-US" sz="2400" dirty="0" smtClean="0"/>
              <a:t>された</a:t>
            </a:r>
            <a:r>
              <a:rPr lang="ja-JP" altLang="en-US" sz="2400" dirty="0"/>
              <a:t>誤答</a:t>
            </a:r>
            <a:endParaRPr kumimoji="1" lang="ja-JP" altLang="en-US" sz="2400" dirty="0"/>
          </a:p>
        </p:txBody>
      </p:sp>
    </p:spTree>
    <p:extLst>
      <p:ext uri="{BB962C8B-B14F-4D97-AF65-F5344CB8AC3E}">
        <p14:creationId xmlns:p14="http://schemas.microsoft.com/office/powerpoint/2010/main" val="2199093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理解しよう（小学校国語）</a:t>
            </a:r>
            <a:endParaRPr kumimoji="1" lang="ja-JP" altLang="en-US" sz="2000" b="1" dirty="0"/>
          </a:p>
        </p:txBody>
      </p:sp>
      <p:sp>
        <p:nvSpPr>
          <p:cNvPr id="3" name="テキスト ボックス 2"/>
          <p:cNvSpPr txBox="1"/>
          <p:nvPr/>
        </p:nvSpPr>
        <p:spPr>
          <a:xfrm>
            <a:off x="272958" y="1648653"/>
            <a:ext cx="8679973" cy="2400657"/>
          </a:xfrm>
          <a:prstGeom prst="rect">
            <a:avLst/>
          </a:prstGeom>
          <a:noFill/>
        </p:spPr>
        <p:txBody>
          <a:bodyPr wrap="square" rtlCol="0">
            <a:spAutoFit/>
          </a:bodyPr>
          <a:lstStyle/>
          <a:p>
            <a:pPr>
              <a:lnSpc>
                <a:spcPts val="6000"/>
              </a:lnSpc>
            </a:pPr>
            <a:r>
              <a:rPr kumimoji="1" lang="ja-JP" altLang="en-US" sz="3600" dirty="0" smtClean="0">
                <a:latin typeface="+mn-ea"/>
              </a:rPr>
              <a:t>　ブックレットの４ページを読んで，つまずきの要因や学習指導のポイント等を確認しましょう。</a:t>
            </a:r>
            <a:endParaRPr kumimoji="1" lang="en-US" altLang="ja-JP" sz="3600" dirty="0" smtClean="0">
              <a:latin typeface="+mn-ea"/>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5751" y="3638549"/>
            <a:ext cx="2631950" cy="2789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6556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理解しよう（小学校算数）</a:t>
            </a:r>
            <a:endParaRPr kumimoji="1" lang="ja-JP" altLang="en-US" sz="2000" b="1"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538958"/>
            <a:ext cx="1512168" cy="248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角丸四角形吹き出し 3"/>
          <p:cNvSpPr/>
          <p:nvPr/>
        </p:nvSpPr>
        <p:spPr>
          <a:xfrm>
            <a:off x="529351" y="4110165"/>
            <a:ext cx="8085298" cy="2304914"/>
          </a:xfrm>
          <a:prstGeom prst="wedgeRoundRectCallout">
            <a:avLst>
              <a:gd name="adj1" fmla="val 19469"/>
              <a:gd name="adj2" fmla="val -7187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00"/>
              </a:lnSpc>
            </a:pP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5" name="テキスト ボックス 4"/>
          <p:cNvSpPr txBox="1"/>
          <p:nvPr/>
        </p:nvSpPr>
        <p:spPr>
          <a:xfrm>
            <a:off x="793077" y="4279105"/>
            <a:ext cx="7787065" cy="2015936"/>
          </a:xfrm>
          <a:prstGeom prst="rect">
            <a:avLst/>
          </a:prstGeom>
          <a:noFill/>
        </p:spPr>
        <p:txBody>
          <a:bodyPr wrap="square" rtlCol="0">
            <a:spAutoFit/>
          </a:bodyPr>
          <a:lstStyle/>
          <a:p>
            <a:pPr>
              <a:lnSpc>
                <a:spcPts val="5000"/>
              </a:lnSpc>
            </a:pP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　割合</a:t>
            </a:r>
            <a:r>
              <a:rPr lang="ja-JP" altLang="en-US" sz="3600" dirty="0">
                <a:solidFill>
                  <a:prstClr val="black"/>
                </a:solidFill>
                <a:latin typeface="HG丸ｺﾞｼｯｸM-PRO" panose="020F0600000000000000" pitchFamily="50" charset="-128"/>
                <a:ea typeface="HG丸ｺﾞｼｯｸM-PRO" panose="020F0600000000000000" pitchFamily="50" charset="-128"/>
              </a:rPr>
              <a:t>が１より小さくなっても，正しく立式できるようにするためには，どうしたらいいですか</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98175" y="1736128"/>
            <a:ext cx="4767664" cy="1943402"/>
          </a:xfrm>
          <a:prstGeom prst="round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a:t>
            </a:r>
            <a:endParaRPr lang="ja-JP" altLang="en-US" sz="1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700821" y="2579567"/>
            <a:ext cx="4359042" cy="9041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テキスト ボックス 7"/>
          <p:cNvSpPr txBox="1"/>
          <p:nvPr/>
        </p:nvSpPr>
        <p:spPr>
          <a:xfrm>
            <a:off x="747797" y="2701159"/>
            <a:ext cx="4546705" cy="646331"/>
          </a:xfrm>
          <a:prstGeom prst="rect">
            <a:avLst/>
          </a:prstGeom>
          <a:noFill/>
        </p:spPr>
        <p:txBody>
          <a:bodyPr wrap="square" rtlCol="0">
            <a:spAutoFit/>
          </a:bodyPr>
          <a:lstStyle/>
          <a:p>
            <a:pPr algn="ctr"/>
            <a:r>
              <a:rPr lang="ja-JP" altLang="en-US" sz="3600" dirty="0" smtClean="0">
                <a:latin typeface="HG丸ｺﾞｼｯｸM-PRO" panose="020F0600000000000000" pitchFamily="50" charset="-128"/>
                <a:ea typeface="HG丸ｺﾞｼｯｸM-PRO" panose="020F0600000000000000" pitchFamily="50" charset="-128"/>
              </a:rPr>
              <a:t>乗法の意味（割合） </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9" name="テキスト ボックス 8"/>
          <p:cNvSpPr txBox="1"/>
          <p:nvPr/>
        </p:nvSpPr>
        <p:spPr>
          <a:xfrm>
            <a:off x="413214" y="1861321"/>
            <a:ext cx="4841364" cy="646331"/>
          </a:xfrm>
          <a:prstGeom prst="rect">
            <a:avLst/>
          </a:prstGeom>
          <a:noFill/>
        </p:spPr>
        <p:txBody>
          <a:bodyPr wrap="square" rtlCol="0">
            <a:spAutoFit/>
          </a:bodyPr>
          <a:lstStyle/>
          <a:p>
            <a:pPr algn="ctr"/>
            <a:r>
              <a:rPr lang="en-US" altLang="ja-JP" sz="3600" dirty="0" smtClean="0">
                <a:solidFill>
                  <a:prstClr val="black"/>
                </a:solidFill>
                <a:latin typeface="HG丸ｺﾞｼｯｸM-PRO" panose="020F0600000000000000" pitchFamily="50" charset="-128"/>
                <a:ea typeface="HG丸ｺﾞｼｯｸM-PRO" panose="020F0600000000000000" pitchFamily="50" charset="-128"/>
              </a:rPr>
              <a:t>H26</a:t>
            </a:r>
            <a:r>
              <a:rPr lang="ja-JP" altLang="en-US" sz="3600" dirty="0">
                <a:solidFill>
                  <a:prstClr val="black"/>
                </a:solidFill>
                <a:latin typeface="HG丸ｺﾞｼｯｸM-PRO" panose="020F0600000000000000" pitchFamily="50" charset="-128"/>
                <a:ea typeface="HG丸ｺﾞｼｯｸM-PRO" panose="020F0600000000000000" pitchFamily="50" charset="-128"/>
              </a:rPr>
              <a:t>算数</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Ａ ２</a:t>
            </a:r>
            <a:endParaRPr lang="ja-JP" altLang="en-US" sz="36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0" name="正方形/長方形 9"/>
          <p:cNvSpPr/>
          <p:nvPr/>
        </p:nvSpPr>
        <p:spPr>
          <a:xfrm>
            <a:off x="3849869" y="1951338"/>
            <a:ext cx="558494" cy="514379"/>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83819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理解しよう（小学校算数）</a:t>
            </a:r>
            <a:endParaRPr kumimoji="1" lang="ja-JP" altLang="en-US" sz="2000" b="1" dirty="0"/>
          </a:p>
        </p:txBody>
      </p:sp>
      <p:sp>
        <p:nvSpPr>
          <p:cNvPr id="3" name="正方形/長方形 2"/>
          <p:cNvSpPr/>
          <p:nvPr/>
        </p:nvSpPr>
        <p:spPr>
          <a:xfrm>
            <a:off x="375134" y="1664366"/>
            <a:ext cx="8393731" cy="496796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latin typeface="HG丸ｺﾞｼｯｸM-PRO" panose="020F0600000000000000" pitchFamily="50" charset="-128"/>
              <a:ea typeface="HG丸ｺﾞｼｯｸM-PRO" panose="020F0600000000000000" pitchFamily="50" charset="-128"/>
            </a:endParaRPr>
          </a:p>
        </p:txBody>
      </p:sp>
      <p:sp>
        <p:nvSpPr>
          <p:cNvPr id="4" name="テキスト ボックス 3"/>
          <p:cNvSpPr txBox="1"/>
          <p:nvPr/>
        </p:nvSpPr>
        <p:spPr>
          <a:xfrm>
            <a:off x="449907" y="1885714"/>
            <a:ext cx="8229313" cy="1815882"/>
          </a:xfrm>
          <a:prstGeom prst="rect">
            <a:avLst/>
          </a:prstGeom>
          <a:noFill/>
        </p:spPr>
        <p:txBody>
          <a:bodyPr wrap="square" rtlCol="0">
            <a:spAutoFit/>
          </a:bodyPr>
          <a:lstStyle/>
          <a:p>
            <a:r>
              <a:rPr lang="ja-JP" altLang="en-US" sz="2800" dirty="0" smtClean="0">
                <a:latin typeface="HG丸ｺﾞｼｯｸM-PRO" panose="020F0600000000000000" pitchFamily="50" charset="-128"/>
                <a:ea typeface="HG丸ｺﾞｼｯｸM-PRO" panose="020F0600000000000000" pitchFamily="50" charset="-128"/>
              </a:rPr>
              <a:t>　右の</a:t>
            </a:r>
            <a:r>
              <a:rPr lang="ja-JP" altLang="en-US" sz="2800" dirty="0">
                <a:latin typeface="HG丸ｺﾞｼｯｸM-PRO" panose="020F0600000000000000" pitchFamily="50" charset="-128"/>
                <a:ea typeface="HG丸ｺﾞｼｯｸM-PRO" panose="020F0600000000000000" pitchFamily="50" charset="-128"/>
              </a:rPr>
              <a:t>図</a:t>
            </a:r>
            <a:r>
              <a:rPr lang="ja-JP" altLang="en-US" sz="2800" dirty="0" smtClean="0">
                <a:latin typeface="HG丸ｺﾞｼｯｸM-PRO" panose="020F0600000000000000" pitchFamily="50" charset="-128"/>
                <a:ea typeface="HG丸ｺﾞｼｯｸM-PRO" panose="020F0600000000000000" pitchFamily="50" charset="-128"/>
              </a:rPr>
              <a:t>のように，白い</a:t>
            </a:r>
            <a:endParaRPr lang="en-US" altLang="ja-JP" sz="2800" dirty="0" smtClean="0">
              <a:latin typeface="HG丸ｺﾞｼｯｸM-PRO" panose="020F0600000000000000" pitchFamily="50" charset="-128"/>
              <a:ea typeface="HG丸ｺﾞｼｯｸM-PRO" panose="020F0600000000000000" pitchFamily="50" charset="-128"/>
            </a:endParaRPr>
          </a:p>
          <a:p>
            <a:r>
              <a:rPr lang="ja-JP" altLang="en-US" sz="2800" dirty="0" smtClean="0">
                <a:latin typeface="HG丸ｺﾞｼｯｸM-PRO" panose="020F0600000000000000" pitchFamily="50" charset="-128"/>
                <a:ea typeface="HG丸ｺﾞｼｯｸM-PRO" panose="020F0600000000000000" pitchFamily="50" charset="-128"/>
              </a:rPr>
              <a:t>テープの長さをもとにし</a:t>
            </a:r>
            <a:endParaRPr lang="en-US" altLang="ja-JP" sz="2800" dirty="0" smtClean="0">
              <a:latin typeface="HG丸ｺﾞｼｯｸM-PRO" panose="020F0600000000000000" pitchFamily="50" charset="-128"/>
              <a:ea typeface="HG丸ｺﾞｼｯｸM-PRO" panose="020F0600000000000000" pitchFamily="50" charset="-128"/>
            </a:endParaRPr>
          </a:p>
          <a:p>
            <a:r>
              <a:rPr lang="ja-JP" altLang="en-US" sz="2800" dirty="0" smtClean="0">
                <a:latin typeface="HG丸ｺﾞｼｯｸM-PRO" panose="020F0600000000000000" pitchFamily="50" charset="-128"/>
                <a:ea typeface="HG丸ｺﾞｼｯｸM-PRO" panose="020F0600000000000000" pitchFamily="50" charset="-128"/>
              </a:rPr>
              <a:t>て</a:t>
            </a:r>
            <a:r>
              <a:rPr lang="ja-JP" altLang="en-US" sz="2800" dirty="0">
                <a:latin typeface="HG丸ｺﾞｼｯｸM-PRO" panose="020F0600000000000000" pitchFamily="50" charset="-128"/>
                <a:ea typeface="HG丸ｺﾞｼｯｸM-PRO" panose="020F0600000000000000" pitchFamily="50" charset="-128"/>
              </a:rPr>
              <a:t>，</a:t>
            </a:r>
            <a:r>
              <a:rPr lang="en-US" altLang="ja-JP" sz="2800" dirty="0" smtClean="0">
                <a:latin typeface="HG丸ｺﾞｼｯｸM-PRO" panose="020F0600000000000000" pitchFamily="50" charset="-128"/>
                <a:ea typeface="HG丸ｺﾞｼｯｸM-PRO" panose="020F0600000000000000" pitchFamily="50" charset="-128"/>
              </a:rPr>
              <a:t> </a:t>
            </a:r>
            <a:r>
              <a:rPr lang="ja-JP" altLang="en-US" sz="2800" dirty="0" smtClean="0">
                <a:latin typeface="HG丸ｺﾞｼｯｸM-PRO" panose="020F0600000000000000" pitchFamily="50" charset="-128"/>
                <a:ea typeface="HG丸ｺﾞｼｯｸM-PRO" panose="020F0600000000000000" pitchFamily="50" charset="-128"/>
              </a:rPr>
              <a:t>赤いテープと青いテ</a:t>
            </a:r>
            <a:endParaRPr lang="en-US" altLang="ja-JP" sz="2800" dirty="0" smtClean="0">
              <a:latin typeface="HG丸ｺﾞｼｯｸM-PRO" panose="020F0600000000000000" pitchFamily="50" charset="-128"/>
              <a:ea typeface="HG丸ｺﾞｼｯｸM-PRO" panose="020F0600000000000000" pitchFamily="50" charset="-128"/>
            </a:endParaRPr>
          </a:p>
          <a:p>
            <a:r>
              <a:rPr lang="ja-JP" altLang="en-US" sz="2800" dirty="0" err="1" smtClean="0">
                <a:latin typeface="HG丸ｺﾞｼｯｸM-PRO" panose="020F0600000000000000" pitchFamily="50" charset="-128"/>
                <a:ea typeface="HG丸ｺﾞｼｯｸM-PRO" panose="020F0600000000000000" pitchFamily="50" charset="-128"/>
              </a:rPr>
              <a:t>ー</a:t>
            </a:r>
            <a:r>
              <a:rPr lang="ja-JP" altLang="en-US" sz="2800" dirty="0" smtClean="0">
                <a:latin typeface="HG丸ｺﾞｼｯｸM-PRO" panose="020F0600000000000000" pitchFamily="50" charset="-128"/>
                <a:ea typeface="HG丸ｺﾞｼｯｸM-PRO" panose="020F0600000000000000" pitchFamily="50" charset="-128"/>
              </a:rPr>
              <a:t>プの長さを表しました。</a:t>
            </a:r>
            <a:endParaRPr lang="en-US" altLang="ja-JP" sz="2800" dirty="0" smtClean="0">
              <a:latin typeface="HG丸ｺﾞｼｯｸM-PRO" panose="020F0600000000000000" pitchFamily="50" charset="-128"/>
              <a:ea typeface="HG丸ｺﾞｼｯｸM-PRO" panose="020F0600000000000000" pitchFamily="50" charset="-128"/>
            </a:endParaRPr>
          </a:p>
        </p:txBody>
      </p:sp>
      <p:pic>
        <p:nvPicPr>
          <p:cNvPr id="5" name="図 4"/>
          <p:cNvPicPr>
            <a:picLocks noChangeAspect="1"/>
          </p:cNvPicPr>
          <p:nvPr/>
        </p:nvPicPr>
        <p:blipFill>
          <a:blip r:embed="rId3" cstate="print"/>
          <a:stretch>
            <a:fillRect/>
          </a:stretch>
        </p:blipFill>
        <p:spPr>
          <a:xfrm>
            <a:off x="4716308" y="1809873"/>
            <a:ext cx="3921828" cy="1950887"/>
          </a:xfrm>
          <a:prstGeom prst="rect">
            <a:avLst/>
          </a:prstGeom>
          <a:ln>
            <a:solidFill>
              <a:schemeClr val="tx1"/>
            </a:solidFill>
          </a:ln>
        </p:spPr>
      </p:pic>
      <p:sp>
        <p:nvSpPr>
          <p:cNvPr id="6" name="テキスト ボックス 5"/>
          <p:cNvSpPr txBox="1"/>
          <p:nvPr/>
        </p:nvSpPr>
        <p:spPr>
          <a:xfrm>
            <a:off x="375135" y="4188346"/>
            <a:ext cx="8643618" cy="2431435"/>
          </a:xfrm>
          <a:prstGeom prst="rect">
            <a:avLst/>
          </a:prstGeom>
          <a:noFill/>
        </p:spPr>
        <p:txBody>
          <a:bodyPr wrap="square" rtlCol="0">
            <a:spAutoFit/>
          </a:bodyPr>
          <a:lstStyle/>
          <a:p>
            <a:r>
              <a:rPr lang="ja-JP" altLang="en-US" sz="2800" dirty="0" smtClean="0">
                <a:latin typeface="HG丸ｺﾞｼｯｸM-PRO" panose="020F0600000000000000" pitchFamily="50" charset="-128"/>
                <a:ea typeface="HG丸ｺﾞｼｯｸM-PRO" panose="020F0600000000000000" pitchFamily="50" charset="-128"/>
              </a:rPr>
              <a:t>（２）青いテープの長さを求める式を，下の</a:t>
            </a:r>
            <a:r>
              <a:rPr lang="ja-JP" altLang="en-US" sz="2800" b="1" dirty="0" smtClean="0">
                <a:latin typeface="HG丸ｺﾞｼｯｸM-PRO" panose="020F0600000000000000" pitchFamily="50" charset="-128"/>
                <a:ea typeface="HG丸ｺﾞｼｯｸM-PRO" panose="020F0600000000000000" pitchFamily="50" charset="-128"/>
              </a:rPr>
              <a:t>１</a:t>
            </a:r>
            <a:r>
              <a:rPr lang="ja-JP" altLang="en-US" sz="2800" dirty="0" smtClean="0">
                <a:latin typeface="HG丸ｺﾞｼｯｸM-PRO" panose="020F0600000000000000" pitchFamily="50" charset="-128"/>
                <a:ea typeface="HG丸ｺﾞｼｯｸM-PRO" panose="020F0600000000000000" pitchFamily="50" charset="-128"/>
              </a:rPr>
              <a:t>から   </a:t>
            </a:r>
            <a:r>
              <a:rPr lang="en-US" altLang="ja-JP" sz="2800" dirty="0" smtClean="0">
                <a:latin typeface="HG丸ｺﾞｼｯｸM-PRO" panose="020F0600000000000000" pitchFamily="50" charset="-128"/>
                <a:ea typeface="HG丸ｺﾞｼｯｸM-PRO" panose="020F0600000000000000" pitchFamily="50" charset="-128"/>
              </a:rPr>
              <a:t/>
            </a:r>
            <a:br>
              <a:rPr lang="en-US" altLang="ja-JP" sz="2800" dirty="0" smtClean="0">
                <a:latin typeface="HG丸ｺﾞｼｯｸM-PRO" panose="020F0600000000000000" pitchFamily="50" charset="-128"/>
                <a:ea typeface="HG丸ｺﾞｼｯｸM-PRO" panose="020F0600000000000000" pitchFamily="50" charset="-128"/>
              </a:rPr>
            </a:br>
            <a:r>
              <a:rPr lang="en-US" altLang="ja-JP" sz="2800" dirty="0" smtClean="0">
                <a:latin typeface="HG丸ｺﾞｼｯｸM-PRO" panose="020F0600000000000000" pitchFamily="50" charset="-128"/>
                <a:ea typeface="HG丸ｺﾞｼｯｸM-PRO" panose="020F0600000000000000" pitchFamily="50" charset="-128"/>
              </a:rPr>
              <a:t>      </a:t>
            </a:r>
            <a:r>
              <a:rPr lang="ja-JP" altLang="en-US" sz="2800" b="1" dirty="0" smtClean="0">
                <a:latin typeface="HG丸ｺﾞｼｯｸM-PRO" panose="020F0600000000000000" pitchFamily="50" charset="-128"/>
                <a:ea typeface="HG丸ｺﾞｼｯｸM-PRO" panose="020F0600000000000000" pitchFamily="50" charset="-128"/>
              </a:rPr>
              <a:t>４</a:t>
            </a:r>
            <a:r>
              <a:rPr lang="ja-JP" altLang="en-US" sz="2800" dirty="0" smtClean="0">
                <a:latin typeface="HG丸ｺﾞｼｯｸM-PRO" panose="020F0600000000000000" pitchFamily="50" charset="-128"/>
                <a:ea typeface="HG丸ｺﾞｼｯｸM-PRO" panose="020F0600000000000000" pitchFamily="50" charset="-128"/>
              </a:rPr>
              <a:t>までの中から１つ選んで，その番号を書き  </a:t>
            </a:r>
            <a:endParaRPr lang="en-US" altLang="ja-JP" sz="2800" dirty="0" smtClean="0">
              <a:latin typeface="HG丸ｺﾞｼｯｸM-PRO" panose="020F0600000000000000" pitchFamily="50" charset="-128"/>
              <a:ea typeface="HG丸ｺﾞｼｯｸM-PRO" panose="020F0600000000000000" pitchFamily="50" charset="-128"/>
            </a:endParaRPr>
          </a:p>
          <a:p>
            <a:r>
              <a:rPr lang="en-US" altLang="ja-JP" sz="2800" dirty="0" smtClean="0">
                <a:latin typeface="HG丸ｺﾞｼｯｸM-PRO" panose="020F0600000000000000" pitchFamily="50" charset="-128"/>
                <a:ea typeface="HG丸ｺﾞｼｯｸM-PRO" panose="020F0600000000000000" pitchFamily="50" charset="-128"/>
              </a:rPr>
              <a:t>      </a:t>
            </a:r>
            <a:r>
              <a:rPr lang="ja-JP" altLang="en-US" sz="2800" dirty="0" smtClean="0">
                <a:latin typeface="HG丸ｺﾞｼｯｸM-PRO" panose="020F0600000000000000" pitchFamily="50" charset="-128"/>
                <a:ea typeface="HG丸ｺﾞｼｯｸM-PRO" panose="020F0600000000000000" pitchFamily="50" charset="-128"/>
              </a:rPr>
              <a:t>ましょう。</a:t>
            </a:r>
            <a:endParaRPr lang="en-US" altLang="ja-JP" sz="2800" dirty="0" smtClean="0">
              <a:latin typeface="HG丸ｺﾞｼｯｸM-PRO" panose="020F0600000000000000" pitchFamily="50" charset="-128"/>
              <a:ea typeface="HG丸ｺﾞｼｯｸM-PRO" panose="020F0600000000000000" pitchFamily="50" charset="-128"/>
            </a:endParaRPr>
          </a:p>
          <a:p>
            <a:r>
              <a:rPr lang="ja-JP" altLang="en-US" sz="1200" dirty="0">
                <a:solidFill>
                  <a:schemeClr val="bg1"/>
                </a:solidFill>
                <a:latin typeface="HG丸ｺﾞｼｯｸM-PRO" panose="020F0600000000000000" pitchFamily="50" charset="-128"/>
                <a:ea typeface="HG丸ｺﾞｼｯｸM-PRO" panose="020F0600000000000000" pitchFamily="50" charset="-128"/>
              </a:rPr>
              <a:t>あ</a:t>
            </a:r>
            <a:endParaRPr lang="en-US" altLang="ja-JP" sz="1200" dirty="0" smtClean="0">
              <a:solidFill>
                <a:schemeClr val="bg1"/>
              </a:solidFill>
              <a:latin typeface="HG丸ｺﾞｼｯｸM-PRO" panose="020F0600000000000000" pitchFamily="50" charset="-128"/>
              <a:ea typeface="HG丸ｺﾞｼｯｸM-PRO" panose="020F0600000000000000" pitchFamily="50" charset="-128"/>
            </a:endParaRPr>
          </a:p>
          <a:p>
            <a:r>
              <a:rPr lang="ja-JP" altLang="en-US" sz="2800" b="1" dirty="0" smtClean="0">
                <a:solidFill>
                  <a:prstClr val="black"/>
                </a:solidFill>
                <a:latin typeface="HG丸ｺﾞｼｯｸM-PRO" panose="020F0600000000000000" pitchFamily="50" charset="-128"/>
                <a:ea typeface="HG丸ｺﾞｼｯｸM-PRO" panose="020F0600000000000000" pitchFamily="50" charset="-128"/>
              </a:rPr>
              <a:t>　　　　　１ </a:t>
            </a:r>
            <a:r>
              <a:rPr lang="en-US" altLang="ja-JP" sz="2800" dirty="0" smtClean="0">
                <a:latin typeface="HG丸ｺﾞｼｯｸM-PRO" panose="020F0600000000000000" pitchFamily="50" charset="-128"/>
                <a:ea typeface="HG丸ｺﾞｼｯｸM-PRO" panose="020F0600000000000000" pitchFamily="50" charset="-128"/>
              </a:rPr>
              <a:t>80</a:t>
            </a:r>
            <a:r>
              <a:rPr lang="ja-JP" altLang="en-US" sz="2800" dirty="0" smtClean="0">
                <a:latin typeface="HG丸ｺﾞｼｯｸM-PRO" panose="020F0600000000000000" pitchFamily="50" charset="-128"/>
                <a:ea typeface="HG丸ｺﾞｼｯｸM-PRO" panose="020F0600000000000000" pitchFamily="50" charset="-128"/>
              </a:rPr>
              <a:t>＋</a:t>
            </a:r>
            <a:r>
              <a:rPr lang="en-US" altLang="ja-JP" sz="2800" dirty="0" smtClean="0">
                <a:latin typeface="HG丸ｺﾞｼｯｸM-PRO" panose="020F0600000000000000" pitchFamily="50" charset="-128"/>
                <a:ea typeface="HG丸ｺﾞｼｯｸM-PRO" panose="020F0600000000000000" pitchFamily="50" charset="-128"/>
              </a:rPr>
              <a:t>0.6</a:t>
            </a:r>
            <a:r>
              <a:rPr lang="ja-JP" altLang="en-US" sz="2800" dirty="0" smtClean="0">
                <a:latin typeface="HG丸ｺﾞｼｯｸM-PRO" panose="020F0600000000000000" pitchFamily="50" charset="-128"/>
                <a:ea typeface="HG丸ｺﾞｼｯｸM-PRO" panose="020F0600000000000000" pitchFamily="50" charset="-128"/>
              </a:rPr>
              <a:t>　</a:t>
            </a:r>
            <a:r>
              <a:rPr lang="ja-JP" altLang="en-US" sz="2800" dirty="0">
                <a:latin typeface="HG丸ｺﾞｼｯｸM-PRO" panose="020F0600000000000000" pitchFamily="50" charset="-128"/>
                <a:ea typeface="HG丸ｺﾞｼｯｸM-PRO" panose="020F0600000000000000" pitchFamily="50" charset="-128"/>
              </a:rPr>
              <a:t> </a:t>
            </a:r>
            <a:r>
              <a:rPr lang="ja-JP" altLang="en-US" sz="2800" b="1" dirty="0" smtClean="0">
                <a:solidFill>
                  <a:prstClr val="black"/>
                </a:solidFill>
                <a:latin typeface="HG丸ｺﾞｼｯｸM-PRO" panose="020F0600000000000000" pitchFamily="50" charset="-128"/>
                <a:ea typeface="HG丸ｺﾞｼｯｸM-PRO" panose="020F0600000000000000" pitchFamily="50" charset="-128"/>
              </a:rPr>
              <a:t>２ </a:t>
            </a:r>
            <a:r>
              <a:rPr kumimoji="1" lang="en-US" altLang="ja-JP" sz="2800" dirty="0" smtClean="0">
                <a:latin typeface="HG丸ｺﾞｼｯｸM-PRO" panose="020F0600000000000000" pitchFamily="50" charset="-128"/>
                <a:ea typeface="HG丸ｺﾞｼｯｸM-PRO" panose="020F0600000000000000" pitchFamily="50" charset="-128"/>
              </a:rPr>
              <a:t>80</a:t>
            </a:r>
            <a:r>
              <a:rPr kumimoji="1" lang="ja-JP" altLang="en-US" sz="2800" dirty="0" smtClean="0">
                <a:latin typeface="HG丸ｺﾞｼｯｸM-PRO" panose="020F0600000000000000" pitchFamily="50" charset="-128"/>
                <a:ea typeface="HG丸ｺﾞｼｯｸM-PRO" panose="020F0600000000000000" pitchFamily="50" charset="-128"/>
              </a:rPr>
              <a:t>－</a:t>
            </a:r>
            <a:r>
              <a:rPr kumimoji="1" lang="en-US" altLang="ja-JP" sz="2800" dirty="0" smtClean="0">
                <a:latin typeface="HG丸ｺﾞｼｯｸM-PRO" panose="020F0600000000000000" pitchFamily="50" charset="-128"/>
                <a:ea typeface="HG丸ｺﾞｼｯｸM-PRO" panose="020F0600000000000000" pitchFamily="50" charset="-128"/>
              </a:rPr>
              <a:t>0.6</a:t>
            </a:r>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b="1" dirty="0" smtClean="0">
                <a:solidFill>
                  <a:prstClr val="black"/>
                </a:solidFill>
                <a:latin typeface="HG丸ｺﾞｼｯｸM-PRO" panose="020F0600000000000000" pitchFamily="50" charset="-128"/>
                <a:ea typeface="HG丸ｺﾞｼｯｸM-PRO" panose="020F0600000000000000" pitchFamily="50" charset="-128"/>
              </a:rPr>
              <a:t>　　　　　３ </a:t>
            </a:r>
            <a:r>
              <a:rPr lang="en-US" altLang="ja-JP" sz="2800" dirty="0" smtClean="0">
                <a:latin typeface="HG丸ｺﾞｼｯｸM-PRO" panose="020F0600000000000000" pitchFamily="50" charset="-128"/>
                <a:ea typeface="HG丸ｺﾞｼｯｸM-PRO" panose="020F0600000000000000" pitchFamily="50" charset="-128"/>
              </a:rPr>
              <a:t>80×0.4</a:t>
            </a:r>
            <a:r>
              <a:rPr lang="ja-JP" altLang="en-US" sz="2800" dirty="0" smtClean="0">
                <a:latin typeface="HG丸ｺﾞｼｯｸM-PRO" panose="020F0600000000000000" pitchFamily="50" charset="-128"/>
                <a:ea typeface="HG丸ｺﾞｼｯｸM-PRO" panose="020F0600000000000000" pitchFamily="50" charset="-128"/>
              </a:rPr>
              <a:t>　 </a:t>
            </a:r>
            <a:r>
              <a:rPr lang="ja-JP" altLang="en-US" sz="2800" b="1" dirty="0" smtClean="0">
                <a:solidFill>
                  <a:prstClr val="black"/>
                </a:solidFill>
                <a:latin typeface="HG丸ｺﾞｼｯｸM-PRO" panose="020F0600000000000000" pitchFamily="50" charset="-128"/>
                <a:ea typeface="HG丸ｺﾞｼｯｸM-PRO" panose="020F0600000000000000" pitchFamily="50" charset="-128"/>
              </a:rPr>
              <a:t>４ </a:t>
            </a:r>
            <a:r>
              <a:rPr kumimoji="1" lang="en-US" altLang="ja-JP" sz="2800" dirty="0" smtClean="0">
                <a:latin typeface="HG丸ｺﾞｼｯｸM-PRO" panose="020F0600000000000000" pitchFamily="50" charset="-128"/>
                <a:ea typeface="HG丸ｺﾞｼｯｸM-PRO" panose="020F0600000000000000" pitchFamily="50" charset="-128"/>
              </a:rPr>
              <a:t>80÷0.4</a:t>
            </a:r>
            <a:endParaRPr kumimoji="1" lang="ja-JP" altLang="en-US" sz="2800" dirty="0">
              <a:latin typeface="HG丸ｺﾞｼｯｸM-PRO" panose="020F0600000000000000" pitchFamily="50" charset="-128"/>
              <a:ea typeface="HG丸ｺﾞｼｯｸM-PRO" panose="020F0600000000000000" pitchFamily="50" charset="-128"/>
            </a:endParaRPr>
          </a:p>
        </p:txBody>
      </p:sp>
      <p:sp>
        <p:nvSpPr>
          <p:cNvPr id="7" name="円/楕円 6"/>
          <p:cNvSpPr/>
          <p:nvPr/>
        </p:nvSpPr>
        <p:spPr>
          <a:xfrm>
            <a:off x="2184666" y="6128278"/>
            <a:ext cx="504056" cy="46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吹き出し 7"/>
          <p:cNvSpPr/>
          <p:nvPr/>
        </p:nvSpPr>
        <p:spPr>
          <a:xfrm>
            <a:off x="157660" y="5564530"/>
            <a:ext cx="1822052" cy="1181168"/>
          </a:xfrm>
          <a:prstGeom prst="wedgeRectCallout">
            <a:avLst>
              <a:gd name="adj1" fmla="val 67445"/>
              <a:gd name="adj2" fmla="val 18362"/>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smtClean="0">
                <a:solidFill>
                  <a:schemeClr val="tx1"/>
                </a:solidFill>
                <a:latin typeface="HG丸ｺﾞｼｯｸM-PRO" pitchFamily="50" charset="-128"/>
                <a:ea typeface="HG丸ｺﾞｼｯｸM-PRO" pitchFamily="50" charset="-128"/>
              </a:rPr>
              <a:t>正答</a:t>
            </a:r>
            <a:endParaRPr kumimoji="1" lang="en-US" altLang="ja-JP" sz="3600" b="1" dirty="0" smtClean="0">
              <a:solidFill>
                <a:schemeClr val="tx1"/>
              </a:solidFill>
              <a:latin typeface="HG丸ｺﾞｼｯｸM-PRO" pitchFamily="50" charset="-128"/>
              <a:ea typeface="HG丸ｺﾞｼｯｸM-PRO" pitchFamily="50" charset="-128"/>
            </a:endParaRPr>
          </a:p>
          <a:p>
            <a:pPr algn="ctr"/>
            <a:r>
              <a:rPr lang="en-US" altLang="ja-JP" sz="3600" b="1" dirty="0" smtClean="0">
                <a:solidFill>
                  <a:schemeClr val="tx1"/>
                </a:solidFill>
                <a:latin typeface="HG丸ｺﾞｼｯｸM-PRO" pitchFamily="50" charset="-128"/>
                <a:ea typeface="HG丸ｺﾞｼｯｸM-PRO" pitchFamily="50" charset="-128"/>
              </a:rPr>
              <a:t>51 2</a:t>
            </a:r>
            <a:r>
              <a:rPr lang="ja-JP" altLang="en-US" sz="3600" b="1" dirty="0" smtClean="0">
                <a:solidFill>
                  <a:schemeClr val="tx1"/>
                </a:solidFill>
                <a:latin typeface="HG丸ｺﾞｼｯｸM-PRO" pitchFamily="50" charset="-128"/>
                <a:ea typeface="HG丸ｺﾞｼｯｸM-PRO" pitchFamily="50" charset="-128"/>
              </a:rPr>
              <a:t>％</a:t>
            </a:r>
            <a:endParaRPr kumimoji="1" lang="ja-JP" altLang="en-US" sz="3600" b="1" dirty="0">
              <a:solidFill>
                <a:schemeClr val="tx1"/>
              </a:solidFill>
              <a:latin typeface="HG丸ｺﾞｼｯｸM-PRO" pitchFamily="50" charset="-128"/>
              <a:ea typeface="HG丸ｺﾞｼｯｸM-PRO" pitchFamily="50" charset="-128"/>
            </a:endParaRPr>
          </a:p>
        </p:txBody>
      </p:sp>
      <p:sp>
        <p:nvSpPr>
          <p:cNvPr id="9" name="四角形吹き出し 8"/>
          <p:cNvSpPr/>
          <p:nvPr/>
        </p:nvSpPr>
        <p:spPr>
          <a:xfrm>
            <a:off x="7086920" y="5548764"/>
            <a:ext cx="1835696" cy="1212224"/>
          </a:xfrm>
          <a:prstGeom prst="wedgeRectCallout">
            <a:avLst>
              <a:gd name="adj1" fmla="val -70613"/>
              <a:gd name="adj2" fmla="val 18835"/>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smtClean="0">
                <a:solidFill>
                  <a:schemeClr val="tx1"/>
                </a:solidFill>
                <a:latin typeface="HG丸ｺﾞｼｯｸM-PRO" pitchFamily="50" charset="-128"/>
                <a:ea typeface="HG丸ｺﾞｼｯｸM-PRO" pitchFamily="50" charset="-128"/>
              </a:rPr>
              <a:t>誤答</a:t>
            </a:r>
            <a:endParaRPr kumimoji="1" lang="en-US" altLang="ja-JP" sz="3600" b="1" dirty="0" smtClean="0">
              <a:solidFill>
                <a:schemeClr val="tx1"/>
              </a:solidFill>
              <a:latin typeface="HG丸ｺﾞｼｯｸM-PRO" pitchFamily="50" charset="-128"/>
              <a:ea typeface="HG丸ｺﾞｼｯｸM-PRO" pitchFamily="50" charset="-128"/>
            </a:endParaRPr>
          </a:p>
          <a:p>
            <a:pPr algn="ctr"/>
            <a:r>
              <a:rPr lang="en-US" altLang="ja-JP" sz="3600" b="1" dirty="0" smtClean="0">
                <a:solidFill>
                  <a:schemeClr val="tx1"/>
                </a:solidFill>
                <a:latin typeface="HG丸ｺﾞｼｯｸM-PRO" pitchFamily="50" charset="-128"/>
                <a:ea typeface="HG丸ｺﾞｼｯｸM-PRO" pitchFamily="50" charset="-128"/>
              </a:rPr>
              <a:t>28 1</a:t>
            </a:r>
            <a:r>
              <a:rPr lang="ja-JP" altLang="en-US" sz="3600" b="1" dirty="0" smtClean="0">
                <a:solidFill>
                  <a:schemeClr val="tx1"/>
                </a:solidFill>
                <a:latin typeface="HG丸ｺﾞｼｯｸM-PRO" pitchFamily="50" charset="-128"/>
                <a:ea typeface="HG丸ｺﾞｼｯｸM-PRO" pitchFamily="50" charset="-128"/>
              </a:rPr>
              <a:t>％</a:t>
            </a:r>
            <a:endParaRPr kumimoji="1" lang="ja-JP" altLang="en-US" sz="3600" b="1" dirty="0">
              <a:solidFill>
                <a:schemeClr val="tx1"/>
              </a:solidFill>
              <a:latin typeface="HG丸ｺﾞｼｯｸM-PRO" pitchFamily="50" charset="-128"/>
              <a:ea typeface="HG丸ｺﾞｼｯｸM-PRO" pitchFamily="50" charset="-128"/>
            </a:endParaRPr>
          </a:p>
        </p:txBody>
      </p:sp>
      <p:sp>
        <p:nvSpPr>
          <p:cNvPr id="10" name="テキスト ボックス 9"/>
          <p:cNvSpPr txBox="1"/>
          <p:nvPr/>
        </p:nvSpPr>
        <p:spPr>
          <a:xfrm>
            <a:off x="723576" y="5638031"/>
            <a:ext cx="618779" cy="1323439"/>
          </a:xfrm>
          <a:prstGeom prst="rect">
            <a:avLst/>
          </a:prstGeom>
          <a:noFill/>
        </p:spPr>
        <p:txBody>
          <a:bodyPr wrap="square" rtlCol="0">
            <a:spAutoFit/>
          </a:bodyPr>
          <a:lstStyle/>
          <a:p>
            <a:r>
              <a:rPr kumimoji="1" lang="en-US" altLang="ja-JP" sz="8000" dirty="0" smtClean="0"/>
              <a:t>.</a:t>
            </a:r>
            <a:endParaRPr kumimoji="1" lang="ja-JP" altLang="en-US" sz="8000" dirty="0"/>
          </a:p>
        </p:txBody>
      </p:sp>
      <p:sp>
        <p:nvSpPr>
          <p:cNvPr id="11" name="テキスト ボックス 10"/>
          <p:cNvSpPr txBox="1"/>
          <p:nvPr/>
        </p:nvSpPr>
        <p:spPr>
          <a:xfrm>
            <a:off x="7758442" y="5659126"/>
            <a:ext cx="618779" cy="1323439"/>
          </a:xfrm>
          <a:prstGeom prst="rect">
            <a:avLst/>
          </a:prstGeom>
          <a:noFill/>
        </p:spPr>
        <p:txBody>
          <a:bodyPr wrap="square" rtlCol="0">
            <a:spAutoFit/>
          </a:bodyPr>
          <a:lstStyle/>
          <a:p>
            <a:r>
              <a:rPr kumimoji="1" lang="en-US" altLang="ja-JP" sz="8000" dirty="0" smtClean="0"/>
              <a:t>.</a:t>
            </a:r>
            <a:endParaRPr kumimoji="1" lang="ja-JP" altLang="en-US" sz="8000" dirty="0"/>
          </a:p>
        </p:txBody>
      </p:sp>
    </p:spTree>
    <p:extLst>
      <p:ext uri="{BB962C8B-B14F-4D97-AF65-F5344CB8AC3E}">
        <p14:creationId xmlns:p14="http://schemas.microsoft.com/office/powerpoint/2010/main" val="123302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理解しよう（小学校算数）</a:t>
            </a:r>
            <a:endParaRPr kumimoji="1" lang="ja-JP" altLang="en-US" sz="2000" b="1" dirty="0"/>
          </a:p>
        </p:txBody>
      </p:sp>
      <p:sp>
        <p:nvSpPr>
          <p:cNvPr id="3" name="テキスト ボックス 2"/>
          <p:cNvSpPr txBox="1"/>
          <p:nvPr/>
        </p:nvSpPr>
        <p:spPr>
          <a:xfrm>
            <a:off x="272958" y="1648653"/>
            <a:ext cx="8679973" cy="2286203"/>
          </a:xfrm>
          <a:prstGeom prst="rect">
            <a:avLst/>
          </a:prstGeom>
          <a:noFill/>
        </p:spPr>
        <p:txBody>
          <a:bodyPr wrap="square" rtlCol="0">
            <a:spAutoFit/>
          </a:bodyPr>
          <a:lstStyle/>
          <a:p>
            <a:pPr>
              <a:lnSpc>
                <a:spcPts val="6000"/>
              </a:lnSpc>
            </a:pPr>
            <a:r>
              <a:rPr kumimoji="1" lang="ja-JP" altLang="en-US" sz="3600" dirty="0" smtClean="0">
                <a:latin typeface="+mn-ea"/>
              </a:rPr>
              <a:t>　ブックレットの６ページを読んで，つまずきの要因や学習指導のポイント等を確認しましょう。</a:t>
            </a:r>
            <a:endParaRPr kumimoji="1" lang="en-US" altLang="ja-JP" sz="3600" dirty="0" smtClean="0">
              <a:latin typeface="+mn-ea"/>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43040" y="3613891"/>
            <a:ext cx="2540371" cy="280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96453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理解しよう（中学校国語）</a:t>
            </a:r>
            <a:endParaRPr kumimoji="1" lang="ja-JP" altLang="en-US" sz="2000" b="1"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538958"/>
            <a:ext cx="1512168" cy="248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角丸四角形吹き出し 3"/>
          <p:cNvSpPr/>
          <p:nvPr/>
        </p:nvSpPr>
        <p:spPr>
          <a:xfrm>
            <a:off x="529351" y="4110165"/>
            <a:ext cx="8085298" cy="2304914"/>
          </a:xfrm>
          <a:prstGeom prst="wedgeRoundRectCallout">
            <a:avLst>
              <a:gd name="adj1" fmla="val 19469"/>
              <a:gd name="adj2" fmla="val -7187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00"/>
              </a:lnSpc>
            </a:pP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5" name="テキスト ボックス 4"/>
          <p:cNvSpPr txBox="1"/>
          <p:nvPr/>
        </p:nvSpPr>
        <p:spPr>
          <a:xfrm>
            <a:off x="793077" y="4279105"/>
            <a:ext cx="7787065" cy="2015936"/>
          </a:xfrm>
          <a:prstGeom prst="rect">
            <a:avLst/>
          </a:prstGeom>
          <a:noFill/>
        </p:spPr>
        <p:txBody>
          <a:bodyPr wrap="square" rtlCol="0">
            <a:spAutoFit/>
          </a:bodyPr>
          <a:lstStyle/>
          <a:p>
            <a:pPr>
              <a:lnSpc>
                <a:spcPts val="5000"/>
              </a:lnSpc>
            </a:pP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　複数の案から一つに絞り込む話し合いを行うことができるようにするためには，どうしたらいいですか？</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98175" y="1736128"/>
            <a:ext cx="4767664" cy="1943402"/>
          </a:xfrm>
          <a:prstGeom prst="round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a:t>
            </a:r>
            <a:endParaRPr lang="ja-JP" altLang="en-US" sz="1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700821" y="2579567"/>
            <a:ext cx="4359042" cy="9041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テキスト ボックス 7"/>
          <p:cNvSpPr txBox="1"/>
          <p:nvPr/>
        </p:nvSpPr>
        <p:spPr>
          <a:xfrm>
            <a:off x="614447" y="2701159"/>
            <a:ext cx="4546705" cy="646331"/>
          </a:xfrm>
          <a:prstGeom prst="rect">
            <a:avLst/>
          </a:prstGeom>
          <a:noFill/>
        </p:spPr>
        <p:txBody>
          <a:bodyPr wrap="square" rtlCol="0">
            <a:spAutoFit/>
          </a:bodyPr>
          <a:lstStyle/>
          <a:p>
            <a:pPr algn="ctr"/>
            <a:r>
              <a:rPr lang="ja-JP" altLang="en-US" sz="3600" dirty="0" smtClean="0">
                <a:latin typeface="HG丸ｺﾞｼｯｸM-PRO" panose="020F0600000000000000" pitchFamily="50" charset="-128"/>
                <a:ea typeface="HG丸ｺﾞｼｯｸM-PRO" panose="020F0600000000000000" pitchFamily="50" charset="-128"/>
              </a:rPr>
              <a:t>話し合いを整理する</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9" name="テキスト ボックス 8"/>
          <p:cNvSpPr txBox="1"/>
          <p:nvPr/>
        </p:nvSpPr>
        <p:spPr>
          <a:xfrm>
            <a:off x="413214" y="1861321"/>
            <a:ext cx="4841364" cy="646331"/>
          </a:xfrm>
          <a:prstGeom prst="rect">
            <a:avLst/>
          </a:prstGeom>
          <a:noFill/>
        </p:spPr>
        <p:txBody>
          <a:bodyPr wrap="square" rtlCol="0">
            <a:spAutoFit/>
          </a:bodyPr>
          <a:lstStyle/>
          <a:p>
            <a:pPr algn="ctr"/>
            <a:r>
              <a:rPr lang="en-US" altLang="ja-JP" sz="3600" dirty="0" smtClean="0">
                <a:solidFill>
                  <a:prstClr val="black"/>
                </a:solidFill>
                <a:latin typeface="HG丸ｺﾞｼｯｸM-PRO" panose="020F0600000000000000" pitchFamily="50" charset="-128"/>
                <a:ea typeface="HG丸ｺﾞｼｯｸM-PRO" panose="020F0600000000000000" pitchFamily="50" charset="-128"/>
              </a:rPr>
              <a:t>H26</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国語Ａ </a:t>
            </a:r>
            <a:r>
              <a:rPr lang="ja-JP" altLang="en-US" sz="3600" dirty="0">
                <a:solidFill>
                  <a:prstClr val="black"/>
                </a:solidFill>
                <a:latin typeface="HG丸ｺﾞｼｯｸM-PRO" panose="020F0600000000000000" pitchFamily="50" charset="-128"/>
                <a:ea typeface="HG丸ｺﾞｼｯｸM-PRO" panose="020F0600000000000000" pitchFamily="50" charset="-128"/>
              </a:rPr>
              <a:t>６</a:t>
            </a:r>
          </a:p>
        </p:txBody>
      </p:sp>
      <p:sp>
        <p:nvSpPr>
          <p:cNvPr id="10" name="正方形/長方形 9"/>
          <p:cNvSpPr/>
          <p:nvPr/>
        </p:nvSpPr>
        <p:spPr>
          <a:xfrm>
            <a:off x="3849869" y="1951338"/>
            <a:ext cx="558494" cy="514379"/>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68752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理解しよう（中学校国語）</a:t>
            </a:r>
            <a:endParaRPr kumimoji="1" lang="ja-JP" altLang="en-US" sz="2000" b="1"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9762" y="1530849"/>
            <a:ext cx="4212397" cy="221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ボックス 7"/>
          <p:cNvSpPr txBox="1"/>
          <p:nvPr/>
        </p:nvSpPr>
        <p:spPr>
          <a:xfrm>
            <a:off x="4893365" y="3864862"/>
            <a:ext cx="3877985" cy="2686249"/>
          </a:xfrm>
          <a:prstGeom prst="rect">
            <a:avLst/>
          </a:prstGeom>
          <a:noFill/>
          <a:ln>
            <a:solidFill>
              <a:schemeClr val="tx1"/>
            </a:solidFill>
          </a:ln>
        </p:spPr>
        <p:txBody>
          <a:bodyPr vert="eaVert" wrap="square" rtlCol="0">
            <a:spAutoFit/>
          </a:bodyPr>
          <a:lstStyle/>
          <a:p>
            <a:r>
              <a:rPr kumimoji="1" lang="ja-JP" altLang="en-US" sz="2000" dirty="0" smtClean="0">
                <a:latin typeface="HG丸ｺﾞｼｯｸM-PRO" panose="020F0600000000000000" pitchFamily="50" charset="-128"/>
                <a:ea typeface="HG丸ｺﾞｼｯｸM-PRO" panose="020F0600000000000000" pitchFamily="50" charset="-128"/>
              </a:rPr>
              <a:t>高橋さんの発言</a:t>
            </a:r>
            <a:endParaRPr kumimoji="1" lang="en-US" altLang="ja-JP" sz="2000" dirty="0" smtClean="0">
              <a:latin typeface="HG丸ｺﾞｼｯｸM-PRO" panose="020F0600000000000000" pitchFamily="50" charset="-128"/>
              <a:ea typeface="HG丸ｺﾞｼｯｸM-PRO" panose="020F0600000000000000" pitchFamily="50" charset="-128"/>
            </a:endParaRPr>
          </a:p>
          <a:p>
            <a:r>
              <a:rPr lang="ja-JP" altLang="en-US" sz="2000" dirty="0" smtClean="0">
                <a:latin typeface="HG丸ｺﾞｼｯｸM-PRO" panose="020F0600000000000000" pitchFamily="50" charset="-128"/>
                <a:ea typeface="HG丸ｺﾞｼｯｸM-PRO" panose="020F0600000000000000" pitchFamily="50" charset="-128"/>
              </a:rPr>
              <a:t>　「はばたき～きずなを胸に～」を推薦する理由は</a:t>
            </a:r>
            <a:r>
              <a:rPr lang="ja-JP" altLang="en-US" sz="2000" dirty="0">
                <a:latin typeface="HG丸ｺﾞｼｯｸM-PRO" panose="020F0600000000000000" pitchFamily="50" charset="-128"/>
                <a:ea typeface="HG丸ｺﾞｼｯｸM-PRO" panose="020F0600000000000000" pitchFamily="50" charset="-128"/>
              </a:rPr>
              <a:t>二つ</a:t>
            </a:r>
            <a:r>
              <a:rPr lang="ja-JP" altLang="en-US" sz="2000" dirty="0" smtClean="0">
                <a:latin typeface="HG丸ｺﾞｼｯｸM-PRO" panose="020F0600000000000000" pitchFamily="50" charset="-128"/>
                <a:ea typeface="HG丸ｺﾞｼｯｸM-PRO" panose="020F0600000000000000" pitchFamily="50" charset="-128"/>
              </a:rPr>
              <a:t>あります。一つめは、未来にはばたいていく私たちの姿を表す題名だからです。</a:t>
            </a:r>
            <a:r>
              <a:rPr lang="ja-JP" altLang="en-US" sz="2000" dirty="0">
                <a:latin typeface="HG丸ｺﾞｼｯｸM-PRO" panose="020F0600000000000000" pitchFamily="50" charset="-128"/>
                <a:ea typeface="HG丸ｺﾞｼｯｸM-PRO" panose="020F0600000000000000" pitchFamily="50" charset="-128"/>
              </a:rPr>
              <a:t>二つ</a:t>
            </a:r>
            <a:r>
              <a:rPr lang="ja-JP" altLang="en-US" sz="2000" dirty="0" smtClean="0">
                <a:latin typeface="HG丸ｺﾞｼｯｸM-PRO" panose="020F0600000000000000" pitchFamily="50" charset="-128"/>
                <a:ea typeface="HG丸ｺﾞｼｯｸM-PRO" panose="020F0600000000000000" pitchFamily="50" charset="-128"/>
              </a:rPr>
              <a:t>めは</a:t>
            </a:r>
            <a:r>
              <a:rPr lang="ja-JP" altLang="en-US" sz="2000" dirty="0">
                <a:latin typeface="HG丸ｺﾞｼｯｸM-PRO" panose="020F0600000000000000" pitchFamily="50" charset="-128"/>
                <a:ea typeface="HG丸ｺﾞｼｯｸM-PRO" panose="020F0600000000000000" pitchFamily="50" charset="-128"/>
              </a:rPr>
              <a:t>、</a:t>
            </a:r>
            <a:r>
              <a:rPr lang="ja-JP" altLang="en-US" sz="2000" dirty="0" smtClean="0">
                <a:latin typeface="HG丸ｺﾞｼｯｸM-PRO" panose="020F0600000000000000" pitchFamily="50" charset="-128"/>
                <a:ea typeface="HG丸ｺﾞｼｯｸM-PRO" panose="020F0600000000000000" pitchFamily="50" charset="-128"/>
              </a:rPr>
              <a:t>何事も団結して取り組んだ学級のことが「きずな」という言葉に込められているからです。</a:t>
            </a:r>
            <a:endParaRPr kumimoji="1" lang="ja-JP" altLang="en-US" sz="2000" dirty="0">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3505200" y="1447800"/>
            <a:ext cx="5429249" cy="521969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3694249" y="1476255"/>
            <a:ext cx="1107996" cy="5182373"/>
          </a:xfrm>
          <a:prstGeom prst="rect">
            <a:avLst/>
          </a:prstGeom>
          <a:noFill/>
        </p:spPr>
        <p:txBody>
          <a:bodyPr vert="eaVert" wrap="square" rtlCol="0">
            <a:spAutoFit/>
          </a:bodyPr>
          <a:lstStyle/>
          <a:p>
            <a:r>
              <a:rPr lang="ja-JP" altLang="en-US" sz="2000" dirty="0" smtClean="0">
                <a:latin typeface="ＭＳ 明朝" panose="02020609040205080304" pitchFamily="17" charset="-128"/>
                <a:ea typeface="ＭＳ 明朝" panose="02020609040205080304" pitchFamily="17" charset="-128"/>
              </a:rPr>
              <a:t>　</a:t>
            </a:r>
            <a:r>
              <a:rPr lang="en-US" altLang="ja-JP" sz="2000" b="1" dirty="0" smtClean="0">
                <a:latin typeface="ＭＳ ゴシック" panose="020B0609070205080204" pitchFamily="49" charset="-128"/>
                <a:ea typeface="ＭＳ ゴシック" panose="020B0609070205080204" pitchFamily="49" charset="-128"/>
              </a:rPr>
              <a:t>【</a:t>
            </a:r>
            <a:r>
              <a:rPr lang="ja-JP" altLang="en-US" sz="2000" b="1" dirty="0" smtClean="0">
                <a:latin typeface="ＭＳ ゴシック" panose="020B0609070205080204" pitchFamily="49" charset="-128"/>
                <a:ea typeface="ＭＳ ゴシック" panose="020B0609070205080204" pitchFamily="49" charset="-128"/>
              </a:rPr>
              <a:t>黒板</a:t>
            </a:r>
            <a:r>
              <a:rPr lang="en-US" altLang="ja-JP" sz="2000" b="1" dirty="0" smtClean="0">
                <a:latin typeface="ＭＳ ゴシック" panose="020B0609070205080204" pitchFamily="49" charset="-128"/>
                <a:ea typeface="ＭＳ ゴシック" panose="020B0609070205080204" pitchFamily="49" charset="-128"/>
              </a:rPr>
              <a:t>】</a:t>
            </a:r>
            <a:r>
              <a:rPr lang="ja-JP" altLang="en-US" sz="2000" dirty="0" smtClean="0">
                <a:latin typeface="+mj-ea"/>
                <a:ea typeface="+mj-ea"/>
              </a:rPr>
              <a:t>にある相違点の欄の　　　</a:t>
            </a:r>
            <a:endParaRPr lang="en-US" altLang="ja-JP" sz="2000" dirty="0" smtClean="0">
              <a:latin typeface="+mj-ea"/>
              <a:ea typeface="+mj-ea"/>
            </a:endParaRPr>
          </a:p>
          <a:p>
            <a:r>
              <a:rPr lang="ja-JP" altLang="en-US" sz="2000" dirty="0" smtClean="0">
                <a:latin typeface="+mj-ea"/>
                <a:ea typeface="+mj-ea"/>
              </a:rPr>
              <a:t>に当てはまる言葉を、高橋さんの発言の中にある言葉を使って、</a:t>
            </a:r>
            <a:r>
              <a:rPr lang="ja-JP" altLang="en-US" sz="2000" b="1" dirty="0" smtClean="0">
                <a:latin typeface="ＭＳ ゴシック" panose="020B0609070205080204" pitchFamily="49" charset="-128"/>
                <a:ea typeface="ＭＳ ゴシック" panose="020B0609070205080204" pitchFamily="49" charset="-128"/>
              </a:rPr>
              <a:t>六字以内</a:t>
            </a:r>
            <a:r>
              <a:rPr lang="ja-JP" altLang="en-US" sz="2000" dirty="0" smtClean="0">
                <a:latin typeface="+mj-ea"/>
                <a:ea typeface="+mj-ea"/>
              </a:rPr>
              <a:t>で書きなさい。</a:t>
            </a:r>
            <a:endParaRPr kumimoji="1" lang="ja-JP" altLang="en-US" sz="2000" dirty="0">
              <a:latin typeface="+mj-ea"/>
              <a:ea typeface="+mj-ea"/>
            </a:endParaRPr>
          </a:p>
        </p:txBody>
      </p:sp>
      <p:sp>
        <p:nvSpPr>
          <p:cNvPr id="11" name="正方形/長方形 10"/>
          <p:cNvSpPr/>
          <p:nvPr/>
        </p:nvSpPr>
        <p:spPr>
          <a:xfrm>
            <a:off x="4446399" y="5129220"/>
            <a:ext cx="241574" cy="145446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吹き出し 11"/>
          <p:cNvSpPr/>
          <p:nvPr/>
        </p:nvSpPr>
        <p:spPr>
          <a:xfrm>
            <a:off x="1000686" y="2237746"/>
            <a:ext cx="998101" cy="600840"/>
          </a:xfrm>
          <a:prstGeom prst="wedgeRectCallout">
            <a:avLst>
              <a:gd name="adj1" fmla="val 1883"/>
              <a:gd name="adj2" fmla="val 119355"/>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2210862" y="3006893"/>
            <a:ext cx="1169551" cy="3907255"/>
          </a:xfrm>
          <a:prstGeom prst="rect">
            <a:avLst/>
          </a:prstGeom>
          <a:noFill/>
        </p:spPr>
        <p:txBody>
          <a:bodyPr vert="eaVert" wrap="square" rtlCol="0">
            <a:spAutoFit/>
          </a:bodyPr>
          <a:lstStyle/>
          <a:p>
            <a:r>
              <a:rPr lang="ja-JP" altLang="en-US" sz="3200" dirty="0" smtClean="0"/>
              <a:t>（例）未来</a:t>
            </a:r>
            <a:r>
              <a:rPr lang="ja-JP" altLang="en-US" sz="3200" dirty="0"/>
              <a:t>の</a:t>
            </a:r>
            <a:r>
              <a:rPr lang="ja-JP" altLang="en-US" sz="3200" dirty="0" smtClean="0"/>
              <a:t>姿</a:t>
            </a:r>
            <a:endParaRPr lang="en-US" altLang="ja-JP" sz="3200" dirty="0" smtClean="0"/>
          </a:p>
          <a:p>
            <a:r>
              <a:rPr kumimoji="1" lang="ja-JP" altLang="en-US" sz="3200" dirty="0" smtClean="0"/>
              <a:t>（例）私たち</a:t>
            </a:r>
            <a:r>
              <a:rPr kumimoji="1" lang="ja-JP" altLang="en-US" sz="3200" dirty="0"/>
              <a:t>の</a:t>
            </a:r>
            <a:r>
              <a:rPr kumimoji="1" lang="ja-JP" altLang="en-US" sz="3200" dirty="0" smtClean="0"/>
              <a:t>未来</a:t>
            </a:r>
            <a:endParaRPr kumimoji="1" lang="ja-JP" altLang="en-US" sz="3200" dirty="0"/>
          </a:p>
        </p:txBody>
      </p:sp>
      <p:sp>
        <p:nvSpPr>
          <p:cNvPr id="14" name="テキスト ボックス 13"/>
          <p:cNvSpPr txBox="1"/>
          <p:nvPr/>
        </p:nvSpPr>
        <p:spPr>
          <a:xfrm>
            <a:off x="904434" y="3038978"/>
            <a:ext cx="1169551" cy="3352800"/>
          </a:xfrm>
          <a:prstGeom prst="rect">
            <a:avLst/>
          </a:prstGeom>
          <a:noFill/>
        </p:spPr>
        <p:txBody>
          <a:bodyPr vert="eaVert" wrap="square" rtlCol="0">
            <a:spAutoFit/>
          </a:bodyPr>
          <a:lstStyle/>
          <a:p>
            <a:r>
              <a:rPr kumimoji="1" lang="ja-JP" altLang="en-US" sz="3200" dirty="0" smtClean="0"/>
              <a:t>（例）私たちの姿</a:t>
            </a:r>
            <a:endParaRPr kumimoji="1" lang="en-US" altLang="ja-JP" sz="3200" dirty="0" smtClean="0"/>
          </a:p>
          <a:p>
            <a:r>
              <a:rPr lang="ja-JP" altLang="en-US" sz="3200" dirty="0" smtClean="0"/>
              <a:t>（例）何事</a:t>
            </a:r>
            <a:r>
              <a:rPr lang="ja-JP" altLang="en-US" sz="3200" dirty="0"/>
              <a:t>も団結</a:t>
            </a:r>
            <a:endParaRPr kumimoji="1" lang="ja-JP" altLang="en-US" sz="3200" dirty="0"/>
          </a:p>
        </p:txBody>
      </p:sp>
      <p:sp>
        <p:nvSpPr>
          <p:cNvPr id="15" name="四角形吹き出し 14"/>
          <p:cNvSpPr/>
          <p:nvPr/>
        </p:nvSpPr>
        <p:spPr>
          <a:xfrm>
            <a:off x="2197706" y="1657418"/>
            <a:ext cx="1282422" cy="1181168"/>
          </a:xfrm>
          <a:prstGeom prst="wedgeRectCallout">
            <a:avLst>
              <a:gd name="adj1" fmla="val 4917"/>
              <a:gd name="adj2" fmla="val 87712"/>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tx1"/>
                </a:solidFill>
                <a:latin typeface="HG丸ｺﾞｼｯｸM-PRO" pitchFamily="50" charset="-128"/>
                <a:ea typeface="HG丸ｺﾞｼｯｸM-PRO" pitchFamily="50" charset="-128"/>
              </a:rPr>
              <a:t>正答</a:t>
            </a:r>
            <a:endParaRPr kumimoji="1" lang="en-US" altLang="ja-JP" sz="2800" b="1" dirty="0" smtClean="0">
              <a:solidFill>
                <a:schemeClr val="tx1"/>
              </a:solidFill>
              <a:latin typeface="HG丸ｺﾞｼｯｸM-PRO" pitchFamily="50" charset="-128"/>
              <a:ea typeface="HG丸ｺﾞｼｯｸM-PRO" pitchFamily="50" charset="-128"/>
            </a:endParaRPr>
          </a:p>
          <a:p>
            <a:pPr algn="ctr"/>
            <a:r>
              <a:rPr lang="en-US" altLang="ja-JP" sz="2400" b="1" dirty="0" smtClean="0">
                <a:solidFill>
                  <a:schemeClr val="tx1"/>
                </a:solidFill>
                <a:latin typeface="HG丸ｺﾞｼｯｸM-PRO" pitchFamily="50" charset="-128"/>
                <a:ea typeface="HG丸ｺﾞｼｯｸM-PRO" pitchFamily="50" charset="-128"/>
              </a:rPr>
              <a:t>51 5</a:t>
            </a:r>
            <a:r>
              <a:rPr lang="ja-JP" altLang="en-US" sz="2400" b="1" dirty="0" smtClean="0">
                <a:solidFill>
                  <a:schemeClr val="tx1"/>
                </a:solidFill>
                <a:latin typeface="HG丸ｺﾞｼｯｸM-PRO" pitchFamily="50" charset="-128"/>
                <a:ea typeface="HG丸ｺﾞｼｯｸM-PRO" pitchFamily="50" charset="-128"/>
              </a:rPr>
              <a:t>％</a:t>
            </a:r>
            <a:endParaRPr kumimoji="1" lang="ja-JP" altLang="en-US" sz="2400" b="1" dirty="0">
              <a:solidFill>
                <a:schemeClr val="tx1"/>
              </a:solidFill>
              <a:latin typeface="HG丸ｺﾞｼｯｸM-PRO" pitchFamily="50" charset="-128"/>
              <a:ea typeface="HG丸ｺﾞｼｯｸM-PRO" pitchFamily="50" charset="-128"/>
            </a:endParaRPr>
          </a:p>
        </p:txBody>
      </p:sp>
      <p:sp>
        <p:nvSpPr>
          <p:cNvPr id="16" name="テキスト ボックス 15"/>
          <p:cNvSpPr txBox="1"/>
          <p:nvPr/>
        </p:nvSpPr>
        <p:spPr>
          <a:xfrm>
            <a:off x="2564490" y="1892518"/>
            <a:ext cx="618779" cy="923330"/>
          </a:xfrm>
          <a:prstGeom prst="rect">
            <a:avLst/>
          </a:prstGeom>
          <a:noFill/>
        </p:spPr>
        <p:txBody>
          <a:bodyPr wrap="square" rtlCol="0">
            <a:spAutoFit/>
          </a:bodyPr>
          <a:lstStyle/>
          <a:p>
            <a:r>
              <a:rPr kumimoji="1" lang="en-US" altLang="ja-JP" sz="5400" dirty="0" smtClean="0"/>
              <a:t>.</a:t>
            </a:r>
            <a:endParaRPr kumimoji="1" lang="ja-JP" altLang="en-US" sz="5400" dirty="0"/>
          </a:p>
        </p:txBody>
      </p:sp>
      <p:sp>
        <p:nvSpPr>
          <p:cNvPr id="17" name="テキスト ボックス 16"/>
          <p:cNvSpPr txBox="1"/>
          <p:nvPr/>
        </p:nvSpPr>
        <p:spPr>
          <a:xfrm>
            <a:off x="1043373" y="2264892"/>
            <a:ext cx="923330" cy="523220"/>
          </a:xfrm>
          <a:prstGeom prst="rect">
            <a:avLst/>
          </a:prstGeom>
          <a:noFill/>
        </p:spPr>
        <p:txBody>
          <a:bodyPr vert="horz" wrap="square" rtlCol="0">
            <a:spAutoFit/>
          </a:bodyPr>
          <a:lstStyle/>
          <a:p>
            <a:r>
              <a:rPr kumimoji="1" lang="ja-JP" altLang="en-US" sz="2800" b="1" dirty="0" smtClean="0"/>
              <a:t>誤答</a:t>
            </a:r>
            <a:endParaRPr kumimoji="1" lang="ja-JP" altLang="en-US" sz="2800" b="1" dirty="0"/>
          </a:p>
        </p:txBody>
      </p:sp>
      <p:sp>
        <p:nvSpPr>
          <p:cNvPr id="3" name="角丸四角形 2"/>
          <p:cNvSpPr/>
          <p:nvPr/>
        </p:nvSpPr>
        <p:spPr>
          <a:xfrm>
            <a:off x="80211" y="1530850"/>
            <a:ext cx="840266" cy="5136650"/>
          </a:xfrm>
          <a:prstGeom prst="round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kumimoji="1" lang="ja-JP" altLang="en-US" sz="2000" dirty="0" smtClean="0"/>
              <a:t>　</a:t>
            </a:r>
            <a:r>
              <a:rPr kumimoji="1" lang="ja-JP" altLang="en-US" sz="2000" dirty="0" smtClean="0">
                <a:solidFill>
                  <a:schemeClr val="tx1"/>
                </a:solidFill>
              </a:rPr>
              <a:t>高橋さんの発言を使ってはいるが、「相違点」になっていない言葉が多く見られた。</a:t>
            </a:r>
            <a:endParaRPr kumimoji="1" lang="ja-JP" altLang="en-US" sz="2000" dirty="0">
              <a:solidFill>
                <a:schemeClr val="tx1"/>
              </a:solidFill>
            </a:endParaRPr>
          </a:p>
        </p:txBody>
      </p:sp>
    </p:spTree>
    <p:extLst>
      <p:ext uri="{BB962C8B-B14F-4D97-AF65-F5344CB8AC3E}">
        <p14:creationId xmlns:p14="http://schemas.microsoft.com/office/powerpoint/2010/main" val="16739363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理解しよう（中学校国語）</a:t>
            </a:r>
            <a:endParaRPr kumimoji="1" lang="ja-JP" altLang="en-US" sz="2000" b="1" dirty="0"/>
          </a:p>
        </p:txBody>
      </p:sp>
      <p:sp>
        <p:nvSpPr>
          <p:cNvPr id="3" name="テキスト ボックス 2"/>
          <p:cNvSpPr txBox="1"/>
          <p:nvPr/>
        </p:nvSpPr>
        <p:spPr>
          <a:xfrm>
            <a:off x="272958" y="1648653"/>
            <a:ext cx="8679973" cy="2400657"/>
          </a:xfrm>
          <a:prstGeom prst="rect">
            <a:avLst/>
          </a:prstGeom>
          <a:noFill/>
        </p:spPr>
        <p:txBody>
          <a:bodyPr wrap="square" rtlCol="0">
            <a:spAutoFit/>
          </a:bodyPr>
          <a:lstStyle/>
          <a:p>
            <a:pPr>
              <a:lnSpc>
                <a:spcPts val="6000"/>
              </a:lnSpc>
            </a:pPr>
            <a:r>
              <a:rPr kumimoji="1" lang="ja-JP" altLang="en-US" sz="3600" dirty="0" smtClean="0">
                <a:latin typeface="+mn-ea"/>
              </a:rPr>
              <a:t>　ブックレットの</a:t>
            </a:r>
            <a:r>
              <a:rPr lang="en-US" altLang="ja-JP" sz="3600" dirty="0" smtClean="0">
                <a:latin typeface="+mn-ea"/>
              </a:rPr>
              <a:t>18</a:t>
            </a:r>
            <a:r>
              <a:rPr kumimoji="1" lang="ja-JP" altLang="en-US" sz="3600" dirty="0" smtClean="0">
                <a:latin typeface="+mn-ea"/>
              </a:rPr>
              <a:t>ページを読んで，つまずきの要因や学習指導のポイント等を確認しましょう。</a:t>
            </a:r>
            <a:endParaRPr kumimoji="1" lang="en-US" altLang="ja-JP" sz="3600" dirty="0" smtClean="0">
              <a:latin typeface="+mn-ea"/>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1071" y="3689684"/>
            <a:ext cx="2185096" cy="285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7295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校内研修のねらい</a:t>
            </a:r>
            <a:endParaRPr kumimoji="1" lang="ja-JP" altLang="en-US" sz="4800" b="1" dirty="0"/>
          </a:p>
        </p:txBody>
      </p:sp>
      <p:sp>
        <p:nvSpPr>
          <p:cNvPr id="3" name="テキスト ボックス 2"/>
          <p:cNvSpPr txBox="1"/>
          <p:nvPr/>
        </p:nvSpPr>
        <p:spPr>
          <a:xfrm>
            <a:off x="327543" y="1443933"/>
            <a:ext cx="8529851" cy="5447645"/>
          </a:xfrm>
          <a:prstGeom prst="rect">
            <a:avLst/>
          </a:prstGeom>
          <a:noFill/>
        </p:spPr>
        <p:txBody>
          <a:bodyPr wrap="square" rtlCol="0">
            <a:spAutoFit/>
          </a:bodyPr>
          <a:lstStyle/>
          <a:p>
            <a:r>
              <a:rPr lang="ja-JP" altLang="en-US" sz="3600" dirty="0" smtClean="0"/>
              <a:t>○　全国学力・学習状況調査の結果から</a:t>
            </a:r>
            <a:endParaRPr lang="en-US" altLang="ja-JP" sz="3600" dirty="0" smtClean="0"/>
          </a:p>
          <a:p>
            <a:r>
              <a:rPr lang="ja-JP" altLang="en-US" sz="3600" dirty="0"/>
              <a:t>　</a:t>
            </a:r>
            <a:r>
              <a:rPr lang="ja-JP" altLang="en-US" sz="3600" dirty="0" smtClean="0"/>
              <a:t>捉えた課題を確かめる</a:t>
            </a:r>
            <a:endParaRPr kumimoji="1" lang="en-US" altLang="ja-JP" sz="3600" dirty="0" smtClean="0"/>
          </a:p>
          <a:p>
            <a:endParaRPr lang="en-US" altLang="ja-JP" sz="1600" dirty="0" smtClean="0"/>
          </a:p>
          <a:p>
            <a:r>
              <a:rPr lang="ja-JP" altLang="en-US" sz="3600" dirty="0" smtClean="0"/>
              <a:t>○　つまずきの要因や指導のポイントを</a:t>
            </a:r>
            <a:endParaRPr lang="en-US" altLang="ja-JP" sz="3600" dirty="0" smtClean="0"/>
          </a:p>
          <a:p>
            <a:r>
              <a:rPr lang="ja-JP" altLang="en-US" sz="3600" dirty="0"/>
              <a:t>　</a:t>
            </a:r>
            <a:r>
              <a:rPr lang="ja-JP" altLang="en-US" sz="3600" dirty="0" smtClean="0"/>
              <a:t>理解する</a:t>
            </a:r>
            <a:endParaRPr lang="en-US" altLang="ja-JP" sz="3600" dirty="0" smtClean="0"/>
          </a:p>
          <a:p>
            <a:endParaRPr kumimoji="1" lang="en-US" altLang="ja-JP" sz="1600" dirty="0" smtClean="0"/>
          </a:p>
          <a:p>
            <a:r>
              <a:rPr kumimoji="1" lang="ja-JP" altLang="en-US" sz="3600" dirty="0" smtClean="0"/>
              <a:t>○　模擬授業等を通して具体的な授業改</a:t>
            </a:r>
            <a:endParaRPr kumimoji="1" lang="en-US" altLang="ja-JP" sz="3600" dirty="0" smtClean="0"/>
          </a:p>
          <a:p>
            <a:r>
              <a:rPr lang="ja-JP" altLang="en-US" sz="3600" dirty="0"/>
              <a:t>　</a:t>
            </a:r>
            <a:r>
              <a:rPr kumimoji="1" lang="ja-JP" altLang="en-US" sz="3600" dirty="0" smtClean="0"/>
              <a:t>善のイメージをもつ</a:t>
            </a:r>
            <a:endParaRPr kumimoji="1" lang="en-US" altLang="ja-JP" sz="3600" dirty="0" smtClean="0"/>
          </a:p>
          <a:p>
            <a:endParaRPr kumimoji="1" lang="en-US" altLang="ja-JP" sz="1600" dirty="0" smtClean="0"/>
          </a:p>
          <a:p>
            <a:r>
              <a:rPr lang="ja-JP" altLang="en-US" sz="3600" dirty="0" smtClean="0"/>
              <a:t>○　振り返り学習の効果的な進め方に</a:t>
            </a:r>
            <a:r>
              <a:rPr lang="ja-JP" altLang="en-US" sz="3600" dirty="0" err="1" smtClean="0"/>
              <a:t>つ</a:t>
            </a:r>
            <a:endParaRPr lang="en-US" altLang="ja-JP" sz="3600" dirty="0" smtClean="0"/>
          </a:p>
          <a:p>
            <a:r>
              <a:rPr lang="ja-JP" altLang="en-US" sz="3600" dirty="0"/>
              <a:t>　</a:t>
            </a:r>
            <a:r>
              <a:rPr lang="ja-JP" altLang="en-US" sz="3600" dirty="0" smtClean="0"/>
              <a:t>いて理解する</a:t>
            </a:r>
            <a:endParaRPr lang="en-US" altLang="ja-JP" sz="3600" dirty="0" smtClean="0"/>
          </a:p>
        </p:txBody>
      </p:sp>
    </p:spTree>
    <p:extLst>
      <p:ext uri="{BB962C8B-B14F-4D97-AF65-F5344CB8AC3E}">
        <p14:creationId xmlns:p14="http://schemas.microsoft.com/office/powerpoint/2010/main" val="8006007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538958"/>
            <a:ext cx="1512168" cy="248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理解しよう（中学校数学）</a:t>
            </a:r>
            <a:endParaRPr kumimoji="1" lang="ja-JP" altLang="en-US" sz="2000" b="1" dirty="0"/>
          </a:p>
        </p:txBody>
      </p:sp>
      <p:sp>
        <p:nvSpPr>
          <p:cNvPr id="12" name="角丸四角形吹き出し 11"/>
          <p:cNvSpPr/>
          <p:nvPr/>
        </p:nvSpPr>
        <p:spPr>
          <a:xfrm>
            <a:off x="529351" y="4110165"/>
            <a:ext cx="8085298" cy="2304914"/>
          </a:xfrm>
          <a:prstGeom prst="wedgeRoundRectCallout">
            <a:avLst>
              <a:gd name="adj1" fmla="val 19469"/>
              <a:gd name="adj2" fmla="val -7187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00"/>
              </a:lnSpc>
            </a:pP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793077" y="4279105"/>
            <a:ext cx="7787065" cy="2015936"/>
          </a:xfrm>
          <a:prstGeom prst="rect">
            <a:avLst/>
          </a:prstGeom>
          <a:noFill/>
        </p:spPr>
        <p:txBody>
          <a:bodyPr wrap="square" rtlCol="0">
            <a:spAutoFit/>
          </a:bodyPr>
          <a:lstStyle/>
          <a:p>
            <a:pPr>
              <a:lnSpc>
                <a:spcPts val="5000"/>
              </a:lnSpc>
            </a:pPr>
            <a:r>
              <a:rPr lang="ja-JP" altLang="en-US" sz="3600" dirty="0" smtClean="0">
                <a:latin typeface="HG丸ｺﾞｼｯｸM-PRO" panose="020F0600000000000000" pitchFamily="50" charset="-128"/>
                <a:ea typeface="HG丸ｺﾞｼｯｸM-PRO" panose="020F0600000000000000" pitchFamily="50" charset="-128"/>
              </a:rPr>
              <a:t>　円柱と円錐の体積の関係を正しく捉えることができるようにするためには，どうしたらいいですか。</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14" name="角丸四角形 13"/>
          <p:cNvSpPr/>
          <p:nvPr/>
        </p:nvSpPr>
        <p:spPr>
          <a:xfrm>
            <a:off x="498175" y="1610624"/>
            <a:ext cx="4767664" cy="2374037"/>
          </a:xfrm>
          <a:prstGeom prst="round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a:t>
            </a:r>
            <a:endParaRPr lang="ja-JP" altLang="en-US" sz="1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15" name="角丸四角形 14"/>
          <p:cNvSpPr/>
          <p:nvPr/>
        </p:nvSpPr>
        <p:spPr>
          <a:xfrm>
            <a:off x="700821" y="2454064"/>
            <a:ext cx="4359042" cy="13219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テキスト ボックス 15"/>
          <p:cNvSpPr txBox="1"/>
          <p:nvPr/>
        </p:nvSpPr>
        <p:spPr>
          <a:xfrm>
            <a:off x="564917" y="2521869"/>
            <a:ext cx="4546705" cy="1200329"/>
          </a:xfrm>
          <a:prstGeom prst="rect">
            <a:avLst/>
          </a:prstGeom>
          <a:noFill/>
        </p:spPr>
        <p:txBody>
          <a:bodyPr wrap="square" rtlCol="0">
            <a:spAutoFit/>
          </a:bodyPr>
          <a:lstStyle/>
          <a:p>
            <a:pPr algn="ctr"/>
            <a:r>
              <a:rPr lang="ja-JP" altLang="en-US" sz="3600" spc="-160" dirty="0">
                <a:latin typeface="HG丸ｺﾞｼｯｸM-PRO" panose="020F0600000000000000" pitchFamily="50" charset="-128"/>
                <a:ea typeface="HG丸ｺﾞｼｯｸM-PRO" panose="020F0600000000000000" pitchFamily="50" charset="-128"/>
              </a:rPr>
              <a:t>円柱</a:t>
            </a:r>
            <a:r>
              <a:rPr lang="ja-JP" altLang="en-US" sz="3600" spc="-160" dirty="0" smtClean="0">
                <a:latin typeface="HG丸ｺﾞｼｯｸM-PRO" panose="020F0600000000000000" pitchFamily="50" charset="-128"/>
                <a:ea typeface="HG丸ｺﾞｼｯｸM-PRO" panose="020F0600000000000000" pitchFamily="50" charset="-128"/>
              </a:rPr>
              <a:t>と</a:t>
            </a:r>
            <a:r>
              <a:rPr lang="ja-JP" altLang="en-US" sz="3600" spc="-160" dirty="0">
                <a:latin typeface="HG丸ｺﾞｼｯｸM-PRO" panose="020F0600000000000000" pitchFamily="50" charset="-128"/>
                <a:ea typeface="HG丸ｺﾞｼｯｸM-PRO" panose="020F0600000000000000" pitchFamily="50" charset="-128"/>
              </a:rPr>
              <a:t>円錐</a:t>
            </a:r>
            <a:r>
              <a:rPr lang="ja-JP" altLang="en-US" sz="3600" spc="-160" dirty="0" smtClean="0">
                <a:latin typeface="HG丸ｺﾞｼｯｸM-PRO" panose="020F0600000000000000" pitchFamily="50" charset="-128"/>
                <a:ea typeface="HG丸ｺﾞｼｯｸM-PRO" panose="020F0600000000000000" pitchFamily="50" charset="-128"/>
              </a:rPr>
              <a:t>の</a:t>
            </a:r>
            <a:endParaRPr lang="en-US" altLang="ja-JP" sz="3600" spc="-160" dirty="0" smtClean="0">
              <a:latin typeface="HG丸ｺﾞｼｯｸM-PRO" panose="020F0600000000000000" pitchFamily="50" charset="-128"/>
              <a:ea typeface="HG丸ｺﾞｼｯｸM-PRO" panose="020F0600000000000000" pitchFamily="50" charset="-128"/>
            </a:endParaRPr>
          </a:p>
          <a:p>
            <a:pPr algn="ctr"/>
            <a:r>
              <a:rPr lang="ja-JP" altLang="en-US" sz="3600" spc="-160" dirty="0" smtClean="0">
                <a:latin typeface="HG丸ｺﾞｼｯｸM-PRO" panose="020F0600000000000000" pitchFamily="50" charset="-128"/>
                <a:ea typeface="HG丸ｺﾞｼｯｸM-PRO" panose="020F0600000000000000" pitchFamily="50" charset="-128"/>
              </a:rPr>
              <a:t>体積</a:t>
            </a:r>
            <a:r>
              <a:rPr lang="ja-JP" altLang="en-US" sz="3600" spc="-160" dirty="0">
                <a:latin typeface="HG丸ｺﾞｼｯｸM-PRO" panose="020F0600000000000000" pitchFamily="50" charset="-128"/>
                <a:ea typeface="HG丸ｺﾞｼｯｸM-PRO" panose="020F0600000000000000" pitchFamily="50" charset="-128"/>
              </a:rPr>
              <a:t>の</a:t>
            </a:r>
            <a:r>
              <a:rPr lang="ja-JP" altLang="en-US" sz="3600" spc="-160" dirty="0" smtClean="0">
                <a:latin typeface="HG丸ｺﾞｼｯｸM-PRO" panose="020F0600000000000000" pitchFamily="50" charset="-128"/>
                <a:ea typeface="HG丸ｺﾞｼｯｸM-PRO" panose="020F0600000000000000" pitchFamily="50" charset="-128"/>
              </a:rPr>
              <a:t>関係</a:t>
            </a:r>
            <a:endParaRPr lang="ja-JP" altLang="en-US" sz="3600" dirty="0">
              <a:latin typeface="HG丸ｺﾞｼｯｸM-PRO" panose="020F0600000000000000" pitchFamily="50" charset="-128"/>
              <a:ea typeface="HG丸ｺﾞｼｯｸM-PRO" panose="020F0600000000000000" pitchFamily="50" charset="-128"/>
            </a:endParaRPr>
          </a:p>
        </p:txBody>
      </p:sp>
      <p:sp>
        <p:nvSpPr>
          <p:cNvPr id="17" name="テキスト ボックス 16"/>
          <p:cNvSpPr txBox="1"/>
          <p:nvPr/>
        </p:nvSpPr>
        <p:spPr>
          <a:xfrm>
            <a:off x="413214" y="1735818"/>
            <a:ext cx="4841364" cy="646331"/>
          </a:xfrm>
          <a:prstGeom prst="rect">
            <a:avLst/>
          </a:prstGeom>
          <a:noFill/>
        </p:spPr>
        <p:txBody>
          <a:bodyPr wrap="square" rtlCol="0">
            <a:spAutoFit/>
          </a:bodyPr>
          <a:lstStyle/>
          <a:p>
            <a:pPr algn="ctr"/>
            <a:r>
              <a:rPr lang="en-US" altLang="ja-JP" sz="3600" dirty="0" smtClean="0">
                <a:solidFill>
                  <a:prstClr val="black"/>
                </a:solidFill>
                <a:latin typeface="HG丸ｺﾞｼｯｸM-PRO" panose="020F0600000000000000" pitchFamily="50" charset="-128"/>
                <a:ea typeface="HG丸ｺﾞｼｯｸM-PRO" panose="020F0600000000000000" pitchFamily="50" charset="-128"/>
              </a:rPr>
              <a:t>H26</a:t>
            </a:r>
            <a:r>
              <a:rPr lang="ja-JP" altLang="en-US" sz="3600" dirty="0">
                <a:solidFill>
                  <a:prstClr val="black"/>
                </a:solidFill>
                <a:latin typeface="HG丸ｺﾞｼｯｸM-PRO" panose="020F0600000000000000" pitchFamily="50" charset="-128"/>
                <a:ea typeface="HG丸ｺﾞｼｯｸM-PRO" panose="020F0600000000000000" pitchFamily="50" charset="-128"/>
              </a:rPr>
              <a:t>数学</a:t>
            </a:r>
            <a:r>
              <a:rPr lang="ja-JP" altLang="en-US" sz="3600" dirty="0" smtClean="0">
                <a:solidFill>
                  <a:prstClr val="black"/>
                </a:solidFill>
                <a:latin typeface="HG丸ｺﾞｼｯｸM-PRO" panose="020F0600000000000000" pitchFamily="50" charset="-128"/>
                <a:ea typeface="HG丸ｺﾞｼｯｸM-PRO" panose="020F0600000000000000" pitchFamily="50" charset="-128"/>
              </a:rPr>
              <a:t>Ａ </a:t>
            </a:r>
            <a:r>
              <a:rPr lang="ja-JP" altLang="en-US" sz="3600" dirty="0">
                <a:solidFill>
                  <a:prstClr val="black"/>
                </a:solidFill>
                <a:latin typeface="HG丸ｺﾞｼｯｸM-PRO" panose="020F0600000000000000" pitchFamily="50" charset="-128"/>
                <a:ea typeface="HG丸ｺﾞｼｯｸM-PRO" panose="020F0600000000000000" pitchFamily="50" charset="-128"/>
              </a:rPr>
              <a:t>５</a:t>
            </a:r>
          </a:p>
        </p:txBody>
      </p:sp>
      <p:sp>
        <p:nvSpPr>
          <p:cNvPr id="18" name="正方形/長方形 17"/>
          <p:cNvSpPr/>
          <p:nvPr/>
        </p:nvSpPr>
        <p:spPr>
          <a:xfrm>
            <a:off x="3849869" y="1825835"/>
            <a:ext cx="558494" cy="514379"/>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710309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理解しよう（中学校数学）</a:t>
            </a:r>
            <a:endParaRPr kumimoji="1" lang="ja-JP" altLang="en-US" sz="2000" b="1" dirty="0"/>
          </a:p>
        </p:txBody>
      </p:sp>
      <p:sp>
        <p:nvSpPr>
          <p:cNvPr id="12" name="テキスト ボックス 11"/>
          <p:cNvSpPr txBox="1"/>
          <p:nvPr/>
        </p:nvSpPr>
        <p:spPr>
          <a:xfrm>
            <a:off x="523438" y="1807637"/>
            <a:ext cx="8258612" cy="2669113"/>
          </a:xfrm>
          <a:prstGeom prst="rect">
            <a:avLst/>
          </a:prstGeom>
          <a:noFill/>
        </p:spPr>
        <p:txBody>
          <a:bodyPr wrap="square" rtlCol="0">
            <a:noAutofit/>
          </a:bodyPr>
          <a:lstStyle/>
          <a:p>
            <a:r>
              <a:rPr lang="ja-JP" altLang="en-US" sz="2400" dirty="0" smtClean="0">
                <a:latin typeface="HG丸ｺﾞｼｯｸM-PRO" pitchFamily="50" charset="-128"/>
                <a:ea typeface="HG丸ｺﾞｼｯｸM-PRO" pitchFamily="50" charset="-128"/>
              </a:rPr>
              <a:t>　</a:t>
            </a:r>
            <a:r>
              <a:rPr lang="ja-JP" altLang="en-US" sz="2400" dirty="0" smtClean="0">
                <a:latin typeface="+mn-ea"/>
              </a:rPr>
              <a:t>下の図は，円柱，円錐の形をした容器です。それぞれの容器の底面は合同な円で，高さは等しいことがわかっています。この円柱の容器いっぱいに入れた水を円錐の容器に移します。</a:t>
            </a:r>
            <a:endParaRPr lang="en-US" altLang="ja-JP" sz="2400" dirty="0" smtClean="0">
              <a:latin typeface="+mn-ea"/>
            </a:endParaRPr>
          </a:p>
          <a:p>
            <a:r>
              <a:rPr lang="ja-JP" altLang="en-US" sz="2400" dirty="0">
                <a:latin typeface="+mn-ea"/>
              </a:rPr>
              <a:t>　</a:t>
            </a:r>
            <a:r>
              <a:rPr lang="ja-JP" altLang="en-US" sz="2400" dirty="0" smtClean="0">
                <a:latin typeface="+mn-ea"/>
              </a:rPr>
              <a:t>このとき，下の</a:t>
            </a:r>
            <a:r>
              <a:rPr lang="ja-JP" altLang="en-US" sz="2400" b="1" dirty="0" smtClean="0">
                <a:latin typeface="ＭＳ ゴシック" panose="020B0609070205080204" pitchFamily="49" charset="-128"/>
                <a:ea typeface="ＭＳ ゴシック" panose="020B0609070205080204" pitchFamily="49" charset="-128"/>
              </a:rPr>
              <a:t>ア</a:t>
            </a:r>
            <a:r>
              <a:rPr lang="ja-JP" altLang="en-US" sz="2400" dirty="0" smtClean="0">
                <a:latin typeface="+mn-ea"/>
              </a:rPr>
              <a:t>から</a:t>
            </a:r>
            <a:r>
              <a:rPr lang="ja-JP" altLang="en-US" sz="2400" b="1" dirty="0" smtClean="0">
                <a:latin typeface="ＭＳ ゴシック" panose="020B0609070205080204" pitchFamily="49" charset="-128"/>
                <a:ea typeface="ＭＳ ゴシック" panose="020B0609070205080204" pitchFamily="49" charset="-128"/>
              </a:rPr>
              <a:t>オ</a:t>
            </a:r>
            <a:r>
              <a:rPr lang="ja-JP" altLang="en-US" sz="2400" dirty="0" smtClean="0">
                <a:latin typeface="+mn-ea"/>
              </a:rPr>
              <a:t>までの中に，円柱の容器に入っていた水と同じ量の水を表している図があります。正しいものを１つ選びなさい。</a:t>
            </a:r>
          </a:p>
        </p:txBody>
      </p:sp>
      <p:pic>
        <p:nvPicPr>
          <p:cNvPr id="13" name="Picture 3"/>
          <p:cNvPicPr>
            <a:picLocks noChangeAspect="1" noChangeArrowheads="1"/>
          </p:cNvPicPr>
          <p:nvPr/>
        </p:nvPicPr>
        <p:blipFill rotWithShape="1">
          <a:blip r:embed="rId3" cstate="print"/>
          <a:srcRect l="3859" t="50000"/>
          <a:stretch/>
        </p:blipFill>
        <p:spPr bwMode="auto">
          <a:xfrm>
            <a:off x="412760" y="4627202"/>
            <a:ext cx="7415787" cy="1808106"/>
          </a:xfrm>
          <a:prstGeom prst="rect">
            <a:avLst/>
          </a:prstGeom>
          <a:noFill/>
          <a:ln w="9525">
            <a:noFill/>
            <a:miter lim="800000"/>
            <a:headEnd/>
            <a:tailEnd/>
          </a:ln>
        </p:spPr>
      </p:pic>
      <p:sp>
        <p:nvSpPr>
          <p:cNvPr id="14" name="正方形/長方形 13"/>
          <p:cNvSpPr/>
          <p:nvPr/>
        </p:nvSpPr>
        <p:spPr>
          <a:xfrm>
            <a:off x="342900" y="1638300"/>
            <a:ext cx="8439150" cy="495406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3099266" y="5604647"/>
            <a:ext cx="268073" cy="250488"/>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吹き出し 6"/>
          <p:cNvSpPr/>
          <p:nvPr/>
        </p:nvSpPr>
        <p:spPr>
          <a:xfrm>
            <a:off x="3816583" y="4391546"/>
            <a:ext cx="922849" cy="1014232"/>
          </a:xfrm>
          <a:prstGeom prst="wedgeRectCallout">
            <a:avLst>
              <a:gd name="adj1" fmla="val -44048"/>
              <a:gd name="adj2" fmla="val 73875"/>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latin typeface="HG丸ｺﾞｼｯｸM-PRO" pitchFamily="50" charset="-128"/>
                <a:ea typeface="HG丸ｺﾞｼｯｸM-PRO" pitchFamily="50" charset="-128"/>
              </a:rPr>
              <a:t>正答</a:t>
            </a:r>
            <a:endParaRPr kumimoji="1" lang="en-US" altLang="ja-JP" sz="2000" b="1" dirty="0" smtClean="0">
              <a:solidFill>
                <a:schemeClr val="tx1"/>
              </a:solidFill>
              <a:latin typeface="HG丸ｺﾞｼｯｸM-PRO" pitchFamily="50" charset="-128"/>
              <a:ea typeface="HG丸ｺﾞｼｯｸM-PRO" pitchFamily="50" charset="-128"/>
            </a:endParaRPr>
          </a:p>
          <a:p>
            <a:pPr algn="ctr"/>
            <a:r>
              <a:rPr lang="en-US" altLang="ja-JP" sz="2000" b="1" dirty="0" smtClean="0">
                <a:solidFill>
                  <a:schemeClr val="tx1"/>
                </a:solidFill>
                <a:latin typeface="HG丸ｺﾞｼｯｸM-PRO" pitchFamily="50" charset="-128"/>
                <a:ea typeface="HG丸ｺﾞｼｯｸM-PRO" pitchFamily="50" charset="-128"/>
              </a:rPr>
              <a:t>35 8</a:t>
            </a:r>
          </a:p>
          <a:p>
            <a:pPr algn="ctr"/>
            <a:r>
              <a:rPr lang="ja-JP" altLang="en-US" sz="2000" b="1" dirty="0" smtClean="0">
                <a:solidFill>
                  <a:schemeClr val="tx1"/>
                </a:solidFill>
                <a:latin typeface="HG丸ｺﾞｼｯｸM-PRO" pitchFamily="50" charset="-128"/>
                <a:ea typeface="HG丸ｺﾞｼｯｸM-PRO" pitchFamily="50" charset="-128"/>
              </a:rPr>
              <a:t>％</a:t>
            </a:r>
            <a:endParaRPr kumimoji="1" lang="ja-JP" altLang="en-US" sz="2000" b="1" dirty="0">
              <a:solidFill>
                <a:schemeClr val="tx1"/>
              </a:solidFill>
              <a:latin typeface="HG丸ｺﾞｼｯｸM-PRO" pitchFamily="50" charset="-128"/>
              <a:ea typeface="HG丸ｺﾞｼｯｸM-PRO" pitchFamily="50" charset="-128"/>
            </a:endParaRPr>
          </a:p>
        </p:txBody>
      </p:sp>
      <p:sp>
        <p:nvSpPr>
          <p:cNvPr id="8" name="テキスト ボックス 7"/>
          <p:cNvSpPr txBox="1"/>
          <p:nvPr/>
        </p:nvSpPr>
        <p:spPr>
          <a:xfrm>
            <a:off x="4156511" y="4305130"/>
            <a:ext cx="618779" cy="1015663"/>
          </a:xfrm>
          <a:prstGeom prst="rect">
            <a:avLst/>
          </a:prstGeom>
          <a:noFill/>
        </p:spPr>
        <p:txBody>
          <a:bodyPr wrap="square" rtlCol="0">
            <a:spAutoFit/>
          </a:bodyPr>
          <a:lstStyle/>
          <a:p>
            <a:r>
              <a:rPr kumimoji="1" lang="en-US" altLang="ja-JP" sz="6000" dirty="0" smtClean="0"/>
              <a:t>.</a:t>
            </a:r>
            <a:endParaRPr kumimoji="1" lang="ja-JP" altLang="en-US" sz="6000" dirty="0"/>
          </a:p>
        </p:txBody>
      </p:sp>
      <p:sp>
        <p:nvSpPr>
          <p:cNvPr id="11" name="四角形吹き出し 10"/>
          <p:cNvSpPr/>
          <p:nvPr/>
        </p:nvSpPr>
        <p:spPr>
          <a:xfrm>
            <a:off x="7689336" y="4306561"/>
            <a:ext cx="922849" cy="1014232"/>
          </a:xfrm>
          <a:prstGeom prst="wedgeRectCallout">
            <a:avLst>
              <a:gd name="adj1" fmla="val -86791"/>
              <a:gd name="adj2" fmla="val -372"/>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tx1"/>
                </a:solidFill>
                <a:latin typeface="HG丸ｺﾞｼｯｸM-PRO" pitchFamily="50" charset="-128"/>
                <a:ea typeface="HG丸ｺﾞｼｯｸM-PRO" pitchFamily="50" charset="-128"/>
              </a:rPr>
              <a:t>誤答</a:t>
            </a:r>
            <a:endParaRPr kumimoji="1" lang="en-US" altLang="ja-JP" sz="2000" b="1" dirty="0" smtClean="0">
              <a:solidFill>
                <a:schemeClr val="tx1"/>
              </a:solidFill>
              <a:latin typeface="HG丸ｺﾞｼｯｸM-PRO" pitchFamily="50" charset="-128"/>
              <a:ea typeface="HG丸ｺﾞｼｯｸM-PRO" pitchFamily="50" charset="-128"/>
            </a:endParaRPr>
          </a:p>
          <a:p>
            <a:pPr algn="ctr"/>
            <a:r>
              <a:rPr lang="en-US" altLang="ja-JP" sz="2000" b="1" dirty="0" smtClean="0">
                <a:solidFill>
                  <a:schemeClr val="tx1"/>
                </a:solidFill>
                <a:latin typeface="HG丸ｺﾞｼｯｸM-PRO" pitchFamily="50" charset="-128"/>
                <a:ea typeface="HG丸ｺﾞｼｯｸM-PRO" pitchFamily="50" charset="-128"/>
              </a:rPr>
              <a:t>35 </a:t>
            </a:r>
            <a:r>
              <a:rPr lang="en-US" altLang="ja-JP" sz="2000" b="1" dirty="0">
                <a:solidFill>
                  <a:schemeClr val="tx1"/>
                </a:solidFill>
                <a:latin typeface="HG丸ｺﾞｼｯｸM-PRO" pitchFamily="50" charset="-128"/>
                <a:ea typeface="HG丸ｺﾞｼｯｸM-PRO" pitchFamily="50" charset="-128"/>
              </a:rPr>
              <a:t>0</a:t>
            </a:r>
            <a:endParaRPr lang="en-US" altLang="ja-JP" sz="2000" b="1" dirty="0" smtClean="0">
              <a:solidFill>
                <a:schemeClr val="tx1"/>
              </a:solidFill>
              <a:latin typeface="HG丸ｺﾞｼｯｸM-PRO" pitchFamily="50" charset="-128"/>
              <a:ea typeface="HG丸ｺﾞｼｯｸM-PRO" pitchFamily="50" charset="-128"/>
            </a:endParaRPr>
          </a:p>
          <a:p>
            <a:pPr algn="ctr"/>
            <a:r>
              <a:rPr lang="ja-JP" altLang="en-US" sz="2000" b="1" dirty="0" smtClean="0">
                <a:solidFill>
                  <a:schemeClr val="tx1"/>
                </a:solidFill>
                <a:latin typeface="HG丸ｺﾞｼｯｸM-PRO" pitchFamily="50" charset="-128"/>
                <a:ea typeface="HG丸ｺﾞｼｯｸM-PRO" pitchFamily="50" charset="-128"/>
              </a:rPr>
              <a:t>％</a:t>
            </a:r>
            <a:endParaRPr kumimoji="1" lang="ja-JP" altLang="en-US" sz="2000" b="1" dirty="0">
              <a:solidFill>
                <a:schemeClr val="tx1"/>
              </a:solidFill>
              <a:latin typeface="HG丸ｺﾞｼｯｸM-PRO" pitchFamily="50" charset="-128"/>
              <a:ea typeface="HG丸ｺﾞｼｯｸM-PRO" pitchFamily="50" charset="-128"/>
            </a:endParaRPr>
          </a:p>
        </p:txBody>
      </p:sp>
      <p:sp>
        <p:nvSpPr>
          <p:cNvPr id="16" name="テキスト ボックス 15"/>
          <p:cNvSpPr txBox="1"/>
          <p:nvPr/>
        </p:nvSpPr>
        <p:spPr>
          <a:xfrm>
            <a:off x="8029264" y="4220145"/>
            <a:ext cx="618779" cy="1015663"/>
          </a:xfrm>
          <a:prstGeom prst="rect">
            <a:avLst/>
          </a:prstGeom>
          <a:noFill/>
        </p:spPr>
        <p:txBody>
          <a:bodyPr wrap="square" rtlCol="0">
            <a:spAutoFit/>
          </a:bodyPr>
          <a:lstStyle/>
          <a:p>
            <a:r>
              <a:rPr kumimoji="1" lang="en-US" altLang="ja-JP" sz="6000" dirty="0" smtClean="0"/>
              <a:t>.</a:t>
            </a:r>
            <a:endParaRPr kumimoji="1" lang="ja-JP" altLang="en-US" sz="6000" dirty="0"/>
          </a:p>
        </p:txBody>
      </p:sp>
    </p:spTree>
    <p:extLst>
      <p:ext uri="{BB962C8B-B14F-4D97-AF65-F5344CB8AC3E}">
        <p14:creationId xmlns:p14="http://schemas.microsoft.com/office/powerpoint/2010/main" val="37065517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つまずきの要因や指導のポイントを</a:t>
            </a:r>
            <a:endParaRPr lang="en-US" altLang="ja-JP" sz="3600" b="1" dirty="0" smtClean="0">
              <a:latin typeface="+mn-ea"/>
            </a:endParaRPr>
          </a:p>
          <a:p>
            <a:r>
              <a:rPr lang="ja-JP" altLang="en-US" sz="3600" b="1" dirty="0" smtClean="0">
                <a:latin typeface="+mn-ea"/>
              </a:rPr>
              <a:t>　　理解しよう（中学校数学）</a:t>
            </a:r>
            <a:endParaRPr kumimoji="1" lang="ja-JP" altLang="en-US" sz="2000" b="1" dirty="0"/>
          </a:p>
        </p:txBody>
      </p:sp>
      <p:sp>
        <p:nvSpPr>
          <p:cNvPr id="3" name="テキスト ボックス 2"/>
          <p:cNvSpPr txBox="1"/>
          <p:nvPr/>
        </p:nvSpPr>
        <p:spPr>
          <a:xfrm>
            <a:off x="272958" y="1648653"/>
            <a:ext cx="8679973" cy="2400657"/>
          </a:xfrm>
          <a:prstGeom prst="rect">
            <a:avLst/>
          </a:prstGeom>
          <a:noFill/>
        </p:spPr>
        <p:txBody>
          <a:bodyPr wrap="square" rtlCol="0">
            <a:spAutoFit/>
          </a:bodyPr>
          <a:lstStyle/>
          <a:p>
            <a:pPr>
              <a:lnSpc>
                <a:spcPts val="6000"/>
              </a:lnSpc>
            </a:pPr>
            <a:r>
              <a:rPr kumimoji="1" lang="ja-JP" altLang="en-US" sz="3600" dirty="0" smtClean="0">
                <a:latin typeface="+mn-ea"/>
              </a:rPr>
              <a:t>　ブックレットの</a:t>
            </a:r>
            <a:r>
              <a:rPr kumimoji="1" lang="en-US" altLang="ja-JP" sz="3600" dirty="0" smtClean="0">
                <a:latin typeface="+mn-ea"/>
              </a:rPr>
              <a:t>23</a:t>
            </a:r>
            <a:r>
              <a:rPr kumimoji="1" lang="ja-JP" altLang="en-US" sz="3600" dirty="0" smtClean="0">
                <a:latin typeface="+mn-ea"/>
              </a:rPr>
              <a:t>ページを読んで，つまずきの要因や学習指導のポイント等を確認しましょう。</a:t>
            </a:r>
            <a:endParaRPr kumimoji="1" lang="en-US" altLang="ja-JP" sz="3600" dirty="0" smtClean="0">
              <a:latin typeface="+mn-ea"/>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0255" y="3570397"/>
            <a:ext cx="2005013" cy="2816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46498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solidFill>
                  <a:schemeClr val="bg1">
                    <a:lumMod val="75000"/>
                  </a:schemeClr>
                </a:solidFill>
                <a:latin typeface="+mn-ea"/>
              </a:rPr>
              <a:t>Ⅰ　</a:t>
            </a:r>
            <a:r>
              <a:rPr lang="ja-JP" altLang="en-US" sz="2800" b="1" dirty="0">
                <a:solidFill>
                  <a:schemeClr val="bg1">
                    <a:lumMod val="75000"/>
                  </a:schemeClr>
                </a:solidFill>
                <a:latin typeface="+mn-ea"/>
              </a:rPr>
              <a:t>本校</a:t>
            </a:r>
            <a:r>
              <a:rPr lang="ja-JP" altLang="ja-JP" sz="2800" b="1" dirty="0" smtClean="0">
                <a:solidFill>
                  <a:schemeClr val="bg1">
                    <a:lumMod val="75000"/>
                  </a:schemeClr>
                </a:solidFill>
                <a:latin typeface="+mn-ea"/>
              </a:rPr>
              <a:t>の課題</a:t>
            </a:r>
            <a:r>
              <a:rPr lang="ja-JP" altLang="ja-JP" sz="2800" b="1" dirty="0">
                <a:solidFill>
                  <a:schemeClr val="bg1">
                    <a:lumMod val="75000"/>
                  </a:schemeClr>
                </a:solidFill>
                <a:latin typeface="+mn-ea"/>
              </a:rPr>
              <a:t>を確かめよう（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500"/>
              </a:lnSpc>
            </a:pPr>
            <a:r>
              <a:rPr lang="ja-JP" altLang="ja-JP" sz="2800" b="1" dirty="0">
                <a:solidFill>
                  <a:schemeClr val="bg1">
                    <a:lumMod val="75000"/>
                  </a:schemeClr>
                </a:solidFill>
                <a:latin typeface="+mn-ea"/>
              </a:rPr>
              <a:t>Ⅱ　つまずきの要因や指導</a:t>
            </a:r>
            <a:r>
              <a:rPr lang="ja-JP" altLang="ja-JP" sz="2800" b="1" dirty="0" smtClean="0">
                <a:solidFill>
                  <a:schemeClr val="bg1">
                    <a:lumMod val="75000"/>
                  </a:schemeClr>
                </a:solidFill>
                <a:latin typeface="+mn-ea"/>
              </a:rPr>
              <a:t>の</a:t>
            </a:r>
            <a:endParaRPr lang="en-US" altLang="ja-JP" sz="2800" b="1" dirty="0" smtClean="0">
              <a:solidFill>
                <a:schemeClr val="bg1">
                  <a:lumMod val="75000"/>
                </a:schemeClr>
              </a:solidFill>
              <a:latin typeface="+mn-ea"/>
            </a:endParaRPr>
          </a:p>
          <a:p>
            <a:pPr>
              <a:lnSpc>
                <a:spcPts val="4000"/>
              </a:lnSpc>
            </a:pPr>
            <a:r>
              <a:rPr lang="ja-JP" altLang="en-US" sz="2800" b="1" dirty="0" smtClean="0">
                <a:solidFill>
                  <a:schemeClr val="bg1">
                    <a:lumMod val="75000"/>
                  </a:schemeClr>
                </a:solidFill>
                <a:latin typeface="+mn-ea"/>
              </a:rPr>
              <a:t>　</a:t>
            </a:r>
            <a:r>
              <a:rPr lang="ja-JP" altLang="ja-JP" sz="2800" b="1" dirty="0" smtClean="0">
                <a:solidFill>
                  <a:schemeClr val="bg1">
                    <a:lumMod val="75000"/>
                  </a:schemeClr>
                </a:solidFill>
                <a:latin typeface="+mn-ea"/>
              </a:rPr>
              <a:t>ポイントを理解しよう（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000"/>
              </a:lnSpc>
            </a:pPr>
            <a:r>
              <a:rPr lang="ja-JP" altLang="ja-JP" sz="2800" b="1" dirty="0">
                <a:latin typeface="+mn-ea"/>
              </a:rPr>
              <a:t>Ⅲ　模擬授業をしてみよう（</a:t>
            </a:r>
            <a:r>
              <a:rPr lang="en-US" altLang="ja-JP" sz="2800" b="1" dirty="0" smtClean="0">
                <a:latin typeface="+mn-ea"/>
              </a:rPr>
              <a:t>36</a:t>
            </a:r>
            <a:r>
              <a:rPr lang="ja-JP" altLang="ja-JP" sz="2800" b="1" dirty="0" smtClean="0">
                <a:latin typeface="+mn-ea"/>
              </a:rPr>
              <a:t>分</a:t>
            </a:r>
            <a:r>
              <a:rPr lang="ja-JP" altLang="ja-JP" sz="2800" b="1" dirty="0">
                <a:latin typeface="+mn-ea"/>
              </a:rPr>
              <a:t>）</a:t>
            </a:r>
          </a:p>
          <a:p>
            <a:pPr>
              <a:lnSpc>
                <a:spcPts val="6000"/>
              </a:lnSpc>
            </a:pPr>
            <a:r>
              <a:rPr lang="ja-JP" altLang="ja-JP" sz="2800" b="1" dirty="0" smtClean="0">
                <a:solidFill>
                  <a:schemeClr val="bg1">
                    <a:lumMod val="75000"/>
                  </a:schemeClr>
                </a:solidFill>
                <a:latin typeface="+mn-ea"/>
              </a:rPr>
              <a:t>Ⅳ</a:t>
            </a:r>
            <a:r>
              <a:rPr lang="ja-JP" altLang="ja-JP" sz="2800" b="1" dirty="0">
                <a:solidFill>
                  <a:schemeClr val="bg1">
                    <a:lumMod val="75000"/>
                  </a:schemeClr>
                </a:solidFill>
                <a:latin typeface="+mn-ea"/>
              </a:rPr>
              <a:t>　授業例をビデオで確かめよう</a:t>
            </a:r>
            <a:r>
              <a:rPr lang="ja-JP" altLang="ja-JP" sz="2800" b="1" dirty="0" smtClean="0">
                <a:solidFill>
                  <a:schemeClr val="bg1">
                    <a:lumMod val="75000"/>
                  </a:schemeClr>
                </a:solidFill>
                <a:latin typeface="+mn-ea"/>
              </a:rPr>
              <a:t>（</a:t>
            </a:r>
            <a:r>
              <a:rPr lang="en-US" altLang="ja-JP" sz="2800" b="1" dirty="0" smtClean="0">
                <a:solidFill>
                  <a:schemeClr val="bg1">
                    <a:lumMod val="75000"/>
                  </a:schemeClr>
                </a:solidFill>
                <a:latin typeface="+mn-ea"/>
              </a:rPr>
              <a:t>10</a:t>
            </a:r>
            <a:r>
              <a:rPr lang="ja-JP" altLang="ja-JP" sz="2800" b="1" dirty="0" smtClean="0">
                <a:solidFill>
                  <a:schemeClr val="bg1">
                    <a:lumMod val="75000"/>
                  </a:schemeClr>
                </a:solidFill>
                <a:latin typeface="+mn-ea"/>
              </a:rPr>
              <a:t>分）</a:t>
            </a:r>
            <a:endParaRPr lang="en-US" altLang="ja-JP" sz="2800" b="1" dirty="0" smtClean="0">
              <a:solidFill>
                <a:schemeClr val="bg1">
                  <a:lumMod val="75000"/>
                </a:schemeClr>
              </a:solidFill>
              <a:latin typeface="+mn-ea"/>
            </a:endParaRPr>
          </a:p>
          <a:p>
            <a:pPr>
              <a:lnSpc>
                <a:spcPts val="6000"/>
              </a:lnSpc>
            </a:pPr>
            <a:r>
              <a:rPr kumimoji="1" lang="en-US" altLang="ja-JP" sz="2800" b="1" dirty="0" smtClean="0">
                <a:solidFill>
                  <a:schemeClr val="bg1">
                    <a:lumMod val="75000"/>
                  </a:schemeClr>
                </a:solidFill>
                <a:latin typeface="+mn-ea"/>
              </a:rPr>
              <a:t>Ⅴ</a:t>
            </a:r>
            <a:r>
              <a:rPr kumimoji="1" lang="ja-JP" altLang="en-US" sz="2800" b="1" dirty="0" smtClean="0">
                <a:solidFill>
                  <a:schemeClr val="bg1">
                    <a:lumMod val="75000"/>
                  </a:schemeClr>
                </a:solidFill>
                <a:latin typeface="+mn-ea"/>
              </a:rPr>
              <a:t>　振り返り学習の取り組みを見直そう（</a:t>
            </a:r>
            <a:r>
              <a:rPr kumimoji="1" lang="en-US" altLang="ja-JP" sz="2800" b="1" dirty="0" smtClean="0">
                <a:solidFill>
                  <a:schemeClr val="bg1">
                    <a:lumMod val="75000"/>
                  </a:schemeClr>
                </a:solidFill>
                <a:latin typeface="+mn-ea"/>
              </a:rPr>
              <a:t>10</a:t>
            </a:r>
            <a:r>
              <a:rPr kumimoji="1" lang="ja-JP" altLang="en-US" sz="2800" b="1" dirty="0" smtClean="0">
                <a:solidFill>
                  <a:schemeClr val="bg1">
                    <a:lumMod val="75000"/>
                  </a:schemeClr>
                </a:solidFill>
                <a:latin typeface="+mn-ea"/>
              </a:rPr>
              <a:t>分）</a:t>
            </a:r>
            <a:endParaRPr kumimoji="1" lang="en-US" altLang="ja-JP" sz="2800" b="1" dirty="0" smtClean="0">
              <a:solidFill>
                <a:schemeClr val="bg1">
                  <a:lumMod val="75000"/>
                </a:schemeClr>
              </a:solidFill>
              <a:latin typeface="+mn-ea"/>
            </a:endParaRPr>
          </a:p>
          <a:p>
            <a:pPr>
              <a:lnSpc>
                <a:spcPts val="6000"/>
              </a:lnSpc>
            </a:pPr>
            <a:r>
              <a:rPr lang="en-US" altLang="ja-JP" sz="2800" b="1" dirty="0" smtClean="0">
                <a:solidFill>
                  <a:schemeClr val="bg1">
                    <a:lumMod val="75000"/>
                  </a:schemeClr>
                </a:solidFill>
                <a:latin typeface="+mn-ea"/>
              </a:rPr>
              <a:t>Ⅵ</a:t>
            </a:r>
            <a:r>
              <a:rPr lang="ja-JP" altLang="en-US" sz="2800" b="1" dirty="0" smtClean="0">
                <a:solidFill>
                  <a:schemeClr val="bg1">
                    <a:lumMod val="75000"/>
                  </a:schemeClr>
                </a:solidFill>
                <a:latin typeface="+mn-ea"/>
              </a:rPr>
              <a:t>　研修の振り返り（４分）</a:t>
            </a:r>
            <a:endParaRPr kumimoji="1" lang="ja-JP" altLang="en-US" sz="2800" b="1" dirty="0">
              <a:solidFill>
                <a:schemeClr val="bg1">
                  <a:lumMod val="75000"/>
                </a:schemeClr>
              </a:solidFill>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9472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Ⅲ</a:t>
            </a:r>
            <a:r>
              <a:rPr lang="ja-JP" altLang="en-US" sz="4800" b="1" dirty="0" smtClean="0">
                <a:latin typeface="+mn-ea"/>
              </a:rPr>
              <a:t>　模擬授業をしてみよう</a:t>
            </a:r>
            <a:endParaRPr kumimoji="1" lang="ja-JP" altLang="en-US" sz="3200" b="1" dirty="0"/>
          </a:p>
        </p:txBody>
      </p:sp>
      <p:sp>
        <p:nvSpPr>
          <p:cNvPr id="4" name="テキスト ボックス 3"/>
          <p:cNvSpPr txBox="1"/>
          <p:nvPr/>
        </p:nvSpPr>
        <p:spPr>
          <a:xfrm>
            <a:off x="81886" y="1566765"/>
            <a:ext cx="9130349" cy="5078313"/>
          </a:xfrm>
          <a:prstGeom prst="rect">
            <a:avLst/>
          </a:prstGeom>
          <a:noFill/>
        </p:spPr>
        <p:txBody>
          <a:bodyPr wrap="square" rtlCol="0">
            <a:spAutoFit/>
          </a:bodyPr>
          <a:lstStyle/>
          <a:p>
            <a:r>
              <a:rPr lang="ja-JP" altLang="en-US" sz="3600" dirty="0" smtClean="0"/>
              <a:t>１　</a:t>
            </a:r>
            <a:r>
              <a:rPr lang="ja-JP" altLang="ja-JP" sz="3600" dirty="0" smtClean="0"/>
              <a:t>５分間</a:t>
            </a:r>
            <a:r>
              <a:rPr lang="ja-JP" altLang="ja-JP" sz="3600" dirty="0"/>
              <a:t>の</a:t>
            </a:r>
            <a:r>
              <a:rPr lang="ja-JP" altLang="ja-JP" sz="3600" dirty="0">
                <a:latin typeface="+mn-ea"/>
              </a:rPr>
              <a:t>模擬授業を</a:t>
            </a:r>
            <a:r>
              <a:rPr lang="ja-JP" altLang="ja-JP" sz="3600" dirty="0" smtClean="0">
                <a:latin typeface="+mn-ea"/>
              </a:rPr>
              <a:t>つくる</a:t>
            </a:r>
            <a:endParaRPr lang="en-US" altLang="ja-JP" sz="3600" dirty="0" smtClean="0">
              <a:latin typeface="+mn-ea"/>
            </a:endParaRPr>
          </a:p>
          <a:p>
            <a:r>
              <a:rPr lang="ja-JP" altLang="en-US" sz="3600" dirty="0" smtClean="0">
                <a:latin typeface="+mn-ea"/>
              </a:rPr>
              <a:t>　　</a:t>
            </a:r>
            <a:r>
              <a:rPr lang="ja-JP" altLang="ja-JP" sz="3600" dirty="0" smtClean="0">
                <a:latin typeface="+mn-ea"/>
              </a:rPr>
              <a:t>【</a:t>
            </a:r>
            <a:r>
              <a:rPr lang="ja-JP" altLang="ja-JP" sz="3600" dirty="0">
                <a:latin typeface="+mn-ea"/>
              </a:rPr>
              <a:t>グループ協議】（</a:t>
            </a:r>
            <a:r>
              <a:rPr lang="en-US" altLang="ja-JP" sz="3600" dirty="0">
                <a:latin typeface="+mn-ea"/>
              </a:rPr>
              <a:t>15</a:t>
            </a:r>
            <a:r>
              <a:rPr lang="ja-JP" altLang="ja-JP" sz="3600" dirty="0">
                <a:latin typeface="+mn-ea"/>
              </a:rPr>
              <a:t>分）</a:t>
            </a:r>
          </a:p>
          <a:p>
            <a:endParaRPr lang="en-US" altLang="ja-JP" sz="3600" dirty="0" smtClean="0">
              <a:latin typeface="+mn-ea"/>
            </a:endParaRPr>
          </a:p>
          <a:p>
            <a:r>
              <a:rPr lang="ja-JP" altLang="en-US" sz="3600" dirty="0" smtClean="0">
                <a:latin typeface="+mn-ea"/>
              </a:rPr>
              <a:t>２　</a:t>
            </a:r>
            <a:r>
              <a:rPr lang="ja-JP" altLang="ja-JP" sz="3600" dirty="0" smtClean="0">
                <a:latin typeface="+mn-ea"/>
              </a:rPr>
              <a:t>模擬</a:t>
            </a:r>
            <a:r>
              <a:rPr lang="ja-JP" altLang="ja-JP" sz="3600" dirty="0">
                <a:latin typeface="+mn-ea"/>
              </a:rPr>
              <a:t>授業を</a:t>
            </a:r>
            <a:r>
              <a:rPr lang="ja-JP" altLang="ja-JP" sz="3600" dirty="0" smtClean="0">
                <a:latin typeface="+mn-ea"/>
              </a:rPr>
              <a:t>行う</a:t>
            </a:r>
            <a:endParaRPr lang="en-US" altLang="ja-JP" sz="3600" dirty="0" smtClean="0">
              <a:latin typeface="+mn-ea"/>
            </a:endParaRPr>
          </a:p>
          <a:p>
            <a:r>
              <a:rPr lang="ja-JP" altLang="en-US" sz="3600" dirty="0">
                <a:latin typeface="+mn-ea"/>
              </a:rPr>
              <a:t>　</a:t>
            </a:r>
            <a:r>
              <a:rPr lang="ja-JP" altLang="en-US" sz="3600" dirty="0" smtClean="0">
                <a:latin typeface="+mn-ea"/>
              </a:rPr>
              <a:t>　</a:t>
            </a:r>
            <a:r>
              <a:rPr lang="ja-JP" altLang="ja-JP" sz="3600" dirty="0" smtClean="0">
                <a:latin typeface="+mn-ea"/>
              </a:rPr>
              <a:t>【</a:t>
            </a:r>
            <a:r>
              <a:rPr lang="ja-JP" altLang="ja-JP" sz="3600" dirty="0">
                <a:latin typeface="+mn-ea"/>
              </a:rPr>
              <a:t>グループ代表による発表】（</a:t>
            </a:r>
            <a:r>
              <a:rPr lang="en-US" altLang="ja-JP" sz="3600" dirty="0">
                <a:latin typeface="+mn-ea"/>
              </a:rPr>
              <a:t>15</a:t>
            </a:r>
            <a:r>
              <a:rPr lang="ja-JP" altLang="ja-JP" sz="3600" dirty="0">
                <a:latin typeface="+mn-ea"/>
              </a:rPr>
              <a:t>分）</a:t>
            </a:r>
          </a:p>
          <a:p>
            <a:r>
              <a:rPr lang="ja-JP" altLang="en-US" sz="3600" dirty="0" smtClean="0">
                <a:latin typeface="+mn-ea"/>
              </a:rPr>
              <a:t>　　</a:t>
            </a:r>
            <a:r>
              <a:rPr lang="ja-JP" altLang="ja-JP" sz="3600" dirty="0" smtClean="0">
                <a:latin typeface="+mn-ea"/>
              </a:rPr>
              <a:t>※</a:t>
            </a:r>
            <a:r>
              <a:rPr lang="ja-JP" altLang="ja-JP" sz="3600" dirty="0">
                <a:latin typeface="+mn-ea"/>
              </a:rPr>
              <a:t>全体を３グループずつに分けて発表</a:t>
            </a:r>
          </a:p>
          <a:p>
            <a:endParaRPr lang="en-US" altLang="ja-JP" sz="3600" dirty="0" smtClean="0">
              <a:latin typeface="+mn-ea"/>
            </a:endParaRPr>
          </a:p>
          <a:p>
            <a:r>
              <a:rPr lang="ja-JP" altLang="en-US" sz="3600" dirty="0" smtClean="0">
                <a:latin typeface="+mn-ea"/>
              </a:rPr>
              <a:t>３　</a:t>
            </a:r>
            <a:r>
              <a:rPr lang="ja-JP" altLang="ja-JP" sz="3600" dirty="0" smtClean="0">
                <a:latin typeface="+mn-ea"/>
              </a:rPr>
              <a:t>感想</a:t>
            </a:r>
            <a:r>
              <a:rPr lang="ja-JP" altLang="ja-JP" sz="3600" dirty="0">
                <a:latin typeface="+mn-ea"/>
              </a:rPr>
              <a:t>を共有</a:t>
            </a:r>
            <a:r>
              <a:rPr lang="ja-JP" altLang="ja-JP" sz="3600" dirty="0" smtClean="0">
                <a:latin typeface="+mn-ea"/>
              </a:rPr>
              <a:t>する</a:t>
            </a:r>
            <a:endParaRPr lang="en-US" altLang="ja-JP" sz="3600" dirty="0" smtClean="0">
              <a:latin typeface="+mn-ea"/>
            </a:endParaRPr>
          </a:p>
          <a:p>
            <a:r>
              <a:rPr lang="ja-JP" altLang="en-US" sz="3600" dirty="0">
                <a:latin typeface="+mn-ea"/>
              </a:rPr>
              <a:t>　</a:t>
            </a:r>
            <a:r>
              <a:rPr lang="ja-JP" altLang="en-US" sz="3600" dirty="0" smtClean="0">
                <a:latin typeface="+mn-ea"/>
              </a:rPr>
              <a:t>　</a:t>
            </a:r>
            <a:r>
              <a:rPr lang="ja-JP" altLang="ja-JP" sz="3600" dirty="0" smtClean="0">
                <a:latin typeface="+mn-ea"/>
              </a:rPr>
              <a:t>【</a:t>
            </a:r>
            <a:r>
              <a:rPr lang="ja-JP" altLang="ja-JP" sz="3600" dirty="0"/>
              <a:t>グループ</a:t>
            </a:r>
            <a:r>
              <a:rPr lang="ja-JP" altLang="ja-JP" sz="3600" dirty="0" smtClean="0"/>
              <a:t>協議</a:t>
            </a:r>
            <a:r>
              <a:rPr lang="ja-JP" altLang="en-US" sz="3600" dirty="0" smtClean="0"/>
              <a:t>・全体協議</a:t>
            </a:r>
            <a:r>
              <a:rPr lang="ja-JP" altLang="ja-JP" sz="3600" dirty="0" smtClean="0"/>
              <a:t>】（</a:t>
            </a:r>
            <a:r>
              <a:rPr lang="ja-JP" altLang="en-US" sz="3600" dirty="0" smtClean="0"/>
              <a:t>６</a:t>
            </a:r>
            <a:r>
              <a:rPr lang="ja-JP" altLang="ja-JP" sz="3600" dirty="0" smtClean="0"/>
              <a:t>分）</a:t>
            </a:r>
            <a:endParaRPr lang="ja-JP" altLang="ja-JP" sz="3600" dirty="0"/>
          </a:p>
        </p:txBody>
      </p:sp>
      <p:sp>
        <p:nvSpPr>
          <p:cNvPr id="5" name="下矢印 4"/>
          <p:cNvSpPr/>
          <p:nvPr/>
        </p:nvSpPr>
        <p:spPr>
          <a:xfrm>
            <a:off x="2006221" y="2743201"/>
            <a:ext cx="450376" cy="559559"/>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026694" y="4940491"/>
            <a:ext cx="450376" cy="559559"/>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812781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Ⅲ</a:t>
            </a:r>
            <a:r>
              <a:rPr lang="ja-JP" altLang="en-US" sz="4800" b="1" dirty="0" smtClean="0">
                <a:latin typeface="+mn-ea"/>
              </a:rPr>
              <a:t>　模擬授業をしてみよう</a:t>
            </a:r>
            <a:endParaRPr kumimoji="1" lang="ja-JP" altLang="en-US" sz="3200" b="1" dirty="0"/>
          </a:p>
        </p:txBody>
      </p:sp>
      <p:sp>
        <p:nvSpPr>
          <p:cNvPr id="4" name="テキスト ボックス 3"/>
          <p:cNvSpPr txBox="1"/>
          <p:nvPr/>
        </p:nvSpPr>
        <p:spPr>
          <a:xfrm>
            <a:off x="367554" y="1440875"/>
            <a:ext cx="8634559" cy="5262979"/>
          </a:xfrm>
          <a:prstGeom prst="rect">
            <a:avLst/>
          </a:prstGeom>
          <a:noFill/>
        </p:spPr>
        <p:txBody>
          <a:bodyPr wrap="square" rtlCol="0">
            <a:spAutoFit/>
          </a:bodyPr>
          <a:lstStyle/>
          <a:p>
            <a:r>
              <a:rPr lang="ja-JP" altLang="ja-JP" sz="3600" dirty="0" smtClean="0"/>
              <a:t>５分間</a:t>
            </a:r>
            <a:r>
              <a:rPr lang="ja-JP" altLang="ja-JP" sz="3600" dirty="0"/>
              <a:t>の</a:t>
            </a:r>
            <a:r>
              <a:rPr lang="ja-JP" altLang="ja-JP" sz="3600" dirty="0">
                <a:latin typeface="+mn-ea"/>
              </a:rPr>
              <a:t>模擬授業を</a:t>
            </a:r>
            <a:r>
              <a:rPr lang="ja-JP" altLang="ja-JP" sz="3600" dirty="0" smtClean="0">
                <a:latin typeface="+mn-ea"/>
              </a:rPr>
              <a:t>つくる（</a:t>
            </a:r>
            <a:r>
              <a:rPr lang="en-US" altLang="ja-JP" sz="3600" dirty="0">
                <a:latin typeface="+mn-ea"/>
              </a:rPr>
              <a:t>15</a:t>
            </a:r>
            <a:r>
              <a:rPr lang="ja-JP" altLang="ja-JP" sz="3600" dirty="0">
                <a:latin typeface="+mn-ea"/>
              </a:rPr>
              <a:t>分</a:t>
            </a:r>
            <a:r>
              <a:rPr lang="ja-JP" altLang="ja-JP" sz="3600" dirty="0" smtClean="0">
                <a:latin typeface="+mn-ea"/>
              </a:rPr>
              <a:t>）</a:t>
            </a:r>
            <a:endParaRPr lang="en-US" altLang="ja-JP" sz="3600" dirty="0" smtClean="0">
              <a:latin typeface="+mn-ea"/>
            </a:endParaRPr>
          </a:p>
          <a:p>
            <a:pPr>
              <a:lnSpc>
                <a:spcPts val="4500"/>
              </a:lnSpc>
            </a:pPr>
            <a:r>
              <a:rPr lang="ja-JP" altLang="en-US" sz="2800" dirty="0" smtClean="0">
                <a:latin typeface="+mn-ea"/>
              </a:rPr>
              <a:t>・ブックレットの</a:t>
            </a:r>
            <a:r>
              <a:rPr lang="en-US" altLang="ja-JP" sz="2800" dirty="0" smtClean="0">
                <a:latin typeface="+mn-ea"/>
              </a:rPr>
              <a:t>P.</a:t>
            </a:r>
            <a:r>
              <a:rPr lang="ja-JP" altLang="en-US" sz="2800" dirty="0" smtClean="0">
                <a:latin typeface="+mn-ea"/>
              </a:rPr>
              <a:t>６の　 （指導のポイント）を押</a:t>
            </a:r>
            <a:endParaRPr lang="en-US" altLang="ja-JP" sz="2800" dirty="0" smtClean="0">
              <a:latin typeface="+mn-ea"/>
            </a:endParaRPr>
          </a:p>
          <a:p>
            <a:pPr>
              <a:lnSpc>
                <a:spcPts val="4500"/>
              </a:lnSpc>
            </a:pPr>
            <a:r>
              <a:rPr lang="ja-JP" altLang="en-US" sz="2800" dirty="0">
                <a:latin typeface="+mn-ea"/>
              </a:rPr>
              <a:t>　</a:t>
            </a:r>
            <a:r>
              <a:rPr lang="ja-JP" altLang="en-US" sz="2800" dirty="0" smtClean="0">
                <a:latin typeface="+mn-ea"/>
              </a:rPr>
              <a:t>さえた授業をつくります。</a:t>
            </a:r>
            <a:r>
              <a:rPr lang="en-US" altLang="ja-JP" sz="2800" dirty="0" smtClean="0">
                <a:latin typeface="+mn-ea"/>
              </a:rPr>
              <a:t>〔</a:t>
            </a:r>
            <a:r>
              <a:rPr lang="ja-JP" altLang="en-US" sz="2800" dirty="0">
                <a:latin typeface="+mn-ea"/>
              </a:rPr>
              <a:t>小学校算数の場合</a:t>
            </a:r>
            <a:r>
              <a:rPr lang="en-US" altLang="ja-JP" sz="2800" dirty="0" smtClean="0">
                <a:latin typeface="+mn-ea"/>
              </a:rPr>
              <a:t>〕</a:t>
            </a:r>
          </a:p>
          <a:p>
            <a:pPr>
              <a:lnSpc>
                <a:spcPts val="4500"/>
              </a:lnSpc>
            </a:pPr>
            <a:r>
              <a:rPr lang="ja-JP" altLang="en-US" sz="2800" dirty="0" smtClean="0">
                <a:latin typeface="+mn-ea"/>
              </a:rPr>
              <a:t>・ブックレット</a:t>
            </a:r>
            <a:r>
              <a:rPr lang="ja-JP" altLang="en-US" sz="2800" dirty="0">
                <a:latin typeface="+mn-ea"/>
              </a:rPr>
              <a:t>の</a:t>
            </a:r>
            <a:r>
              <a:rPr lang="en-US" altLang="ja-JP" sz="2800" dirty="0">
                <a:latin typeface="+mn-ea"/>
              </a:rPr>
              <a:t>P.</a:t>
            </a:r>
            <a:r>
              <a:rPr lang="ja-JP" altLang="en-US" sz="2800" dirty="0">
                <a:latin typeface="+mn-ea"/>
              </a:rPr>
              <a:t>６の　 </a:t>
            </a:r>
            <a:r>
              <a:rPr lang="ja-JP" altLang="en-US" sz="2800" dirty="0" smtClean="0">
                <a:latin typeface="+mn-ea"/>
              </a:rPr>
              <a:t>（</a:t>
            </a:r>
            <a:r>
              <a:rPr lang="ja-JP" altLang="en-US" sz="2800" dirty="0">
                <a:latin typeface="+mn-ea"/>
              </a:rPr>
              <a:t>学習</a:t>
            </a:r>
            <a:r>
              <a:rPr lang="ja-JP" altLang="en-US" sz="2800" dirty="0" smtClean="0">
                <a:latin typeface="+mn-ea"/>
              </a:rPr>
              <a:t>活動例）を参考に</a:t>
            </a:r>
            <a:endParaRPr lang="en-US" altLang="ja-JP" sz="2800" dirty="0" smtClean="0">
              <a:latin typeface="+mn-ea"/>
            </a:endParaRPr>
          </a:p>
          <a:p>
            <a:pPr>
              <a:lnSpc>
                <a:spcPts val="4500"/>
              </a:lnSpc>
            </a:pPr>
            <a:r>
              <a:rPr lang="ja-JP" altLang="en-US" sz="2800" dirty="0">
                <a:latin typeface="+mn-ea"/>
              </a:rPr>
              <a:t>　</a:t>
            </a:r>
            <a:r>
              <a:rPr lang="ja-JP" altLang="en-US" sz="2800" dirty="0" smtClean="0">
                <a:latin typeface="+mn-ea"/>
              </a:rPr>
              <a:t>しましょう。</a:t>
            </a:r>
            <a:r>
              <a:rPr lang="en-US" altLang="ja-JP" sz="2800" dirty="0">
                <a:latin typeface="+mn-ea"/>
              </a:rPr>
              <a:t>〔</a:t>
            </a:r>
            <a:r>
              <a:rPr lang="ja-JP" altLang="en-US" sz="2800" dirty="0">
                <a:latin typeface="+mn-ea"/>
              </a:rPr>
              <a:t>小学校算数の場合</a:t>
            </a:r>
            <a:r>
              <a:rPr lang="en-US" altLang="ja-JP" sz="2800" dirty="0" smtClean="0">
                <a:latin typeface="+mn-ea"/>
              </a:rPr>
              <a:t>〕</a:t>
            </a:r>
            <a:r>
              <a:rPr lang="ja-JP" altLang="en-US" sz="2800" dirty="0" smtClean="0">
                <a:latin typeface="+mn-ea"/>
              </a:rPr>
              <a:t>　</a:t>
            </a:r>
            <a:endParaRPr lang="en-US" altLang="ja-JP" sz="2800" dirty="0" smtClean="0">
              <a:latin typeface="+mn-ea"/>
            </a:endParaRPr>
          </a:p>
          <a:p>
            <a:pPr>
              <a:lnSpc>
                <a:spcPts val="4500"/>
              </a:lnSpc>
            </a:pPr>
            <a:r>
              <a:rPr lang="ja-JP" altLang="en-US" sz="2800" dirty="0" smtClean="0">
                <a:latin typeface="+mn-ea"/>
              </a:rPr>
              <a:t>・指導のポイントが的確に押さえられているところ</a:t>
            </a:r>
            <a:endParaRPr lang="en-US" altLang="ja-JP" sz="2800" dirty="0" smtClean="0">
              <a:latin typeface="+mn-ea"/>
            </a:endParaRPr>
          </a:p>
          <a:p>
            <a:pPr>
              <a:lnSpc>
                <a:spcPts val="4500"/>
              </a:lnSpc>
            </a:pPr>
            <a:r>
              <a:rPr lang="ja-JP" altLang="en-US" sz="2800" dirty="0">
                <a:latin typeface="+mn-ea"/>
              </a:rPr>
              <a:t>　</a:t>
            </a:r>
            <a:r>
              <a:rPr lang="ja-JP" altLang="en-US" sz="2800" dirty="0" smtClean="0">
                <a:latin typeface="+mn-ea"/>
              </a:rPr>
              <a:t>に絞って模擬授業を行います。</a:t>
            </a:r>
            <a:endParaRPr lang="en-US" altLang="ja-JP" sz="2800" dirty="0" smtClean="0">
              <a:latin typeface="+mn-ea"/>
            </a:endParaRPr>
          </a:p>
          <a:p>
            <a:pPr>
              <a:lnSpc>
                <a:spcPts val="4500"/>
              </a:lnSpc>
            </a:pPr>
            <a:r>
              <a:rPr lang="ja-JP" altLang="en-US" sz="2800" dirty="0" smtClean="0">
                <a:latin typeface="+mn-ea"/>
              </a:rPr>
              <a:t>・必要に応じて板書の一部も考えて</a:t>
            </a:r>
            <a:endParaRPr lang="en-US" altLang="ja-JP" sz="2800" dirty="0" smtClean="0">
              <a:latin typeface="+mn-ea"/>
            </a:endParaRPr>
          </a:p>
          <a:p>
            <a:pPr>
              <a:lnSpc>
                <a:spcPts val="4500"/>
              </a:lnSpc>
            </a:pPr>
            <a:r>
              <a:rPr lang="ja-JP" altLang="en-US" sz="2800" dirty="0">
                <a:latin typeface="+mn-ea"/>
              </a:rPr>
              <a:t>　</a:t>
            </a:r>
            <a:r>
              <a:rPr lang="ja-JP" altLang="en-US" sz="2800" dirty="0" smtClean="0">
                <a:latin typeface="+mn-ea"/>
              </a:rPr>
              <a:t>みましょう。</a:t>
            </a:r>
            <a:endParaRPr lang="ja-JP" altLang="ja-JP" sz="2800" dirty="0">
              <a:latin typeface="+mn-ea"/>
            </a:endParaRPr>
          </a:p>
        </p:txBody>
      </p:sp>
      <p:pic>
        <p:nvPicPr>
          <p:cNvPr id="7" name="Picture 2" descr="C:\Users\U47\Desktop\図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9980">
            <a:off x="4274465" y="2025481"/>
            <a:ext cx="841518" cy="55510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U47\Desktop\図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32461">
            <a:off x="4341584" y="3182740"/>
            <a:ext cx="777740" cy="544819"/>
          </a:xfrm>
          <a:prstGeom prst="rect">
            <a:avLst/>
          </a:prstGeom>
          <a:noFill/>
          <a:extLst>
            <a:ext uri="{909E8E84-426E-40DD-AFC4-6F175D3DCCD1}">
              <a14:hiddenFill xmlns:a14="http://schemas.microsoft.com/office/drawing/2010/main">
                <a:solidFill>
                  <a:srgbClr val="FFFFFF"/>
                </a:solidFill>
              </a14:hiddenFill>
            </a:ext>
          </a:extLst>
        </p:spPr>
      </p:pic>
      <p:sp>
        <p:nvSpPr>
          <p:cNvPr id="10" name="正方形/長方形 9"/>
          <p:cNvSpPr/>
          <p:nvPr/>
        </p:nvSpPr>
        <p:spPr>
          <a:xfrm>
            <a:off x="6243145" y="5078076"/>
            <a:ext cx="2707655" cy="1491489"/>
          </a:xfrm>
          <a:prstGeom prst="rect">
            <a:avLst/>
          </a:prstGeom>
          <a:solidFill>
            <a:srgbClr val="CC99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6330718" y="5182395"/>
            <a:ext cx="2532968" cy="1277410"/>
          </a:xfrm>
          <a:prstGeom prst="rect">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sp>
        <p:nvSpPr>
          <p:cNvPr id="2" name="テキスト ボックス 1"/>
          <p:cNvSpPr txBox="1"/>
          <p:nvPr/>
        </p:nvSpPr>
        <p:spPr>
          <a:xfrm>
            <a:off x="6332914" y="5204290"/>
            <a:ext cx="2485672" cy="1206421"/>
          </a:xfrm>
          <a:prstGeom prst="rect">
            <a:avLst/>
          </a:prstGeom>
          <a:noFill/>
        </p:spPr>
        <p:txBody>
          <a:bodyPr wrap="square" rtlCol="0">
            <a:spAutoFit/>
          </a:bodyPr>
          <a:lstStyle/>
          <a:p>
            <a:pPr>
              <a:lnSpc>
                <a:spcPts val="3000"/>
              </a:lnSpc>
            </a:pPr>
            <a:r>
              <a:rPr kumimoji="1" lang="ja-JP" altLang="en-US" sz="2000" b="1" dirty="0" smtClean="0">
                <a:solidFill>
                  <a:srgbClr val="3333CC"/>
                </a:solidFill>
              </a:rPr>
              <a:t>　</a:t>
            </a:r>
            <a:r>
              <a:rPr kumimoji="1" lang="ja-JP" altLang="en-US" sz="2000" b="1" dirty="0" smtClean="0">
                <a:solidFill>
                  <a:schemeClr val="bg1"/>
                </a:solidFill>
              </a:rPr>
              <a:t>ワークシートに記入しながら考えていきましょう。</a:t>
            </a:r>
            <a:endParaRPr kumimoji="1" lang="ja-JP" altLang="en-US" sz="2000" b="1" dirty="0">
              <a:solidFill>
                <a:schemeClr val="bg1"/>
              </a:solidFill>
            </a:endParaRPr>
          </a:p>
        </p:txBody>
      </p:sp>
    </p:spTree>
    <p:extLst>
      <p:ext uri="{BB962C8B-B14F-4D97-AF65-F5344CB8AC3E}">
        <p14:creationId xmlns:p14="http://schemas.microsoft.com/office/powerpoint/2010/main" val="612476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Ⅲ</a:t>
            </a:r>
            <a:r>
              <a:rPr lang="ja-JP" altLang="en-US" sz="4800" b="1" dirty="0" smtClean="0">
                <a:latin typeface="+mn-ea"/>
              </a:rPr>
              <a:t>　模擬授業をしてみよう</a:t>
            </a:r>
            <a:endParaRPr kumimoji="1" lang="ja-JP" altLang="en-US" sz="3200" b="1" dirty="0"/>
          </a:p>
        </p:txBody>
      </p:sp>
      <p:sp>
        <p:nvSpPr>
          <p:cNvPr id="3" name="テキスト ボックス 2"/>
          <p:cNvSpPr txBox="1"/>
          <p:nvPr/>
        </p:nvSpPr>
        <p:spPr>
          <a:xfrm>
            <a:off x="420130" y="1566765"/>
            <a:ext cx="8550875" cy="3970318"/>
          </a:xfrm>
          <a:prstGeom prst="rect">
            <a:avLst/>
          </a:prstGeom>
          <a:noFill/>
        </p:spPr>
        <p:txBody>
          <a:bodyPr wrap="square" rtlCol="0">
            <a:spAutoFit/>
          </a:bodyPr>
          <a:lstStyle/>
          <a:p>
            <a:r>
              <a:rPr lang="ja-JP" altLang="en-US" sz="3600" dirty="0"/>
              <a:t>模擬授業を</a:t>
            </a:r>
            <a:r>
              <a:rPr lang="ja-JP" altLang="en-US" sz="3600" dirty="0" smtClean="0"/>
              <a:t>行う（</a:t>
            </a:r>
            <a:r>
              <a:rPr lang="en-US" altLang="ja-JP" sz="3600" dirty="0" smtClean="0">
                <a:latin typeface="+mn-ea"/>
              </a:rPr>
              <a:t>15</a:t>
            </a:r>
            <a:r>
              <a:rPr lang="ja-JP" altLang="ja-JP" sz="3600" dirty="0">
                <a:latin typeface="+mn-ea"/>
              </a:rPr>
              <a:t>分</a:t>
            </a:r>
            <a:r>
              <a:rPr lang="ja-JP" altLang="ja-JP" sz="3600" dirty="0" smtClean="0">
                <a:latin typeface="+mn-ea"/>
              </a:rPr>
              <a:t>）</a:t>
            </a:r>
            <a:endParaRPr lang="en-US" altLang="ja-JP" sz="3600" dirty="0" smtClean="0">
              <a:latin typeface="+mn-ea"/>
            </a:endParaRPr>
          </a:p>
          <a:p>
            <a:r>
              <a:rPr lang="ja-JP" altLang="en-US" sz="3600" dirty="0" smtClean="0">
                <a:latin typeface="+mn-ea"/>
              </a:rPr>
              <a:t>・模擬授業者（グループ代表）を決める</a:t>
            </a:r>
            <a:endParaRPr lang="en-US" altLang="ja-JP" sz="3600" dirty="0" smtClean="0">
              <a:latin typeface="+mn-ea"/>
            </a:endParaRPr>
          </a:p>
          <a:p>
            <a:r>
              <a:rPr lang="ja-JP" altLang="en-US" sz="3600" dirty="0" smtClean="0">
                <a:latin typeface="+mn-ea"/>
              </a:rPr>
              <a:t>　</a:t>
            </a:r>
            <a:r>
              <a:rPr lang="en-US" altLang="ja-JP" sz="3600" dirty="0" smtClean="0">
                <a:latin typeface="+mn-ea"/>
              </a:rPr>
              <a:t>※</a:t>
            </a:r>
            <a:r>
              <a:rPr lang="ja-JP" altLang="en-US" sz="3600" dirty="0" smtClean="0">
                <a:latin typeface="+mn-ea"/>
              </a:rPr>
              <a:t>模擬授業者以外は児童生徒役</a:t>
            </a:r>
            <a:endParaRPr lang="en-US" altLang="ja-JP" sz="3600" dirty="0" smtClean="0">
              <a:latin typeface="+mn-ea"/>
            </a:endParaRPr>
          </a:p>
          <a:p>
            <a:endParaRPr lang="en-US" altLang="ja-JP" sz="3600" dirty="0" smtClean="0">
              <a:latin typeface="+mn-ea"/>
            </a:endParaRPr>
          </a:p>
          <a:p>
            <a:r>
              <a:rPr lang="ja-JP" altLang="en-US" sz="3600" dirty="0" smtClean="0">
                <a:latin typeface="+mn-ea"/>
              </a:rPr>
              <a:t>・グループごとに模擬授業を行う</a:t>
            </a:r>
            <a:endParaRPr lang="en-US" altLang="ja-JP" sz="3600" dirty="0" smtClean="0">
              <a:latin typeface="+mn-ea"/>
            </a:endParaRPr>
          </a:p>
          <a:p>
            <a:r>
              <a:rPr lang="ja-JP" altLang="en-US" sz="3600" dirty="0">
                <a:latin typeface="+mn-ea"/>
              </a:rPr>
              <a:t>　</a:t>
            </a:r>
            <a:r>
              <a:rPr lang="en-US" altLang="ja-JP" sz="3600" dirty="0" smtClean="0">
                <a:latin typeface="+mn-ea"/>
              </a:rPr>
              <a:t>※</a:t>
            </a:r>
            <a:r>
              <a:rPr lang="ja-JP" altLang="en-US" sz="3600" dirty="0" smtClean="0">
                <a:latin typeface="+mn-ea"/>
              </a:rPr>
              <a:t>各グループ５分間</a:t>
            </a:r>
            <a:endParaRPr lang="en-US" altLang="ja-JP" sz="3600" dirty="0" smtClean="0">
              <a:latin typeface="+mn-ea"/>
            </a:endParaRPr>
          </a:p>
          <a:p>
            <a:r>
              <a:rPr lang="ja-JP" altLang="en-US" sz="3600" dirty="0">
                <a:latin typeface="+mn-ea"/>
              </a:rPr>
              <a:t>　</a:t>
            </a:r>
            <a:r>
              <a:rPr lang="en-US" altLang="ja-JP" sz="3600" dirty="0" smtClean="0">
                <a:latin typeface="+mn-ea"/>
              </a:rPr>
              <a:t>※</a:t>
            </a:r>
            <a:r>
              <a:rPr lang="ja-JP" altLang="en-US" sz="3600" dirty="0" smtClean="0">
                <a:latin typeface="+mn-ea"/>
              </a:rPr>
              <a:t>必要に応じて板書しながら</a:t>
            </a:r>
            <a:endParaRPr lang="ja-JP" altLang="ja-JP" sz="3600" dirty="0">
              <a:latin typeface="+mn-ea"/>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3157" y="4481224"/>
            <a:ext cx="2359754" cy="2256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7199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Ⅲ</a:t>
            </a:r>
            <a:r>
              <a:rPr lang="ja-JP" altLang="en-US" sz="4800" b="1" dirty="0" smtClean="0">
                <a:latin typeface="+mn-ea"/>
              </a:rPr>
              <a:t>　模擬授業をしてみよう</a:t>
            </a:r>
            <a:endParaRPr kumimoji="1" lang="ja-JP" altLang="en-US" sz="3200" b="1" dirty="0"/>
          </a:p>
        </p:txBody>
      </p:sp>
      <p:sp>
        <p:nvSpPr>
          <p:cNvPr id="3" name="テキスト ボックス 2"/>
          <p:cNvSpPr txBox="1"/>
          <p:nvPr/>
        </p:nvSpPr>
        <p:spPr>
          <a:xfrm>
            <a:off x="420130" y="1665621"/>
            <a:ext cx="8550875" cy="2308324"/>
          </a:xfrm>
          <a:prstGeom prst="rect">
            <a:avLst/>
          </a:prstGeom>
          <a:noFill/>
        </p:spPr>
        <p:txBody>
          <a:bodyPr wrap="square" rtlCol="0">
            <a:spAutoFit/>
          </a:bodyPr>
          <a:lstStyle/>
          <a:p>
            <a:r>
              <a:rPr lang="ja-JP" altLang="en-US" sz="3600" dirty="0"/>
              <a:t>感想を共有</a:t>
            </a:r>
            <a:r>
              <a:rPr lang="ja-JP" altLang="en-US" sz="3600" dirty="0" smtClean="0"/>
              <a:t>する</a:t>
            </a:r>
            <a:endParaRPr lang="en-US" altLang="ja-JP" sz="3600" dirty="0" smtClean="0"/>
          </a:p>
          <a:p>
            <a:r>
              <a:rPr lang="ja-JP" altLang="en-US" sz="3600" dirty="0" smtClean="0"/>
              <a:t>・グループ内で感想を出し合う（３分）</a:t>
            </a:r>
            <a:endParaRPr lang="en-US" altLang="ja-JP" sz="3600" dirty="0" smtClean="0"/>
          </a:p>
          <a:p>
            <a:endParaRPr lang="en-US" altLang="ja-JP" sz="3600" dirty="0"/>
          </a:p>
          <a:p>
            <a:r>
              <a:rPr lang="ja-JP" altLang="en-US" sz="3600" dirty="0" smtClean="0"/>
              <a:t>・全体で発表する（３分）</a:t>
            </a:r>
            <a:endParaRPr lang="en-US" altLang="ja-JP" sz="3600" dirty="0" smtClean="0"/>
          </a:p>
        </p:txBody>
      </p:sp>
      <p:sp>
        <p:nvSpPr>
          <p:cNvPr id="4" name="下矢印 3"/>
          <p:cNvSpPr/>
          <p:nvPr/>
        </p:nvSpPr>
        <p:spPr>
          <a:xfrm>
            <a:off x="1895011" y="2829699"/>
            <a:ext cx="450376" cy="559559"/>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2951" y="3973945"/>
            <a:ext cx="4304330" cy="2735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62552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solidFill>
                  <a:schemeClr val="bg1">
                    <a:lumMod val="75000"/>
                  </a:schemeClr>
                </a:solidFill>
                <a:latin typeface="+mn-ea"/>
              </a:rPr>
              <a:t>Ⅰ　</a:t>
            </a:r>
            <a:r>
              <a:rPr lang="ja-JP" altLang="en-US" sz="2800" b="1" dirty="0">
                <a:solidFill>
                  <a:schemeClr val="bg1">
                    <a:lumMod val="75000"/>
                  </a:schemeClr>
                </a:solidFill>
                <a:latin typeface="+mn-ea"/>
              </a:rPr>
              <a:t>本校</a:t>
            </a:r>
            <a:r>
              <a:rPr lang="ja-JP" altLang="ja-JP" sz="2800" b="1" dirty="0" smtClean="0">
                <a:solidFill>
                  <a:schemeClr val="bg1">
                    <a:lumMod val="75000"/>
                  </a:schemeClr>
                </a:solidFill>
                <a:latin typeface="+mn-ea"/>
              </a:rPr>
              <a:t>の課題</a:t>
            </a:r>
            <a:r>
              <a:rPr lang="ja-JP" altLang="ja-JP" sz="2800" b="1" dirty="0">
                <a:solidFill>
                  <a:schemeClr val="bg1">
                    <a:lumMod val="75000"/>
                  </a:schemeClr>
                </a:solidFill>
                <a:latin typeface="+mn-ea"/>
              </a:rPr>
              <a:t>を確かめよう（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500"/>
              </a:lnSpc>
            </a:pPr>
            <a:r>
              <a:rPr lang="ja-JP" altLang="ja-JP" sz="2800" b="1" dirty="0">
                <a:solidFill>
                  <a:schemeClr val="bg1">
                    <a:lumMod val="75000"/>
                  </a:schemeClr>
                </a:solidFill>
                <a:latin typeface="+mn-ea"/>
              </a:rPr>
              <a:t>Ⅱ　つまずきの要因や指導</a:t>
            </a:r>
            <a:r>
              <a:rPr lang="ja-JP" altLang="ja-JP" sz="2800" b="1" dirty="0" smtClean="0">
                <a:solidFill>
                  <a:schemeClr val="bg1">
                    <a:lumMod val="75000"/>
                  </a:schemeClr>
                </a:solidFill>
                <a:latin typeface="+mn-ea"/>
              </a:rPr>
              <a:t>の</a:t>
            </a:r>
            <a:endParaRPr lang="en-US" altLang="ja-JP" sz="2800" b="1" dirty="0" smtClean="0">
              <a:solidFill>
                <a:schemeClr val="bg1">
                  <a:lumMod val="75000"/>
                </a:schemeClr>
              </a:solidFill>
              <a:latin typeface="+mn-ea"/>
            </a:endParaRPr>
          </a:p>
          <a:p>
            <a:pPr>
              <a:lnSpc>
                <a:spcPts val="4000"/>
              </a:lnSpc>
            </a:pPr>
            <a:r>
              <a:rPr lang="ja-JP" altLang="en-US" sz="2800" b="1" dirty="0" smtClean="0">
                <a:solidFill>
                  <a:schemeClr val="bg1">
                    <a:lumMod val="75000"/>
                  </a:schemeClr>
                </a:solidFill>
                <a:latin typeface="+mn-ea"/>
              </a:rPr>
              <a:t>　</a:t>
            </a:r>
            <a:r>
              <a:rPr lang="ja-JP" altLang="ja-JP" sz="2800" b="1" dirty="0" smtClean="0">
                <a:solidFill>
                  <a:schemeClr val="bg1">
                    <a:lumMod val="75000"/>
                  </a:schemeClr>
                </a:solidFill>
                <a:latin typeface="+mn-ea"/>
              </a:rPr>
              <a:t>ポイントを理解しよう（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000"/>
              </a:lnSpc>
            </a:pPr>
            <a:r>
              <a:rPr lang="ja-JP" altLang="ja-JP" sz="2800" b="1" dirty="0">
                <a:solidFill>
                  <a:schemeClr val="bg1">
                    <a:lumMod val="75000"/>
                  </a:schemeClr>
                </a:solidFill>
                <a:latin typeface="+mn-ea"/>
              </a:rPr>
              <a:t>Ⅲ　模擬授業をしてみよう（</a:t>
            </a:r>
            <a:r>
              <a:rPr lang="en-US" altLang="ja-JP" sz="2800" b="1" dirty="0" smtClean="0">
                <a:solidFill>
                  <a:schemeClr val="bg1">
                    <a:lumMod val="75000"/>
                  </a:schemeClr>
                </a:solidFill>
                <a:latin typeface="+mn-ea"/>
              </a:rPr>
              <a:t>36</a:t>
            </a:r>
            <a:r>
              <a:rPr lang="ja-JP" altLang="ja-JP" sz="2800" b="1" dirty="0" smtClean="0">
                <a:solidFill>
                  <a:schemeClr val="bg1">
                    <a:lumMod val="75000"/>
                  </a:schemeClr>
                </a:solidFill>
                <a:latin typeface="+mn-ea"/>
              </a:rPr>
              <a:t>分</a:t>
            </a:r>
            <a:r>
              <a:rPr lang="ja-JP" altLang="ja-JP" sz="2800" b="1" dirty="0">
                <a:solidFill>
                  <a:schemeClr val="bg1">
                    <a:lumMod val="75000"/>
                  </a:schemeClr>
                </a:solidFill>
                <a:latin typeface="+mn-ea"/>
              </a:rPr>
              <a:t>）</a:t>
            </a:r>
          </a:p>
          <a:p>
            <a:pPr>
              <a:lnSpc>
                <a:spcPts val="6000"/>
              </a:lnSpc>
            </a:pPr>
            <a:r>
              <a:rPr lang="ja-JP" altLang="ja-JP" sz="2800" b="1" dirty="0" smtClean="0">
                <a:latin typeface="+mn-ea"/>
              </a:rPr>
              <a:t>Ⅳ</a:t>
            </a:r>
            <a:r>
              <a:rPr lang="ja-JP" altLang="ja-JP" sz="2800" b="1" dirty="0">
                <a:latin typeface="+mn-ea"/>
              </a:rPr>
              <a:t>　授業例をビデオで確かめよう</a:t>
            </a:r>
            <a:r>
              <a:rPr lang="ja-JP" altLang="ja-JP" sz="2800" b="1" dirty="0" smtClean="0">
                <a:latin typeface="+mn-ea"/>
              </a:rPr>
              <a:t>（</a:t>
            </a:r>
            <a:r>
              <a:rPr lang="en-US" altLang="ja-JP" sz="2800" b="1" dirty="0" smtClean="0">
                <a:latin typeface="+mn-ea"/>
              </a:rPr>
              <a:t>10</a:t>
            </a:r>
            <a:r>
              <a:rPr lang="ja-JP" altLang="ja-JP" sz="2800" b="1" dirty="0" smtClean="0">
                <a:latin typeface="+mn-ea"/>
              </a:rPr>
              <a:t>分）</a:t>
            </a:r>
            <a:endParaRPr lang="en-US" altLang="ja-JP" sz="2800" b="1" dirty="0" smtClean="0">
              <a:latin typeface="+mn-ea"/>
            </a:endParaRPr>
          </a:p>
          <a:p>
            <a:pPr>
              <a:lnSpc>
                <a:spcPts val="6000"/>
              </a:lnSpc>
            </a:pPr>
            <a:r>
              <a:rPr kumimoji="1" lang="en-US" altLang="ja-JP" sz="2800" b="1" dirty="0" smtClean="0">
                <a:solidFill>
                  <a:schemeClr val="bg1">
                    <a:lumMod val="75000"/>
                  </a:schemeClr>
                </a:solidFill>
                <a:latin typeface="+mn-ea"/>
              </a:rPr>
              <a:t>Ⅴ</a:t>
            </a:r>
            <a:r>
              <a:rPr kumimoji="1" lang="ja-JP" altLang="en-US" sz="2800" b="1" dirty="0" smtClean="0">
                <a:solidFill>
                  <a:schemeClr val="bg1">
                    <a:lumMod val="75000"/>
                  </a:schemeClr>
                </a:solidFill>
                <a:latin typeface="+mn-ea"/>
              </a:rPr>
              <a:t>　振り返り学習の取り組みを見直そう（</a:t>
            </a:r>
            <a:r>
              <a:rPr kumimoji="1" lang="en-US" altLang="ja-JP" sz="2800" b="1" dirty="0" smtClean="0">
                <a:solidFill>
                  <a:schemeClr val="bg1">
                    <a:lumMod val="75000"/>
                  </a:schemeClr>
                </a:solidFill>
                <a:latin typeface="+mn-ea"/>
              </a:rPr>
              <a:t>10</a:t>
            </a:r>
            <a:r>
              <a:rPr kumimoji="1" lang="ja-JP" altLang="en-US" sz="2800" b="1" dirty="0" smtClean="0">
                <a:solidFill>
                  <a:schemeClr val="bg1">
                    <a:lumMod val="75000"/>
                  </a:schemeClr>
                </a:solidFill>
                <a:latin typeface="+mn-ea"/>
              </a:rPr>
              <a:t>分）</a:t>
            </a:r>
            <a:endParaRPr kumimoji="1" lang="en-US" altLang="ja-JP" sz="2800" b="1" dirty="0" smtClean="0">
              <a:solidFill>
                <a:schemeClr val="bg1">
                  <a:lumMod val="75000"/>
                </a:schemeClr>
              </a:solidFill>
              <a:latin typeface="+mn-ea"/>
            </a:endParaRPr>
          </a:p>
          <a:p>
            <a:pPr>
              <a:lnSpc>
                <a:spcPts val="6000"/>
              </a:lnSpc>
            </a:pPr>
            <a:r>
              <a:rPr lang="en-US" altLang="ja-JP" sz="2800" b="1" dirty="0" smtClean="0">
                <a:solidFill>
                  <a:schemeClr val="bg1">
                    <a:lumMod val="75000"/>
                  </a:schemeClr>
                </a:solidFill>
                <a:latin typeface="+mn-ea"/>
              </a:rPr>
              <a:t>Ⅵ</a:t>
            </a:r>
            <a:r>
              <a:rPr lang="ja-JP" altLang="en-US" sz="2800" b="1" dirty="0" smtClean="0">
                <a:solidFill>
                  <a:schemeClr val="bg1">
                    <a:lumMod val="75000"/>
                  </a:schemeClr>
                </a:solidFill>
                <a:latin typeface="+mn-ea"/>
              </a:rPr>
              <a:t>　研修の振り返り（４分）</a:t>
            </a:r>
            <a:endParaRPr kumimoji="1" lang="ja-JP" altLang="en-US" sz="2800" b="1" dirty="0">
              <a:solidFill>
                <a:schemeClr val="bg1">
                  <a:lumMod val="75000"/>
                </a:schemeClr>
              </a:solidFill>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24397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3844477688"/>
              </p:ext>
            </p:extLst>
          </p:nvPr>
        </p:nvGraphicFramePr>
        <p:xfrm>
          <a:off x="395785" y="1516130"/>
          <a:ext cx="8352429" cy="5021150"/>
        </p:xfrm>
        <a:graphic>
          <a:graphicData uri="http://schemas.openxmlformats.org/drawingml/2006/table">
            <a:tbl>
              <a:tblPr firstRow="1" bandRow="1">
                <a:tableStyleId>{5940675A-B579-460E-94D1-54222C63F5DA}</a:tableStyleId>
              </a:tblPr>
              <a:tblGrid>
                <a:gridCol w="2784143"/>
                <a:gridCol w="2784143"/>
                <a:gridCol w="2784143"/>
              </a:tblGrid>
              <a:tr h="1004230">
                <a:tc>
                  <a:txBody>
                    <a:bodyPr/>
                    <a:lstStyle/>
                    <a:p>
                      <a:pPr algn="ctr"/>
                      <a:r>
                        <a:rPr kumimoji="1" lang="ja-JP" altLang="en-US" sz="2800" dirty="0" smtClean="0"/>
                        <a:t>校種・教科</a:t>
                      </a:r>
                      <a:endParaRPr kumimoji="1" lang="ja-JP" altLang="en-US" sz="2800" dirty="0"/>
                    </a:p>
                  </a:txBody>
                  <a:tcPr anchor="ctr"/>
                </a:tc>
                <a:tc>
                  <a:txBody>
                    <a:bodyPr/>
                    <a:lstStyle/>
                    <a:p>
                      <a:pPr algn="ctr"/>
                      <a:r>
                        <a:rPr kumimoji="1" lang="ja-JP" altLang="en-US" sz="2800" dirty="0" smtClean="0"/>
                        <a:t>内容</a:t>
                      </a:r>
                      <a:endParaRPr kumimoji="1" lang="ja-JP" altLang="en-US" sz="2800" dirty="0"/>
                    </a:p>
                  </a:txBody>
                  <a:tcPr anchor="ctr"/>
                </a:tc>
                <a:tc>
                  <a:txBody>
                    <a:bodyPr/>
                    <a:lstStyle/>
                    <a:p>
                      <a:pPr algn="ctr"/>
                      <a:r>
                        <a:rPr kumimoji="1" lang="ja-JP" altLang="en-US" sz="2800" dirty="0" smtClean="0"/>
                        <a:t>ブックレットの</a:t>
                      </a:r>
                      <a:endParaRPr kumimoji="1" lang="en-US" altLang="ja-JP" sz="2800" dirty="0" smtClean="0"/>
                    </a:p>
                    <a:p>
                      <a:pPr algn="ctr"/>
                      <a:r>
                        <a:rPr kumimoji="1" lang="ja-JP" altLang="en-US" sz="2800" dirty="0" smtClean="0"/>
                        <a:t>ページ</a:t>
                      </a:r>
                      <a:endParaRPr kumimoji="1" lang="ja-JP" altLang="en-US" sz="2800" dirty="0"/>
                    </a:p>
                  </a:txBody>
                  <a:tcPr anchor="ctr"/>
                </a:tc>
              </a:tr>
              <a:tr h="1004230">
                <a:tc>
                  <a:txBody>
                    <a:bodyPr/>
                    <a:lstStyle/>
                    <a:p>
                      <a:pPr algn="ctr"/>
                      <a:r>
                        <a:rPr kumimoji="1" lang="ja-JP" altLang="en-US" sz="2800" dirty="0" smtClean="0"/>
                        <a:t>小学校国語</a:t>
                      </a:r>
                      <a:endParaRPr kumimoji="1" lang="ja-JP" altLang="en-US" sz="2800" dirty="0"/>
                    </a:p>
                  </a:txBody>
                  <a:tcPr anchor="ctr"/>
                </a:tc>
                <a:tc>
                  <a:txBody>
                    <a:bodyPr/>
                    <a:lstStyle/>
                    <a:p>
                      <a:pPr algn="l"/>
                      <a:r>
                        <a:rPr kumimoji="1" lang="ja-JP" altLang="en-US" sz="2800" dirty="0" smtClean="0"/>
                        <a:t>文の構成を考える</a:t>
                      </a:r>
                      <a:endParaRPr kumimoji="1" lang="ja-JP" alt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smtClean="0">
                          <a:latin typeface="+mn-ea"/>
                          <a:ea typeface="+mn-ea"/>
                        </a:rPr>
                        <a:t>P.</a:t>
                      </a:r>
                      <a:r>
                        <a:rPr kumimoji="1" lang="ja-JP" altLang="en-US" sz="2800" dirty="0" smtClean="0">
                          <a:latin typeface="+mn-ea"/>
                          <a:ea typeface="+mn-ea"/>
                        </a:rPr>
                        <a:t>４</a:t>
                      </a:r>
                      <a:endParaRPr kumimoji="1" lang="ja-JP" altLang="en-US" sz="2800" dirty="0"/>
                    </a:p>
                  </a:txBody>
                  <a:tcPr anchor="ctr"/>
                </a:tc>
              </a:tr>
              <a:tr h="1004230">
                <a:tc>
                  <a:txBody>
                    <a:bodyPr/>
                    <a:lstStyle/>
                    <a:p>
                      <a:pPr algn="ctr"/>
                      <a:r>
                        <a:rPr kumimoji="1" lang="ja-JP" altLang="en-US" sz="2800" dirty="0" smtClean="0"/>
                        <a:t>小学校算数</a:t>
                      </a:r>
                      <a:endParaRPr kumimoji="1" lang="ja-JP" altLang="en-US" sz="2800" dirty="0"/>
                    </a:p>
                  </a:txBody>
                  <a:tcPr anchor="ctr"/>
                </a:tc>
                <a:tc>
                  <a:txBody>
                    <a:bodyPr/>
                    <a:lstStyle/>
                    <a:p>
                      <a:pPr algn="l"/>
                      <a:r>
                        <a:rPr kumimoji="1" lang="ja-JP" altLang="en-US" sz="2800" dirty="0" smtClean="0">
                          <a:latin typeface="+mn-ea"/>
                          <a:ea typeface="+mn-ea"/>
                        </a:rPr>
                        <a:t>乗法の意味（割合）</a:t>
                      </a:r>
                      <a:endParaRPr kumimoji="1" lang="ja-JP" altLang="en-US" sz="2800" dirty="0">
                        <a:latin typeface="+mn-ea"/>
                        <a:ea typeface="+mn-ea"/>
                      </a:endParaRPr>
                    </a:p>
                  </a:txBody>
                  <a:tcPr anchor="ctr"/>
                </a:tc>
                <a:tc>
                  <a:txBody>
                    <a:bodyPr/>
                    <a:lstStyle/>
                    <a:p>
                      <a:pPr algn="ctr"/>
                      <a:r>
                        <a:rPr kumimoji="1" lang="en-US" altLang="ja-JP" sz="2800" dirty="0" smtClean="0">
                          <a:latin typeface="+mn-ea"/>
                          <a:ea typeface="+mn-ea"/>
                        </a:rPr>
                        <a:t>P.</a:t>
                      </a:r>
                      <a:r>
                        <a:rPr kumimoji="1" lang="ja-JP" altLang="en-US" sz="2800" dirty="0" smtClean="0">
                          <a:latin typeface="+mn-ea"/>
                          <a:ea typeface="+mn-ea"/>
                        </a:rPr>
                        <a:t>６</a:t>
                      </a:r>
                      <a:endParaRPr kumimoji="1" lang="ja-JP" altLang="en-US" sz="2800" dirty="0">
                        <a:latin typeface="+mn-ea"/>
                        <a:ea typeface="+mn-ea"/>
                      </a:endParaRPr>
                    </a:p>
                  </a:txBody>
                  <a:tcPr anchor="ctr"/>
                </a:tc>
              </a:tr>
              <a:tr h="1004230">
                <a:tc>
                  <a:txBody>
                    <a:bodyPr/>
                    <a:lstStyle/>
                    <a:p>
                      <a:pPr algn="ctr"/>
                      <a:r>
                        <a:rPr kumimoji="1" lang="ja-JP" altLang="en-US" sz="2800" dirty="0" smtClean="0">
                          <a:solidFill>
                            <a:schemeClr val="bg1">
                              <a:lumMod val="85000"/>
                            </a:schemeClr>
                          </a:solidFill>
                        </a:rPr>
                        <a:t>中学校国語</a:t>
                      </a:r>
                      <a:endParaRPr kumimoji="1" lang="ja-JP" altLang="en-US" sz="2800" dirty="0">
                        <a:solidFill>
                          <a:schemeClr val="bg1">
                            <a:lumMod val="85000"/>
                          </a:schemeClr>
                        </a:solidFill>
                      </a:endParaRPr>
                    </a:p>
                  </a:txBody>
                  <a:tcPr anchor="ctr"/>
                </a:tc>
                <a:tc>
                  <a:txBody>
                    <a:bodyPr/>
                    <a:lstStyle/>
                    <a:p>
                      <a:pPr algn="l"/>
                      <a:r>
                        <a:rPr kumimoji="1" lang="ja-JP" altLang="en-US" sz="2800" dirty="0" smtClean="0">
                          <a:solidFill>
                            <a:schemeClr val="bg1">
                              <a:lumMod val="85000"/>
                            </a:schemeClr>
                          </a:solidFill>
                        </a:rPr>
                        <a:t>話し合いを整理する</a:t>
                      </a:r>
                      <a:endParaRPr kumimoji="1" lang="ja-JP" altLang="en-US" sz="2800" dirty="0">
                        <a:solidFill>
                          <a:schemeClr val="bg1">
                            <a:lumMod val="8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smtClean="0">
                          <a:solidFill>
                            <a:schemeClr val="bg1">
                              <a:lumMod val="85000"/>
                            </a:schemeClr>
                          </a:solidFill>
                          <a:latin typeface="+mn-ea"/>
                          <a:ea typeface="+mn-ea"/>
                        </a:rPr>
                        <a:t>P.18</a:t>
                      </a:r>
                      <a:endParaRPr kumimoji="1" lang="ja-JP" altLang="en-US" sz="2800" dirty="0">
                        <a:solidFill>
                          <a:schemeClr val="bg1">
                            <a:lumMod val="85000"/>
                          </a:schemeClr>
                        </a:solidFill>
                      </a:endParaRPr>
                    </a:p>
                  </a:txBody>
                  <a:tcPr anchor="ctr"/>
                </a:tc>
              </a:tr>
              <a:tr h="1004230">
                <a:tc>
                  <a:txBody>
                    <a:bodyPr/>
                    <a:lstStyle/>
                    <a:p>
                      <a:pPr algn="ctr"/>
                      <a:r>
                        <a:rPr kumimoji="1" lang="ja-JP" altLang="en-US" sz="2800" dirty="0" smtClean="0">
                          <a:solidFill>
                            <a:schemeClr val="bg1">
                              <a:lumMod val="85000"/>
                            </a:schemeClr>
                          </a:solidFill>
                        </a:rPr>
                        <a:t>中学校数学</a:t>
                      </a:r>
                      <a:endParaRPr kumimoji="1" lang="ja-JP" altLang="en-US" sz="2800" dirty="0">
                        <a:solidFill>
                          <a:schemeClr val="bg1">
                            <a:lumMod val="85000"/>
                          </a:schemeClr>
                        </a:solidFill>
                      </a:endParaRPr>
                    </a:p>
                  </a:txBody>
                  <a:tcPr anchor="ctr"/>
                </a:tc>
                <a:tc>
                  <a:txBody>
                    <a:bodyPr/>
                    <a:lstStyle/>
                    <a:p>
                      <a:pPr algn="l"/>
                      <a:r>
                        <a:rPr kumimoji="1" lang="ja-JP" altLang="en-US" sz="2800" dirty="0" smtClean="0">
                          <a:solidFill>
                            <a:schemeClr val="bg1">
                              <a:lumMod val="85000"/>
                            </a:schemeClr>
                          </a:solidFill>
                        </a:rPr>
                        <a:t>円柱と円錐の体積の関係</a:t>
                      </a:r>
                      <a:endParaRPr kumimoji="1" lang="ja-JP" altLang="en-US" sz="2800" dirty="0">
                        <a:solidFill>
                          <a:schemeClr val="bg1">
                            <a:lumMod val="8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smtClean="0">
                          <a:solidFill>
                            <a:schemeClr val="bg1">
                              <a:lumMod val="85000"/>
                            </a:schemeClr>
                          </a:solidFill>
                          <a:latin typeface="+mn-ea"/>
                          <a:ea typeface="+mn-ea"/>
                        </a:rPr>
                        <a:t>P.23</a:t>
                      </a:r>
                      <a:endParaRPr kumimoji="1" lang="ja-JP" altLang="en-US" sz="2800" dirty="0">
                        <a:solidFill>
                          <a:schemeClr val="bg1">
                            <a:lumMod val="85000"/>
                          </a:schemeClr>
                        </a:solidFill>
                      </a:endParaRPr>
                    </a:p>
                  </a:txBody>
                  <a:tcPr anchor="ctr"/>
                </a:tc>
              </a:tr>
            </a:tbl>
          </a:graphicData>
        </a:graphic>
      </p:graphicFrame>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4400" b="1" dirty="0">
                <a:latin typeface="+mn-ea"/>
              </a:rPr>
              <a:t>Ⅳ　授業例をビデオで</a:t>
            </a:r>
            <a:r>
              <a:rPr lang="ja-JP" altLang="ja-JP" sz="4400" b="1" dirty="0" smtClean="0">
                <a:latin typeface="+mn-ea"/>
              </a:rPr>
              <a:t>確かめよう</a:t>
            </a:r>
            <a:endParaRPr kumimoji="1" lang="ja-JP" altLang="en-US" sz="2800" b="1" dirty="0"/>
          </a:p>
        </p:txBody>
      </p:sp>
    </p:spTree>
    <p:extLst>
      <p:ext uri="{BB962C8B-B14F-4D97-AF65-F5344CB8AC3E}">
        <p14:creationId xmlns:p14="http://schemas.microsoft.com/office/powerpoint/2010/main" val="3959993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latin typeface="+mn-ea"/>
              </a:rPr>
              <a:t>Ⅰ　</a:t>
            </a:r>
            <a:r>
              <a:rPr lang="ja-JP" altLang="en-US" sz="2800" b="1" dirty="0">
                <a:latin typeface="+mn-ea"/>
              </a:rPr>
              <a:t>本校</a:t>
            </a:r>
            <a:r>
              <a:rPr lang="ja-JP" altLang="ja-JP" sz="2800" b="1" dirty="0" smtClean="0">
                <a:latin typeface="+mn-ea"/>
              </a:rPr>
              <a:t>の課題</a:t>
            </a:r>
            <a:r>
              <a:rPr lang="ja-JP" altLang="ja-JP" sz="2800" b="1" dirty="0">
                <a:latin typeface="+mn-ea"/>
              </a:rPr>
              <a:t>を確かめよう（</a:t>
            </a:r>
            <a:r>
              <a:rPr lang="en-US" altLang="ja-JP" sz="2800" b="1" dirty="0">
                <a:latin typeface="+mn-ea"/>
              </a:rPr>
              <a:t>15</a:t>
            </a:r>
            <a:r>
              <a:rPr lang="ja-JP" altLang="ja-JP" sz="2800" b="1" dirty="0">
                <a:latin typeface="+mn-ea"/>
              </a:rPr>
              <a:t>分）</a:t>
            </a:r>
          </a:p>
          <a:p>
            <a:pPr>
              <a:lnSpc>
                <a:spcPts val="6500"/>
              </a:lnSpc>
            </a:pPr>
            <a:r>
              <a:rPr lang="ja-JP" altLang="ja-JP" sz="2800" b="1" dirty="0">
                <a:latin typeface="+mn-ea"/>
              </a:rPr>
              <a:t>Ⅱ　つまずきの要因や指導</a:t>
            </a:r>
            <a:r>
              <a:rPr lang="ja-JP" altLang="ja-JP" sz="2800" b="1" dirty="0" smtClean="0">
                <a:latin typeface="+mn-ea"/>
              </a:rPr>
              <a:t>の</a:t>
            </a:r>
            <a:endParaRPr lang="en-US" altLang="ja-JP" sz="2800" b="1" dirty="0" smtClean="0">
              <a:latin typeface="+mn-ea"/>
            </a:endParaRPr>
          </a:p>
          <a:p>
            <a:pPr>
              <a:lnSpc>
                <a:spcPts val="4000"/>
              </a:lnSpc>
            </a:pPr>
            <a:r>
              <a:rPr lang="ja-JP" altLang="en-US" sz="2800" b="1" dirty="0" smtClean="0">
                <a:latin typeface="+mn-ea"/>
              </a:rPr>
              <a:t>　</a:t>
            </a:r>
            <a:r>
              <a:rPr lang="ja-JP" altLang="ja-JP" sz="2800" b="1" dirty="0" smtClean="0">
                <a:latin typeface="+mn-ea"/>
              </a:rPr>
              <a:t>ポイントを理解しよう（</a:t>
            </a:r>
            <a:r>
              <a:rPr lang="en-US" altLang="ja-JP" sz="2800" b="1" dirty="0">
                <a:latin typeface="+mn-ea"/>
              </a:rPr>
              <a:t>15</a:t>
            </a:r>
            <a:r>
              <a:rPr lang="ja-JP" altLang="ja-JP" sz="2800" b="1" dirty="0">
                <a:latin typeface="+mn-ea"/>
              </a:rPr>
              <a:t>分）</a:t>
            </a:r>
          </a:p>
          <a:p>
            <a:pPr>
              <a:lnSpc>
                <a:spcPts val="6000"/>
              </a:lnSpc>
            </a:pPr>
            <a:r>
              <a:rPr lang="ja-JP" altLang="ja-JP" sz="2800" b="1" dirty="0">
                <a:latin typeface="+mn-ea"/>
              </a:rPr>
              <a:t>Ⅲ　模擬授業をしてみよう（</a:t>
            </a:r>
            <a:r>
              <a:rPr lang="en-US" altLang="ja-JP" sz="2800" b="1" dirty="0" smtClean="0">
                <a:latin typeface="+mn-ea"/>
              </a:rPr>
              <a:t>36</a:t>
            </a:r>
            <a:r>
              <a:rPr lang="ja-JP" altLang="ja-JP" sz="2800" b="1" dirty="0" smtClean="0">
                <a:latin typeface="+mn-ea"/>
              </a:rPr>
              <a:t>分</a:t>
            </a:r>
            <a:r>
              <a:rPr lang="ja-JP" altLang="ja-JP" sz="2800" b="1" dirty="0">
                <a:latin typeface="+mn-ea"/>
              </a:rPr>
              <a:t>）</a:t>
            </a:r>
          </a:p>
          <a:p>
            <a:pPr>
              <a:lnSpc>
                <a:spcPts val="6000"/>
              </a:lnSpc>
            </a:pPr>
            <a:r>
              <a:rPr lang="ja-JP" altLang="ja-JP" sz="2800" b="1" dirty="0" smtClean="0">
                <a:latin typeface="+mn-ea"/>
              </a:rPr>
              <a:t>Ⅳ</a:t>
            </a:r>
            <a:r>
              <a:rPr lang="ja-JP" altLang="ja-JP" sz="2800" b="1" dirty="0">
                <a:latin typeface="+mn-ea"/>
              </a:rPr>
              <a:t>　授業例をビデオで確かめよう</a:t>
            </a:r>
            <a:r>
              <a:rPr lang="ja-JP" altLang="ja-JP" sz="2800" b="1" dirty="0" smtClean="0">
                <a:latin typeface="+mn-ea"/>
              </a:rPr>
              <a:t>（</a:t>
            </a:r>
            <a:r>
              <a:rPr lang="en-US" altLang="ja-JP" sz="2800" b="1" dirty="0" smtClean="0">
                <a:latin typeface="+mn-ea"/>
              </a:rPr>
              <a:t>10</a:t>
            </a:r>
            <a:r>
              <a:rPr lang="ja-JP" altLang="ja-JP" sz="2800" b="1" dirty="0" smtClean="0">
                <a:latin typeface="+mn-ea"/>
              </a:rPr>
              <a:t>分）</a:t>
            </a:r>
            <a:endParaRPr lang="en-US" altLang="ja-JP" sz="2800" b="1" dirty="0" smtClean="0">
              <a:latin typeface="+mn-ea"/>
            </a:endParaRPr>
          </a:p>
          <a:p>
            <a:pPr>
              <a:lnSpc>
                <a:spcPts val="6000"/>
              </a:lnSpc>
            </a:pPr>
            <a:r>
              <a:rPr kumimoji="1" lang="en-US" altLang="ja-JP" sz="2800" b="1" dirty="0" smtClean="0">
                <a:latin typeface="+mn-ea"/>
              </a:rPr>
              <a:t>Ⅴ</a:t>
            </a:r>
            <a:r>
              <a:rPr kumimoji="1" lang="ja-JP" altLang="en-US" sz="2800" b="1" dirty="0" smtClean="0">
                <a:latin typeface="+mn-ea"/>
              </a:rPr>
              <a:t>　振り返り学習の取り組みを見直そう（</a:t>
            </a:r>
            <a:r>
              <a:rPr kumimoji="1" lang="en-US" altLang="ja-JP" sz="2800" b="1" dirty="0" smtClean="0">
                <a:latin typeface="+mn-ea"/>
              </a:rPr>
              <a:t>10</a:t>
            </a:r>
            <a:r>
              <a:rPr kumimoji="1" lang="ja-JP" altLang="en-US" sz="2800" b="1" dirty="0" smtClean="0">
                <a:latin typeface="+mn-ea"/>
              </a:rPr>
              <a:t>分）</a:t>
            </a:r>
            <a:endParaRPr kumimoji="1" lang="en-US" altLang="ja-JP" sz="2800" b="1" dirty="0" smtClean="0">
              <a:latin typeface="+mn-ea"/>
            </a:endParaRPr>
          </a:p>
          <a:p>
            <a:pPr>
              <a:lnSpc>
                <a:spcPts val="6000"/>
              </a:lnSpc>
            </a:pPr>
            <a:r>
              <a:rPr lang="en-US" altLang="ja-JP" sz="2800" b="1" dirty="0" smtClean="0">
                <a:latin typeface="+mn-ea"/>
              </a:rPr>
              <a:t>Ⅵ</a:t>
            </a:r>
            <a:r>
              <a:rPr lang="ja-JP" altLang="en-US" sz="2800" b="1" dirty="0" smtClean="0">
                <a:latin typeface="+mn-ea"/>
              </a:rPr>
              <a:t>　研修の振り返り（４分）</a:t>
            </a:r>
            <a:endParaRPr kumimoji="1" lang="ja-JP" altLang="en-US" sz="2800" b="1" dirty="0">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23918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4400" b="1" dirty="0">
                <a:latin typeface="+mn-ea"/>
              </a:rPr>
              <a:t>Ⅳ　授業例をビデオで</a:t>
            </a:r>
            <a:r>
              <a:rPr lang="ja-JP" altLang="ja-JP" sz="4400" b="1" dirty="0" smtClean="0">
                <a:latin typeface="+mn-ea"/>
              </a:rPr>
              <a:t>確かめよう</a:t>
            </a:r>
            <a:endParaRPr kumimoji="1" lang="ja-JP" altLang="en-US" sz="2800" b="1" dirty="0"/>
          </a:p>
        </p:txBody>
      </p:sp>
      <p:sp>
        <p:nvSpPr>
          <p:cNvPr id="4" name="テキスト ボックス 3"/>
          <p:cNvSpPr txBox="1"/>
          <p:nvPr/>
        </p:nvSpPr>
        <p:spPr>
          <a:xfrm>
            <a:off x="446874" y="5359647"/>
            <a:ext cx="8550875" cy="1200329"/>
          </a:xfrm>
          <a:prstGeom prst="rect">
            <a:avLst/>
          </a:prstGeom>
          <a:noFill/>
        </p:spPr>
        <p:txBody>
          <a:bodyPr wrap="square" rtlCol="0">
            <a:spAutoFit/>
          </a:bodyPr>
          <a:lstStyle/>
          <a:p>
            <a:r>
              <a:rPr lang="ja-JP" altLang="en-US" sz="3600" dirty="0"/>
              <a:t>感想を共有</a:t>
            </a:r>
            <a:r>
              <a:rPr lang="ja-JP" altLang="en-US" sz="3600" dirty="0" smtClean="0"/>
              <a:t>する</a:t>
            </a:r>
            <a:endParaRPr lang="en-US" altLang="ja-JP" sz="3600" dirty="0" smtClean="0"/>
          </a:p>
          <a:p>
            <a:r>
              <a:rPr lang="ja-JP" altLang="en-US" sz="3600" dirty="0" smtClean="0"/>
              <a:t>・グループ内で感想を出し合う</a:t>
            </a:r>
            <a:endParaRPr lang="en-US" altLang="ja-JP" sz="3600" dirty="0" smtClean="0"/>
          </a:p>
        </p:txBody>
      </p:sp>
      <p:pic>
        <p:nvPicPr>
          <p:cNvPr id="10" name="図 9" descr="Z:\共有情報\09_所員研究\2014\2014教育研究発表大会\記録(写真)\H26  記録写真【保存先】\12_2月22日(当日)\4_研究発表（全体会）\1_生徒の学力向上（教科）\DSCN6255.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9770" y="1991731"/>
            <a:ext cx="2316665" cy="1771650"/>
          </a:xfrm>
          <a:prstGeom prst="rect">
            <a:avLst/>
          </a:prstGeom>
          <a:noFill/>
          <a:ln>
            <a:noFill/>
          </a:ln>
        </p:spPr>
      </p:pic>
      <p:pic>
        <p:nvPicPr>
          <p:cNvPr id="1026" name="Picture 2" descr="Z:\事務文書\教科教育\教科部共同研究\H26共同研究（研修パッケージ関係）\小学校国語（ビデオ撮影）\DSC0477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3660" y="1991731"/>
            <a:ext cx="2362200" cy="1771650"/>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1986146" y="3045471"/>
            <a:ext cx="1557772" cy="646331"/>
          </a:xfrm>
          <a:prstGeom prst="rect">
            <a:avLst/>
          </a:prstGeom>
          <a:noFill/>
        </p:spPr>
        <p:txBody>
          <a:bodyPr wrap="square" rtlCol="0">
            <a:spAutoFit/>
          </a:bodyPr>
          <a:lstStyle/>
          <a:p>
            <a:pPr algn="ctr"/>
            <a:r>
              <a:rPr kumimoji="1" lang="ja-JP" altLang="en-US" b="1" dirty="0" smtClean="0">
                <a:ln w="3175">
                  <a:solidFill>
                    <a:schemeClr val="bg1"/>
                  </a:solidFill>
                </a:ln>
                <a:latin typeface="ＤＦ特太ゴシック体" panose="020B0509000000000000" pitchFamily="49" charset="-128"/>
                <a:ea typeface="ＤＦ特太ゴシック体" panose="020B0509000000000000" pitchFamily="49" charset="-128"/>
              </a:rPr>
              <a:t>小学校国語</a:t>
            </a:r>
            <a:endParaRPr kumimoji="1" lang="en-US" altLang="ja-JP" b="1" dirty="0" smtClean="0">
              <a:ln w="3175">
                <a:solidFill>
                  <a:schemeClr val="bg1"/>
                </a:solidFill>
              </a:ln>
              <a:latin typeface="ＤＦ特太ゴシック体" panose="020B0509000000000000" pitchFamily="49" charset="-128"/>
              <a:ea typeface="ＤＦ特太ゴシック体" panose="020B0509000000000000" pitchFamily="49" charset="-128"/>
            </a:endParaRPr>
          </a:p>
          <a:p>
            <a:pPr algn="ctr"/>
            <a:r>
              <a:rPr lang="ja-JP" altLang="en-US" b="1" dirty="0">
                <a:ln w="3175">
                  <a:solidFill>
                    <a:schemeClr val="bg1"/>
                  </a:solidFill>
                </a:ln>
                <a:latin typeface="ＤＦ特太ゴシック体" panose="020B0509000000000000" pitchFamily="49" charset="-128"/>
                <a:ea typeface="ＤＦ特太ゴシック体" panose="020B0509000000000000" pitchFamily="49" charset="-128"/>
              </a:rPr>
              <a:t>模擬授業</a:t>
            </a:r>
            <a:endParaRPr kumimoji="1" lang="ja-JP" altLang="en-US" b="1" dirty="0">
              <a:ln w="3175">
                <a:solidFill>
                  <a:schemeClr val="bg1"/>
                </a:solidFill>
              </a:ln>
              <a:latin typeface="ＤＦ特太ゴシック体" panose="020B0509000000000000" pitchFamily="49" charset="-128"/>
              <a:ea typeface="ＤＦ特太ゴシック体" panose="020B0509000000000000" pitchFamily="49" charset="-128"/>
            </a:endParaRPr>
          </a:p>
        </p:txBody>
      </p:sp>
      <p:sp>
        <p:nvSpPr>
          <p:cNvPr id="7" name="テキスト ボックス 6"/>
          <p:cNvSpPr txBox="1"/>
          <p:nvPr/>
        </p:nvSpPr>
        <p:spPr>
          <a:xfrm>
            <a:off x="5709216" y="3016286"/>
            <a:ext cx="1557772" cy="646331"/>
          </a:xfrm>
          <a:prstGeom prst="rect">
            <a:avLst/>
          </a:prstGeom>
          <a:noFill/>
        </p:spPr>
        <p:txBody>
          <a:bodyPr wrap="square" rtlCol="0">
            <a:spAutoFit/>
          </a:bodyPr>
          <a:lstStyle/>
          <a:p>
            <a:pPr algn="ctr"/>
            <a:r>
              <a:rPr kumimoji="1" lang="ja-JP" altLang="en-US" b="1" dirty="0" smtClean="0">
                <a:ln w="3175">
                  <a:solidFill>
                    <a:schemeClr val="bg1"/>
                  </a:solidFill>
                </a:ln>
                <a:latin typeface="ＤＦ特太ゴシック体" panose="020B0509000000000000" pitchFamily="49" charset="-128"/>
                <a:ea typeface="ＤＦ特太ゴシック体" panose="020B0509000000000000" pitchFamily="49" charset="-128"/>
              </a:rPr>
              <a:t>小学校算数</a:t>
            </a:r>
            <a:endParaRPr kumimoji="1" lang="en-US" altLang="ja-JP" b="1" dirty="0" smtClean="0">
              <a:ln w="3175">
                <a:solidFill>
                  <a:schemeClr val="bg1"/>
                </a:solidFill>
              </a:ln>
              <a:latin typeface="ＤＦ特太ゴシック体" panose="020B0509000000000000" pitchFamily="49" charset="-128"/>
              <a:ea typeface="ＤＦ特太ゴシック体" panose="020B0509000000000000" pitchFamily="49" charset="-128"/>
            </a:endParaRPr>
          </a:p>
          <a:p>
            <a:pPr algn="ctr"/>
            <a:r>
              <a:rPr lang="ja-JP" altLang="en-US" b="1" dirty="0">
                <a:ln w="3175">
                  <a:solidFill>
                    <a:schemeClr val="bg1"/>
                  </a:solidFill>
                </a:ln>
                <a:latin typeface="ＤＦ特太ゴシック体" panose="020B0509000000000000" pitchFamily="49" charset="-128"/>
                <a:ea typeface="ＤＦ特太ゴシック体" panose="020B0509000000000000" pitchFamily="49" charset="-128"/>
              </a:rPr>
              <a:t>模擬授業</a:t>
            </a:r>
            <a:endParaRPr kumimoji="1" lang="ja-JP" altLang="en-US" b="1" dirty="0">
              <a:ln w="3175">
                <a:solidFill>
                  <a:schemeClr val="bg1"/>
                </a:solidFill>
              </a:ln>
              <a:latin typeface="ＤＦ特太ゴシック体" panose="020B0509000000000000" pitchFamily="49" charset="-128"/>
              <a:ea typeface="ＤＦ特太ゴシック体" panose="020B0509000000000000" pitchFamily="49" charset="-128"/>
            </a:endParaRPr>
          </a:p>
        </p:txBody>
      </p:sp>
      <p:sp>
        <p:nvSpPr>
          <p:cNvPr id="6" name="動作設定ボタン : 進む/次へ 5"/>
          <p:cNvSpPr/>
          <p:nvPr/>
        </p:nvSpPr>
        <p:spPr>
          <a:xfrm>
            <a:off x="6211668" y="3925614"/>
            <a:ext cx="646386" cy="599089"/>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5502531" y="4482275"/>
            <a:ext cx="2065181" cy="584775"/>
          </a:xfrm>
          <a:prstGeom prst="rect">
            <a:avLst/>
          </a:prstGeom>
          <a:noFill/>
        </p:spPr>
        <p:txBody>
          <a:bodyPr wrap="square" lIns="91440" tIns="45720" rIns="91440" bIns="45720">
            <a:spAutoFit/>
          </a:bodyPr>
          <a:lstStyle/>
          <a:p>
            <a:pPr algn="ctr"/>
            <a:r>
              <a:rPr lang="ja-JP" altLang="en-U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クリック</a:t>
            </a:r>
            <a:endParaRPr lang="ja-JP" altLang="en-U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動作設定ボタン : 進む/次へ 10"/>
          <p:cNvSpPr/>
          <p:nvPr/>
        </p:nvSpPr>
        <p:spPr>
          <a:xfrm>
            <a:off x="2451306" y="3925614"/>
            <a:ext cx="646386" cy="599089"/>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742169" y="4482275"/>
            <a:ext cx="2065181" cy="584775"/>
          </a:xfrm>
          <a:prstGeom prst="rect">
            <a:avLst/>
          </a:prstGeom>
          <a:noFill/>
        </p:spPr>
        <p:txBody>
          <a:bodyPr wrap="square" lIns="91440" tIns="45720" rIns="91440" bIns="45720">
            <a:spAutoFit/>
          </a:bodyPr>
          <a:lstStyle/>
          <a:p>
            <a:pPr algn="ctr"/>
            <a:r>
              <a:rPr lang="ja-JP" altLang="en-U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クリック</a:t>
            </a:r>
            <a:endParaRPr lang="ja-JP" altLang="en-U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34579596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solidFill>
                  <a:schemeClr val="bg1">
                    <a:lumMod val="75000"/>
                  </a:schemeClr>
                </a:solidFill>
                <a:latin typeface="+mn-ea"/>
              </a:rPr>
              <a:t>Ⅰ　</a:t>
            </a:r>
            <a:r>
              <a:rPr lang="ja-JP" altLang="en-US" sz="2800" b="1" dirty="0">
                <a:solidFill>
                  <a:schemeClr val="bg1">
                    <a:lumMod val="75000"/>
                  </a:schemeClr>
                </a:solidFill>
                <a:latin typeface="+mn-ea"/>
              </a:rPr>
              <a:t>本校</a:t>
            </a:r>
            <a:r>
              <a:rPr lang="ja-JP" altLang="ja-JP" sz="2800" b="1" dirty="0" smtClean="0">
                <a:solidFill>
                  <a:schemeClr val="bg1">
                    <a:lumMod val="75000"/>
                  </a:schemeClr>
                </a:solidFill>
                <a:latin typeface="+mn-ea"/>
              </a:rPr>
              <a:t>の課題</a:t>
            </a:r>
            <a:r>
              <a:rPr lang="ja-JP" altLang="ja-JP" sz="2800" b="1" dirty="0">
                <a:solidFill>
                  <a:schemeClr val="bg1">
                    <a:lumMod val="75000"/>
                  </a:schemeClr>
                </a:solidFill>
                <a:latin typeface="+mn-ea"/>
              </a:rPr>
              <a:t>を確かめよう（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500"/>
              </a:lnSpc>
            </a:pPr>
            <a:r>
              <a:rPr lang="ja-JP" altLang="ja-JP" sz="2800" b="1" dirty="0">
                <a:solidFill>
                  <a:schemeClr val="bg1">
                    <a:lumMod val="75000"/>
                  </a:schemeClr>
                </a:solidFill>
                <a:latin typeface="+mn-ea"/>
              </a:rPr>
              <a:t>Ⅱ　つまずきの要因や指導</a:t>
            </a:r>
            <a:r>
              <a:rPr lang="ja-JP" altLang="ja-JP" sz="2800" b="1" dirty="0" smtClean="0">
                <a:solidFill>
                  <a:schemeClr val="bg1">
                    <a:lumMod val="75000"/>
                  </a:schemeClr>
                </a:solidFill>
                <a:latin typeface="+mn-ea"/>
              </a:rPr>
              <a:t>の</a:t>
            </a:r>
            <a:endParaRPr lang="en-US" altLang="ja-JP" sz="2800" b="1" dirty="0" smtClean="0">
              <a:solidFill>
                <a:schemeClr val="bg1">
                  <a:lumMod val="75000"/>
                </a:schemeClr>
              </a:solidFill>
              <a:latin typeface="+mn-ea"/>
            </a:endParaRPr>
          </a:p>
          <a:p>
            <a:pPr>
              <a:lnSpc>
                <a:spcPts val="4000"/>
              </a:lnSpc>
            </a:pPr>
            <a:r>
              <a:rPr lang="ja-JP" altLang="en-US" sz="2800" b="1" dirty="0" smtClean="0">
                <a:solidFill>
                  <a:schemeClr val="bg1">
                    <a:lumMod val="75000"/>
                  </a:schemeClr>
                </a:solidFill>
                <a:latin typeface="+mn-ea"/>
              </a:rPr>
              <a:t>　</a:t>
            </a:r>
            <a:r>
              <a:rPr lang="ja-JP" altLang="ja-JP" sz="2800" b="1" dirty="0" smtClean="0">
                <a:solidFill>
                  <a:schemeClr val="bg1">
                    <a:lumMod val="75000"/>
                  </a:schemeClr>
                </a:solidFill>
                <a:latin typeface="+mn-ea"/>
              </a:rPr>
              <a:t>ポイントを理解しよう（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000"/>
              </a:lnSpc>
            </a:pPr>
            <a:r>
              <a:rPr lang="ja-JP" altLang="ja-JP" sz="2800" b="1" dirty="0">
                <a:solidFill>
                  <a:schemeClr val="bg1">
                    <a:lumMod val="75000"/>
                  </a:schemeClr>
                </a:solidFill>
                <a:latin typeface="+mn-ea"/>
              </a:rPr>
              <a:t>Ⅲ　模擬授業をしてみよう（</a:t>
            </a:r>
            <a:r>
              <a:rPr lang="en-US" altLang="ja-JP" sz="2800" b="1" dirty="0" smtClean="0">
                <a:solidFill>
                  <a:schemeClr val="bg1">
                    <a:lumMod val="75000"/>
                  </a:schemeClr>
                </a:solidFill>
                <a:latin typeface="+mn-ea"/>
              </a:rPr>
              <a:t>36</a:t>
            </a:r>
            <a:r>
              <a:rPr lang="ja-JP" altLang="ja-JP" sz="2800" b="1" dirty="0" smtClean="0">
                <a:solidFill>
                  <a:schemeClr val="bg1">
                    <a:lumMod val="75000"/>
                  </a:schemeClr>
                </a:solidFill>
                <a:latin typeface="+mn-ea"/>
              </a:rPr>
              <a:t>分</a:t>
            </a:r>
            <a:r>
              <a:rPr lang="ja-JP" altLang="ja-JP" sz="2800" b="1" dirty="0">
                <a:solidFill>
                  <a:schemeClr val="bg1">
                    <a:lumMod val="75000"/>
                  </a:schemeClr>
                </a:solidFill>
                <a:latin typeface="+mn-ea"/>
              </a:rPr>
              <a:t>）</a:t>
            </a:r>
          </a:p>
          <a:p>
            <a:pPr>
              <a:lnSpc>
                <a:spcPts val="6000"/>
              </a:lnSpc>
            </a:pPr>
            <a:r>
              <a:rPr lang="ja-JP" altLang="ja-JP" sz="2800" b="1" dirty="0" smtClean="0">
                <a:solidFill>
                  <a:schemeClr val="bg1">
                    <a:lumMod val="75000"/>
                  </a:schemeClr>
                </a:solidFill>
                <a:latin typeface="+mn-ea"/>
              </a:rPr>
              <a:t>Ⅳ</a:t>
            </a:r>
            <a:r>
              <a:rPr lang="ja-JP" altLang="ja-JP" sz="2800" b="1" dirty="0">
                <a:solidFill>
                  <a:schemeClr val="bg1">
                    <a:lumMod val="75000"/>
                  </a:schemeClr>
                </a:solidFill>
                <a:latin typeface="+mn-ea"/>
              </a:rPr>
              <a:t>　授業例をビデオで確かめよう</a:t>
            </a:r>
            <a:r>
              <a:rPr lang="ja-JP" altLang="ja-JP" sz="2800" b="1" dirty="0" smtClean="0">
                <a:solidFill>
                  <a:schemeClr val="bg1">
                    <a:lumMod val="75000"/>
                  </a:schemeClr>
                </a:solidFill>
                <a:latin typeface="+mn-ea"/>
              </a:rPr>
              <a:t>（</a:t>
            </a:r>
            <a:r>
              <a:rPr lang="en-US" altLang="ja-JP" sz="2800" b="1" dirty="0" smtClean="0">
                <a:solidFill>
                  <a:schemeClr val="bg1">
                    <a:lumMod val="75000"/>
                  </a:schemeClr>
                </a:solidFill>
                <a:latin typeface="+mn-ea"/>
              </a:rPr>
              <a:t>10</a:t>
            </a:r>
            <a:r>
              <a:rPr lang="ja-JP" altLang="ja-JP" sz="2800" b="1" dirty="0" smtClean="0">
                <a:solidFill>
                  <a:schemeClr val="bg1">
                    <a:lumMod val="75000"/>
                  </a:schemeClr>
                </a:solidFill>
                <a:latin typeface="+mn-ea"/>
              </a:rPr>
              <a:t>分）</a:t>
            </a:r>
            <a:endParaRPr lang="en-US" altLang="ja-JP" sz="2800" b="1" dirty="0" smtClean="0">
              <a:solidFill>
                <a:schemeClr val="bg1">
                  <a:lumMod val="75000"/>
                </a:schemeClr>
              </a:solidFill>
              <a:latin typeface="+mn-ea"/>
            </a:endParaRPr>
          </a:p>
          <a:p>
            <a:pPr>
              <a:lnSpc>
                <a:spcPts val="6000"/>
              </a:lnSpc>
            </a:pPr>
            <a:r>
              <a:rPr kumimoji="1" lang="en-US" altLang="ja-JP" sz="2800" b="1" dirty="0" smtClean="0">
                <a:latin typeface="+mn-ea"/>
              </a:rPr>
              <a:t>Ⅴ</a:t>
            </a:r>
            <a:r>
              <a:rPr kumimoji="1" lang="ja-JP" altLang="en-US" sz="2800" b="1" dirty="0" smtClean="0">
                <a:latin typeface="+mn-ea"/>
              </a:rPr>
              <a:t>　振り返り学習の取り組みを見直そう（</a:t>
            </a:r>
            <a:r>
              <a:rPr kumimoji="1" lang="en-US" altLang="ja-JP" sz="2800" b="1" dirty="0" smtClean="0">
                <a:latin typeface="+mn-ea"/>
              </a:rPr>
              <a:t>10</a:t>
            </a:r>
            <a:r>
              <a:rPr kumimoji="1" lang="ja-JP" altLang="en-US" sz="2800" b="1" dirty="0" smtClean="0">
                <a:latin typeface="+mn-ea"/>
              </a:rPr>
              <a:t>分）</a:t>
            </a:r>
            <a:endParaRPr kumimoji="1" lang="en-US" altLang="ja-JP" sz="2800" b="1" dirty="0" smtClean="0">
              <a:latin typeface="+mn-ea"/>
            </a:endParaRPr>
          </a:p>
          <a:p>
            <a:pPr>
              <a:lnSpc>
                <a:spcPts val="6000"/>
              </a:lnSpc>
            </a:pPr>
            <a:r>
              <a:rPr lang="en-US" altLang="ja-JP" sz="2800" b="1" dirty="0" smtClean="0">
                <a:solidFill>
                  <a:schemeClr val="bg1">
                    <a:lumMod val="75000"/>
                  </a:schemeClr>
                </a:solidFill>
                <a:latin typeface="+mn-ea"/>
              </a:rPr>
              <a:t>Ⅵ</a:t>
            </a:r>
            <a:r>
              <a:rPr lang="ja-JP" altLang="en-US" sz="2800" b="1" dirty="0" smtClean="0">
                <a:solidFill>
                  <a:schemeClr val="bg1">
                    <a:lumMod val="75000"/>
                  </a:schemeClr>
                </a:solidFill>
                <a:latin typeface="+mn-ea"/>
              </a:rPr>
              <a:t>　研修の振り返り（４分）</a:t>
            </a:r>
            <a:endParaRPr kumimoji="1" lang="ja-JP" altLang="en-US" sz="2800" b="1" dirty="0">
              <a:solidFill>
                <a:schemeClr val="bg1">
                  <a:lumMod val="75000"/>
                </a:schemeClr>
              </a:solidFill>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87505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latin typeface="+mn-ea"/>
              </a:rPr>
              <a:t>Ⅴ</a:t>
            </a:r>
            <a:r>
              <a:rPr lang="ja-JP" altLang="en-US" sz="3600" b="1" dirty="0">
                <a:latin typeface="+mn-ea"/>
              </a:rPr>
              <a:t>　振り返り学習の取り組みを</a:t>
            </a:r>
            <a:r>
              <a:rPr lang="ja-JP" altLang="en-US" sz="3600" b="1" dirty="0" smtClean="0">
                <a:latin typeface="+mn-ea"/>
              </a:rPr>
              <a:t>見直そう</a:t>
            </a:r>
            <a:endParaRPr kumimoji="1" lang="ja-JP" altLang="en-US" sz="2000" b="1" dirty="0"/>
          </a:p>
        </p:txBody>
      </p:sp>
      <p:sp>
        <p:nvSpPr>
          <p:cNvPr id="5" name="角丸四角形 4"/>
          <p:cNvSpPr/>
          <p:nvPr/>
        </p:nvSpPr>
        <p:spPr>
          <a:xfrm>
            <a:off x="559559" y="3023027"/>
            <a:ext cx="8175008" cy="1248033"/>
          </a:xfrm>
          <a:prstGeom prst="roundRect">
            <a:avLst/>
          </a:prstGeom>
          <a:solidFill>
            <a:srgbClr val="FFFF99"/>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000"/>
              </a:lnSpc>
            </a:pP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rPr>
              <a:t>P.12</a:t>
            </a: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（小学校編）</a:t>
            </a:r>
            <a:endPar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endParaRPr>
          </a:p>
          <a:p>
            <a:pPr algn="ctr">
              <a:lnSpc>
                <a:spcPts val="4000"/>
              </a:lnSpc>
            </a:pP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lang="en-US" altLang="ja-JP" sz="2800" dirty="0" smtClean="0">
                <a:solidFill>
                  <a:schemeClr val="tx1"/>
                </a:solidFill>
                <a:latin typeface="HG丸ｺﾞｼｯｸM-PRO" panose="020F0600000000000000" pitchFamily="50" charset="-128"/>
                <a:ea typeface="HG丸ｺﾞｼｯｸM-PRO" panose="020F0600000000000000" pitchFamily="50" charset="-128"/>
              </a:rPr>
              <a:t>P.28</a:t>
            </a: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（中学校編）</a:t>
            </a:r>
            <a:endParaRPr kumimoji="1" lang="ja-JP" altLang="en-US" sz="2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23563" y="1371693"/>
            <a:ext cx="8918166" cy="1631216"/>
          </a:xfrm>
          <a:prstGeom prst="rect">
            <a:avLst/>
          </a:prstGeom>
          <a:noFill/>
        </p:spPr>
        <p:txBody>
          <a:bodyPr wrap="square" rtlCol="0">
            <a:spAutoFit/>
          </a:bodyPr>
          <a:lstStyle/>
          <a:p>
            <a:pPr>
              <a:lnSpc>
                <a:spcPts val="6000"/>
              </a:lnSpc>
            </a:pPr>
            <a:r>
              <a:rPr lang="ja-JP" altLang="en-US" sz="3600" dirty="0" smtClean="0">
                <a:latin typeface="+mn-ea"/>
              </a:rPr>
              <a:t>（１）振り返り学習がなぜ必要か</a:t>
            </a:r>
            <a:endParaRPr lang="en-US" altLang="ja-JP" sz="3600" dirty="0" smtClean="0">
              <a:latin typeface="+mn-ea"/>
            </a:endParaRPr>
          </a:p>
          <a:p>
            <a:pPr>
              <a:lnSpc>
                <a:spcPts val="6000"/>
              </a:lnSpc>
            </a:pPr>
            <a:r>
              <a:rPr kumimoji="1" lang="ja-JP" altLang="en-US" sz="3600" dirty="0" smtClean="0">
                <a:latin typeface="+mn-ea"/>
              </a:rPr>
              <a:t>（２）振り返り学習の計画・実践・見直し</a:t>
            </a:r>
            <a:endParaRPr kumimoji="1" lang="en-US" altLang="ja-JP" sz="3600" dirty="0" smtClean="0">
              <a:latin typeface="+mn-ea"/>
            </a:endParaRPr>
          </a:p>
        </p:txBody>
      </p:sp>
      <p:sp>
        <p:nvSpPr>
          <p:cNvPr id="2" name="角丸四角形吹き出し 1"/>
          <p:cNvSpPr/>
          <p:nvPr/>
        </p:nvSpPr>
        <p:spPr>
          <a:xfrm>
            <a:off x="559558" y="4427271"/>
            <a:ext cx="6851176" cy="1453059"/>
          </a:xfrm>
          <a:prstGeom prst="wedgeRoundRectCallout">
            <a:avLst>
              <a:gd name="adj1" fmla="val 57581"/>
              <a:gd name="adj2" fmla="val -835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758094" y="4441475"/>
            <a:ext cx="6652640" cy="1438855"/>
          </a:xfrm>
          <a:prstGeom prst="rect">
            <a:avLst/>
          </a:prstGeom>
          <a:noFill/>
        </p:spPr>
        <p:txBody>
          <a:bodyPr wrap="square" rtlCol="0">
            <a:spAutoFit/>
          </a:bodyPr>
          <a:lstStyle/>
          <a:p>
            <a:pPr>
              <a:lnSpc>
                <a:spcPts val="3500"/>
              </a:lnSpc>
            </a:pPr>
            <a:r>
              <a:rPr lang="ja-JP" altLang="en-US" sz="2400" dirty="0" smtClean="0">
                <a:latin typeface="+mn-ea"/>
              </a:rPr>
              <a:t>　ブックレットを読んで，振り返り学習の必要性やＰＤＣＡサイクルの確立について確かめましょう。</a:t>
            </a:r>
            <a:endParaRPr kumimoji="1" lang="en-US" altLang="ja-JP" sz="2400" dirty="0" smtClean="0">
              <a:latin typeface="+mn-ea"/>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4207" y="4365854"/>
            <a:ext cx="116036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ボックス 7"/>
          <p:cNvSpPr txBox="1"/>
          <p:nvPr/>
        </p:nvSpPr>
        <p:spPr>
          <a:xfrm>
            <a:off x="436736" y="5934922"/>
            <a:ext cx="8918166" cy="861774"/>
          </a:xfrm>
          <a:prstGeom prst="rect">
            <a:avLst/>
          </a:prstGeom>
          <a:noFill/>
        </p:spPr>
        <p:txBody>
          <a:bodyPr wrap="square" rtlCol="0">
            <a:spAutoFit/>
          </a:bodyPr>
          <a:lstStyle/>
          <a:p>
            <a:pPr>
              <a:lnSpc>
                <a:spcPts val="6000"/>
              </a:lnSpc>
            </a:pPr>
            <a:r>
              <a:rPr lang="ja-JP" altLang="en-US" sz="3600" dirty="0">
                <a:latin typeface="+mn-ea"/>
              </a:rPr>
              <a:t>全体</a:t>
            </a:r>
            <a:r>
              <a:rPr lang="ja-JP" altLang="en-US" sz="3600" dirty="0" smtClean="0">
                <a:latin typeface="+mn-ea"/>
              </a:rPr>
              <a:t>でブックレットを基に確認（４分）</a:t>
            </a:r>
            <a:endParaRPr lang="en-US" altLang="ja-JP" sz="3600" dirty="0" smtClean="0">
              <a:latin typeface="+mn-ea"/>
            </a:endParaRPr>
          </a:p>
        </p:txBody>
      </p:sp>
    </p:spTree>
    <p:extLst>
      <p:ext uri="{BB962C8B-B14F-4D97-AF65-F5344CB8AC3E}">
        <p14:creationId xmlns:p14="http://schemas.microsoft.com/office/powerpoint/2010/main" val="384014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latin typeface="+mn-ea"/>
              </a:rPr>
              <a:t>Ⅴ</a:t>
            </a:r>
            <a:r>
              <a:rPr lang="ja-JP" altLang="en-US" sz="3600" b="1" dirty="0">
                <a:latin typeface="+mn-ea"/>
              </a:rPr>
              <a:t>　振り返り学習の取り組みを</a:t>
            </a:r>
            <a:r>
              <a:rPr lang="ja-JP" altLang="en-US" sz="3600" b="1" dirty="0" smtClean="0">
                <a:latin typeface="+mn-ea"/>
              </a:rPr>
              <a:t>見直そう</a:t>
            </a:r>
            <a:endParaRPr kumimoji="1" lang="ja-JP" altLang="en-US" sz="2000" b="1" dirty="0"/>
          </a:p>
        </p:txBody>
      </p:sp>
      <p:sp>
        <p:nvSpPr>
          <p:cNvPr id="6" name="テキスト ボックス 5"/>
          <p:cNvSpPr txBox="1"/>
          <p:nvPr/>
        </p:nvSpPr>
        <p:spPr>
          <a:xfrm>
            <a:off x="-23563" y="1371693"/>
            <a:ext cx="8918166" cy="747320"/>
          </a:xfrm>
          <a:prstGeom prst="rect">
            <a:avLst/>
          </a:prstGeom>
          <a:noFill/>
        </p:spPr>
        <p:txBody>
          <a:bodyPr wrap="square" rtlCol="0">
            <a:spAutoFit/>
          </a:bodyPr>
          <a:lstStyle/>
          <a:p>
            <a:pPr>
              <a:lnSpc>
                <a:spcPts val="6000"/>
              </a:lnSpc>
            </a:pPr>
            <a:r>
              <a:rPr lang="ja-JP" altLang="en-US" sz="3600" dirty="0" smtClean="0">
                <a:latin typeface="+mn-ea"/>
              </a:rPr>
              <a:t>（３）取り組み事例</a:t>
            </a:r>
            <a:endParaRPr kumimoji="1" lang="en-US" altLang="ja-JP" sz="3600" dirty="0" smtClean="0">
              <a:latin typeface="+mn-ea"/>
            </a:endParaRPr>
          </a:p>
        </p:txBody>
      </p:sp>
      <p:sp>
        <p:nvSpPr>
          <p:cNvPr id="8" name="角丸四角形 7"/>
          <p:cNvSpPr/>
          <p:nvPr/>
        </p:nvSpPr>
        <p:spPr>
          <a:xfrm>
            <a:off x="559559" y="2149554"/>
            <a:ext cx="8175008" cy="1344273"/>
          </a:xfrm>
          <a:prstGeom prst="roundRect">
            <a:avLst/>
          </a:prstGeom>
          <a:solidFill>
            <a:srgbClr val="FFFF99"/>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000"/>
              </a:lnSpc>
            </a:pP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rPr>
              <a:t>P.13</a:t>
            </a: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a:t>
            </a:r>
            <a:r>
              <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rPr>
              <a:t>17</a:t>
            </a: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（小学校編）</a:t>
            </a:r>
            <a:endPar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endParaRPr>
          </a:p>
          <a:p>
            <a:pPr algn="ctr">
              <a:lnSpc>
                <a:spcPts val="4000"/>
              </a:lnSpc>
            </a:pP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lang="en-US" altLang="ja-JP" sz="2800" dirty="0" smtClean="0">
                <a:solidFill>
                  <a:schemeClr val="tx1"/>
                </a:solidFill>
                <a:latin typeface="HG丸ｺﾞｼｯｸM-PRO" panose="020F0600000000000000" pitchFamily="50" charset="-128"/>
                <a:ea typeface="HG丸ｺﾞｼｯｸM-PRO" panose="020F0600000000000000" pitchFamily="50" charset="-128"/>
              </a:rPr>
              <a:t>P.29</a:t>
            </a: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a:t>
            </a:r>
            <a:r>
              <a:rPr lang="en-US" altLang="ja-JP" sz="2800" dirty="0" smtClean="0">
                <a:solidFill>
                  <a:schemeClr val="tx1"/>
                </a:solidFill>
                <a:latin typeface="HG丸ｺﾞｼｯｸM-PRO" panose="020F0600000000000000" pitchFamily="50" charset="-128"/>
                <a:ea typeface="HG丸ｺﾞｼｯｸM-PRO" panose="020F0600000000000000" pitchFamily="50" charset="-128"/>
              </a:rPr>
              <a:t>33</a:t>
            </a: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（中学校編）</a:t>
            </a:r>
            <a:endParaRPr lang="en-US" altLang="ja-JP" sz="2800" dirty="0" smtClean="0">
              <a:solidFill>
                <a:schemeClr val="tx1"/>
              </a:solidFill>
              <a:latin typeface="HG丸ｺﾞｼｯｸM-PRO" panose="020F0600000000000000" pitchFamily="50" charset="-128"/>
              <a:ea typeface="HG丸ｺﾞｼｯｸM-PRO" panose="020F0600000000000000" pitchFamily="50" charset="-128"/>
            </a:endParaRPr>
          </a:p>
        </p:txBody>
      </p:sp>
      <p:sp>
        <p:nvSpPr>
          <p:cNvPr id="9" name="角丸四角形吹き出し 8"/>
          <p:cNvSpPr/>
          <p:nvPr/>
        </p:nvSpPr>
        <p:spPr>
          <a:xfrm>
            <a:off x="559558" y="3684896"/>
            <a:ext cx="6196084" cy="2988859"/>
          </a:xfrm>
          <a:prstGeom prst="wedgeRoundRectCallout">
            <a:avLst>
              <a:gd name="adj1" fmla="val 57581"/>
              <a:gd name="adj2" fmla="val -835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774832" y="3816939"/>
            <a:ext cx="5765536" cy="2725105"/>
          </a:xfrm>
          <a:prstGeom prst="rect">
            <a:avLst/>
          </a:prstGeom>
          <a:noFill/>
        </p:spPr>
        <p:txBody>
          <a:bodyPr wrap="square" rtlCol="0">
            <a:spAutoFit/>
          </a:bodyPr>
          <a:lstStyle/>
          <a:p>
            <a:pPr>
              <a:lnSpc>
                <a:spcPts val="3500"/>
              </a:lnSpc>
            </a:pPr>
            <a:r>
              <a:rPr lang="ja-JP" altLang="en-US" sz="2400" dirty="0" smtClean="0">
                <a:latin typeface="+mn-ea"/>
              </a:rPr>
              <a:t>　</a:t>
            </a:r>
            <a:r>
              <a:rPr lang="ja-JP" altLang="en-US" sz="2400" dirty="0">
                <a:latin typeface="+mn-ea"/>
              </a:rPr>
              <a:t>効果的な取り組みを行って</a:t>
            </a:r>
            <a:r>
              <a:rPr lang="ja-JP" altLang="en-US" sz="2400" dirty="0" smtClean="0">
                <a:latin typeface="+mn-ea"/>
              </a:rPr>
              <a:t>いる学校の事例や取り組みのポイントを読んで，取り入れられそうな内容を話し合いましょう。また，すでに取り組んでいる内容については，「ここをチェック！」を読んで見直してみましょう。</a:t>
            </a:r>
            <a:endParaRPr kumimoji="1" lang="en-US" altLang="ja-JP" sz="2400" dirty="0" smtClean="0">
              <a:latin typeface="+mn-ea"/>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2773" y="4242949"/>
            <a:ext cx="1922407" cy="2430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6516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latin typeface="+mn-ea"/>
              </a:rPr>
              <a:t>Ⅴ</a:t>
            </a:r>
            <a:r>
              <a:rPr lang="ja-JP" altLang="en-US" sz="3600" b="1" dirty="0">
                <a:latin typeface="+mn-ea"/>
              </a:rPr>
              <a:t>　振り返り学習の取り組みを</a:t>
            </a:r>
            <a:r>
              <a:rPr lang="ja-JP" altLang="en-US" sz="3600" b="1" dirty="0" smtClean="0">
                <a:latin typeface="+mn-ea"/>
              </a:rPr>
              <a:t>見直そう</a:t>
            </a:r>
            <a:endParaRPr kumimoji="1" lang="ja-JP" altLang="en-US" sz="2000" b="1" dirty="0"/>
          </a:p>
        </p:txBody>
      </p:sp>
      <p:sp>
        <p:nvSpPr>
          <p:cNvPr id="6" name="テキスト ボックス 5"/>
          <p:cNvSpPr txBox="1"/>
          <p:nvPr/>
        </p:nvSpPr>
        <p:spPr>
          <a:xfrm>
            <a:off x="-23563" y="1371693"/>
            <a:ext cx="8918166" cy="747320"/>
          </a:xfrm>
          <a:prstGeom prst="rect">
            <a:avLst/>
          </a:prstGeom>
          <a:noFill/>
        </p:spPr>
        <p:txBody>
          <a:bodyPr wrap="square" rtlCol="0">
            <a:spAutoFit/>
          </a:bodyPr>
          <a:lstStyle/>
          <a:p>
            <a:pPr>
              <a:lnSpc>
                <a:spcPts val="6000"/>
              </a:lnSpc>
            </a:pPr>
            <a:r>
              <a:rPr lang="ja-JP" altLang="en-US" sz="3600" dirty="0" smtClean="0">
                <a:latin typeface="+mn-ea"/>
              </a:rPr>
              <a:t>（３）取り組み事例</a:t>
            </a:r>
            <a:endParaRPr kumimoji="1" lang="en-US" altLang="ja-JP" sz="3600" dirty="0" smtClean="0">
              <a:latin typeface="+mn-ea"/>
            </a:endParaRPr>
          </a:p>
        </p:txBody>
      </p:sp>
      <p:sp>
        <p:nvSpPr>
          <p:cNvPr id="8" name="角丸四角形 7"/>
          <p:cNvSpPr/>
          <p:nvPr/>
        </p:nvSpPr>
        <p:spPr>
          <a:xfrm>
            <a:off x="559559" y="2149554"/>
            <a:ext cx="8175008" cy="1344273"/>
          </a:xfrm>
          <a:prstGeom prst="roundRect">
            <a:avLst/>
          </a:prstGeom>
          <a:solidFill>
            <a:srgbClr val="FFFF99"/>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000"/>
              </a:lnSpc>
            </a:pP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rPr>
              <a:t>P.13</a:t>
            </a: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a:t>
            </a:r>
            <a:r>
              <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rPr>
              <a:t>17</a:t>
            </a:r>
            <a:r>
              <a:rPr kumimoji="1" lang="ja-JP" altLang="en-US" sz="2800" dirty="0" smtClean="0">
                <a:solidFill>
                  <a:schemeClr val="tx1"/>
                </a:solidFill>
                <a:latin typeface="HG丸ｺﾞｼｯｸM-PRO" panose="020F0600000000000000" pitchFamily="50" charset="-128"/>
                <a:ea typeface="HG丸ｺﾞｼｯｸM-PRO" panose="020F0600000000000000" pitchFamily="50" charset="-128"/>
              </a:rPr>
              <a:t>（小学校編）</a:t>
            </a:r>
            <a:endParaRPr kumimoji="1" lang="en-US" altLang="ja-JP" sz="2800" dirty="0" smtClean="0">
              <a:solidFill>
                <a:schemeClr val="tx1"/>
              </a:solidFill>
              <a:latin typeface="HG丸ｺﾞｼｯｸM-PRO" panose="020F0600000000000000" pitchFamily="50" charset="-128"/>
              <a:ea typeface="HG丸ｺﾞｼｯｸM-PRO" panose="020F0600000000000000" pitchFamily="50" charset="-128"/>
            </a:endParaRPr>
          </a:p>
          <a:p>
            <a:pPr algn="ctr">
              <a:lnSpc>
                <a:spcPts val="4000"/>
              </a:lnSpc>
            </a:pP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ブックレット</a:t>
            </a:r>
            <a:r>
              <a:rPr lang="en-US" altLang="ja-JP" sz="2800" dirty="0" smtClean="0">
                <a:solidFill>
                  <a:schemeClr val="tx1"/>
                </a:solidFill>
                <a:latin typeface="HG丸ｺﾞｼｯｸM-PRO" panose="020F0600000000000000" pitchFamily="50" charset="-128"/>
                <a:ea typeface="HG丸ｺﾞｼｯｸM-PRO" panose="020F0600000000000000" pitchFamily="50" charset="-128"/>
              </a:rPr>
              <a:t>P.29</a:t>
            </a: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a:t>
            </a:r>
            <a:r>
              <a:rPr lang="en-US" altLang="ja-JP" sz="2800" dirty="0" smtClean="0">
                <a:solidFill>
                  <a:schemeClr val="tx1"/>
                </a:solidFill>
                <a:latin typeface="HG丸ｺﾞｼｯｸM-PRO" panose="020F0600000000000000" pitchFamily="50" charset="-128"/>
                <a:ea typeface="HG丸ｺﾞｼｯｸM-PRO" panose="020F0600000000000000" pitchFamily="50" charset="-128"/>
              </a:rPr>
              <a:t>33</a:t>
            </a:r>
            <a:r>
              <a:rPr lang="ja-JP" altLang="en-US" sz="2800" dirty="0" smtClean="0">
                <a:solidFill>
                  <a:schemeClr val="tx1"/>
                </a:solidFill>
                <a:latin typeface="HG丸ｺﾞｼｯｸM-PRO" panose="020F0600000000000000" pitchFamily="50" charset="-128"/>
                <a:ea typeface="HG丸ｺﾞｼｯｸM-PRO" panose="020F0600000000000000" pitchFamily="50" charset="-128"/>
              </a:rPr>
              <a:t>（中学校編）</a:t>
            </a:r>
            <a:endParaRPr lang="en-US" altLang="ja-JP" sz="2800" dirty="0" smtClean="0">
              <a:solidFill>
                <a:schemeClr val="tx1"/>
              </a:solidFill>
              <a:latin typeface="HG丸ｺﾞｼｯｸM-PRO" panose="020F0600000000000000" pitchFamily="50" charset="-128"/>
              <a:ea typeface="HG丸ｺﾞｼｯｸM-PRO" panose="020F0600000000000000" pitchFamily="50" charset="-128"/>
            </a:endParaRPr>
          </a:p>
        </p:txBody>
      </p:sp>
      <p:sp>
        <p:nvSpPr>
          <p:cNvPr id="12" name="テキスト ボックス 11"/>
          <p:cNvSpPr txBox="1"/>
          <p:nvPr/>
        </p:nvSpPr>
        <p:spPr>
          <a:xfrm>
            <a:off x="420130" y="3654885"/>
            <a:ext cx="8550875" cy="2308324"/>
          </a:xfrm>
          <a:prstGeom prst="rect">
            <a:avLst/>
          </a:prstGeom>
          <a:noFill/>
        </p:spPr>
        <p:txBody>
          <a:bodyPr wrap="square" rtlCol="0">
            <a:spAutoFit/>
          </a:bodyPr>
          <a:lstStyle/>
          <a:p>
            <a:r>
              <a:rPr lang="ja-JP" altLang="en-US" sz="3600" dirty="0"/>
              <a:t>感想を共有</a:t>
            </a:r>
            <a:r>
              <a:rPr lang="ja-JP" altLang="en-US" sz="3600" dirty="0" smtClean="0"/>
              <a:t>する</a:t>
            </a:r>
            <a:endParaRPr lang="en-US" altLang="ja-JP" sz="3600" dirty="0" smtClean="0"/>
          </a:p>
          <a:p>
            <a:r>
              <a:rPr lang="ja-JP" altLang="en-US" sz="3600" dirty="0" smtClean="0"/>
              <a:t>・グループ内で感想を出し合う（３分）</a:t>
            </a:r>
            <a:endParaRPr lang="en-US" altLang="ja-JP" sz="3600" dirty="0" smtClean="0"/>
          </a:p>
          <a:p>
            <a:endParaRPr lang="en-US" altLang="ja-JP" sz="3600" dirty="0"/>
          </a:p>
          <a:p>
            <a:r>
              <a:rPr lang="ja-JP" altLang="en-US" sz="3600" dirty="0" smtClean="0"/>
              <a:t>・全体で発表する（３分）</a:t>
            </a:r>
            <a:endParaRPr lang="en-US" altLang="ja-JP" sz="3600" dirty="0" smtClean="0"/>
          </a:p>
        </p:txBody>
      </p:sp>
      <p:sp>
        <p:nvSpPr>
          <p:cNvPr id="13" name="下矢印 12"/>
          <p:cNvSpPr/>
          <p:nvPr/>
        </p:nvSpPr>
        <p:spPr>
          <a:xfrm>
            <a:off x="1895011" y="4818963"/>
            <a:ext cx="450376" cy="559559"/>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4457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p:spPr>
        <p:txBody>
          <a:bodyPr wrap="square" rtlCol="0">
            <a:spAutoFit/>
          </a:bodyPr>
          <a:lstStyle/>
          <a:p>
            <a:pPr>
              <a:lnSpc>
                <a:spcPts val="6500"/>
              </a:lnSpc>
            </a:pPr>
            <a:r>
              <a:rPr lang="ja-JP" altLang="ja-JP" sz="2800" b="1" dirty="0">
                <a:solidFill>
                  <a:schemeClr val="bg1">
                    <a:lumMod val="75000"/>
                  </a:schemeClr>
                </a:solidFill>
                <a:latin typeface="+mn-ea"/>
              </a:rPr>
              <a:t>Ⅰ　</a:t>
            </a:r>
            <a:r>
              <a:rPr lang="ja-JP" altLang="en-US" sz="2800" b="1" dirty="0">
                <a:solidFill>
                  <a:schemeClr val="bg1">
                    <a:lumMod val="75000"/>
                  </a:schemeClr>
                </a:solidFill>
                <a:latin typeface="+mn-ea"/>
              </a:rPr>
              <a:t>本校</a:t>
            </a:r>
            <a:r>
              <a:rPr lang="ja-JP" altLang="ja-JP" sz="2800" b="1" dirty="0" smtClean="0">
                <a:solidFill>
                  <a:schemeClr val="bg1">
                    <a:lumMod val="75000"/>
                  </a:schemeClr>
                </a:solidFill>
                <a:latin typeface="+mn-ea"/>
              </a:rPr>
              <a:t>の課題</a:t>
            </a:r>
            <a:r>
              <a:rPr lang="ja-JP" altLang="ja-JP" sz="2800" b="1" dirty="0">
                <a:solidFill>
                  <a:schemeClr val="bg1">
                    <a:lumMod val="75000"/>
                  </a:schemeClr>
                </a:solidFill>
                <a:latin typeface="+mn-ea"/>
              </a:rPr>
              <a:t>を確かめよう（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500"/>
              </a:lnSpc>
            </a:pPr>
            <a:r>
              <a:rPr lang="ja-JP" altLang="ja-JP" sz="2800" b="1" dirty="0">
                <a:solidFill>
                  <a:schemeClr val="bg1">
                    <a:lumMod val="75000"/>
                  </a:schemeClr>
                </a:solidFill>
                <a:latin typeface="+mn-ea"/>
              </a:rPr>
              <a:t>Ⅱ　つまずきの要因や指導</a:t>
            </a:r>
            <a:r>
              <a:rPr lang="ja-JP" altLang="ja-JP" sz="2800" b="1" dirty="0" smtClean="0">
                <a:solidFill>
                  <a:schemeClr val="bg1">
                    <a:lumMod val="75000"/>
                  </a:schemeClr>
                </a:solidFill>
                <a:latin typeface="+mn-ea"/>
              </a:rPr>
              <a:t>の</a:t>
            </a:r>
            <a:endParaRPr lang="en-US" altLang="ja-JP" sz="2800" b="1" dirty="0" smtClean="0">
              <a:solidFill>
                <a:schemeClr val="bg1">
                  <a:lumMod val="75000"/>
                </a:schemeClr>
              </a:solidFill>
              <a:latin typeface="+mn-ea"/>
            </a:endParaRPr>
          </a:p>
          <a:p>
            <a:pPr>
              <a:lnSpc>
                <a:spcPts val="4000"/>
              </a:lnSpc>
            </a:pPr>
            <a:r>
              <a:rPr lang="ja-JP" altLang="en-US" sz="2800" b="1" dirty="0" smtClean="0">
                <a:solidFill>
                  <a:schemeClr val="bg1">
                    <a:lumMod val="75000"/>
                  </a:schemeClr>
                </a:solidFill>
                <a:latin typeface="+mn-ea"/>
              </a:rPr>
              <a:t>　</a:t>
            </a:r>
            <a:r>
              <a:rPr lang="ja-JP" altLang="ja-JP" sz="2800" b="1" dirty="0" smtClean="0">
                <a:solidFill>
                  <a:schemeClr val="bg1">
                    <a:lumMod val="75000"/>
                  </a:schemeClr>
                </a:solidFill>
                <a:latin typeface="+mn-ea"/>
              </a:rPr>
              <a:t>ポイントを理解しよう（</a:t>
            </a:r>
            <a:r>
              <a:rPr lang="en-US" altLang="ja-JP" sz="2800" b="1" dirty="0">
                <a:solidFill>
                  <a:schemeClr val="bg1">
                    <a:lumMod val="75000"/>
                  </a:schemeClr>
                </a:solidFill>
                <a:latin typeface="+mn-ea"/>
              </a:rPr>
              <a:t>15</a:t>
            </a:r>
            <a:r>
              <a:rPr lang="ja-JP" altLang="ja-JP" sz="2800" b="1" dirty="0">
                <a:solidFill>
                  <a:schemeClr val="bg1">
                    <a:lumMod val="75000"/>
                  </a:schemeClr>
                </a:solidFill>
                <a:latin typeface="+mn-ea"/>
              </a:rPr>
              <a:t>分）</a:t>
            </a:r>
          </a:p>
          <a:p>
            <a:pPr>
              <a:lnSpc>
                <a:spcPts val="6000"/>
              </a:lnSpc>
            </a:pPr>
            <a:r>
              <a:rPr lang="ja-JP" altLang="ja-JP" sz="2800" b="1" dirty="0">
                <a:solidFill>
                  <a:schemeClr val="bg1">
                    <a:lumMod val="75000"/>
                  </a:schemeClr>
                </a:solidFill>
                <a:latin typeface="+mn-ea"/>
              </a:rPr>
              <a:t>Ⅲ　模擬授業をしてみよう（</a:t>
            </a:r>
            <a:r>
              <a:rPr lang="en-US" altLang="ja-JP" sz="2800" b="1" dirty="0" smtClean="0">
                <a:solidFill>
                  <a:schemeClr val="bg1">
                    <a:lumMod val="75000"/>
                  </a:schemeClr>
                </a:solidFill>
                <a:latin typeface="+mn-ea"/>
              </a:rPr>
              <a:t>36</a:t>
            </a:r>
            <a:r>
              <a:rPr lang="ja-JP" altLang="ja-JP" sz="2800" b="1" dirty="0" smtClean="0">
                <a:solidFill>
                  <a:schemeClr val="bg1">
                    <a:lumMod val="75000"/>
                  </a:schemeClr>
                </a:solidFill>
                <a:latin typeface="+mn-ea"/>
              </a:rPr>
              <a:t>分</a:t>
            </a:r>
            <a:r>
              <a:rPr lang="ja-JP" altLang="ja-JP" sz="2800" b="1" dirty="0">
                <a:solidFill>
                  <a:schemeClr val="bg1">
                    <a:lumMod val="75000"/>
                  </a:schemeClr>
                </a:solidFill>
                <a:latin typeface="+mn-ea"/>
              </a:rPr>
              <a:t>）</a:t>
            </a:r>
          </a:p>
          <a:p>
            <a:pPr>
              <a:lnSpc>
                <a:spcPts val="6000"/>
              </a:lnSpc>
            </a:pPr>
            <a:r>
              <a:rPr lang="ja-JP" altLang="ja-JP" sz="2800" b="1" dirty="0" smtClean="0">
                <a:solidFill>
                  <a:schemeClr val="bg1">
                    <a:lumMod val="75000"/>
                  </a:schemeClr>
                </a:solidFill>
                <a:latin typeface="+mn-ea"/>
              </a:rPr>
              <a:t>Ⅳ</a:t>
            </a:r>
            <a:r>
              <a:rPr lang="ja-JP" altLang="ja-JP" sz="2800" b="1" dirty="0">
                <a:solidFill>
                  <a:schemeClr val="bg1">
                    <a:lumMod val="75000"/>
                  </a:schemeClr>
                </a:solidFill>
                <a:latin typeface="+mn-ea"/>
              </a:rPr>
              <a:t>　授業例をビデオで確かめよう</a:t>
            </a:r>
            <a:r>
              <a:rPr lang="ja-JP" altLang="ja-JP" sz="2800" b="1" dirty="0" smtClean="0">
                <a:solidFill>
                  <a:schemeClr val="bg1">
                    <a:lumMod val="75000"/>
                  </a:schemeClr>
                </a:solidFill>
                <a:latin typeface="+mn-ea"/>
              </a:rPr>
              <a:t>（</a:t>
            </a:r>
            <a:r>
              <a:rPr lang="en-US" altLang="ja-JP" sz="2800" b="1" dirty="0" smtClean="0">
                <a:solidFill>
                  <a:schemeClr val="bg1">
                    <a:lumMod val="75000"/>
                  </a:schemeClr>
                </a:solidFill>
                <a:latin typeface="+mn-ea"/>
              </a:rPr>
              <a:t>10</a:t>
            </a:r>
            <a:r>
              <a:rPr lang="ja-JP" altLang="ja-JP" sz="2800" b="1" dirty="0" smtClean="0">
                <a:solidFill>
                  <a:schemeClr val="bg1">
                    <a:lumMod val="75000"/>
                  </a:schemeClr>
                </a:solidFill>
                <a:latin typeface="+mn-ea"/>
              </a:rPr>
              <a:t>分）</a:t>
            </a:r>
            <a:endParaRPr lang="en-US" altLang="ja-JP" sz="2800" b="1" dirty="0" smtClean="0">
              <a:solidFill>
                <a:schemeClr val="bg1">
                  <a:lumMod val="75000"/>
                </a:schemeClr>
              </a:solidFill>
              <a:latin typeface="+mn-ea"/>
            </a:endParaRPr>
          </a:p>
          <a:p>
            <a:pPr>
              <a:lnSpc>
                <a:spcPts val="6000"/>
              </a:lnSpc>
            </a:pPr>
            <a:r>
              <a:rPr kumimoji="1" lang="en-US" altLang="ja-JP" sz="2800" b="1" dirty="0" smtClean="0">
                <a:solidFill>
                  <a:schemeClr val="bg1">
                    <a:lumMod val="75000"/>
                  </a:schemeClr>
                </a:solidFill>
                <a:latin typeface="+mn-ea"/>
              </a:rPr>
              <a:t>Ⅴ</a:t>
            </a:r>
            <a:r>
              <a:rPr kumimoji="1" lang="ja-JP" altLang="en-US" sz="2800" b="1" dirty="0" smtClean="0">
                <a:solidFill>
                  <a:schemeClr val="bg1">
                    <a:lumMod val="75000"/>
                  </a:schemeClr>
                </a:solidFill>
                <a:latin typeface="+mn-ea"/>
              </a:rPr>
              <a:t>　振り返り学習の取り組みを見直そう（</a:t>
            </a:r>
            <a:r>
              <a:rPr kumimoji="1" lang="en-US" altLang="ja-JP" sz="2800" b="1" dirty="0" smtClean="0">
                <a:solidFill>
                  <a:schemeClr val="bg1">
                    <a:lumMod val="75000"/>
                  </a:schemeClr>
                </a:solidFill>
                <a:latin typeface="+mn-ea"/>
              </a:rPr>
              <a:t>10</a:t>
            </a:r>
            <a:r>
              <a:rPr kumimoji="1" lang="ja-JP" altLang="en-US" sz="2800" b="1" dirty="0" smtClean="0">
                <a:solidFill>
                  <a:schemeClr val="bg1">
                    <a:lumMod val="75000"/>
                  </a:schemeClr>
                </a:solidFill>
                <a:latin typeface="+mn-ea"/>
              </a:rPr>
              <a:t>分）</a:t>
            </a:r>
            <a:endParaRPr kumimoji="1" lang="en-US" altLang="ja-JP" sz="2800" b="1" dirty="0" smtClean="0">
              <a:solidFill>
                <a:schemeClr val="bg1">
                  <a:lumMod val="75000"/>
                </a:schemeClr>
              </a:solidFill>
              <a:latin typeface="+mn-ea"/>
            </a:endParaRPr>
          </a:p>
          <a:p>
            <a:pPr>
              <a:lnSpc>
                <a:spcPts val="6000"/>
              </a:lnSpc>
            </a:pPr>
            <a:r>
              <a:rPr lang="en-US" altLang="ja-JP" sz="2800" b="1" dirty="0" smtClean="0">
                <a:latin typeface="+mn-ea"/>
              </a:rPr>
              <a:t>Ⅵ</a:t>
            </a:r>
            <a:r>
              <a:rPr lang="ja-JP" altLang="en-US" sz="2800" b="1" dirty="0" smtClean="0">
                <a:latin typeface="+mn-ea"/>
              </a:rPr>
              <a:t>　研修の振り返り（４分）</a:t>
            </a:r>
            <a:endParaRPr kumimoji="1" lang="ja-JP" altLang="en-US" sz="2800" b="1" dirty="0">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88558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j-ea"/>
                <a:ea typeface="+mj-ea"/>
              </a:rPr>
              <a:t>Ⅵ</a:t>
            </a:r>
            <a:r>
              <a:rPr lang="ja-JP" altLang="en-US" sz="4800" b="1" dirty="0" smtClean="0">
                <a:latin typeface="+mj-ea"/>
                <a:ea typeface="+mj-ea"/>
              </a:rPr>
              <a:t>　研修の</a:t>
            </a:r>
            <a:r>
              <a:rPr lang="ja-JP" altLang="en-US" sz="4800" b="1" dirty="0" smtClean="0"/>
              <a:t>振り返り</a:t>
            </a:r>
            <a:endParaRPr kumimoji="1" lang="ja-JP" altLang="en-US" sz="4800" b="1" dirty="0"/>
          </a:p>
        </p:txBody>
      </p:sp>
      <p:sp>
        <p:nvSpPr>
          <p:cNvPr id="4" name="テキスト ボックス 3"/>
          <p:cNvSpPr txBox="1"/>
          <p:nvPr/>
        </p:nvSpPr>
        <p:spPr>
          <a:xfrm>
            <a:off x="996287" y="1775887"/>
            <a:ext cx="7151426" cy="1631216"/>
          </a:xfrm>
          <a:prstGeom prst="rect">
            <a:avLst/>
          </a:prstGeom>
          <a:noFill/>
        </p:spPr>
        <p:txBody>
          <a:bodyPr wrap="square" rtlCol="0">
            <a:spAutoFit/>
          </a:bodyPr>
          <a:lstStyle/>
          <a:p>
            <a:pPr>
              <a:lnSpc>
                <a:spcPts val="6000"/>
              </a:lnSpc>
            </a:pPr>
            <a:r>
              <a:rPr kumimoji="1" lang="ja-JP" altLang="en-US" sz="3600" dirty="0" smtClean="0">
                <a:latin typeface="+mn-ea"/>
              </a:rPr>
              <a:t>　</a:t>
            </a:r>
            <a:r>
              <a:rPr lang="ja-JP" altLang="en-US" sz="3600" dirty="0"/>
              <a:t>本日の研修について，</a:t>
            </a:r>
            <a:r>
              <a:rPr lang="ja-JP" altLang="en-US" sz="3600" dirty="0" smtClean="0"/>
              <a:t>振り返り</a:t>
            </a:r>
            <a:endParaRPr lang="en-US" altLang="ja-JP" sz="3600" dirty="0" smtClean="0"/>
          </a:p>
          <a:p>
            <a:pPr>
              <a:lnSpc>
                <a:spcPts val="6000"/>
              </a:lnSpc>
            </a:pPr>
            <a:r>
              <a:rPr lang="ja-JP" altLang="en-US" sz="3600" dirty="0" smtClean="0"/>
              <a:t>シート</a:t>
            </a:r>
            <a:r>
              <a:rPr lang="ja-JP" altLang="en-US" sz="3600" dirty="0"/>
              <a:t>に記入をお願いします</a:t>
            </a:r>
            <a:r>
              <a:rPr lang="ja-JP" altLang="en-US" sz="3600" dirty="0" smtClean="0"/>
              <a:t>。</a:t>
            </a:r>
            <a:endParaRPr lang="en-US" altLang="ja-JP" sz="360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6024" y="3483047"/>
            <a:ext cx="3531476" cy="298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75548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51" y="929512"/>
            <a:ext cx="8269724" cy="3137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角丸四角形 2"/>
          <p:cNvSpPr/>
          <p:nvPr/>
        </p:nvSpPr>
        <p:spPr>
          <a:xfrm>
            <a:off x="209550" y="857249"/>
            <a:ext cx="8705850" cy="5162551"/>
          </a:xfrm>
          <a:prstGeom prst="roundRect">
            <a:avLst>
              <a:gd name="adj" fmla="val 6617"/>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1028700" y="3976985"/>
            <a:ext cx="7175997" cy="1938992"/>
          </a:xfrm>
          <a:prstGeom prst="rect">
            <a:avLst/>
          </a:prstGeom>
          <a:noFill/>
        </p:spPr>
        <p:txBody>
          <a:bodyPr wrap="square" rtlCol="0">
            <a:spAutoFit/>
          </a:bodyPr>
          <a:lstStyle/>
          <a:p>
            <a:r>
              <a:rPr kumimoji="1" lang="ja-JP" altLang="en-US" sz="6000" b="1" dirty="0" smtClean="0"/>
              <a:t>徹底活用するための校内研修パッケージ</a:t>
            </a:r>
            <a:endParaRPr kumimoji="1" lang="ja-JP" altLang="en-US" sz="6000" b="1" dirty="0"/>
          </a:p>
        </p:txBody>
      </p:sp>
      <p:sp>
        <p:nvSpPr>
          <p:cNvPr id="2" name="テキスト ボックス 1"/>
          <p:cNvSpPr txBox="1"/>
          <p:nvPr/>
        </p:nvSpPr>
        <p:spPr>
          <a:xfrm>
            <a:off x="2415655" y="6100548"/>
            <a:ext cx="4858603" cy="646331"/>
          </a:xfrm>
          <a:prstGeom prst="rect">
            <a:avLst/>
          </a:prstGeom>
          <a:noFill/>
        </p:spPr>
        <p:txBody>
          <a:bodyPr wrap="square" rtlCol="0">
            <a:spAutoFit/>
          </a:bodyPr>
          <a:lstStyle/>
          <a:p>
            <a:r>
              <a:rPr kumimoji="1" lang="ja-JP" altLang="en-US" sz="3600" b="1" dirty="0" smtClean="0">
                <a:solidFill>
                  <a:srgbClr val="0099CC"/>
                </a:solidFill>
              </a:rPr>
              <a:t>～お疲れ様でした～</a:t>
            </a:r>
            <a:endParaRPr kumimoji="1" lang="ja-JP" altLang="en-US" sz="3600" b="1" dirty="0">
              <a:solidFill>
                <a:srgbClr val="0099CC"/>
              </a:solidFill>
            </a:endParaRPr>
          </a:p>
        </p:txBody>
      </p:sp>
    </p:spTree>
    <p:extLst>
      <p:ext uri="{BB962C8B-B14F-4D97-AF65-F5344CB8AC3E}">
        <p14:creationId xmlns:p14="http://schemas.microsoft.com/office/powerpoint/2010/main" val="67419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b="1" dirty="0" smtClean="0"/>
              <a:t>校内研修の流れ</a:t>
            </a:r>
            <a:endParaRPr kumimoji="1" lang="ja-JP" altLang="en-US" sz="3200" b="1" dirty="0"/>
          </a:p>
        </p:txBody>
      </p:sp>
      <p:sp>
        <p:nvSpPr>
          <p:cNvPr id="3" name="テキスト ボックス 2"/>
          <p:cNvSpPr txBox="1"/>
          <p:nvPr/>
        </p:nvSpPr>
        <p:spPr>
          <a:xfrm>
            <a:off x="504974" y="1321101"/>
            <a:ext cx="9021169" cy="5350183"/>
          </a:xfrm>
          <a:prstGeom prst="rect">
            <a:avLst/>
          </a:prstGeom>
          <a:noFill/>
          <a:ln>
            <a:noFill/>
          </a:ln>
        </p:spPr>
        <p:txBody>
          <a:bodyPr wrap="square" rtlCol="0">
            <a:spAutoFit/>
          </a:bodyPr>
          <a:lstStyle/>
          <a:p>
            <a:pPr>
              <a:lnSpc>
                <a:spcPts val="6500"/>
              </a:lnSpc>
            </a:pPr>
            <a:r>
              <a:rPr lang="ja-JP" altLang="ja-JP" sz="2800" b="1" dirty="0">
                <a:latin typeface="+mn-ea"/>
              </a:rPr>
              <a:t>Ⅰ　</a:t>
            </a:r>
            <a:r>
              <a:rPr lang="ja-JP" altLang="en-US" sz="2800" b="1" dirty="0">
                <a:latin typeface="+mn-ea"/>
              </a:rPr>
              <a:t>本校</a:t>
            </a:r>
            <a:r>
              <a:rPr lang="ja-JP" altLang="ja-JP" sz="2800" b="1" dirty="0" smtClean="0">
                <a:latin typeface="+mn-ea"/>
              </a:rPr>
              <a:t>の課題</a:t>
            </a:r>
            <a:r>
              <a:rPr lang="ja-JP" altLang="ja-JP" sz="2800" b="1" dirty="0">
                <a:latin typeface="+mn-ea"/>
              </a:rPr>
              <a:t>を確かめよう（</a:t>
            </a:r>
            <a:r>
              <a:rPr lang="en-US" altLang="ja-JP" sz="2800" b="1" dirty="0">
                <a:latin typeface="+mn-ea"/>
              </a:rPr>
              <a:t>15</a:t>
            </a:r>
            <a:r>
              <a:rPr lang="ja-JP" altLang="ja-JP" sz="2800" b="1" dirty="0">
                <a:latin typeface="+mn-ea"/>
              </a:rPr>
              <a:t>分）</a:t>
            </a:r>
          </a:p>
          <a:p>
            <a:pPr>
              <a:lnSpc>
                <a:spcPts val="6500"/>
              </a:lnSpc>
            </a:pPr>
            <a:r>
              <a:rPr lang="ja-JP" altLang="ja-JP" sz="2800" dirty="0">
                <a:solidFill>
                  <a:schemeClr val="bg1">
                    <a:lumMod val="75000"/>
                  </a:schemeClr>
                </a:solidFill>
                <a:latin typeface="+mn-ea"/>
              </a:rPr>
              <a:t>Ⅱ　つまずきの要因や指導</a:t>
            </a:r>
            <a:r>
              <a:rPr lang="ja-JP" altLang="ja-JP" sz="2800" dirty="0" smtClean="0">
                <a:solidFill>
                  <a:schemeClr val="bg1">
                    <a:lumMod val="75000"/>
                  </a:schemeClr>
                </a:solidFill>
                <a:latin typeface="+mn-ea"/>
              </a:rPr>
              <a:t>の</a:t>
            </a:r>
            <a:endParaRPr lang="en-US" altLang="ja-JP" sz="2800" dirty="0" smtClean="0">
              <a:solidFill>
                <a:schemeClr val="bg1">
                  <a:lumMod val="75000"/>
                </a:schemeClr>
              </a:solidFill>
              <a:latin typeface="+mn-ea"/>
            </a:endParaRPr>
          </a:p>
          <a:p>
            <a:pPr>
              <a:lnSpc>
                <a:spcPts val="4000"/>
              </a:lnSpc>
            </a:pPr>
            <a:r>
              <a:rPr lang="ja-JP" altLang="en-US" sz="2800" dirty="0" smtClean="0">
                <a:solidFill>
                  <a:schemeClr val="bg1">
                    <a:lumMod val="75000"/>
                  </a:schemeClr>
                </a:solidFill>
                <a:latin typeface="+mn-ea"/>
              </a:rPr>
              <a:t>　</a:t>
            </a:r>
            <a:r>
              <a:rPr lang="ja-JP" altLang="ja-JP" sz="2800" dirty="0" smtClean="0">
                <a:solidFill>
                  <a:schemeClr val="bg1">
                    <a:lumMod val="75000"/>
                  </a:schemeClr>
                </a:solidFill>
                <a:latin typeface="+mn-ea"/>
              </a:rPr>
              <a:t>ポイントを理解しよう（</a:t>
            </a:r>
            <a:r>
              <a:rPr lang="en-US" altLang="ja-JP" sz="2800" dirty="0">
                <a:solidFill>
                  <a:schemeClr val="bg1">
                    <a:lumMod val="75000"/>
                  </a:schemeClr>
                </a:solidFill>
                <a:latin typeface="+mn-ea"/>
              </a:rPr>
              <a:t>15</a:t>
            </a:r>
            <a:r>
              <a:rPr lang="ja-JP" altLang="ja-JP" sz="2800" dirty="0">
                <a:solidFill>
                  <a:schemeClr val="bg1">
                    <a:lumMod val="75000"/>
                  </a:schemeClr>
                </a:solidFill>
                <a:latin typeface="+mn-ea"/>
              </a:rPr>
              <a:t>分）</a:t>
            </a:r>
          </a:p>
          <a:p>
            <a:pPr>
              <a:lnSpc>
                <a:spcPts val="6000"/>
              </a:lnSpc>
            </a:pPr>
            <a:r>
              <a:rPr lang="ja-JP" altLang="ja-JP" sz="2800" dirty="0">
                <a:solidFill>
                  <a:schemeClr val="bg1">
                    <a:lumMod val="75000"/>
                  </a:schemeClr>
                </a:solidFill>
                <a:latin typeface="+mn-ea"/>
              </a:rPr>
              <a:t>Ⅲ　模擬授業をしてみよう（</a:t>
            </a:r>
            <a:r>
              <a:rPr lang="en-US" altLang="ja-JP" sz="2800" dirty="0" smtClean="0">
                <a:solidFill>
                  <a:schemeClr val="bg1">
                    <a:lumMod val="75000"/>
                  </a:schemeClr>
                </a:solidFill>
                <a:latin typeface="+mn-ea"/>
              </a:rPr>
              <a:t>36</a:t>
            </a:r>
            <a:r>
              <a:rPr lang="ja-JP" altLang="ja-JP" sz="2800" dirty="0" smtClean="0">
                <a:solidFill>
                  <a:schemeClr val="bg1">
                    <a:lumMod val="75000"/>
                  </a:schemeClr>
                </a:solidFill>
                <a:latin typeface="+mn-ea"/>
              </a:rPr>
              <a:t>分</a:t>
            </a:r>
            <a:r>
              <a:rPr lang="ja-JP" altLang="ja-JP" sz="2800" dirty="0">
                <a:solidFill>
                  <a:schemeClr val="bg1">
                    <a:lumMod val="75000"/>
                  </a:schemeClr>
                </a:solidFill>
                <a:latin typeface="+mn-ea"/>
              </a:rPr>
              <a:t>）</a:t>
            </a:r>
          </a:p>
          <a:p>
            <a:pPr>
              <a:lnSpc>
                <a:spcPts val="6000"/>
              </a:lnSpc>
            </a:pPr>
            <a:r>
              <a:rPr lang="ja-JP" altLang="ja-JP" sz="2800" dirty="0" smtClean="0">
                <a:solidFill>
                  <a:schemeClr val="bg1">
                    <a:lumMod val="75000"/>
                  </a:schemeClr>
                </a:solidFill>
                <a:latin typeface="+mn-ea"/>
              </a:rPr>
              <a:t>Ⅳ</a:t>
            </a:r>
            <a:r>
              <a:rPr lang="ja-JP" altLang="ja-JP" sz="2800" dirty="0">
                <a:solidFill>
                  <a:schemeClr val="bg1">
                    <a:lumMod val="75000"/>
                  </a:schemeClr>
                </a:solidFill>
                <a:latin typeface="+mn-ea"/>
              </a:rPr>
              <a:t>　授業例をビデオで確かめよう</a:t>
            </a:r>
            <a:r>
              <a:rPr lang="ja-JP" altLang="ja-JP" sz="2800" dirty="0" smtClean="0">
                <a:solidFill>
                  <a:schemeClr val="bg1">
                    <a:lumMod val="75000"/>
                  </a:schemeClr>
                </a:solidFill>
                <a:latin typeface="+mn-ea"/>
              </a:rPr>
              <a:t>（</a:t>
            </a:r>
            <a:r>
              <a:rPr lang="en-US" altLang="ja-JP" sz="2800" dirty="0" smtClean="0">
                <a:solidFill>
                  <a:schemeClr val="bg1">
                    <a:lumMod val="75000"/>
                  </a:schemeClr>
                </a:solidFill>
                <a:latin typeface="+mn-ea"/>
              </a:rPr>
              <a:t>10</a:t>
            </a:r>
            <a:r>
              <a:rPr lang="ja-JP" altLang="ja-JP" sz="2800" dirty="0" smtClean="0">
                <a:solidFill>
                  <a:schemeClr val="bg1">
                    <a:lumMod val="75000"/>
                  </a:schemeClr>
                </a:solidFill>
                <a:latin typeface="+mn-ea"/>
              </a:rPr>
              <a:t>分）</a:t>
            </a:r>
            <a:endParaRPr lang="en-US" altLang="ja-JP" sz="2800" dirty="0" smtClean="0">
              <a:solidFill>
                <a:schemeClr val="bg1">
                  <a:lumMod val="75000"/>
                </a:schemeClr>
              </a:solidFill>
              <a:latin typeface="+mn-ea"/>
            </a:endParaRPr>
          </a:p>
          <a:p>
            <a:pPr>
              <a:lnSpc>
                <a:spcPts val="6000"/>
              </a:lnSpc>
            </a:pPr>
            <a:r>
              <a:rPr kumimoji="1" lang="en-US" altLang="ja-JP" sz="2800" dirty="0" smtClean="0">
                <a:solidFill>
                  <a:schemeClr val="bg1">
                    <a:lumMod val="75000"/>
                  </a:schemeClr>
                </a:solidFill>
                <a:latin typeface="+mn-ea"/>
              </a:rPr>
              <a:t>Ⅴ</a:t>
            </a:r>
            <a:r>
              <a:rPr kumimoji="1" lang="ja-JP" altLang="en-US" sz="2800" dirty="0" smtClean="0">
                <a:solidFill>
                  <a:schemeClr val="bg1">
                    <a:lumMod val="75000"/>
                  </a:schemeClr>
                </a:solidFill>
                <a:latin typeface="+mn-ea"/>
              </a:rPr>
              <a:t>　振り返り学習の取り組みを見直そう（</a:t>
            </a:r>
            <a:r>
              <a:rPr kumimoji="1" lang="en-US" altLang="ja-JP" sz="2800" dirty="0" smtClean="0">
                <a:solidFill>
                  <a:schemeClr val="bg1">
                    <a:lumMod val="75000"/>
                  </a:schemeClr>
                </a:solidFill>
                <a:latin typeface="+mn-ea"/>
              </a:rPr>
              <a:t>10</a:t>
            </a:r>
            <a:r>
              <a:rPr kumimoji="1" lang="ja-JP" altLang="en-US" sz="2800" dirty="0" smtClean="0">
                <a:solidFill>
                  <a:schemeClr val="bg1">
                    <a:lumMod val="75000"/>
                  </a:schemeClr>
                </a:solidFill>
                <a:latin typeface="+mn-ea"/>
              </a:rPr>
              <a:t>分）</a:t>
            </a:r>
            <a:endParaRPr kumimoji="1" lang="en-US" altLang="ja-JP" sz="2800" dirty="0" smtClean="0">
              <a:solidFill>
                <a:schemeClr val="bg1">
                  <a:lumMod val="75000"/>
                </a:schemeClr>
              </a:solidFill>
              <a:latin typeface="+mn-ea"/>
            </a:endParaRPr>
          </a:p>
          <a:p>
            <a:pPr>
              <a:lnSpc>
                <a:spcPts val="6000"/>
              </a:lnSpc>
            </a:pPr>
            <a:r>
              <a:rPr lang="en-US" altLang="ja-JP" sz="2800" dirty="0" smtClean="0">
                <a:solidFill>
                  <a:schemeClr val="bg1">
                    <a:lumMod val="75000"/>
                  </a:schemeClr>
                </a:solidFill>
                <a:latin typeface="+mn-ea"/>
              </a:rPr>
              <a:t>Ⅵ</a:t>
            </a:r>
            <a:r>
              <a:rPr lang="ja-JP" altLang="en-US" sz="2800" dirty="0" smtClean="0">
                <a:solidFill>
                  <a:schemeClr val="bg1">
                    <a:lumMod val="75000"/>
                  </a:schemeClr>
                </a:solidFill>
                <a:latin typeface="+mn-ea"/>
              </a:rPr>
              <a:t>　研修の振り返り（４分）</a:t>
            </a:r>
            <a:endParaRPr kumimoji="1" lang="ja-JP" altLang="en-US" sz="2800" dirty="0">
              <a:solidFill>
                <a:schemeClr val="bg1">
                  <a:lumMod val="75000"/>
                </a:schemeClr>
              </a:solidFill>
              <a:latin typeface="+mn-ea"/>
            </a:endParaRP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083" y="2307732"/>
            <a:ext cx="2689866" cy="1497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27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3565786361"/>
              </p:ext>
            </p:extLst>
          </p:nvPr>
        </p:nvGraphicFramePr>
        <p:xfrm>
          <a:off x="307925" y="1704199"/>
          <a:ext cx="8568954" cy="1920240"/>
        </p:xfrm>
        <a:graphic>
          <a:graphicData uri="http://schemas.openxmlformats.org/drawingml/2006/table">
            <a:tbl>
              <a:tblPr firstRow="1" bandRow="1">
                <a:tableStyleId>{5940675A-B579-460E-94D1-54222C63F5DA}</a:tableStyleId>
              </a:tblPr>
              <a:tblGrid>
                <a:gridCol w="1428159"/>
                <a:gridCol w="1428159"/>
                <a:gridCol w="1428159"/>
                <a:gridCol w="1428159"/>
                <a:gridCol w="1428159"/>
                <a:gridCol w="1428159"/>
              </a:tblGrid>
              <a:tr h="370840">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国　語　Ａ</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FFCCFF"/>
                    </a:solidFill>
                  </a:tcPr>
                </a:tc>
                <a:tc hMerge="1">
                  <a:txBody>
                    <a:bodyPr/>
                    <a:lstStyle/>
                    <a:p>
                      <a:endParaRPr kumimoji="1" lang="ja-JP" altLang="en-US" dirty="0"/>
                    </a:p>
                  </a:txBody>
                  <a:tcPr/>
                </a:tc>
                <a:tc hMerge="1">
                  <a:txBody>
                    <a:bodyPr/>
                    <a:lstStyle/>
                    <a:p>
                      <a:endParaRPr kumimoji="1" lang="ja-JP" altLang="en-US" dirty="0"/>
                    </a:p>
                  </a:txBody>
                  <a:tcPr/>
                </a:tc>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国　語　Ｂ</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FFCCFF"/>
                    </a:solidFill>
                  </a:tcPr>
                </a:tc>
                <a:tc hMerge="1">
                  <a:txBody>
                    <a:bodyPr/>
                    <a:lstStyle/>
                    <a:p>
                      <a:endParaRPr kumimoji="1" lang="ja-JP" altLang="en-US" dirty="0"/>
                    </a:p>
                  </a:txBody>
                  <a:tcPr/>
                </a:tc>
                <a:tc hMerge="1">
                  <a:txBody>
                    <a:bodyPr/>
                    <a:lstStyle/>
                    <a:p>
                      <a:endParaRPr kumimoji="1" lang="ja-JP" altLang="en-US" dirty="0"/>
                    </a:p>
                  </a:txBody>
                  <a:tcPr/>
                </a:tc>
              </a:tr>
              <a:tr h="370840">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r>
              <a:tr h="370840">
                <a:tc>
                  <a:txBody>
                    <a:bodyPr/>
                    <a:lstStyle/>
                    <a:p>
                      <a:pPr algn="r"/>
                      <a:r>
                        <a:rPr lang="en-US" altLang="ja-JP" sz="3600" b="1" dirty="0" smtClean="0">
                          <a:latin typeface="HG丸ｺﾞｼｯｸM-PRO" panose="020F0600000000000000" pitchFamily="50" charset="-128"/>
                          <a:ea typeface="HG丸ｺﾞｼｯｸM-PRO" panose="020F0600000000000000" pitchFamily="50" charset="-128"/>
                        </a:rPr>
                        <a:t>71.4</a:t>
                      </a:r>
                      <a:endParaRPr kumimoji="1" lang="ja-JP" altLang="en-US" sz="3600" b="1"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lang="en-US" altLang="ja-JP" sz="3600" b="1" dirty="0" smtClean="0">
                          <a:latin typeface="HG丸ｺﾞｼｯｸM-PRO" panose="020F0600000000000000" pitchFamily="50" charset="-128"/>
                          <a:ea typeface="HG丸ｺﾞｼｯｸM-PRO" panose="020F0600000000000000" pitchFamily="50" charset="-128"/>
                        </a:rPr>
                        <a:t>72.9</a:t>
                      </a:r>
                      <a:endParaRPr kumimoji="1" lang="ja-JP" altLang="en-US" sz="3600" b="1"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lang="en-US" altLang="ja-JP" sz="3600" b="1" dirty="0" smtClean="0">
                          <a:solidFill>
                            <a:srgbClr val="FF0000"/>
                          </a:solidFill>
                          <a:latin typeface="HG丸ｺﾞｼｯｸM-PRO" panose="020F0600000000000000" pitchFamily="50" charset="-128"/>
                          <a:ea typeface="HG丸ｺﾞｼｯｸM-PRO" panose="020F0600000000000000" pitchFamily="50" charset="-128"/>
                        </a:rPr>
                        <a:t>△1.5</a:t>
                      </a:r>
                      <a:endParaRPr kumimoji="1" lang="ja-JP" altLang="en-US" sz="3600" b="1" dirty="0">
                        <a:solidFill>
                          <a:srgbClr val="FF0000"/>
                        </a:solidFill>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54.5</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55.5</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△1.0</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val="1591056703"/>
              </p:ext>
            </p:extLst>
          </p:nvPr>
        </p:nvGraphicFramePr>
        <p:xfrm>
          <a:off x="323528" y="4092060"/>
          <a:ext cx="8568954" cy="1920240"/>
        </p:xfrm>
        <a:graphic>
          <a:graphicData uri="http://schemas.openxmlformats.org/drawingml/2006/table">
            <a:tbl>
              <a:tblPr firstRow="1" bandRow="1">
                <a:tableStyleId>{5940675A-B579-460E-94D1-54222C63F5DA}</a:tableStyleId>
              </a:tblPr>
              <a:tblGrid>
                <a:gridCol w="1428159"/>
                <a:gridCol w="1428159"/>
                <a:gridCol w="1428159"/>
                <a:gridCol w="1428159"/>
                <a:gridCol w="1428159"/>
                <a:gridCol w="1428159"/>
              </a:tblGrid>
              <a:tr h="370840">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算　数　Ａ</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99CCFF"/>
                    </a:solidFill>
                  </a:tcPr>
                </a:tc>
                <a:tc hMerge="1">
                  <a:txBody>
                    <a:bodyPr/>
                    <a:lstStyle/>
                    <a:p>
                      <a:endParaRPr kumimoji="1" lang="ja-JP" altLang="en-US" dirty="0"/>
                    </a:p>
                  </a:txBody>
                  <a:tcPr/>
                </a:tc>
                <a:tc hMerge="1">
                  <a:txBody>
                    <a:bodyPr/>
                    <a:lstStyle/>
                    <a:p>
                      <a:endParaRPr kumimoji="1" lang="ja-JP" altLang="en-US" dirty="0"/>
                    </a:p>
                  </a:txBody>
                  <a:tcPr/>
                </a:tc>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算　数　Ｂ</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99CCFF"/>
                    </a:solidFill>
                  </a:tcPr>
                </a:tc>
                <a:tc hMerge="1">
                  <a:txBody>
                    <a:bodyPr/>
                    <a:lstStyle/>
                    <a:p>
                      <a:endParaRPr kumimoji="1" lang="ja-JP" altLang="en-US" dirty="0"/>
                    </a:p>
                  </a:txBody>
                  <a:tcPr/>
                </a:tc>
                <a:tc hMerge="1">
                  <a:txBody>
                    <a:bodyPr/>
                    <a:lstStyle/>
                    <a:p>
                      <a:endParaRPr kumimoji="1" lang="ja-JP" altLang="en-US" dirty="0"/>
                    </a:p>
                  </a:txBody>
                  <a:tcPr/>
                </a:tc>
              </a:tr>
              <a:tr h="370840">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r>
              <a:tr h="370840">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77.8</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78.1</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△0.3</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56.6</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58.2</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△1.6</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r>
            </a:tbl>
          </a:graphicData>
        </a:graphic>
      </p:graphicFrame>
      <p:sp>
        <p:nvSpPr>
          <p:cNvPr id="7" name="正方形/長方形 6"/>
          <p:cNvSpPr/>
          <p:nvPr/>
        </p:nvSpPr>
        <p:spPr>
          <a:xfrm>
            <a:off x="3119114" y="6084308"/>
            <a:ext cx="6131807" cy="461665"/>
          </a:xfrm>
          <a:prstGeom prst="rect">
            <a:avLst/>
          </a:prstGeom>
        </p:spPr>
        <p:txBody>
          <a:bodyPr wrap="none">
            <a:spAutoFit/>
          </a:bodyPr>
          <a:lstStyle/>
          <a:p>
            <a:pPr marL="0" lvl="0" indent="0" eaLnBrk="1" hangingPunct="1">
              <a:buClr>
                <a:srgbClr val="006666"/>
              </a:buClr>
              <a:buNone/>
            </a:pPr>
            <a:r>
              <a:rPr lang="ja-JP" altLang="en-US" kern="0" dirty="0">
                <a:solidFill>
                  <a:srgbClr val="000000"/>
                </a:solidFill>
              </a:rPr>
              <a:t>　</a:t>
            </a:r>
            <a:r>
              <a:rPr lang="ja-JP" altLang="en-US" sz="2400" kern="0" dirty="0" smtClean="0">
                <a:solidFill>
                  <a:srgbClr val="000000"/>
                </a:solidFill>
                <a:latin typeface="HG丸ｺﾞｼｯｸM-PRO" panose="020F0600000000000000" pitchFamily="50" charset="-128"/>
                <a:ea typeface="HG丸ｺﾞｼｯｸM-PRO" panose="020F0600000000000000" pitchFamily="50" charset="-128"/>
              </a:rPr>
              <a:t>（平成</a:t>
            </a:r>
            <a:r>
              <a:rPr lang="en-US" altLang="ja-JP" sz="2400" kern="0" dirty="0" smtClean="0">
                <a:solidFill>
                  <a:srgbClr val="000000"/>
                </a:solidFill>
                <a:latin typeface="HG丸ｺﾞｼｯｸM-PRO" panose="020F0600000000000000" pitchFamily="50" charset="-128"/>
                <a:ea typeface="HG丸ｺﾞｼｯｸM-PRO" panose="020F0600000000000000" pitchFamily="50" charset="-128"/>
              </a:rPr>
              <a:t>26</a:t>
            </a:r>
            <a:r>
              <a:rPr lang="ja-JP" altLang="en-US" sz="2400" kern="0" dirty="0" smtClean="0">
                <a:solidFill>
                  <a:srgbClr val="000000"/>
                </a:solidFill>
                <a:latin typeface="HG丸ｺﾞｼｯｸM-PRO" panose="020F0600000000000000" pitchFamily="50" charset="-128"/>
                <a:ea typeface="HG丸ｺﾞｼｯｸM-PRO" panose="020F0600000000000000" pitchFamily="50" charset="-128"/>
              </a:rPr>
              <a:t>年度岡山県公立小学校の状況） </a:t>
            </a:r>
            <a:endParaRPr lang="ja-JP" altLang="en-US" sz="2400" b="1" kern="0" dirty="0">
              <a:solidFill>
                <a:srgbClr val="0066CC"/>
              </a:solidFill>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Ⅰ</a:t>
            </a:r>
            <a:r>
              <a:rPr lang="ja-JP" altLang="en-US" sz="4800" b="1" dirty="0" smtClean="0">
                <a:latin typeface="+mn-ea"/>
              </a:rPr>
              <a:t>　</a:t>
            </a:r>
            <a:r>
              <a:rPr lang="ja-JP" altLang="en-US" sz="4800" b="1" dirty="0">
                <a:latin typeface="+mn-ea"/>
              </a:rPr>
              <a:t>本校</a:t>
            </a:r>
            <a:r>
              <a:rPr lang="ja-JP" altLang="en-US" sz="4800" b="1" dirty="0" smtClean="0"/>
              <a:t>の課題を確かめよう</a:t>
            </a:r>
            <a:endParaRPr kumimoji="1" lang="ja-JP" altLang="en-US" sz="3200" b="1" dirty="0"/>
          </a:p>
        </p:txBody>
      </p:sp>
    </p:spTree>
    <p:extLst>
      <p:ext uri="{BB962C8B-B14F-4D97-AF65-F5344CB8AC3E}">
        <p14:creationId xmlns:p14="http://schemas.microsoft.com/office/powerpoint/2010/main" val="30872337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174571510"/>
              </p:ext>
            </p:extLst>
          </p:nvPr>
        </p:nvGraphicFramePr>
        <p:xfrm>
          <a:off x="307925" y="1704199"/>
          <a:ext cx="8568954" cy="1920240"/>
        </p:xfrm>
        <a:graphic>
          <a:graphicData uri="http://schemas.openxmlformats.org/drawingml/2006/table">
            <a:tbl>
              <a:tblPr firstRow="1" bandRow="1">
                <a:tableStyleId>{5940675A-B579-460E-94D1-54222C63F5DA}</a:tableStyleId>
              </a:tblPr>
              <a:tblGrid>
                <a:gridCol w="1428159"/>
                <a:gridCol w="1428159"/>
                <a:gridCol w="1428159"/>
                <a:gridCol w="1428159"/>
                <a:gridCol w="1428159"/>
                <a:gridCol w="1428159"/>
              </a:tblGrid>
              <a:tr h="370840">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国　語　Ａ</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FFCCFF"/>
                    </a:solidFill>
                  </a:tcPr>
                </a:tc>
                <a:tc hMerge="1">
                  <a:txBody>
                    <a:bodyPr/>
                    <a:lstStyle/>
                    <a:p>
                      <a:endParaRPr kumimoji="1" lang="ja-JP" altLang="en-US" dirty="0"/>
                    </a:p>
                  </a:txBody>
                  <a:tcPr/>
                </a:tc>
                <a:tc hMerge="1">
                  <a:txBody>
                    <a:bodyPr/>
                    <a:lstStyle/>
                    <a:p>
                      <a:endParaRPr kumimoji="1" lang="ja-JP" altLang="en-US" dirty="0"/>
                    </a:p>
                  </a:txBody>
                  <a:tcPr/>
                </a:tc>
                <a:tc gridSpan="3">
                  <a:txBody>
                    <a:bodyPr/>
                    <a:lstStyle/>
                    <a:p>
                      <a:pPr algn="ctr"/>
                      <a:r>
                        <a:rPr kumimoji="1" lang="zh-CN" altLang="en-US" sz="3600" dirty="0" smtClean="0">
                          <a:latin typeface="HG丸ｺﾞｼｯｸM-PRO" panose="020F0600000000000000" pitchFamily="50" charset="-128"/>
                          <a:ea typeface="HG丸ｺﾞｼｯｸM-PRO" panose="020F0600000000000000" pitchFamily="50" charset="-128"/>
                        </a:rPr>
                        <a:t>国　語　Ｂ</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FFCCFF"/>
                    </a:solidFill>
                  </a:tcPr>
                </a:tc>
                <a:tc hMerge="1">
                  <a:txBody>
                    <a:bodyPr/>
                    <a:lstStyle/>
                    <a:p>
                      <a:endParaRPr kumimoji="1" lang="ja-JP" altLang="en-US" dirty="0"/>
                    </a:p>
                  </a:txBody>
                  <a:tcPr/>
                </a:tc>
                <a:tc hMerge="1">
                  <a:txBody>
                    <a:bodyPr/>
                    <a:lstStyle/>
                    <a:p>
                      <a:endParaRPr kumimoji="1" lang="ja-JP" altLang="en-US" dirty="0"/>
                    </a:p>
                  </a:txBody>
                  <a:tcPr/>
                </a:tc>
              </a:tr>
              <a:tr h="370840">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r>
              <a:tr h="370840">
                <a:tc>
                  <a:txBody>
                    <a:bodyPr/>
                    <a:lstStyle/>
                    <a:p>
                      <a:pPr algn="r"/>
                      <a:r>
                        <a:rPr lang="en-US" altLang="ja-JP" sz="3600" b="1" dirty="0" smtClean="0">
                          <a:latin typeface="HG丸ｺﾞｼｯｸM-PRO" panose="020F0600000000000000" pitchFamily="50" charset="-128"/>
                          <a:ea typeface="HG丸ｺﾞｼｯｸM-PRO" panose="020F0600000000000000" pitchFamily="50" charset="-128"/>
                        </a:rPr>
                        <a:t>78.2</a:t>
                      </a:r>
                      <a:endParaRPr kumimoji="1" lang="ja-JP" altLang="en-US" sz="3600" b="1"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lang="en-US" altLang="ja-JP" sz="3600" b="1" dirty="0" smtClean="0">
                          <a:latin typeface="HG丸ｺﾞｼｯｸM-PRO" panose="020F0600000000000000" pitchFamily="50" charset="-128"/>
                          <a:ea typeface="HG丸ｺﾞｼｯｸM-PRO" panose="020F0600000000000000" pitchFamily="50" charset="-128"/>
                        </a:rPr>
                        <a:t>79.4</a:t>
                      </a:r>
                      <a:endParaRPr kumimoji="1" lang="ja-JP" altLang="en-US" sz="3600" b="1"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lang="en-US" altLang="ja-JP" sz="3600" b="1" dirty="0" smtClean="0">
                          <a:solidFill>
                            <a:srgbClr val="FF0000"/>
                          </a:solidFill>
                          <a:latin typeface="HG丸ｺﾞｼｯｸM-PRO" panose="020F0600000000000000" pitchFamily="50" charset="-128"/>
                          <a:ea typeface="HG丸ｺﾞｼｯｸM-PRO" panose="020F0600000000000000" pitchFamily="50" charset="-128"/>
                        </a:rPr>
                        <a:t>△1.2</a:t>
                      </a:r>
                      <a:endParaRPr kumimoji="1" lang="ja-JP" altLang="en-US" sz="3600" b="1" dirty="0">
                        <a:solidFill>
                          <a:srgbClr val="FF0000"/>
                        </a:solidFill>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48.1</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51.0</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△2.9</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val="1470666608"/>
              </p:ext>
            </p:extLst>
          </p:nvPr>
        </p:nvGraphicFramePr>
        <p:xfrm>
          <a:off x="323528" y="4092060"/>
          <a:ext cx="8568954" cy="1920240"/>
        </p:xfrm>
        <a:graphic>
          <a:graphicData uri="http://schemas.openxmlformats.org/drawingml/2006/table">
            <a:tbl>
              <a:tblPr firstRow="1" bandRow="1">
                <a:tableStyleId>{5940675A-B579-460E-94D1-54222C63F5DA}</a:tableStyleId>
              </a:tblPr>
              <a:tblGrid>
                <a:gridCol w="1428159"/>
                <a:gridCol w="1428159"/>
                <a:gridCol w="1428159"/>
                <a:gridCol w="1428159"/>
                <a:gridCol w="1428159"/>
                <a:gridCol w="1428159"/>
              </a:tblGrid>
              <a:tr h="370840">
                <a:tc gridSpan="3">
                  <a:txBody>
                    <a:bodyPr/>
                    <a:lstStyle/>
                    <a:p>
                      <a:pPr algn="ctr"/>
                      <a:r>
                        <a:rPr kumimoji="1" lang="ja-JP" altLang="en-US" sz="3600" dirty="0" smtClean="0">
                          <a:latin typeface="HG丸ｺﾞｼｯｸM-PRO" panose="020F0600000000000000" pitchFamily="50" charset="-128"/>
                          <a:ea typeface="HG丸ｺﾞｼｯｸM-PRO" panose="020F0600000000000000" pitchFamily="50" charset="-128"/>
                        </a:rPr>
                        <a:t>数　学</a:t>
                      </a:r>
                      <a:r>
                        <a:rPr kumimoji="1" lang="zh-CN" altLang="en-US" sz="3600" dirty="0" smtClean="0">
                          <a:latin typeface="HG丸ｺﾞｼｯｸM-PRO" panose="020F0600000000000000" pitchFamily="50" charset="-128"/>
                          <a:ea typeface="HG丸ｺﾞｼｯｸM-PRO" panose="020F0600000000000000" pitchFamily="50" charset="-128"/>
                        </a:rPr>
                        <a:t>　Ａ</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99CCFF"/>
                    </a:solidFill>
                  </a:tcPr>
                </a:tc>
                <a:tc hMerge="1">
                  <a:txBody>
                    <a:bodyPr/>
                    <a:lstStyle/>
                    <a:p>
                      <a:endParaRPr kumimoji="1" lang="ja-JP" altLang="en-US" dirty="0"/>
                    </a:p>
                  </a:txBody>
                  <a:tcPr/>
                </a:tc>
                <a:tc hMerge="1">
                  <a:txBody>
                    <a:bodyPr/>
                    <a:lstStyle/>
                    <a:p>
                      <a:endParaRPr kumimoji="1" lang="ja-JP" altLang="en-US" dirty="0"/>
                    </a:p>
                  </a:txBody>
                  <a:tcPr/>
                </a:tc>
                <a:tc gridSpan="3">
                  <a:txBody>
                    <a:bodyPr/>
                    <a:lstStyle/>
                    <a:p>
                      <a:pPr algn="ctr"/>
                      <a:r>
                        <a:rPr kumimoji="1" lang="ja-JP" altLang="en-US" sz="3600" dirty="0" smtClean="0">
                          <a:latin typeface="HG丸ｺﾞｼｯｸM-PRO" panose="020F0600000000000000" pitchFamily="50" charset="-128"/>
                          <a:ea typeface="HG丸ｺﾞｼｯｸM-PRO" panose="020F0600000000000000" pitchFamily="50" charset="-128"/>
                        </a:rPr>
                        <a:t>数　学　</a:t>
                      </a:r>
                      <a:r>
                        <a:rPr kumimoji="1" lang="zh-CN" altLang="en-US" sz="3600" dirty="0" smtClean="0">
                          <a:latin typeface="HG丸ｺﾞｼｯｸM-PRO" panose="020F0600000000000000" pitchFamily="50" charset="-128"/>
                          <a:ea typeface="HG丸ｺﾞｼｯｸM-PRO" panose="020F0600000000000000" pitchFamily="50" charset="-128"/>
                        </a:rPr>
                        <a:t>Ｂ</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solidFill>
                      <a:srgbClr val="99CCFF"/>
                    </a:solidFill>
                  </a:tcPr>
                </a:tc>
                <a:tc hMerge="1">
                  <a:txBody>
                    <a:bodyPr/>
                    <a:lstStyle/>
                    <a:p>
                      <a:endParaRPr kumimoji="1" lang="ja-JP" altLang="en-US" dirty="0"/>
                    </a:p>
                  </a:txBody>
                  <a:tcPr/>
                </a:tc>
                <a:tc hMerge="1">
                  <a:txBody>
                    <a:bodyPr/>
                    <a:lstStyle/>
                    <a:p>
                      <a:endParaRPr kumimoji="1" lang="ja-JP" altLang="en-US" dirty="0"/>
                    </a:p>
                  </a:txBody>
                  <a:tcPr/>
                </a:tc>
              </a:tr>
              <a:tr h="370840">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岡山</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全国</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c>
                  <a:txBody>
                    <a:bodyPr/>
                    <a:lstStyle/>
                    <a:p>
                      <a:pPr algn="ctr"/>
                      <a:r>
                        <a:rPr lang="ja-JP" altLang="en-US" sz="3600" dirty="0" smtClean="0">
                          <a:latin typeface="HG丸ｺﾞｼｯｸM-PRO" panose="020F0600000000000000" pitchFamily="50" charset="-128"/>
                          <a:ea typeface="HG丸ｺﾞｼｯｸM-PRO" panose="020F0600000000000000" pitchFamily="50" charset="-128"/>
                        </a:rPr>
                        <a:t>差</a:t>
                      </a:r>
                      <a:endParaRPr kumimoji="1" lang="ja-JP" altLang="en-US" sz="3600" dirty="0">
                        <a:latin typeface="HG丸ｺﾞｼｯｸM-PRO" panose="020F0600000000000000" pitchFamily="50" charset="-128"/>
                        <a:ea typeface="HG丸ｺﾞｼｯｸM-PRO" panose="020F0600000000000000" pitchFamily="50" charset="-128"/>
                      </a:endParaRPr>
                    </a:p>
                  </a:txBody>
                  <a:tcPr anchor="ctr"/>
                </a:tc>
              </a:tr>
              <a:tr h="370840">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65.4</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67.4</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△2.0</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55.9</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algn="r"/>
                      <a:r>
                        <a:rPr kumimoji="1" lang="en-US" altLang="ja-JP" sz="3600" b="1" kern="1200" dirty="0" smtClean="0">
                          <a:solidFill>
                            <a:schemeClr val="tx1"/>
                          </a:solidFill>
                          <a:latin typeface="HG丸ｺﾞｼｯｸM-PRO" panose="020F0600000000000000" pitchFamily="50" charset="-128"/>
                          <a:ea typeface="HG丸ｺﾞｼｯｸM-PRO" panose="020F0600000000000000" pitchFamily="50" charset="-128"/>
                          <a:cs typeface="+mn-cs"/>
                        </a:rPr>
                        <a:t>59.8</a:t>
                      </a:r>
                      <a:endParaRPr kumimoji="1" lang="ja-JP" altLang="en-US" sz="3600" b="1"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3600" b="1" kern="1200" dirty="0" smtClean="0">
                          <a:solidFill>
                            <a:srgbClr val="FF0000"/>
                          </a:solidFill>
                          <a:latin typeface="HG丸ｺﾞｼｯｸM-PRO" panose="020F0600000000000000" pitchFamily="50" charset="-128"/>
                          <a:ea typeface="HG丸ｺﾞｼｯｸM-PRO" panose="020F0600000000000000" pitchFamily="50" charset="-128"/>
                          <a:cs typeface="+mn-cs"/>
                        </a:rPr>
                        <a:t>△3.9</a:t>
                      </a:r>
                      <a:endParaRPr kumimoji="1" lang="ja-JP" altLang="en-US" sz="3600" b="1" kern="1200" dirty="0">
                        <a:solidFill>
                          <a:srgbClr val="FF0000"/>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r>
            </a:tbl>
          </a:graphicData>
        </a:graphic>
      </p:graphicFrame>
      <p:sp>
        <p:nvSpPr>
          <p:cNvPr id="7" name="正方形/長方形 6"/>
          <p:cNvSpPr/>
          <p:nvPr/>
        </p:nvSpPr>
        <p:spPr>
          <a:xfrm>
            <a:off x="3119114" y="6084308"/>
            <a:ext cx="6131807" cy="461665"/>
          </a:xfrm>
          <a:prstGeom prst="rect">
            <a:avLst/>
          </a:prstGeom>
        </p:spPr>
        <p:txBody>
          <a:bodyPr wrap="none">
            <a:spAutoFit/>
          </a:bodyPr>
          <a:lstStyle/>
          <a:p>
            <a:pPr marL="0" lvl="0" indent="0" eaLnBrk="1" hangingPunct="1">
              <a:buClr>
                <a:srgbClr val="006666"/>
              </a:buClr>
              <a:buNone/>
            </a:pPr>
            <a:r>
              <a:rPr lang="ja-JP" altLang="en-US" kern="0" dirty="0">
                <a:solidFill>
                  <a:srgbClr val="000000"/>
                </a:solidFill>
              </a:rPr>
              <a:t>　</a:t>
            </a:r>
            <a:r>
              <a:rPr lang="ja-JP" altLang="en-US" sz="2400" kern="0" dirty="0" smtClean="0">
                <a:solidFill>
                  <a:srgbClr val="000000"/>
                </a:solidFill>
                <a:latin typeface="HG丸ｺﾞｼｯｸM-PRO" panose="020F0600000000000000" pitchFamily="50" charset="-128"/>
                <a:ea typeface="HG丸ｺﾞｼｯｸM-PRO" panose="020F0600000000000000" pitchFamily="50" charset="-128"/>
              </a:rPr>
              <a:t>（平成</a:t>
            </a:r>
            <a:r>
              <a:rPr lang="en-US" altLang="ja-JP" sz="2400" kern="0" dirty="0" smtClean="0">
                <a:solidFill>
                  <a:srgbClr val="000000"/>
                </a:solidFill>
                <a:latin typeface="HG丸ｺﾞｼｯｸM-PRO" panose="020F0600000000000000" pitchFamily="50" charset="-128"/>
                <a:ea typeface="HG丸ｺﾞｼｯｸM-PRO" panose="020F0600000000000000" pitchFamily="50" charset="-128"/>
              </a:rPr>
              <a:t>26</a:t>
            </a:r>
            <a:r>
              <a:rPr lang="ja-JP" altLang="en-US" sz="2400" kern="0" dirty="0" smtClean="0">
                <a:solidFill>
                  <a:srgbClr val="000000"/>
                </a:solidFill>
                <a:latin typeface="HG丸ｺﾞｼｯｸM-PRO" panose="020F0600000000000000" pitchFamily="50" charset="-128"/>
                <a:ea typeface="HG丸ｺﾞｼｯｸM-PRO" panose="020F0600000000000000" pitchFamily="50" charset="-128"/>
              </a:rPr>
              <a:t>年度岡山県公立</a:t>
            </a:r>
            <a:r>
              <a:rPr lang="ja-JP" altLang="en-US" sz="2400" kern="0" dirty="0">
                <a:solidFill>
                  <a:srgbClr val="000000"/>
                </a:solidFill>
                <a:latin typeface="HG丸ｺﾞｼｯｸM-PRO" panose="020F0600000000000000" pitchFamily="50" charset="-128"/>
                <a:ea typeface="HG丸ｺﾞｼｯｸM-PRO" panose="020F0600000000000000" pitchFamily="50" charset="-128"/>
              </a:rPr>
              <a:t>中</a:t>
            </a:r>
            <a:r>
              <a:rPr lang="ja-JP" altLang="en-US" sz="2400" kern="0" dirty="0" smtClean="0">
                <a:solidFill>
                  <a:srgbClr val="000000"/>
                </a:solidFill>
                <a:latin typeface="HG丸ｺﾞｼｯｸM-PRO" panose="020F0600000000000000" pitchFamily="50" charset="-128"/>
                <a:ea typeface="HG丸ｺﾞｼｯｸM-PRO" panose="020F0600000000000000" pitchFamily="50" charset="-128"/>
              </a:rPr>
              <a:t>学校の状況） </a:t>
            </a:r>
            <a:endParaRPr lang="ja-JP" altLang="en-US" sz="2400" b="1" kern="0" dirty="0">
              <a:solidFill>
                <a:srgbClr val="0066CC"/>
              </a:solidFill>
              <a:latin typeface="HG丸ｺﾞｼｯｸM-PRO" panose="020F0600000000000000" pitchFamily="50" charset="-128"/>
              <a:ea typeface="HG丸ｺﾞｼｯｸM-PRO" panose="020F0600000000000000" pitchFamily="50" charset="-128"/>
            </a:endParaRPr>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Ⅰ</a:t>
            </a:r>
            <a:r>
              <a:rPr lang="ja-JP" altLang="en-US" sz="4800" b="1" dirty="0" smtClean="0">
                <a:latin typeface="+mn-ea"/>
              </a:rPr>
              <a:t>　</a:t>
            </a:r>
            <a:r>
              <a:rPr lang="ja-JP" altLang="en-US" sz="4800" b="1" dirty="0">
                <a:latin typeface="+mn-ea"/>
              </a:rPr>
              <a:t>本校</a:t>
            </a:r>
            <a:r>
              <a:rPr lang="ja-JP" altLang="en-US" sz="4800" b="1" dirty="0" smtClean="0"/>
              <a:t>の課題を確かめよう</a:t>
            </a:r>
            <a:endParaRPr kumimoji="1" lang="ja-JP" altLang="en-US" sz="3200" b="1" dirty="0"/>
          </a:p>
        </p:txBody>
      </p:sp>
    </p:spTree>
    <p:extLst>
      <p:ext uri="{BB962C8B-B14F-4D97-AF65-F5344CB8AC3E}">
        <p14:creationId xmlns:p14="http://schemas.microsoft.com/office/powerpoint/2010/main" val="10916776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Ⅰ</a:t>
            </a:r>
            <a:r>
              <a:rPr lang="ja-JP" altLang="en-US" sz="4800" b="1" dirty="0" smtClean="0">
                <a:latin typeface="+mn-ea"/>
              </a:rPr>
              <a:t>　</a:t>
            </a:r>
            <a:r>
              <a:rPr lang="ja-JP" altLang="en-US" sz="4800" b="1" dirty="0">
                <a:latin typeface="+mn-ea"/>
              </a:rPr>
              <a:t>本校</a:t>
            </a:r>
            <a:r>
              <a:rPr lang="ja-JP" altLang="en-US" sz="4800" b="1" dirty="0" smtClean="0"/>
              <a:t>の課題を確かめよう</a:t>
            </a:r>
            <a:endParaRPr kumimoji="1" lang="ja-JP" altLang="en-US" sz="3200" b="1" dirty="0"/>
          </a:p>
        </p:txBody>
      </p:sp>
      <p:cxnSp>
        <p:nvCxnSpPr>
          <p:cNvPr id="4" name="直線コネクタ 3"/>
          <p:cNvCxnSpPr/>
          <p:nvPr/>
        </p:nvCxnSpPr>
        <p:spPr>
          <a:xfrm>
            <a:off x="1331640" y="4376195"/>
            <a:ext cx="6696744"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テキスト ボックス 4"/>
          <p:cNvSpPr txBox="1"/>
          <p:nvPr/>
        </p:nvSpPr>
        <p:spPr>
          <a:xfrm>
            <a:off x="611560" y="1241946"/>
            <a:ext cx="8136904" cy="707886"/>
          </a:xfrm>
          <a:prstGeom prst="rect">
            <a:avLst/>
          </a:prstGeom>
          <a:noFill/>
        </p:spPr>
        <p:txBody>
          <a:bodyPr wrap="square" rtlCol="0">
            <a:spAutoFit/>
          </a:bodyPr>
          <a:lstStyle/>
          <a:p>
            <a:pPr algn="ctr"/>
            <a:r>
              <a:rPr lang="ja-JP" altLang="en-US" sz="4000" dirty="0">
                <a:latin typeface="HG丸ｺﾞｼｯｸM-PRO" panose="020F0600000000000000" pitchFamily="50" charset="-128"/>
                <a:ea typeface="HG丸ｺﾞｼｯｸM-PRO" panose="020F0600000000000000" pitchFamily="50" charset="-128"/>
              </a:rPr>
              <a:t>岡山県</a:t>
            </a:r>
            <a:r>
              <a:rPr lang="ja-JP" altLang="en-US" sz="4000" dirty="0" smtClean="0">
                <a:latin typeface="HG丸ｺﾞｼｯｸM-PRO" panose="020F0600000000000000" pitchFamily="50" charset="-128"/>
                <a:ea typeface="HG丸ｺﾞｼｯｸM-PRO" panose="020F0600000000000000" pitchFamily="50" charset="-128"/>
              </a:rPr>
              <a:t>の児童生徒の学力の状況</a:t>
            </a:r>
            <a:endParaRPr lang="en-US" altLang="ja-JP" sz="4000" dirty="0" smtClean="0">
              <a:latin typeface="HG丸ｺﾞｼｯｸM-PRO" panose="020F0600000000000000" pitchFamily="50" charset="-128"/>
              <a:ea typeface="HG丸ｺﾞｼｯｸM-PRO" panose="020F0600000000000000" pitchFamily="50" charset="-128"/>
            </a:endParaRPr>
          </a:p>
        </p:txBody>
      </p:sp>
      <p:graphicFrame>
        <p:nvGraphicFramePr>
          <p:cNvPr id="7" name="コンテンツ プレースホルダー 5"/>
          <p:cNvGraphicFramePr>
            <a:graphicFrameLocks/>
          </p:cNvGraphicFramePr>
          <p:nvPr>
            <p:extLst>
              <p:ext uri="{D42A27DB-BD31-4B8C-83A1-F6EECF244321}">
                <p14:modId xmlns:p14="http://schemas.microsoft.com/office/powerpoint/2010/main" val="3031309323"/>
              </p:ext>
            </p:extLst>
          </p:nvPr>
        </p:nvGraphicFramePr>
        <p:xfrm>
          <a:off x="755576" y="1772816"/>
          <a:ext cx="7416824" cy="5085184"/>
        </p:xfrm>
        <a:graphic>
          <a:graphicData uri="http://schemas.openxmlformats.org/drawingml/2006/chart">
            <c:chart xmlns:c="http://schemas.openxmlformats.org/drawingml/2006/chart" xmlns:r="http://schemas.openxmlformats.org/officeDocument/2006/relationships" r:id="rId3"/>
          </a:graphicData>
        </a:graphic>
      </p:graphicFrame>
      <p:sp>
        <p:nvSpPr>
          <p:cNvPr id="9" name="テキスト ボックス 8"/>
          <p:cNvSpPr txBox="1"/>
          <p:nvPr/>
        </p:nvSpPr>
        <p:spPr>
          <a:xfrm>
            <a:off x="1771432" y="5517232"/>
            <a:ext cx="3038404" cy="584775"/>
          </a:xfrm>
          <a:prstGeom prst="rect">
            <a:avLst/>
          </a:prstGeom>
          <a:noFill/>
        </p:spPr>
        <p:txBody>
          <a:bodyPr wrap="square" rtlCol="0">
            <a:spAutoFit/>
          </a:bodyPr>
          <a:lstStyle/>
          <a:p>
            <a:r>
              <a:rPr lang="ja-JP" altLang="en-US" sz="3200" b="1" dirty="0">
                <a:latin typeface="HG丸ｺﾞｼｯｸM-PRO" panose="020F0600000000000000" pitchFamily="50" charset="-128"/>
                <a:ea typeface="HG丸ｺﾞｼｯｸM-PRO" panose="020F0600000000000000" pitchFamily="50" charset="-128"/>
              </a:rPr>
              <a:t>小数の</a:t>
            </a:r>
            <a:r>
              <a:rPr kumimoji="1" lang="ja-JP" altLang="en-US" sz="3200" b="1" dirty="0" smtClean="0">
                <a:latin typeface="HG丸ｺﾞｼｯｸM-PRO" panose="020F0600000000000000" pitchFamily="50" charset="-128"/>
                <a:ea typeface="HG丸ｺﾞｼｯｸM-PRO" panose="020F0600000000000000" pitchFamily="50" charset="-128"/>
              </a:rPr>
              <a:t>計算</a:t>
            </a:r>
            <a:endParaRPr kumimoji="1" lang="ja-JP" altLang="en-US" sz="3200" b="1" dirty="0">
              <a:latin typeface="HG丸ｺﾞｼｯｸM-PRO" panose="020F0600000000000000" pitchFamily="50" charset="-128"/>
              <a:ea typeface="HG丸ｺﾞｼｯｸM-PRO" panose="020F0600000000000000" pitchFamily="50" charset="-128"/>
            </a:endParaRPr>
          </a:p>
        </p:txBody>
      </p:sp>
      <p:sp>
        <p:nvSpPr>
          <p:cNvPr id="10" name="テキスト ボックス 9"/>
          <p:cNvSpPr txBox="1"/>
          <p:nvPr/>
        </p:nvSpPr>
        <p:spPr>
          <a:xfrm>
            <a:off x="3293522" y="2022752"/>
            <a:ext cx="3038404" cy="584775"/>
          </a:xfrm>
          <a:prstGeom prst="rect">
            <a:avLst/>
          </a:prstGeom>
          <a:noFill/>
        </p:spPr>
        <p:txBody>
          <a:bodyPr wrap="square" rtlCol="0">
            <a:spAutoFit/>
          </a:bodyPr>
          <a:lstStyle/>
          <a:p>
            <a:r>
              <a:rPr kumimoji="1" lang="ja-JP" altLang="en-US" sz="3200" b="1" dirty="0" smtClean="0">
                <a:latin typeface="HG丸ｺﾞｼｯｸM-PRO" panose="020F0600000000000000" pitchFamily="50" charset="-128"/>
                <a:ea typeface="HG丸ｺﾞｼｯｸM-PRO" panose="020F0600000000000000" pitchFamily="50" charset="-128"/>
              </a:rPr>
              <a:t>四則混合計算</a:t>
            </a:r>
            <a:endParaRPr kumimoji="1" lang="ja-JP" altLang="en-US" sz="3200" b="1" dirty="0">
              <a:latin typeface="HG丸ｺﾞｼｯｸM-PRO" panose="020F0600000000000000" pitchFamily="50" charset="-128"/>
              <a:ea typeface="HG丸ｺﾞｼｯｸM-PRO" panose="020F0600000000000000" pitchFamily="50" charset="-128"/>
            </a:endParaRPr>
          </a:p>
        </p:txBody>
      </p:sp>
      <p:cxnSp>
        <p:nvCxnSpPr>
          <p:cNvPr id="11" name="直線矢印コネクタ 10"/>
          <p:cNvCxnSpPr/>
          <p:nvPr/>
        </p:nvCxnSpPr>
        <p:spPr>
          <a:xfrm>
            <a:off x="5928848" y="2315139"/>
            <a:ext cx="1368152"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flipV="1">
            <a:off x="3923928" y="5661248"/>
            <a:ext cx="1152128" cy="16821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199500" y="3927447"/>
            <a:ext cx="899592" cy="830997"/>
          </a:xfrm>
          <a:prstGeom prst="rect">
            <a:avLst/>
          </a:prstGeom>
          <a:noFill/>
        </p:spPr>
        <p:txBody>
          <a:bodyPr wrap="square" rtlCol="0">
            <a:spAutoFit/>
          </a:bodyPr>
          <a:lstStyle/>
          <a:p>
            <a:r>
              <a:rPr lang="ja-JP" altLang="en-US" sz="2400" b="1" dirty="0" smtClean="0">
                <a:latin typeface="HG丸ｺﾞｼｯｸM-PRO" panose="020F0600000000000000" pitchFamily="50" charset="-128"/>
                <a:ea typeface="HG丸ｺﾞｼｯｸM-PRO" panose="020F0600000000000000" pitchFamily="50" charset="-128"/>
              </a:rPr>
              <a:t>全国</a:t>
            </a:r>
            <a:endParaRPr lang="en-US" altLang="ja-JP" sz="2400" b="1" dirty="0" smtClean="0">
              <a:latin typeface="HG丸ｺﾞｼｯｸM-PRO" panose="020F0600000000000000" pitchFamily="50" charset="-128"/>
              <a:ea typeface="HG丸ｺﾞｼｯｸM-PRO" panose="020F0600000000000000" pitchFamily="50" charset="-128"/>
            </a:endParaRPr>
          </a:p>
          <a:p>
            <a:r>
              <a:rPr lang="ja-JP" altLang="en-US" sz="2400" b="1" dirty="0" smtClean="0">
                <a:latin typeface="HG丸ｺﾞｼｯｸM-PRO" panose="020F0600000000000000" pitchFamily="50" charset="-128"/>
                <a:ea typeface="HG丸ｺﾞｼｯｸM-PRO" panose="020F0600000000000000" pitchFamily="50" charset="-128"/>
              </a:rPr>
              <a:t>平均</a:t>
            </a:r>
            <a:endParaRPr kumimoji="1" lang="ja-JP" altLang="en-US" sz="2400" b="1" dirty="0">
              <a:latin typeface="HG丸ｺﾞｼｯｸM-PRO" panose="020F0600000000000000" pitchFamily="50" charset="-128"/>
              <a:ea typeface="HG丸ｺﾞｼｯｸM-PRO" panose="020F0600000000000000" pitchFamily="50" charset="-128"/>
            </a:endParaRPr>
          </a:p>
        </p:txBody>
      </p:sp>
      <p:sp>
        <p:nvSpPr>
          <p:cNvPr id="14" name="正方形/長方形 13"/>
          <p:cNvSpPr/>
          <p:nvPr/>
        </p:nvSpPr>
        <p:spPr>
          <a:xfrm>
            <a:off x="1528549" y="2607527"/>
            <a:ext cx="4858602" cy="1636927"/>
          </a:xfrm>
          <a:prstGeom prst="rect">
            <a:avLst/>
          </a:prstGeom>
          <a:solidFill>
            <a:srgbClr val="FFFF99"/>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514900" y="2641124"/>
            <a:ext cx="4858603" cy="1569660"/>
          </a:xfrm>
          <a:prstGeom prst="rect">
            <a:avLst/>
          </a:prstGeom>
          <a:noFill/>
        </p:spPr>
        <p:txBody>
          <a:bodyPr wrap="square" rtlCol="0">
            <a:spAutoFit/>
          </a:bodyPr>
          <a:lstStyle/>
          <a:p>
            <a:r>
              <a:rPr lang="ja-JP" altLang="en-US" sz="2400" dirty="0" smtClean="0"/>
              <a:t>　</a:t>
            </a:r>
            <a:r>
              <a:rPr lang="ja-JP" altLang="en-US" sz="2400" b="1" dirty="0" smtClean="0"/>
              <a:t>昨年度</a:t>
            </a:r>
            <a:r>
              <a:rPr lang="ja-JP" altLang="en-US" sz="2400" b="1" dirty="0"/>
              <a:t>まで課題があった四則混合計算や小数の計算が全国平均を上回り，改善の傾向が見られて</a:t>
            </a:r>
            <a:r>
              <a:rPr lang="ja-JP" altLang="en-US" sz="2400" b="1" dirty="0" smtClean="0"/>
              <a:t>いることが分かる。</a:t>
            </a:r>
            <a:endParaRPr kumimoji="1" lang="ja-JP" altLang="en-US" sz="2400" b="1" dirty="0"/>
          </a:p>
        </p:txBody>
      </p:sp>
    </p:spTree>
    <p:extLst>
      <p:ext uri="{BB962C8B-B14F-4D97-AF65-F5344CB8AC3E}">
        <p14:creationId xmlns:p14="http://schemas.microsoft.com/office/powerpoint/2010/main" val="1375427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p:cNvCxnSpPr/>
          <p:nvPr/>
        </p:nvCxnSpPr>
        <p:spPr>
          <a:xfrm>
            <a:off x="1259632" y="4368349"/>
            <a:ext cx="68407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テキスト ボックス 2"/>
          <p:cNvSpPr txBox="1"/>
          <p:nvPr/>
        </p:nvSpPr>
        <p:spPr>
          <a:xfrm>
            <a:off x="539552" y="1249668"/>
            <a:ext cx="8136904" cy="707886"/>
          </a:xfrm>
          <a:prstGeom prst="rect">
            <a:avLst/>
          </a:prstGeom>
          <a:noFill/>
        </p:spPr>
        <p:txBody>
          <a:bodyPr wrap="square" rtlCol="0">
            <a:spAutoFit/>
          </a:bodyPr>
          <a:lstStyle/>
          <a:p>
            <a:pPr algn="ctr"/>
            <a:r>
              <a:rPr lang="ja-JP" altLang="en-US" sz="4000" dirty="0">
                <a:latin typeface="HG丸ｺﾞｼｯｸM-PRO" panose="020F0600000000000000" pitchFamily="50" charset="-128"/>
                <a:ea typeface="HG丸ｺﾞｼｯｸM-PRO" panose="020F0600000000000000" pitchFamily="50" charset="-128"/>
              </a:rPr>
              <a:t>岡山県</a:t>
            </a:r>
            <a:r>
              <a:rPr lang="ja-JP" altLang="en-US" sz="4000" dirty="0" smtClean="0">
                <a:latin typeface="HG丸ｺﾞｼｯｸM-PRO" panose="020F0600000000000000" pitchFamily="50" charset="-128"/>
                <a:ea typeface="HG丸ｺﾞｼｯｸM-PRO" panose="020F0600000000000000" pitchFamily="50" charset="-128"/>
              </a:rPr>
              <a:t>の児童生徒の学力の状況</a:t>
            </a:r>
            <a:endParaRPr lang="en-US" altLang="ja-JP" sz="4000" dirty="0" smtClean="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199500" y="3927447"/>
            <a:ext cx="899592" cy="830997"/>
          </a:xfrm>
          <a:prstGeom prst="rect">
            <a:avLst/>
          </a:prstGeom>
          <a:noFill/>
        </p:spPr>
        <p:txBody>
          <a:bodyPr wrap="square" rtlCol="0">
            <a:spAutoFit/>
          </a:bodyPr>
          <a:lstStyle/>
          <a:p>
            <a:r>
              <a:rPr lang="ja-JP" altLang="en-US" sz="2400" b="1" dirty="0" smtClean="0">
                <a:latin typeface="HG丸ｺﾞｼｯｸM-PRO" panose="020F0600000000000000" pitchFamily="50" charset="-128"/>
                <a:ea typeface="HG丸ｺﾞｼｯｸM-PRO" panose="020F0600000000000000" pitchFamily="50" charset="-128"/>
              </a:rPr>
              <a:t>全国</a:t>
            </a:r>
            <a:endParaRPr lang="en-US" altLang="ja-JP" sz="2400" b="1" dirty="0" smtClean="0">
              <a:latin typeface="HG丸ｺﾞｼｯｸM-PRO" panose="020F0600000000000000" pitchFamily="50" charset="-128"/>
              <a:ea typeface="HG丸ｺﾞｼｯｸM-PRO" panose="020F0600000000000000" pitchFamily="50" charset="-128"/>
            </a:endParaRPr>
          </a:p>
          <a:p>
            <a:r>
              <a:rPr lang="ja-JP" altLang="en-US" sz="2400" b="1" dirty="0" smtClean="0">
                <a:latin typeface="HG丸ｺﾞｼｯｸM-PRO" panose="020F0600000000000000" pitchFamily="50" charset="-128"/>
                <a:ea typeface="HG丸ｺﾞｼｯｸM-PRO" panose="020F0600000000000000" pitchFamily="50" charset="-128"/>
              </a:rPr>
              <a:t>平均</a:t>
            </a:r>
            <a:endParaRPr kumimoji="1" lang="ja-JP" altLang="en-US" sz="2400" b="1" dirty="0">
              <a:latin typeface="HG丸ｺﾞｼｯｸM-PRO" panose="020F0600000000000000" pitchFamily="50" charset="-128"/>
              <a:ea typeface="HG丸ｺﾞｼｯｸM-PRO" panose="020F0600000000000000" pitchFamily="50" charset="-128"/>
            </a:endParaRPr>
          </a:p>
        </p:txBody>
      </p:sp>
      <p:graphicFrame>
        <p:nvGraphicFramePr>
          <p:cNvPr id="7" name="コンテンツ プレースホルダー 5"/>
          <p:cNvGraphicFramePr>
            <a:graphicFrameLocks/>
          </p:cNvGraphicFramePr>
          <p:nvPr>
            <p:extLst>
              <p:ext uri="{D42A27DB-BD31-4B8C-83A1-F6EECF244321}">
                <p14:modId xmlns:p14="http://schemas.microsoft.com/office/powerpoint/2010/main" val="3905244024"/>
              </p:ext>
            </p:extLst>
          </p:nvPr>
        </p:nvGraphicFramePr>
        <p:xfrm>
          <a:off x="539552" y="1844823"/>
          <a:ext cx="7632848" cy="4946393"/>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p:cNvSpPr txBox="1"/>
          <p:nvPr/>
        </p:nvSpPr>
        <p:spPr>
          <a:xfrm>
            <a:off x="2238239" y="5434691"/>
            <a:ext cx="5172502" cy="584775"/>
          </a:xfrm>
          <a:prstGeom prst="rect">
            <a:avLst/>
          </a:prstGeom>
          <a:noFill/>
        </p:spPr>
        <p:txBody>
          <a:bodyPr wrap="square" rtlCol="0">
            <a:spAutoFit/>
          </a:bodyPr>
          <a:lstStyle/>
          <a:p>
            <a:r>
              <a:rPr lang="ja-JP" altLang="en-US" sz="3200" b="1" dirty="0" smtClean="0">
                <a:latin typeface="HG丸ｺﾞｼｯｸM-PRO" panose="020F0600000000000000" pitchFamily="50" charset="-128"/>
                <a:ea typeface="HG丸ｺﾞｼｯｸM-PRO" panose="020F0600000000000000" pitchFamily="50" charset="-128"/>
              </a:rPr>
              <a:t>割合・百分率に関する問題</a:t>
            </a:r>
            <a:endParaRPr kumimoji="1" lang="ja-JP" altLang="en-US" sz="3200" b="1" dirty="0">
              <a:latin typeface="HG丸ｺﾞｼｯｸM-PRO" panose="020F0600000000000000" pitchFamily="50" charset="-128"/>
              <a:ea typeface="HG丸ｺﾞｼｯｸM-PRO" panose="020F0600000000000000" pitchFamily="50" charset="-128"/>
            </a:endParaRPr>
          </a:p>
        </p:txBody>
      </p:sp>
      <p:cxnSp>
        <p:nvCxnSpPr>
          <p:cNvPr id="9" name="直線矢印コネクタ 8"/>
          <p:cNvCxnSpPr/>
          <p:nvPr/>
        </p:nvCxnSpPr>
        <p:spPr>
          <a:xfrm flipV="1">
            <a:off x="4201937" y="4903073"/>
            <a:ext cx="0" cy="59356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Ⅰ</a:t>
            </a:r>
            <a:r>
              <a:rPr lang="ja-JP" altLang="en-US" sz="4800" b="1" dirty="0" smtClean="0">
                <a:latin typeface="+mn-ea"/>
              </a:rPr>
              <a:t>　本校</a:t>
            </a:r>
            <a:r>
              <a:rPr lang="ja-JP" altLang="en-US" sz="4800" b="1" dirty="0" smtClean="0"/>
              <a:t>の課題を確かめよう</a:t>
            </a:r>
            <a:endParaRPr kumimoji="1" lang="ja-JP" altLang="en-US" sz="3200" b="1" dirty="0"/>
          </a:p>
        </p:txBody>
      </p:sp>
      <p:sp>
        <p:nvSpPr>
          <p:cNvPr id="14" name="正方形/長方形 13"/>
          <p:cNvSpPr/>
          <p:nvPr/>
        </p:nvSpPr>
        <p:spPr>
          <a:xfrm>
            <a:off x="2238245" y="2675768"/>
            <a:ext cx="4858602" cy="1233926"/>
          </a:xfrm>
          <a:prstGeom prst="rect">
            <a:avLst/>
          </a:prstGeom>
          <a:solidFill>
            <a:srgbClr val="FFFF99"/>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2224596" y="2695716"/>
            <a:ext cx="4858603" cy="1200329"/>
          </a:xfrm>
          <a:prstGeom prst="rect">
            <a:avLst/>
          </a:prstGeom>
          <a:noFill/>
        </p:spPr>
        <p:txBody>
          <a:bodyPr wrap="square" rtlCol="0">
            <a:spAutoFit/>
          </a:bodyPr>
          <a:lstStyle/>
          <a:p>
            <a:r>
              <a:rPr lang="ja-JP" altLang="en-US" sz="2400" dirty="0" smtClean="0"/>
              <a:t>　</a:t>
            </a:r>
            <a:r>
              <a:rPr lang="ja-JP" altLang="en-US" sz="2400" b="1" dirty="0"/>
              <a:t>割合・百分率に関する問題については，苦手としている傾向が続いていることが</a:t>
            </a:r>
            <a:r>
              <a:rPr lang="ja-JP" altLang="en-US" sz="2400" b="1" dirty="0" smtClean="0"/>
              <a:t>分かる。</a:t>
            </a:r>
            <a:endParaRPr kumimoji="1" lang="ja-JP" altLang="en-US" sz="2400" b="1" dirty="0"/>
          </a:p>
        </p:txBody>
      </p:sp>
    </p:spTree>
    <p:extLst>
      <p:ext uri="{BB962C8B-B14F-4D97-AF65-F5344CB8AC3E}">
        <p14:creationId xmlns:p14="http://schemas.microsoft.com/office/powerpoint/2010/main" val="21824987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円/楕円 1"/>
          <p:cNvSpPr/>
          <p:nvPr/>
        </p:nvSpPr>
        <p:spPr>
          <a:xfrm>
            <a:off x="497269" y="2154096"/>
            <a:ext cx="5903524" cy="1206160"/>
          </a:xfrm>
          <a:prstGeom prst="ellipse">
            <a:avLst/>
          </a:prstGeom>
          <a:solidFill>
            <a:srgbClr val="FFFF99"/>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657874" y="2404057"/>
            <a:ext cx="5401723" cy="733534"/>
          </a:xfrm>
          <a:prstGeom prst="rect">
            <a:avLst/>
          </a:prstGeom>
          <a:noFill/>
        </p:spPr>
        <p:txBody>
          <a:bodyPr wrap="square" rtlCol="0">
            <a:spAutoFit/>
          </a:bodyPr>
          <a:lstStyle/>
          <a:p>
            <a:pPr>
              <a:lnSpc>
                <a:spcPts val="5000"/>
              </a:lnSpc>
            </a:pPr>
            <a:r>
              <a:rPr lang="ja-JP" altLang="en-US" sz="3200" dirty="0" smtClean="0">
                <a:latin typeface="HG丸ｺﾞｼｯｸM-PRO" panose="020F0600000000000000" pitchFamily="50" charset="-128"/>
                <a:ea typeface="HG丸ｺﾞｼｯｸM-PRO" panose="020F0600000000000000" pitchFamily="50" charset="-128"/>
              </a:rPr>
              <a:t>　</a:t>
            </a:r>
            <a:r>
              <a:rPr lang="ja-JP" altLang="en-US" sz="3600" b="1" dirty="0" smtClean="0">
                <a:latin typeface="HG丸ｺﾞｼｯｸM-PRO" panose="020F0600000000000000" pitchFamily="50" charset="-128"/>
                <a:ea typeface="HG丸ｺﾞｼｯｸM-PRO" panose="020F0600000000000000" pitchFamily="50" charset="-128"/>
              </a:rPr>
              <a:t>分析支援ツールを活用</a:t>
            </a:r>
            <a:endParaRPr kumimoji="1" lang="ja-JP" altLang="en-US" sz="3600" b="1" dirty="0">
              <a:latin typeface="HG丸ｺﾞｼｯｸM-PRO" panose="020F0600000000000000" pitchFamily="50" charset="-128"/>
              <a:ea typeface="HG丸ｺﾞｼｯｸM-PRO" panose="020F0600000000000000" pitchFamily="50" charset="-128"/>
            </a:endParaRPr>
          </a:p>
        </p:txBody>
      </p:sp>
      <p:sp>
        <p:nvSpPr>
          <p:cNvPr id="5" name="正方形/長方形 4"/>
          <p:cNvSpPr/>
          <p:nvPr/>
        </p:nvSpPr>
        <p:spPr>
          <a:xfrm>
            <a:off x="243830" y="3678067"/>
            <a:ext cx="6348037" cy="204690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30182" y="3709035"/>
            <a:ext cx="6348037" cy="1924886"/>
          </a:xfrm>
          <a:prstGeom prst="rect">
            <a:avLst/>
          </a:prstGeom>
          <a:noFill/>
        </p:spPr>
        <p:txBody>
          <a:bodyPr wrap="square" rtlCol="0">
            <a:spAutoFit/>
          </a:bodyPr>
          <a:lstStyle/>
          <a:p>
            <a:pPr>
              <a:lnSpc>
                <a:spcPts val="5000"/>
              </a:lnSpc>
            </a:pPr>
            <a:r>
              <a:rPr lang="ja-JP" altLang="en-US" sz="2400" dirty="0" smtClean="0">
                <a:latin typeface="HG丸ｺﾞｼｯｸM-PRO" panose="020F0600000000000000" pitchFamily="50" charset="-128"/>
                <a:ea typeface="HG丸ｺﾞｼｯｸM-PRO" panose="020F0600000000000000" pitchFamily="50" charset="-128"/>
              </a:rPr>
              <a:t>　</a:t>
            </a:r>
            <a:r>
              <a:rPr lang="ja-JP" altLang="en-US" sz="3200" dirty="0" smtClean="0">
                <a:latin typeface="HG丸ｺﾞｼｯｸM-PRO" panose="020F0600000000000000" pitchFamily="50" charset="-128"/>
                <a:ea typeface="HG丸ｺﾞｼｯｸM-PRO" panose="020F0600000000000000" pitchFamily="50" charset="-128"/>
              </a:rPr>
              <a:t>全国</a:t>
            </a:r>
            <a:r>
              <a:rPr lang="ja-JP" altLang="en-US" sz="3200" dirty="0">
                <a:latin typeface="HG丸ｺﾞｼｯｸM-PRO" panose="020F0600000000000000" pitchFamily="50" charset="-128"/>
                <a:ea typeface="HG丸ｺﾞｼｯｸM-PRO" panose="020F0600000000000000" pitchFamily="50" charset="-128"/>
              </a:rPr>
              <a:t>の正答率との差を設問ごとに</a:t>
            </a:r>
            <a:r>
              <a:rPr lang="ja-JP" altLang="en-US" sz="3200" dirty="0" smtClean="0">
                <a:latin typeface="HG丸ｺﾞｼｯｸM-PRO" panose="020F0600000000000000" pitchFamily="50" charset="-128"/>
                <a:ea typeface="HG丸ｺﾞｼｯｸM-PRO" panose="020F0600000000000000" pitchFamily="50" charset="-128"/>
              </a:rPr>
              <a:t>見ると，児童</a:t>
            </a:r>
            <a:r>
              <a:rPr lang="ja-JP" altLang="en-US" sz="3200" dirty="0">
                <a:latin typeface="HG丸ｺﾞｼｯｸM-PRO" panose="020F0600000000000000" pitchFamily="50" charset="-128"/>
                <a:ea typeface="HG丸ｺﾞｼｯｸM-PRO" panose="020F0600000000000000" pitchFamily="50" charset="-128"/>
              </a:rPr>
              <a:t>生徒のつまずきの状況や課題</a:t>
            </a:r>
            <a:r>
              <a:rPr lang="ja-JP" altLang="en-US" sz="3200" dirty="0" smtClean="0">
                <a:latin typeface="HG丸ｺﾞｼｯｸM-PRO" panose="020F0600000000000000" pitchFamily="50" charset="-128"/>
                <a:ea typeface="HG丸ｺﾞｼｯｸM-PRO" panose="020F0600000000000000" pitchFamily="50" charset="-128"/>
              </a:rPr>
              <a:t>の把握ができます。</a:t>
            </a:r>
            <a:endParaRPr lang="ja-JP" altLang="en-US" sz="3200" dirty="0">
              <a:latin typeface="HG丸ｺﾞｼｯｸM-PRO" panose="020F0600000000000000" pitchFamily="50" charset="-128"/>
              <a:ea typeface="HG丸ｺﾞｼｯｸM-PRO" panose="020F0600000000000000" pitchFamily="50" charset="-128"/>
            </a:endParaRPr>
          </a:p>
        </p:txBody>
      </p:sp>
      <p:sp>
        <p:nvSpPr>
          <p:cNvPr id="7" name="下矢印 6"/>
          <p:cNvSpPr/>
          <p:nvPr/>
        </p:nvSpPr>
        <p:spPr>
          <a:xfrm>
            <a:off x="3154012" y="3377018"/>
            <a:ext cx="642942" cy="42862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801" y="2389278"/>
            <a:ext cx="2257971" cy="33155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b="1" dirty="0" smtClean="0">
                <a:latin typeface="+mn-ea"/>
              </a:rPr>
              <a:t>Ⅰ</a:t>
            </a:r>
            <a:r>
              <a:rPr lang="ja-JP" altLang="en-US" sz="4800" b="1" dirty="0" smtClean="0">
                <a:latin typeface="+mn-ea"/>
              </a:rPr>
              <a:t>　</a:t>
            </a:r>
            <a:r>
              <a:rPr lang="ja-JP" altLang="en-US" sz="4800" b="1" dirty="0">
                <a:latin typeface="+mn-ea"/>
              </a:rPr>
              <a:t>本校</a:t>
            </a:r>
            <a:r>
              <a:rPr lang="ja-JP" altLang="en-US" sz="4800" b="1" dirty="0" smtClean="0"/>
              <a:t>の課題を確かめよう</a:t>
            </a:r>
            <a:endParaRPr kumimoji="1" lang="ja-JP" altLang="en-US" sz="3200" b="1" dirty="0"/>
          </a:p>
        </p:txBody>
      </p:sp>
    </p:spTree>
    <p:extLst>
      <p:ext uri="{BB962C8B-B14F-4D97-AF65-F5344CB8AC3E}">
        <p14:creationId xmlns:p14="http://schemas.microsoft.com/office/powerpoint/2010/main" val="2042319052"/>
      </p:ext>
    </p:extLst>
  </p:cSld>
  <p:clrMapOvr>
    <a:masterClrMapping/>
  </p:clrMapOvr>
  <p:timing>
    <p:tnLst>
      <p:par>
        <p:cTn id="1" dur="indefinite" restart="never" nodeType="tmRoot"/>
      </p:par>
    </p:tnLst>
  </p:timing>
</p:sld>
</file>

<file path=ppt/theme/_rels/theme1.xml.rels>&#65279;<?xml version="1.0" encoding="utf-8" standalone="yes"?>
<Relationships xmlns="http://schemas.openxmlformats.org/package/2006/relationships">
  <Relationship Id="rId1" Type="http://schemas.openxmlformats.org/officeDocument/2006/relationships/image" Target="../media/image1.jpeg" />
</Relationships>
</file>

<file path=ppt/theme/theme1.xml><?xml version="1.0" encoding="utf-8"?>
<a:theme xmlns:a="http://schemas.openxmlformats.org/drawingml/2006/main" name="ジャパネスク">
  <a:themeElements>
    <a:clrScheme name="ジャパネスク">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キュート">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ジャパネスク">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lnDef>
      <a:spPr>
        <a:ln w="12700" cmpd="sng">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7431</TotalTime>
  <Words>2534</Words>
  <Application>Microsoft Office PowerPoint</Application>
  <PresentationFormat>画面に合わせる (4:3)</PresentationFormat>
  <Paragraphs>460</Paragraphs>
  <Slides>37</Slides>
  <Notes>37</Notes>
  <HiddenSlides>0</HiddenSlides>
  <MMClips>0</MMClips>
  <ScaleCrop>false</ScaleCrop>
  <HeadingPairs>
    <vt:vector size="4" baseType="variant">
      <vt:variant>
        <vt:lpstr>テーマ</vt:lpstr>
      </vt:variant>
      <vt:variant>
        <vt:i4>1</vt:i4>
      </vt:variant>
      <vt:variant>
        <vt:lpstr>スライド タイトル</vt:lpstr>
      </vt:variant>
      <vt:variant>
        <vt:i4>37</vt:i4>
      </vt:variant>
    </vt:vector>
  </HeadingPairs>
  <TitlesOfParts>
    <vt:vector size="38" baseType="lpstr">
      <vt:lpstr>ジャパネスク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岡山県総合教育センター</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岡山県総合教育センター</dc:creator>
  <cp:lastModifiedBy>岡山県</cp:lastModifiedBy>
  <cp:revision>452</cp:revision>
  <cp:lastPrinted>2015-04-13T09:43:58Z</cp:lastPrinted>
  <dcterms:created xsi:type="dcterms:W3CDTF">2011-04-20T00:35:12Z</dcterms:created>
  <dcterms:modified xsi:type="dcterms:W3CDTF">2015-05-29T09:22:33Z</dcterms:modified>
</cp:coreProperties>
</file>