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notesMasterIdLst>
    <p:notesMasterId r:id="rId6"/>
  </p:notesMasterIdLst>
  <p:handoutMasterIdLst>
    <p:handoutMasterId r:id="rId7"/>
  </p:handoutMasterIdLst>
  <p:sldIdLst>
    <p:sldId id="940" r:id="rId2"/>
    <p:sldId id="925" r:id="rId3"/>
    <p:sldId id="926" r:id="rId4"/>
    <p:sldId id="927" r:id="rId5"/>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825">
          <p15:clr>
            <a:srgbClr val="A4A3A4"/>
          </p15:clr>
        </p15:guide>
        <p15:guide id="2" pos="19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FF99CC"/>
    <a:srgbClr val="FF3300"/>
    <a:srgbClr val="FFFF99"/>
    <a:srgbClr val="3333CC"/>
    <a:srgbClr val="3333FF"/>
    <a:srgbClr val="FFFFFF"/>
    <a:srgbClr val="CCECFF"/>
    <a:srgbClr val="99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75360" autoAdjust="0"/>
  </p:normalViewPr>
  <p:slideViewPr>
    <p:cSldViewPr snapToGrid="0" showGuides="1">
      <p:cViewPr>
        <p:scale>
          <a:sx n="50" d="100"/>
          <a:sy n="50" d="100"/>
        </p:scale>
        <p:origin x="-2004" y="-174"/>
      </p:cViewPr>
      <p:guideLst>
        <p:guide orient="horz" pos="825"/>
        <p:guide pos="1932"/>
      </p:guideLst>
    </p:cSldViewPr>
  </p:slideViewPr>
  <p:notesTextViewPr>
    <p:cViewPr>
      <p:scale>
        <a:sx n="1" d="1"/>
        <a:sy n="1" d="1"/>
      </p:scale>
      <p:origin x="0" y="366"/>
    </p:cViewPr>
  </p:notesTextViewPr>
  <p:sorterViewPr>
    <p:cViewPr varScale="1">
      <p:scale>
        <a:sx n="1" d="1"/>
        <a:sy n="1" d="1"/>
      </p:scale>
      <p:origin x="0" y="0"/>
    </p:cViewPr>
  </p:sorter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presProps" Target="presProps.xml" />
  <Relationship Id="rId3" Type="http://schemas.openxmlformats.org/officeDocument/2006/relationships/slide" Target="slides/slide2.xml" />
  <Relationship Id="rId7" Type="http://schemas.openxmlformats.org/officeDocument/2006/relationships/handoutMaster" Target="handoutMasters/handoutMaster1.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notesMaster" Target="notesMasters/notesMaster1.xml" />
  <Relationship Id="rId11" Type="http://schemas.openxmlformats.org/officeDocument/2006/relationships/tableStyles" Target="tableStyles.xml" />
  <Relationship Id="rId5" Type="http://schemas.openxmlformats.org/officeDocument/2006/relationships/slide" Target="slides/slide4.xml" />
  <Relationship Id="rId10" Type="http://schemas.openxmlformats.org/officeDocument/2006/relationships/theme" Target="theme/theme1.xml" />
  <Relationship Id="rId4" Type="http://schemas.openxmlformats.org/officeDocument/2006/relationships/slide" Target="slides/slide3.xml" />
  <Relationship Id="rId9" Type="http://schemas.openxmlformats.org/officeDocument/2006/relationships/viewProps" Target="viewProps.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3.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28" tIns="45712" rIns="91428" bIns="4571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40" y="0"/>
            <a:ext cx="2949575" cy="496888"/>
          </a:xfrm>
          <a:prstGeom prst="rect">
            <a:avLst/>
          </a:prstGeom>
        </p:spPr>
        <p:txBody>
          <a:bodyPr vert="horz" lIns="91428" tIns="45712" rIns="91428" bIns="45712" rtlCol="0"/>
          <a:lstStyle>
            <a:lvl1pPr algn="r">
              <a:defRPr sz="1200"/>
            </a:lvl1pPr>
          </a:lstStyle>
          <a:p>
            <a:fld id="{3AB88C29-7B39-471E-97D2-B91B0EC89A2D}" type="datetimeFigureOut">
              <a:rPr kumimoji="1" lang="ja-JP" altLang="en-US" smtClean="0"/>
              <a:t>2015/4/30</a:t>
            </a:fld>
            <a:endParaRPr kumimoji="1" lang="ja-JP" altLang="en-US"/>
          </a:p>
        </p:txBody>
      </p:sp>
      <p:sp>
        <p:nvSpPr>
          <p:cNvPr id="4" name="フッター プレースホルダー 3"/>
          <p:cNvSpPr>
            <a:spLocks noGrp="1"/>
          </p:cNvSpPr>
          <p:nvPr>
            <p:ph type="ftr" sz="quarter" idx="2"/>
          </p:nvPr>
        </p:nvSpPr>
        <p:spPr>
          <a:xfrm>
            <a:off x="2" y="9440865"/>
            <a:ext cx="2949575" cy="496887"/>
          </a:xfrm>
          <a:prstGeom prst="rect">
            <a:avLst/>
          </a:prstGeom>
        </p:spPr>
        <p:txBody>
          <a:bodyPr vert="horz" lIns="91428" tIns="45712" rIns="91428" bIns="4571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40" y="9440865"/>
            <a:ext cx="2949575" cy="496887"/>
          </a:xfrm>
          <a:prstGeom prst="rect">
            <a:avLst/>
          </a:prstGeom>
        </p:spPr>
        <p:txBody>
          <a:bodyPr vert="horz" lIns="91428" tIns="45712" rIns="91428" bIns="45712" rtlCol="0" anchor="b"/>
          <a:lstStyle>
            <a:lvl1pPr algn="r">
              <a:defRPr sz="1200"/>
            </a:lvl1pPr>
          </a:lstStyle>
          <a:p>
            <a:fld id="{A38D17A4-5CF6-43E2-AEE4-4A1F5011C0D6}" type="slidenum">
              <a:rPr kumimoji="1" lang="ja-JP" altLang="en-US" smtClean="0"/>
              <a:t>‹#›</a:t>
            </a:fld>
            <a:endParaRPr kumimoji="1" lang="ja-JP" altLang="en-US"/>
          </a:p>
        </p:txBody>
      </p:sp>
    </p:spTree>
    <p:extLst>
      <p:ext uri="{BB962C8B-B14F-4D97-AF65-F5344CB8AC3E}">
        <p14:creationId xmlns:p14="http://schemas.microsoft.com/office/powerpoint/2010/main" val="933535086"/>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7" cy="496966"/>
          </a:xfrm>
          <a:prstGeom prst="rect">
            <a:avLst/>
          </a:prstGeom>
        </p:spPr>
        <p:txBody>
          <a:bodyPr vert="horz" lIns="91422" tIns="45708" rIns="91422"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1"/>
            <a:ext cx="2949787" cy="496966"/>
          </a:xfrm>
          <a:prstGeom prst="rect">
            <a:avLst/>
          </a:prstGeom>
        </p:spPr>
        <p:txBody>
          <a:bodyPr vert="horz" lIns="91422" tIns="45708" rIns="91422" bIns="45708" rtlCol="0"/>
          <a:lstStyle>
            <a:lvl1pPr algn="r">
              <a:defRPr sz="1200"/>
            </a:lvl1pPr>
          </a:lstStyle>
          <a:p>
            <a:fld id="{B044E6AB-D650-4895-A0B4-DB97EF3232BA}" type="datetimeFigureOut">
              <a:rPr kumimoji="1" lang="ja-JP" altLang="en-US" smtClean="0"/>
              <a:t>2015/4/30</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22" tIns="45708" rIns="91422" bIns="45708" rtlCol="0" anchor="ctr"/>
          <a:lstStyle/>
          <a:p>
            <a:endParaRPr lang="ja-JP" altLang="en-US"/>
          </a:p>
        </p:txBody>
      </p:sp>
      <p:sp>
        <p:nvSpPr>
          <p:cNvPr id="5" name="ノート プレースホルダー 4"/>
          <p:cNvSpPr>
            <a:spLocks noGrp="1"/>
          </p:cNvSpPr>
          <p:nvPr>
            <p:ph type="body" sz="quarter" idx="3"/>
          </p:nvPr>
        </p:nvSpPr>
        <p:spPr>
          <a:xfrm>
            <a:off x="680721" y="4721188"/>
            <a:ext cx="5445760" cy="4472703"/>
          </a:xfrm>
          <a:prstGeom prst="rect">
            <a:avLst/>
          </a:prstGeom>
        </p:spPr>
        <p:txBody>
          <a:bodyPr vert="horz" lIns="91422" tIns="45708" rIns="91422" bIns="4570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7"/>
            <a:ext cx="2949787" cy="496966"/>
          </a:xfrm>
          <a:prstGeom prst="rect">
            <a:avLst/>
          </a:prstGeom>
        </p:spPr>
        <p:txBody>
          <a:bodyPr vert="horz" lIns="91422" tIns="45708" rIns="91422"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7"/>
            <a:ext cx="2949787" cy="496966"/>
          </a:xfrm>
          <a:prstGeom prst="rect">
            <a:avLst/>
          </a:prstGeom>
        </p:spPr>
        <p:txBody>
          <a:bodyPr vert="horz" lIns="91422" tIns="45708" rIns="91422" bIns="45708" rtlCol="0" anchor="b"/>
          <a:lstStyle>
            <a:lvl1pPr algn="r">
              <a:defRPr sz="1200"/>
            </a:lvl1pPr>
          </a:lstStyle>
          <a:p>
            <a:fld id="{4D3E3A65-14AE-4051-8A5D-6820BE27C2A6}" type="slidenum">
              <a:rPr kumimoji="1" lang="ja-JP" altLang="en-US" smtClean="0"/>
              <a:t>‹#›</a:t>
            </a:fld>
            <a:endParaRPr kumimoji="1" lang="ja-JP" altLang="en-US"/>
          </a:p>
        </p:txBody>
      </p:sp>
    </p:spTree>
    <p:extLst>
      <p:ext uri="{BB962C8B-B14F-4D97-AF65-F5344CB8AC3E}">
        <p14:creationId xmlns:p14="http://schemas.microsoft.com/office/powerpoint/2010/main" val="1711704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_rels/notesSlide3.xml.rels>&#65279;<?xml version="1.0" encoding="utf-8" standalone="yes"?>
<Relationships xmlns="http://schemas.openxmlformats.org/package/2006/relationships">
  <Relationship Id="rId2" Type="http://schemas.openxmlformats.org/officeDocument/2006/relationships/slide" Target="../slides/slide3.xml" />
  <Relationship Id="rId1" Type="http://schemas.openxmlformats.org/officeDocument/2006/relationships/notesMaster" Target="../notesMasters/notesMaster1.xml" />
</Relationships>
</file>

<file path=ppt/notesSlides/_rels/notesSlide4.xml.rels>&#65279;<?xml version="1.0" encoding="utf-8" standalone="yes"?>
<Relationships xmlns="http://schemas.openxmlformats.org/package/2006/relationships">
  <Relationship Id="rId2" Type="http://schemas.openxmlformats.org/officeDocument/2006/relationships/slide" Target="../slides/slide4.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ts val="6500"/>
              </a:lnSpc>
            </a:pPr>
            <a:r>
              <a:rPr kumimoji="1" lang="ja-JP" altLang="en-US" dirty="0" smtClean="0">
                <a:latin typeface="HG丸ｺﾞｼｯｸM-PRO" panose="020F0600000000000000" pitchFamily="50" charset="-128"/>
                <a:ea typeface="HG丸ｺﾞｼｯｸM-PRO" panose="020F0600000000000000" pitchFamily="50" charset="-128"/>
              </a:rPr>
              <a:t>次に，振り返り学習の取り組みについて考えていきます。</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a:t>
            </a:fld>
            <a:endParaRPr kumimoji="1" lang="ja-JP" altLang="en-US"/>
          </a:p>
        </p:txBody>
      </p:sp>
    </p:spTree>
    <p:extLst>
      <p:ext uri="{BB962C8B-B14F-4D97-AF65-F5344CB8AC3E}">
        <p14:creationId xmlns:p14="http://schemas.microsoft.com/office/powerpoint/2010/main" val="3919638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まず，ブックレトを基に「振り返り学習がなぜ必要か」「振り返り学習の計画・実践・見直し」について確認していきたいと思います。</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ブックレットの</a:t>
            </a:r>
            <a:r>
              <a:rPr kumimoji="1" lang="en-US" altLang="ja-JP" dirty="0" smtClean="0">
                <a:latin typeface="HG丸ｺﾞｼｯｸM-PRO" panose="020F0600000000000000" pitchFamily="50" charset="-128"/>
                <a:ea typeface="HG丸ｺﾞｼｯｸM-PRO" panose="020F0600000000000000" pitchFamily="50" charset="-128"/>
              </a:rPr>
              <a:t>12</a:t>
            </a:r>
            <a:r>
              <a:rPr kumimoji="1" lang="ja-JP" altLang="en-US" dirty="0" smtClean="0">
                <a:latin typeface="HG丸ｺﾞｼｯｸM-PRO" panose="020F0600000000000000" pitchFamily="50" charset="-128"/>
                <a:ea typeface="HG丸ｺﾞｼｯｸM-PRO" panose="020F0600000000000000" pitchFamily="50" charset="-128"/>
              </a:rPr>
              <a:t>ページ（中学校では</a:t>
            </a:r>
            <a:r>
              <a:rPr kumimoji="1" lang="en-US" altLang="ja-JP" dirty="0" smtClean="0">
                <a:latin typeface="HG丸ｺﾞｼｯｸM-PRO" panose="020F0600000000000000" pitchFamily="50" charset="-128"/>
                <a:ea typeface="HG丸ｺﾞｼｯｸM-PRO" panose="020F0600000000000000" pitchFamily="50" charset="-128"/>
              </a:rPr>
              <a:t>28</a:t>
            </a:r>
            <a:r>
              <a:rPr kumimoji="1" lang="ja-JP" altLang="en-US" dirty="0" smtClean="0">
                <a:latin typeface="HG丸ｺﾞｼｯｸM-PRO" panose="020F0600000000000000" pitchFamily="50" charset="-128"/>
                <a:ea typeface="HG丸ｺﾞｼｯｸM-PRO" panose="020F0600000000000000" pitchFamily="50" charset="-128"/>
              </a:rPr>
              <a:t>ページ）を開いてください。</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○○先生，（１）の「振り返り学習がなぜ必要か」を読んでください。</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（○○先生が読む）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ありがとうございました。</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続いて，□□先生，（２）の「振り返り学習の計画・実践・見直し」を読んでください。</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（□□先生が読む）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ありがとうございました。振り返り学習についても，タイミングを捉えて見直しを行いながら，改善の方向を探っていくことが大切になるということです。</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a:t>
            </a:fld>
            <a:endParaRPr kumimoji="1" lang="ja-JP" altLang="en-US"/>
          </a:p>
        </p:txBody>
      </p:sp>
    </p:spTree>
    <p:extLst>
      <p:ext uri="{BB962C8B-B14F-4D97-AF65-F5344CB8AC3E}">
        <p14:creationId xmlns:p14="http://schemas.microsoft.com/office/powerpoint/2010/main" val="949506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ここからは，ブックレットの</a:t>
            </a:r>
            <a:r>
              <a:rPr kumimoji="1" lang="en-US" altLang="ja-JP" dirty="0" smtClean="0">
                <a:latin typeface="HG丸ｺﾞｼｯｸM-PRO" panose="020F0600000000000000" pitchFamily="50" charset="-128"/>
                <a:ea typeface="HG丸ｺﾞｼｯｸM-PRO" panose="020F0600000000000000" pitchFamily="50" charset="-128"/>
              </a:rPr>
              <a:t>13</a:t>
            </a:r>
            <a:r>
              <a:rPr kumimoji="1" lang="ja-JP" altLang="en-US" dirty="0" smtClean="0">
                <a:latin typeface="HG丸ｺﾞｼｯｸM-PRO" panose="020F0600000000000000" pitchFamily="50" charset="-128"/>
                <a:ea typeface="HG丸ｺﾞｼｯｸM-PRO" panose="020F0600000000000000" pitchFamily="50" charset="-128"/>
              </a:rPr>
              <a:t>ページ（中学校では</a:t>
            </a:r>
            <a:r>
              <a:rPr kumimoji="1" lang="en-US" altLang="ja-JP" dirty="0" smtClean="0">
                <a:latin typeface="HG丸ｺﾞｼｯｸM-PRO" panose="020F0600000000000000" pitchFamily="50" charset="-128"/>
                <a:ea typeface="HG丸ｺﾞｼｯｸM-PRO" panose="020F0600000000000000" pitchFamily="50" charset="-128"/>
              </a:rPr>
              <a:t>29</a:t>
            </a:r>
            <a:r>
              <a:rPr kumimoji="1" lang="ja-JP" altLang="en-US" dirty="0" smtClean="0">
                <a:latin typeface="HG丸ｺﾞｼｯｸM-PRO" panose="020F0600000000000000" pitchFamily="50" charset="-128"/>
                <a:ea typeface="HG丸ｺﾞｼｯｸM-PRO" panose="020F0600000000000000" pitchFamily="50" charset="-128"/>
              </a:rPr>
              <a:t>ページ）からの「取り組み事例」を基に，具体的な内容について考えていきたいと思います。</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まずは，各自で効果的な取り組みを行っている学校の事例や取り組みのポイントを読んでみましょう。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3</a:t>
            </a:fld>
            <a:endParaRPr kumimoji="1" lang="ja-JP" altLang="en-US"/>
          </a:p>
        </p:txBody>
      </p:sp>
    </p:spTree>
    <p:extLst>
      <p:ext uri="{BB962C8B-B14F-4D97-AF65-F5344CB8AC3E}">
        <p14:creationId xmlns:p14="http://schemas.microsoft.com/office/powerpoint/2010/main" val="1728626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各自でブックレットをもとに確認した後，本校に取り入れられそうなものについてグループで話し合ったり，「ここをチェック」の内容を基に取り組んでいる内容について見直したりしてみましょう。</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では，始めてください。</a:t>
            </a:r>
          </a:p>
          <a:p>
            <a:r>
              <a:rPr kumimoji="1" lang="ja-JP" altLang="en-US" dirty="0" smtClean="0">
                <a:latin typeface="HG丸ｺﾞｼｯｸM-PRO" panose="020F0600000000000000" pitchFamily="50" charset="-128"/>
                <a:ea typeface="HG丸ｺﾞｼｯｸM-PRO" panose="020F0600000000000000" pitchFamily="50" charset="-128"/>
              </a:rPr>
              <a:t>（３分後）</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終わってください。</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どんなことが感想として出されたか，グループごとに１分程度で簡単に発表してください。</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こちらのグループからお願いします。</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（各グループからの発表）</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ありがとうございました</a:t>
            </a:r>
            <a:r>
              <a:rPr kumimoji="1" lang="ja-JP" altLang="en-US" dirty="0" smtClean="0">
                <a:latin typeface="HG丸ｺﾞｼｯｸM-PRO" panose="020F0600000000000000" pitchFamily="50" charset="-128"/>
                <a:ea typeface="HG丸ｺﾞｼｯｸM-PRO" panose="020F0600000000000000" pitchFamily="50" charset="-128"/>
              </a:rPr>
              <a:t>。</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smtClean="0">
                <a:latin typeface="HG丸ｺﾞｼｯｸM-PRO" panose="020F0600000000000000" pitchFamily="50" charset="-128"/>
                <a:ea typeface="HG丸ｺﾞｼｯｸM-PRO" panose="020F0600000000000000" pitchFamily="50" charset="-128"/>
              </a:rPr>
              <a:t>今後の本校の取り組みとして具体化していきましょう。</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4</a:t>
            </a:fld>
            <a:endParaRPr kumimoji="1" lang="ja-JP" altLang="en-US"/>
          </a:p>
        </p:txBody>
      </p:sp>
    </p:spTree>
    <p:extLst>
      <p:ext uri="{BB962C8B-B14F-4D97-AF65-F5344CB8AC3E}">
        <p14:creationId xmlns:p14="http://schemas.microsoft.com/office/powerpoint/2010/main" val="2091267318"/>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3">
        <a:schemeClr val="bg1"/>
      </p:bgRef>
    </p:bg>
    <p:spTree>
      <p:nvGrpSpPr>
        <p:cNvPr id="1" name=""/>
        <p:cNvGrpSpPr/>
        <p:nvPr/>
      </p:nvGrpSpPr>
      <p:grpSpPr>
        <a:xfrm>
          <a:off x="0" y="0"/>
          <a:ext cx="0" cy="0"/>
          <a:chOff x="0" y="0"/>
          <a:chExt cx="0" cy="0"/>
        </a:xfrm>
      </p:grpSpPr>
      <p:sp>
        <p:nvSpPr>
          <p:cNvPr id="12" name="正方形/長方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サブタイトル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9" name="スライド番号プレースホルダー 28"/>
          <p:cNvSpPr>
            <a:spLocks noGrp="1"/>
          </p:cNvSpPr>
          <p:nvPr>
            <p:ph type="sldNum" sz="quarter" idx="12"/>
          </p:nvPr>
        </p:nvSpPr>
        <p:spPr/>
        <p:txBody>
          <a:bodyPr lIns="0" tIns="0" rIns="0" bIns="0">
            <a:noAutofit/>
          </a:bodyPr>
          <a:lstStyle>
            <a:lvl1pPr>
              <a:defRPr sz="1400">
                <a:solidFill>
                  <a:srgbClr val="FFFFFF"/>
                </a:solidFill>
              </a:defRPr>
            </a:lvl1pPr>
          </a:lstStyle>
          <a:p>
            <a:fld id="{52246B95-DB36-4572-A8FC-7EAA6E343D2B}" type="slidenum">
              <a:rPr kumimoji="1" lang="ja-JP" altLang="en-US" smtClean="0"/>
              <a:pPr/>
              <a:t>‹#›</a:t>
            </a:fld>
            <a:endParaRPr kumimoji="1" lang="ja-JP" altLang="en-US"/>
          </a:p>
        </p:txBody>
      </p:sp>
      <p:sp>
        <p:nvSpPr>
          <p:cNvPr id="7" name="正方形/長方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ja-JP" altLang="en-US" smtClean="0"/>
              <a:t>マスター タイトルの書式設定</a:t>
            </a:r>
            <a:endParaRPr kumimoji="0" lang="en-US"/>
          </a:p>
        </p:txBody>
      </p:sp>
    </p:spTree>
    <p:extLst>
      <p:ext uri="{BB962C8B-B14F-4D97-AF65-F5344CB8AC3E}">
        <p14:creationId xmlns:p14="http://schemas.microsoft.com/office/powerpoint/2010/main" val="2938564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31958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1168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914400" y="274640"/>
            <a:ext cx="55626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29031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914400" y="1447800"/>
            <a:ext cx="777240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236418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3">
        <a:schemeClr val="bg1"/>
      </p:bgRef>
    </p:bg>
    <p:spTree>
      <p:nvGrpSpPr>
        <p:cNvPr id="1" name=""/>
        <p:cNvGrpSpPr/>
        <p:nvPr/>
      </p:nvGrpSpPr>
      <p:grpSpPr>
        <a:xfrm>
          <a:off x="0" y="0"/>
          <a:ext cx="0" cy="0"/>
          <a:chOff x="0" y="0"/>
          <a:chExt cx="0" cy="0"/>
        </a:xfrm>
      </p:grpSpPr>
      <p:sp>
        <p:nvSpPr>
          <p:cNvPr id="11" name="正方形/長方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 name="タイトル 1"/>
          <p:cNvSpPr>
            <a:spLocks noGrp="1"/>
          </p:cNvSpPr>
          <p:nvPr>
            <p:ph type="title"/>
          </p:nvPr>
        </p:nvSpPr>
        <p:spPr>
          <a:xfrm>
            <a:off x="722313" y="952500"/>
            <a:ext cx="7772400" cy="1362075"/>
          </a:xfrm>
        </p:spPr>
        <p:txBody>
          <a:bodyPr anchor="b" anchorCtr="0"/>
          <a:lstStyle>
            <a:lvl1pPr algn="l">
              <a:buNone/>
              <a:defRPr sz="4000" b="0" cap="none"/>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5" name="フッター プレースホルダー 4"/>
          <p:cNvSpPr>
            <a:spLocks noGrp="1"/>
          </p:cNvSpPr>
          <p:nvPr>
            <p:ph type="ftr" sz="quarter" idx="11"/>
          </p:nvPr>
        </p:nvSpPr>
        <p:spPr>
          <a:xfrm>
            <a:off x="800100" y="6172200"/>
            <a:ext cx="4000500" cy="457200"/>
          </a:xfrm>
        </p:spPr>
        <p:txBody>
          <a:bodyPr/>
          <a:lstStyle/>
          <a:p>
            <a:endParaRPr kumimoji="1" lang="ja-JP" altLang="en-US">
              <a:solidFill>
                <a:srgbClr val="696464"/>
              </a:solidFill>
            </a:endParaRPr>
          </a:p>
        </p:txBody>
      </p:sp>
      <p:sp>
        <p:nvSpPr>
          <p:cNvPr id="7" name="正方形/長方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57336362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91440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93395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61276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1143000"/>
          </a:xfrm>
        </p:spPr>
        <p:txBody>
          <a:bodyPr anchor="b" anchorCtr="0"/>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8" name="フッター プレースホルダー 7"/>
          <p:cNvSpPr>
            <a:spLocks noGrp="1"/>
          </p:cNvSpPr>
          <p:nvPr>
            <p:ph type="ftr" sz="quarter" idx="11"/>
          </p:nvPr>
        </p:nvSpPr>
        <p:spPr/>
        <p:txBody>
          <a:bodyPr/>
          <a:lstStyle/>
          <a:p>
            <a:endParaRPr kumimoji="1" lang="ja-JP" altLang="en-US">
              <a:solidFill>
                <a:srgbClr val="696464"/>
              </a:solidFill>
            </a:endParaRPr>
          </a:p>
        </p:txBody>
      </p:sp>
      <p:sp>
        <p:nvSpPr>
          <p:cNvPr id="9" name="スライド番号プレースホルダー 8"/>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half" idx="2"/>
          </p:nvPr>
        </p:nvSpPr>
        <p:spPr>
          <a:xfrm>
            <a:off x="9144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half" idx="4"/>
          </p:nvPr>
        </p:nvSpPr>
        <p:spPr>
          <a:xfrm>
            <a:off x="49530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95137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696464"/>
              </a:solidFill>
            </a:endParaRPr>
          </a:p>
        </p:txBody>
      </p:sp>
      <p:sp>
        <p:nvSpPr>
          <p:cNvPr id="5" name="スライド番号プレースホルダー 4"/>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85271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grpSp>
        <p:nvGrpSpPr>
          <p:cNvPr id="9" name="グループ化 8"/>
          <p:cNvGrpSpPr/>
          <p:nvPr userDrawn="1"/>
        </p:nvGrpSpPr>
        <p:grpSpPr>
          <a:xfrm>
            <a:off x="323528" y="340160"/>
            <a:ext cx="8496944" cy="856592"/>
            <a:chOff x="323528" y="340160"/>
            <a:chExt cx="8496944" cy="856592"/>
          </a:xfrm>
        </p:grpSpPr>
        <p:cxnSp>
          <p:nvCxnSpPr>
            <p:cNvPr id="6" name="直線コネクタ 5"/>
            <p:cNvCxnSpPr/>
            <p:nvPr userDrawn="1"/>
          </p:nvCxnSpPr>
          <p:spPr>
            <a:xfrm>
              <a:off x="323528" y="1196752"/>
              <a:ext cx="849694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userDrawn="1"/>
          </p:nvSpPr>
          <p:spPr>
            <a:xfrm>
              <a:off x="323528" y="340160"/>
              <a:ext cx="8496944" cy="646331"/>
            </a:xfrm>
            <a:prstGeom prst="rect">
              <a:avLst/>
            </a:prstGeom>
            <a:noFill/>
          </p:spPr>
          <p:txBody>
            <a:bodyPr wrap="square" rtlCol="0">
              <a:spAutoFit/>
            </a:bodyPr>
            <a:lstStyle/>
            <a:p>
              <a:endParaRPr lang="ja-JP" altLang="en-US" sz="3600" dirty="0">
                <a:solidFill>
                  <a:prstClr val="black"/>
                </a:solidFill>
                <a:latin typeface="HG丸ｺﾞｼｯｸM-PRO" panose="020F0600000000000000" pitchFamily="50" charset="-128"/>
              </a:endParaRPr>
            </a:p>
          </p:txBody>
        </p:sp>
      </p:grpSp>
    </p:spTree>
    <p:extLst>
      <p:ext uri="{BB962C8B-B14F-4D97-AF65-F5344CB8AC3E}">
        <p14:creationId xmlns:p14="http://schemas.microsoft.com/office/powerpoint/2010/main" val="1108746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914400" y="273050"/>
            <a:ext cx="7772400" cy="1143000"/>
          </a:xfrm>
        </p:spPr>
        <p:txBody>
          <a:bodyPr anchor="b" anchorCtr="0"/>
          <a:lstStyle>
            <a:lvl1pPr algn="l">
              <a:buNone/>
              <a:defRPr sz="4000" b="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quarter" idx="1"/>
          </p:nvPr>
        </p:nvSpPr>
        <p:spPr>
          <a:xfrm>
            <a:off x="2971800" y="1600200"/>
            <a:ext cx="5715000" cy="44958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1228585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ja-JP" altLang="en-US" smtClean="0"/>
              <a:t>マスター タイトルの書式設定</a:t>
            </a:r>
            <a:endParaRPr kumimoji="0" lang="en-US"/>
          </a:p>
        </p:txBody>
      </p:sp>
      <p:sp>
        <p:nvSpPr>
          <p:cNvPr id="4" name="テキスト プレースホルダー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6" name="フッター プレースホルダー 5"/>
          <p:cNvSpPr>
            <a:spLocks noGrp="1"/>
          </p:cNvSpPr>
          <p:nvPr>
            <p:ph type="ftr" sz="quarter" idx="11"/>
          </p:nvPr>
        </p:nvSpPr>
        <p:spPr>
          <a:xfrm>
            <a:off x="914400" y="6172200"/>
            <a:ext cx="3886200" cy="457200"/>
          </a:xfrm>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
        <p:nvSpPr>
          <p:cNvPr id="11" name="正方形/長方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正方形/長方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3" name="正方形/長方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3" name="図プレースホルダー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ja-JP" altLang="en-US" smtClean="0"/>
              <a:t>アイコンをクリックして図を追加</a:t>
            </a:r>
            <a:endParaRPr kumimoji="0" lang="en-US" dirty="0"/>
          </a:p>
        </p:txBody>
      </p:sp>
    </p:spTree>
    <p:extLst>
      <p:ext uri="{BB962C8B-B14F-4D97-AF65-F5344CB8AC3E}">
        <p14:creationId xmlns:p14="http://schemas.microsoft.com/office/powerpoint/2010/main" val="15294390"/>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2" name="タイトル プレースホルダー 21"/>
          <p:cNvSpPr>
            <a:spLocks noGrp="1"/>
          </p:cNvSpPr>
          <p:nvPr>
            <p:ph type="title"/>
          </p:nvPr>
        </p:nvSpPr>
        <p:spPr>
          <a:xfrm>
            <a:off x="914400" y="274638"/>
            <a:ext cx="7772400" cy="1143000"/>
          </a:xfrm>
          <a:prstGeom prst="rect">
            <a:avLst/>
          </a:prstGeom>
        </p:spPr>
        <p:txBody>
          <a:bodyPr bIns="91440"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3" name="フッター プレースホルダー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1" lang="ja-JP" altLang="en-US">
              <a:solidFill>
                <a:srgbClr val="696464"/>
              </a:solidFill>
            </a:endParaRPr>
          </a:p>
        </p:txBody>
      </p:sp>
      <p:sp>
        <p:nvSpPr>
          <p:cNvPr id="23" name="スライド番号プレースホルダー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516393443"/>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iming>
    <p:tnLst>
      <p:par>
        <p:cTn id="1" dur="indefinite" restart="never" nodeType="tmRoot"/>
      </p:par>
    </p:tnLst>
  </p:timing>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1"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1"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1"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1"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1"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1"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1"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1" sz="18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2.png" />
  <Relationship Id="rId2" Type="http://schemas.openxmlformats.org/officeDocument/2006/relationships/notesSlide" Target="../notesSlides/notesSlide1.xml" />
  <Relationship Id="rId1" Type="http://schemas.openxmlformats.org/officeDocument/2006/relationships/slideLayout" Target="../slideLayouts/slideLayout6.xml" />
</Relationships>
</file>

<file path=ppt/slides/_rels/slide2.xml.rels>&#65279;<?xml version="1.0" encoding="utf-8" standalone="yes"?>
<Relationships xmlns="http://schemas.openxmlformats.org/package/2006/relationships">
  <Relationship Id="rId3" Type="http://schemas.openxmlformats.org/officeDocument/2006/relationships/image" Target="../media/image3.png" />
  <Relationship Id="rId2" Type="http://schemas.openxmlformats.org/officeDocument/2006/relationships/notesSlide" Target="../notesSlides/notesSlide2.xml" />
  <Relationship Id="rId1" Type="http://schemas.openxmlformats.org/officeDocument/2006/relationships/slideLayout" Target="../slideLayouts/slideLayout6.xml" />
</Relationships>
</file>

<file path=ppt/slides/_rels/slide3.xml.rels>&#65279;<?xml version="1.0" encoding="utf-8" standalone="yes"?>
<Relationships xmlns="http://schemas.openxmlformats.org/package/2006/relationships">
  <Relationship Id="rId3" Type="http://schemas.openxmlformats.org/officeDocument/2006/relationships/image" Target="../media/image4.png" />
  <Relationship Id="rId2" Type="http://schemas.openxmlformats.org/officeDocument/2006/relationships/notesSlide" Target="../notesSlides/notesSlide3.xml" />
  <Relationship Id="rId1" Type="http://schemas.openxmlformats.org/officeDocument/2006/relationships/slideLayout" Target="../slideLayouts/slideLayout6.xml" />
</Relationships>
</file>

<file path=ppt/slides/_rels/slide4.xml.rels>&#65279;<?xml version="1.0" encoding="utf-8" standalone="yes"?>
<Relationships xmlns="http://schemas.openxmlformats.org/package/2006/relationships">
  <Relationship Id="rId2" Type="http://schemas.openxmlformats.org/officeDocument/2006/relationships/notesSlide" Target="../notesSlides/notesSlide4.xml" />
  <Relationship Id="rId1" Type="http://schemas.openxmlformats.org/officeDocument/2006/relationships/slideLayout" Target="../slideLayouts/slideLayout6.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b="1" dirty="0" smtClean="0"/>
              <a:t>校内研修の流れ</a:t>
            </a:r>
            <a:endParaRPr kumimoji="1" lang="ja-JP" altLang="en-US" sz="3200" b="1" dirty="0"/>
          </a:p>
        </p:txBody>
      </p:sp>
      <p:sp>
        <p:nvSpPr>
          <p:cNvPr id="3" name="テキスト ボックス 2"/>
          <p:cNvSpPr txBox="1"/>
          <p:nvPr/>
        </p:nvSpPr>
        <p:spPr>
          <a:xfrm>
            <a:off x="504974" y="1321101"/>
            <a:ext cx="9021169" cy="5350183"/>
          </a:xfrm>
          <a:prstGeom prst="rect">
            <a:avLst/>
          </a:prstGeom>
          <a:noFill/>
        </p:spPr>
        <p:txBody>
          <a:bodyPr wrap="square" rtlCol="0">
            <a:spAutoFit/>
          </a:bodyPr>
          <a:lstStyle/>
          <a:p>
            <a:pPr>
              <a:lnSpc>
                <a:spcPts val="6500"/>
              </a:lnSpc>
            </a:pPr>
            <a:r>
              <a:rPr lang="ja-JP" altLang="ja-JP" sz="2800" b="1" dirty="0">
                <a:solidFill>
                  <a:schemeClr val="bg1">
                    <a:lumMod val="75000"/>
                  </a:schemeClr>
                </a:solidFill>
                <a:latin typeface="+mn-ea"/>
              </a:rPr>
              <a:t>Ⅰ　</a:t>
            </a:r>
            <a:r>
              <a:rPr lang="ja-JP" altLang="en-US" sz="2800" b="1" dirty="0">
                <a:solidFill>
                  <a:schemeClr val="bg1">
                    <a:lumMod val="75000"/>
                  </a:schemeClr>
                </a:solidFill>
                <a:latin typeface="+mn-ea"/>
              </a:rPr>
              <a:t>本校</a:t>
            </a:r>
            <a:r>
              <a:rPr lang="ja-JP" altLang="ja-JP" sz="2800" b="1" dirty="0" smtClean="0">
                <a:solidFill>
                  <a:schemeClr val="bg1">
                    <a:lumMod val="75000"/>
                  </a:schemeClr>
                </a:solidFill>
                <a:latin typeface="+mn-ea"/>
              </a:rPr>
              <a:t>の課題</a:t>
            </a:r>
            <a:r>
              <a:rPr lang="ja-JP" altLang="ja-JP" sz="2800" b="1" dirty="0">
                <a:solidFill>
                  <a:schemeClr val="bg1">
                    <a:lumMod val="75000"/>
                  </a:schemeClr>
                </a:solidFill>
                <a:latin typeface="+mn-ea"/>
              </a:rPr>
              <a:t>を確かめよう（</a:t>
            </a:r>
            <a:r>
              <a:rPr lang="en-US" altLang="ja-JP" sz="2800" b="1" dirty="0">
                <a:solidFill>
                  <a:schemeClr val="bg1">
                    <a:lumMod val="75000"/>
                  </a:schemeClr>
                </a:solidFill>
                <a:latin typeface="+mn-ea"/>
              </a:rPr>
              <a:t>15</a:t>
            </a:r>
            <a:r>
              <a:rPr lang="ja-JP" altLang="ja-JP" sz="2800" b="1" dirty="0">
                <a:solidFill>
                  <a:schemeClr val="bg1">
                    <a:lumMod val="75000"/>
                  </a:schemeClr>
                </a:solidFill>
                <a:latin typeface="+mn-ea"/>
              </a:rPr>
              <a:t>分）</a:t>
            </a:r>
          </a:p>
          <a:p>
            <a:pPr>
              <a:lnSpc>
                <a:spcPts val="6500"/>
              </a:lnSpc>
            </a:pPr>
            <a:r>
              <a:rPr lang="ja-JP" altLang="ja-JP" sz="2800" b="1" dirty="0">
                <a:solidFill>
                  <a:schemeClr val="bg1">
                    <a:lumMod val="75000"/>
                  </a:schemeClr>
                </a:solidFill>
                <a:latin typeface="+mn-ea"/>
              </a:rPr>
              <a:t>Ⅱ　つまずきの要因や指導</a:t>
            </a:r>
            <a:r>
              <a:rPr lang="ja-JP" altLang="ja-JP" sz="2800" b="1" dirty="0" smtClean="0">
                <a:solidFill>
                  <a:schemeClr val="bg1">
                    <a:lumMod val="75000"/>
                  </a:schemeClr>
                </a:solidFill>
                <a:latin typeface="+mn-ea"/>
              </a:rPr>
              <a:t>の</a:t>
            </a:r>
            <a:endParaRPr lang="en-US" altLang="ja-JP" sz="2800" b="1" dirty="0" smtClean="0">
              <a:solidFill>
                <a:schemeClr val="bg1">
                  <a:lumMod val="75000"/>
                </a:schemeClr>
              </a:solidFill>
              <a:latin typeface="+mn-ea"/>
            </a:endParaRPr>
          </a:p>
          <a:p>
            <a:pPr>
              <a:lnSpc>
                <a:spcPts val="4000"/>
              </a:lnSpc>
            </a:pPr>
            <a:r>
              <a:rPr lang="ja-JP" altLang="en-US" sz="2800" b="1" dirty="0" smtClean="0">
                <a:solidFill>
                  <a:schemeClr val="bg1">
                    <a:lumMod val="75000"/>
                  </a:schemeClr>
                </a:solidFill>
                <a:latin typeface="+mn-ea"/>
              </a:rPr>
              <a:t>　</a:t>
            </a:r>
            <a:r>
              <a:rPr lang="ja-JP" altLang="ja-JP" sz="2800" b="1" dirty="0" smtClean="0">
                <a:solidFill>
                  <a:schemeClr val="bg1">
                    <a:lumMod val="75000"/>
                  </a:schemeClr>
                </a:solidFill>
                <a:latin typeface="+mn-ea"/>
              </a:rPr>
              <a:t>ポイントを理解しよう（</a:t>
            </a:r>
            <a:r>
              <a:rPr lang="en-US" altLang="ja-JP" sz="2800" b="1" dirty="0">
                <a:solidFill>
                  <a:schemeClr val="bg1">
                    <a:lumMod val="75000"/>
                  </a:schemeClr>
                </a:solidFill>
                <a:latin typeface="+mn-ea"/>
              </a:rPr>
              <a:t>15</a:t>
            </a:r>
            <a:r>
              <a:rPr lang="ja-JP" altLang="ja-JP" sz="2800" b="1" dirty="0">
                <a:solidFill>
                  <a:schemeClr val="bg1">
                    <a:lumMod val="75000"/>
                  </a:schemeClr>
                </a:solidFill>
                <a:latin typeface="+mn-ea"/>
              </a:rPr>
              <a:t>分）</a:t>
            </a:r>
          </a:p>
          <a:p>
            <a:pPr>
              <a:lnSpc>
                <a:spcPts val="6000"/>
              </a:lnSpc>
            </a:pPr>
            <a:r>
              <a:rPr lang="ja-JP" altLang="ja-JP" sz="2800" b="1" dirty="0">
                <a:solidFill>
                  <a:schemeClr val="bg1">
                    <a:lumMod val="75000"/>
                  </a:schemeClr>
                </a:solidFill>
                <a:latin typeface="+mn-ea"/>
              </a:rPr>
              <a:t>Ⅲ　模擬授業をしてみよう（</a:t>
            </a:r>
            <a:r>
              <a:rPr lang="en-US" altLang="ja-JP" sz="2800" b="1" dirty="0" smtClean="0">
                <a:solidFill>
                  <a:schemeClr val="bg1">
                    <a:lumMod val="75000"/>
                  </a:schemeClr>
                </a:solidFill>
                <a:latin typeface="+mn-ea"/>
              </a:rPr>
              <a:t>36</a:t>
            </a:r>
            <a:r>
              <a:rPr lang="ja-JP" altLang="ja-JP" sz="2800" b="1" dirty="0" smtClean="0">
                <a:solidFill>
                  <a:schemeClr val="bg1">
                    <a:lumMod val="75000"/>
                  </a:schemeClr>
                </a:solidFill>
                <a:latin typeface="+mn-ea"/>
              </a:rPr>
              <a:t>分</a:t>
            </a:r>
            <a:r>
              <a:rPr lang="ja-JP" altLang="ja-JP" sz="2800" b="1" dirty="0">
                <a:solidFill>
                  <a:schemeClr val="bg1">
                    <a:lumMod val="75000"/>
                  </a:schemeClr>
                </a:solidFill>
                <a:latin typeface="+mn-ea"/>
              </a:rPr>
              <a:t>）</a:t>
            </a:r>
          </a:p>
          <a:p>
            <a:pPr>
              <a:lnSpc>
                <a:spcPts val="6000"/>
              </a:lnSpc>
            </a:pPr>
            <a:r>
              <a:rPr lang="ja-JP" altLang="ja-JP" sz="2800" b="1" dirty="0" smtClean="0">
                <a:solidFill>
                  <a:schemeClr val="bg1">
                    <a:lumMod val="75000"/>
                  </a:schemeClr>
                </a:solidFill>
                <a:latin typeface="+mn-ea"/>
              </a:rPr>
              <a:t>Ⅳ</a:t>
            </a:r>
            <a:r>
              <a:rPr lang="ja-JP" altLang="ja-JP" sz="2800" b="1" dirty="0">
                <a:solidFill>
                  <a:schemeClr val="bg1">
                    <a:lumMod val="75000"/>
                  </a:schemeClr>
                </a:solidFill>
                <a:latin typeface="+mn-ea"/>
              </a:rPr>
              <a:t>　授業例をビデオで確かめよう</a:t>
            </a:r>
            <a:r>
              <a:rPr lang="ja-JP" altLang="ja-JP" sz="2800" b="1" dirty="0" smtClean="0">
                <a:solidFill>
                  <a:schemeClr val="bg1">
                    <a:lumMod val="75000"/>
                  </a:schemeClr>
                </a:solidFill>
                <a:latin typeface="+mn-ea"/>
              </a:rPr>
              <a:t>（</a:t>
            </a:r>
            <a:r>
              <a:rPr lang="en-US" altLang="ja-JP" sz="2800" b="1" dirty="0" smtClean="0">
                <a:solidFill>
                  <a:schemeClr val="bg1">
                    <a:lumMod val="75000"/>
                  </a:schemeClr>
                </a:solidFill>
                <a:latin typeface="+mn-ea"/>
              </a:rPr>
              <a:t>10</a:t>
            </a:r>
            <a:r>
              <a:rPr lang="ja-JP" altLang="ja-JP" sz="2800" b="1" dirty="0" smtClean="0">
                <a:solidFill>
                  <a:schemeClr val="bg1">
                    <a:lumMod val="75000"/>
                  </a:schemeClr>
                </a:solidFill>
                <a:latin typeface="+mn-ea"/>
              </a:rPr>
              <a:t>分）</a:t>
            </a:r>
            <a:endParaRPr lang="en-US" altLang="ja-JP" sz="2800" b="1" dirty="0" smtClean="0">
              <a:solidFill>
                <a:schemeClr val="bg1">
                  <a:lumMod val="75000"/>
                </a:schemeClr>
              </a:solidFill>
              <a:latin typeface="+mn-ea"/>
            </a:endParaRPr>
          </a:p>
          <a:p>
            <a:pPr>
              <a:lnSpc>
                <a:spcPts val="6000"/>
              </a:lnSpc>
            </a:pPr>
            <a:r>
              <a:rPr kumimoji="1" lang="en-US" altLang="ja-JP" sz="2800" b="1" dirty="0" smtClean="0">
                <a:latin typeface="+mn-ea"/>
              </a:rPr>
              <a:t>Ⅴ</a:t>
            </a:r>
            <a:r>
              <a:rPr kumimoji="1" lang="ja-JP" altLang="en-US" sz="2800" b="1" dirty="0" smtClean="0">
                <a:latin typeface="+mn-ea"/>
              </a:rPr>
              <a:t>　振り返り学習の取り組みを見直そう（</a:t>
            </a:r>
            <a:r>
              <a:rPr kumimoji="1" lang="en-US" altLang="ja-JP" sz="2800" b="1" dirty="0" smtClean="0">
                <a:latin typeface="+mn-ea"/>
              </a:rPr>
              <a:t>10</a:t>
            </a:r>
            <a:r>
              <a:rPr kumimoji="1" lang="ja-JP" altLang="en-US" sz="2800" b="1" dirty="0" smtClean="0">
                <a:latin typeface="+mn-ea"/>
              </a:rPr>
              <a:t>分）</a:t>
            </a:r>
            <a:endParaRPr kumimoji="1" lang="en-US" altLang="ja-JP" sz="2800" b="1" dirty="0" smtClean="0">
              <a:latin typeface="+mn-ea"/>
            </a:endParaRPr>
          </a:p>
          <a:p>
            <a:pPr>
              <a:lnSpc>
                <a:spcPts val="6000"/>
              </a:lnSpc>
            </a:pPr>
            <a:r>
              <a:rPr lang="en-US" altLang="ja-JP" sz="2800" b="1" dirty="0" smtClean="0">
                <a:solidFill>
                  <a:schemeClr val="bg1">
                    <a:lumMod val="75000"/>
                  </a:schemeClr>
                </a:solidFill>
                <a:latin typeface="+mn-ea"/>
              </a:rPr>
              <a:t>Ⅵ</a:t>
            </a:r>
            <a:r>
              <a:rPr lang="ja-JP" altLang="en-US" sz="2800" b="1" dirty="0" smtClean="0">
                <a:solidFill>
                  <a:schemeClr val="bg1">
                    <a:lumMod val="75000"/>
                  </a:schemeClr>
                </a:solidFill>
                <a:latin typeface="+mn-ea"/>
              </a:rPr>
              <a:t>　研修の振り返り（４分）</a:t>
            </a:r>
            <a:endParaRPr kumimoji="1" lang="ja-JP" altLang="en-US" sz="2800" b="1" dirty="0">
              <a:solidFill>
                <a:schemeClr val="bg1">
                  <a:lumMod val="75000"/>
                </a:schemeClr>
              </a:solidFill>
              <a:latin typeface="+mn-ea"/>
            </a:endParaRPr>
          </a:p>
        </p:txBody>
      </p:sp>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6083" y="2307732"/>
            <a:ext cx="2689866" cy="1497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8750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latin typeface="+mn-ea"/>
              </a:rPr>
              <a:t>Ⅴ</a:t>
            </a:r>
            <a:r>
              <a:rPr lang="ja-JP" altLang="en-US" sz="3600" b="1" dirty="0">
                <a:latin typeface="+mn-ea"/>
              </a:rPr>
              <a:t>　振り返り学習の取り組みを</a:t>
            </a:r>
            <a:r>
              <a:rPr lang="ja-JP" altLang="en-US" sz="3600" b="1" dirty="0" smtClean="0">
                <a:latin typeface="+mn-ea"/>
              </a:rPr>
              <a:t>見直そう</a:t>
            </a:r>
            <a:endParaRPr kumimoji="1" lang="ja-JP" altLang="en-US" sz="2000" b="1" dirty="0"/>
          </a:p>
        </p:txBody>
      </p:sp>
      <p:sp>
        <p:nvSpPr>
          <p:cNvPr id="5" name="角丸四角形 4"/>
          <p:cNvSpPr/>
          <p:nvPr/>
        </p:nvSpPr>
        <p:spPr>
          <a:xfrm>
            <a:off x="559559" y="3023027"/>
            <a:ext cx="8175008" cy="1248033"/>
          </a:xfrm>
          <a:prstGeom prst="roundRect">
            <a:avLst/>
          </a:prstGeom>
          <a:solidFill>
            <a:srgbClr val="FFFF99"/>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ブックレット</a:t>
            </a:r>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P.12</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（小学校編）</a:t>
            </a:r>
            <a:endPar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ctr">
              <a:lnSpc>
                <a:spcPts val="4000"/>
              </a:lnSpc>
            </a:pP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ブックレット</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P.28</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（中学校編）</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6" name="テキスト ボックス 5"/>
          <p:cNvSpPr txBox="1"/>
          <p:nvPr/>
        </p:nvSpPr>
        <p:spPr>
          <a:xfrm>
            <a:off x="-23563" y="1371693"/>
            <a:ext cx="8918166" cy="1631216"/>
          </a:xfrm>
          <a:prstGeom prst="rect">
            <a:avLst/>
          </a:prstGeom>
          <a:noFill/>
        </p:spPr>
        <p:txBody>
          <a:bodyPr wrap="square" rtlCol="0">
            <a:spAutoFit/>
          </a:bodyPr>
          <a:lstStyle/>
          <a:p>
            <a:pPr>
              <a:lnSpc>
                <a:spcPts val="6000"/>
              </a:lnSpc>
            </a:pPr>
            <a:r>
              <a:rPr lang="ja-JP" altLang="en-US" sz="3600" dirty="0" smtClean="0">
                <a:latin typeface="+mn-ea"/>
              </a:rPr>
              <a:t>（１）振り返り学習がなぜ必要か</a:t>
            </a:r>
            <a:endParaRPr lang="en-US" altLang="ja-JP" sz="3600" dirty="0" smtClean="0">
              <a:latin typeface="+mn-ea"/>
            </a:endParaRPr>
          </a:p>
          <a:p>
            <a:pPr>
              <a:lnSpc>
                <a:spcPts val="6000"/>
              </a:lnSpc>
            </a:pPr>
            <a:r>
              <a:rPr kumimoji="1" lang="ja-JP" altLang="en-US" sz="3600" dirty="0" smtClean="0">
                <a:latin typeface="+mn-ea"/>
              </a:rPr>
              <a:t>（２）振り返り学習の計画・実践・見直し</a:t>
            </a:r>
            <a:endParaRPr kumimoji="1" lang="en-US" altLang="ja-JP" sz="3600" dirty="0" smtClean="0">
              <a:latin typeface="+mn-ea"/>
            </a:endParaRPr>
          </a:p>
        </p:txBody>
      </p:sp>
      <p:sp>
        <p:nvSpPr>
          <p:cNvPr id="2" name="角丸四角形吹き出し 1"/>
          <p:cNvSpPr/>
          <p:nvPr/>
        </p:nvSpPr>
        <p:spPr>
          <a:xfrm>
            <a:off x="559558" y="4427271"/>
            <a:ext cx="6851176" cy="1453059"/>
          </a:xfrm>
          <a:prstGeom prst="wedgeRoundRectCallout">
            <a:avLst>
              <a:gd name="adj1" fmla="val 57581"/>
              <a:gd name="adj2" fmla="val -835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58094" y="4441475"/>
            <a:ext cx="6652640" cy="1438855"/>
          </a:xfrm>
          <a:prstGeom prst="rect">
            <a:avLst/>
          </a:prstGeom>
          <a:noFill/>
        </p:spPr>
        <p:txBody>
          <a:bodyPr wrap="square" rtlCol="0">
            <a:spAutoFit/>
          </a:bodyPr>
          <a:lstStyle/>
          <a:p>
            <a:pPr>
              <a:lnSpc>
                <a:spcPts val="3500"/>
              </a:lnSpc>
            </a:pPr>
            <a:r>
              <a:rPr lang="ja-JP" altLang="en-US" sz="2400" dirty="0" smtClean="0">
                <a:latin typeface="+mn-ea"/>
              </a:rPr>
              <a:t>　ブックレットを読んで，振り返り学習の必要性やＰＤＣＡサイクルの確立について確かめましょう。</a:t>
            </a:r>
            <a:endParaRPr kumimoji="1" lang="en-US" altLang="ja-JP" sz="2400" dirty="0" smtClean="0">
              <a:latin typeface="+mn-ea"/>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4207" y="4365854"/>
            <a:ext cx="116036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7"/>
          <p:cNvSpPr txBox="1"/>
          <p:nvPr/>
        </p:nvSpPr>
        <p:spPr>
          <a:xfrm>
            <a:off x="436736" y="5934922"/>
            <a:ext cx="8918166" cy="861774"/>
          </a:xfrm>
          <a:prstGeom prst="rect">
            <a:avLst/>
          </a:prstGeom>
          <a:noFill/>
        </p:spPr>
        <p:txBody>
          <a:bodyPr wrap="square" rtlCol="0">
            <a:spAutoFit/>
          </a:bodyPr>
          <a:lstStyle/>
          <a:p>
            <a:pPr>
              <a:lnSpc>
                <a:spcPts val="6000"/>
              </a:lnSpc>
            </a:pPr>
            <a:r>
              <a:rPr lang="ja-JP" altLang="en-US" sz="3600" dirty="0">
                <a:latin typeface="+mn-ea"/>
              </a:rPr>
              <a:t>全体</a:t>
            </a:r>
            <a:r>
              <a:rPr lang="ja-JP" altLang="en-US" sz="3600" dirty="0" smtClean="0">
                <a:latin typeface="+mn-ea"/>
              </a:rPr>
              <a:t>でブックレットを基に確認（４分）</a:t>
            </a:r>
            <a:endParaRPr lang="en-US" altLang="ja-JP" sz="3600" dirty="0" smtClean="0">
              <a:latin typeface="+mn-ea"/>
            </a:endParaRPr>
          </a:p>
        </p:txBody>
      </p:sp>
    </p:spTree>
    <p:extLst>
      <p:ext uri="{BB962C8B-B14F-4D97-AF65-F5344CB8AC3E}">
        <p14:creationId xmlns:p14="http://schemas.microsoft.com/office/powerpoint/2010/main" val="384014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latin typeface="+mn-ea"/>
              </a:rPr>
              <a:t>Ⅴ</a:t>
            </a:r>
            <a:r>
              <a:rPr lang="ja-JP" altLang="en-US" sz="3600" b="1" dirty="0">
                <a:latin typeface="+mn-ea"/>
              </a:rPr>
              <a:t>　振り返り学習の取り組みを</a:t>
            </a:r>
            <a:r>
              <a:rPr lang="ja-JP" altLang="en-US" sz="3600" b="1" dirty="0" smtClean="0">
                <a:latin typeface="+mn-ea"/>
              </a:rPr>
              <a:t>見直そう</a:t>
            </a:r>
            <a:endParaRPr kumimoji="1" lang="ja-JP" altLang="en-US" sz="2000" b="1" dirty="0"/>
          </a:p>
        </p:txBody>
      </p:sp>
      <p:sp>
        <p:nvSpPr>
          <p:cNvPr id="6" name="テキスト ボックス 5"/>
          <p:cNvSpPr txBox="1"/>
          <p:nvPr/>
        </p:nvSpPr>
        <p:spPr>
          <a:xfrm>
            <a:off x="-23563" y="1371693"/>
            <a:ext cx="8918166" cy="747320"/>
          </a:xfrm>
          <a:prstGeom prst="rect">
            <a:avLst/>
          </a:prstGeom>
          <a:noFill/>
        </p:spPr>
        <p:txBody>
          <a:bodyPr wrap="square" rtlCol="0">
            <a:spAutoFit/>
          </a:bodyPr>
          <a:lstStyle/>
          <a:p>
            <a:pPr>
              <a:lnSpc>
                <a:spcPts val="6000"/>
              </a:lnSpc>
            </a:pPr>
            <a:r>
              <a:rPr lang="ja-JP" altLang="en-US" sz="3600" dirty="0" smtClean="0">
                <a:latin typeface="+mn-ea"/>
              </a:rPr>
              <a:t>（３）取り組み事例</a:t>
            </a:r>
            <a:endParaRPr kumimoji="1" lang="en-US" altLang="ja-JP" sz="3600" dirty="0" smtClean="0">
              <a:latin typeface="+mn-ea"/>
            </a:endParaRPr>
          </a:p>
        </p:txBody>
      </p:sp>
      <p:sp>
        <p:nvSpPr>
          <p:cNvPr id="8" name="角丸四角形 7"/>
          <p:cNvSpPr/>
          <p:nvPr/>
        </p:nvSpPr>
        <p:spPr>
          <a:xfrm>
            <a:off x="559559" y="2149554"/>
            <a:ext cx="8175008" cy="1344273"/>
          </a:xfrm>
          <a:prstGeom prst="roundRect">
            <a:avLst/>
          </a:prstGeom>
          <a:solidFill>
            <a:srgbClr val="FFFF99"/>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ブックレット</a:t>
            </a:r>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P.13</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17</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（小学校編）</a:t>
            </a:r>
            <a:endPar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ctr">
              <a:lnSpc>
                <a:spcPts val="4000"/>
              </a:lnSpc>
            </a:pP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ブックレット</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P.29</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33</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（中学校編）</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9" name="角丸四角形吹き出し 8"/>
          <p:cNvSpPr/>
          <p:nvPr/>
        </p:nvSpPr>
        <p:spPr>
          <a:xfrm>
            <a:off x="559558" y="3684896"/>
            <a:ext cx="6196084" cy="2988859"/>
          </a:xfrm>
          <a:prstGeom prst="wedgeRoundRectCallout">
            <a:avLst>
              <a:gd name="adj1" fmla="val 57581"/>
              <a:gd name="adj2" fmla="val -835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774832" y="3816939"/>
            <a:ext cx="5765536" cy="2725105"/>
          </a:xfrm>
          <a:prstGeom prst="rect">
            <a:avLst/>
          </a:prstGeom>
          <a:noFill/>
        </p:spPr>
        <p:txBody>
          <a:bodyPr wrap="square" rtlCol="0">
            <a:spAutoFit/>
          </a:bodyPr>
          <a:lstStyle/>
          <a:p>
            <a:pPr>
              <a:lnSpc>
                <a:spcPts val="3500"/>
              </a:lnSpc>
            </a:pPr>
            <a:r>
              <a:rPr lang="ja-JP" altLang="en-US" sz="2400" dirty="0" smtClean="0">
                <a:latin typeface="+mn-ea"/>
              </a:rPr>
              <a:t>　</a:t>
            </a:r>
            <a:r>
              <a:rPr lang="ja-JP" altLang="en-US" sz="2400" dirty="0">
                <a:latin typeface="+mn-ea"/>
              </a:rPr>
              <a:t>効果的な取り組みを行って</a:t>
            </a:r>
            <a:r>
              <a:rPr lang="ja-JP" altLang="en-US" sz="2400" dirty="0" smtClean="0">
                <a:latin typeface="+mn-ea"/>
              </a:rPr>
              <a:t>いる学校の事例や取り組みのポイントを読んで，取り入れられそうな内容を話し合いましょう。また，すでに取り組んでいる内容については，「ここをチェック！」を読んで見直してみましょう。</a:t>
            </a:r>
            <a:endParaRPr kumimoji="1" lang="en-US" altLang="ja-JP" sz="2400" dirty="0" smtClean="0">
              <a:latin typeface="+mn-ea"/>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2773" y="4242949"/>
            <a:ext cx="1922407" cy="2430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16516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latin typeface="+mn-ea"/>
              </a:rPr>
              <a:t>Ⅴ</a:t>
            </a:r>
            <a:r>
              <a:rPr lang="ja-JP" altLang="en-US" sz="3600" b="1" dirty="0">
                <a:latin typeface="+mn-ea"/>
              </a:rPr>
              <a:t>　振り返り学習の取り組みを</a:t>
            </a:r>
            <a:r>
              <a:rPr lang="ja-JP" altLang="en-US" sz="3600" b="1" dirty="0" smtClean="0">
                <a:latin typeface="+mn-ea"/>
              </a:rPr>
              <a:t>見直そう</a:t>
            </a:r>
            <a:endParaRPr kumimoji="1" lang="ja-JP" altLang="en-US" sz="2000" b="1" dirty="0"/>
          </a:p>
        </p:txBody>
      </p:sp>
      <p:sp>
        <p:nvSpPr>
          <p:cNvPr id="6" name="テキスト ボックス 5"/>
          <p:cNvSpPr txBox="1"/>
          <p:nvPr/>
        </p:nvSpPr>
        <p:spPr>
          <a:xfrm>
            <a:off x="-23563" y="1371693"/>
            <a:ext cx="8918166" cy="747320"/>
          </a:xfrm>
          <a:prstGeom prst="rect">
            <a:avLst/>
          </a:prstGeom>
          <a:noFill/>
        </p:spPr>
        <p:txBody>
          <a:bodyPr wrap="square" rtlCol="0">
            <a:spAutoFit/>
          </a:bodyPr>
          <a:lstStyle/>
          <a:p>
            <a:pPr>
              <a:lnSpc>
                <a:spcPts val="6000"/>
              </a:lnSpc>
            </a:pPr>
            <a:r>
              <a:rPr lang="ja-JP" altLang="en-US" sz="3600" dirty="0" smtClean="0">
                <a:latin typeface="+mn-ea"/>
              </a:rPr>
              <a:t>（３）取り組み事例</a:t>
            </a:r>
            <a:endParaRPr kumimoji="1" lang="en-US" altLang="ja-JP" sz="3600" dirty="0" smtClean="0">
              <a:latin typeface="+mn-ea"/>
            </a:endParaRPr>
          </a:p>
        </p:txBody>
      </p:sp>
      <p:sp>
        <p:nvSpPr>
          <p:cNvPr id="8" name="角丸四角形 7"/>
          <p:cNvSpPr/>
          <p:nvPr/>
        </p:nvSpPr>
        <p:spPr>
          <a:xfrm>
            <a:off x="559559" y="2149554"/>
            <a:ext cx="8175008" cy="1344273"/>
          </a:xfrm>
          <a:prstGeom prst="roundRect">
            <a:avLst/>
          </a:prstGeom>
          <a:solidFill>
            <a:srgbClr val="FFFF99"/>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ブックレット</a:t>
            </a:r>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P.13</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17</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（小学校編）</a:t>
            </a:r>
            <a:endPar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ctr">
              <a:lnSpc>
                <a:spcPts val="4000"/>
              </a:lnSpc>
            </a:pP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ブックレット</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P.29</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33</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（中学校編）</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2" name="テキスト ボックス 11"/>
          <p:cNvSpPr txBox="1"/>
          <p:nvPr/>
        </p:nvSpPr>
        <p:spPr>
          <a:xfrm>
            <a:off x="420130" y="3654885"/>
            <a:ext cx="8550875" cy="2308324"/>
          </a:xfrm>
          <a:prstGeom prst="rect">
            <a:avLst/>
          </a:prstGeom>
          <a:noFill/>
        </p:spPr>
        <p:txBody>
          <a:bodyPr wrap="square" rtlCol="0">
            <a:spAutoFit/>
          </a:bodyPr>
          <a:lstStyle/>
          <a:p>
            <a:r>
              <a:rPr lang="ja-JP" altLang="en-US" sz="3600" dirty="0"/>
              <a:t>感想を共有</a:t>
            </a:r>
            <a:r>
              <a:rPr lang="ja-JP" altLang="en-US" sz="3600" dirty="0" smtClean="0"/>
              <a:t>する</a:t>
            </a:r>
            <a:endParaRPr lang="en-US" altLang="ja-JP" sz="3600" dirty="0" smtClean="0"/>
          </a:p>
          <a:p>
            <a:r>
              <a:rPr lang="ja-JP" altLang="en-US" sz="3600" dirty="0" smtClean="0"/>
              <a:t>・グループ内で感想を出し合う（３分）</a:t>
            </a:r>
            <a:endParaRPr lang="en-US" altLang="ja-JP" sz="3600" dirty="0" smtClean="0"/>
          </a:p>
          <a:p>
            <a:endParaRPr lang="en-US" altLang="ja-JP" sz="3600" dirty="0"/>
          </a:p>
          <a:p>
            <a:r>
              <a:rPr lang="ja-JP" altLang="en-US" sz="3600" dirty="0" smtClean="0"/>
              <a:t>・全体で発表する（３分）</a:t>
            </a:r>
            <a:endParaRPr lang="en-US" altLang="ja-JP" sz="3600" dirty="0" smtClean="0"/>
          </a:p>
        </p:txBody>
      </p:sp>
      <p:sp>
        <p:nvSpPr>
          <p:cNvPr id="13" name="下矢印 12"/>
          <p:cNvSpPr/>
          <p:nvPr/>
        </p:nvSpPr>
        <p:spPr>
          <a:xfrm>
            <a:off x="1895011" y="4818963"/>
            <a:ext cx="450376" cy="559559"/>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4457672"/>
      </p:ext>
    </p:extLst>
  </p:cSld>
  <p:clrMapOvr>
    <a:masterClrMapping/>
  </p:clrMapOvr>
  <p:timing>
    <p:tnLst>
      <p:par>
        <p:cTn id="1" dur="indefinite" restart="never" nodeType="tmRoot"/>
      </p:par>
    </p:tnLst>
  </p:timing>
</p:sld>
</file>

<file path=ppt/theme/_rels/theme1.xml.rels>&#65279;<?xml version="1.0" encoding="utf-8" standalone="yes"?>
<Relationships xmlns="http://schemas.openxmlformats.org/package/2006/relationships">
  <Relationship Id="rId1" Type="http://schemas.openxmlformats.org/officeDocument/2006/relationships/image" Target="../media/image1.jpeg" />
</Relationships>
</file>

<file path=ppt/theme/theme1.xml><?xml version="1.0" encoding="utf-8"?>
<a:theme xmlns:a="http://schemas.openxmlformats.org/drawingml/2006/main" name="ジャパネスク">
  <a:themeElements>
    <a:clrScheme name="ジャパネスク">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lnDef>
      <a:spPr>
        <a:ln w="12700" cmpd="sng">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7224</TotalTime>
  <Words>418</Words>
  <Application>Microsoft Office PowerPoint</Application>
  <PresentationFormat>画面に合わせる (4:3)</PresentationFormat>
  <Paragraphs>52</Paragraphs>
  <Slides>4</Slides>
  <Notes>4</Notes>
  <HiddenSlides>0</HiddenSlides>
  <MMClips>0</MMClips>
  <ScaleCrop>false</ScaleCrop>
  <HeadingPairs>
    <vt:vector size="4" baseType="variant">
      <vt:variant>
        <vt:lpstr>テーマ</vt:lpstr>
      </vt:variant>
      <vt:variant>
        <vt:i4>1</vt:i4>
      </vt:variant>
      <vt:variant>
        <vt:lpstr>スライド タイトル</vt:lpstr>
      </vt:variant>
      <vt:variant>
        <vt:i4>4</vt:i4>
      </vt:variant>
    </vt:vector>
  </HeadingPairs>
  <TitlesOfParts>
    <vt:vector size="5" baseType="lpstr">
      <vt:lpstr>ジャパネスク</vt:lpstr>
      <vt:lpstr>PowerPoint プレゼンテーション</vt:lpstr>
      <vt:lpstr>PowerPoint プレゼンテーション</vt:lpstr>
      <vt:lpstr>PowerPoint プレゼンテーション</vt:lpstr>
      <vt:lpstr>PowerPoint プレゼンテーション</vt:lpstr>
    </vt:vector>
  </TitlesOfParts>
  <Company>岡山県総合教育センター</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岡山県総合教育センター</dc:creator>
  <cp:lastModifiedBy>岡山県</cp:lastModifiedBy>
  <cp:revision>437</cp:revision>
  <cp:lastPrinted>2015-03-12T00:29:37Z</cp:lastPrinted>
  <dcterms:created xsi:type="dcterms:W3CDTF">2011-04-20T00:35:12Z</dcterms:created>
  <dcterms:modified xsi:type="dcterms:W3CDTF">2015-04-30T09:18:32Z</dcterms:modified>
</cp:coreProperties>
</file>