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&#65279;<?xml version="1.0" encoding="utf-8" standalone="yes"?>
<Relationships xmlns="http://schemas.openxmlformats.org/package/2006/relationships">
  <Relationship Id="rId3" Type="http://schemas.openxmlformats.org/package/2006/relationships/metadata/core-properties" Target="docProps/core.xml" />
  <Relationship Id="rId2" Type="http://schemas.openxmlformats.org/package/2006/relationships/metadata/thumbnail" Target="docProps/thumbnail.jpeg" />
  <Relationship Id="rId1" Type="http://schemas.openxmlformats.org/officeDocument/2006/relationships/officeDocument" Target="ppt/presentation.xml" />
  <Relationship Id="rId4" Type="http://schemas.openxmlformats.org/officeDocument/2006/relationships/extended-properties" Target="docProps/app.xml" />
</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62" r:id="rId1"/>
  </p:sldMasterIdLst>
  <p:notesMasterIdLst>
    <p:notesMasterId r:id="rId5"/>
  </p:notesMasterIdLst>
  <p:handoutMasterIdLst>
    <p:handoutMasterId r:id="rId6"/>
  </p:handoutMasterIdLst>
  <p:sldIdLst>
    <p:sldId id="939" r:id="rId2"/>
    <p:sldId id="940" r:id="rId3"/>
    <p:sldId id="941" r:id="rId4"/>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825">
          <p15:clr>
            <a:srgbClr val="A4A3A4"/>
          </p15:clr>
        </p15:guide>
        <p15:guide id="2" pos="1932">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99CC"/>
    <a:srgbClr val="FF99CC"/>
    <a:srgbClr val="FF3300"/>
    <a:srgbClr val="FFFF99"/>
    <a:srgbClr val="3333CC"/>
    <a:srgbClr val="3333FF"/>
    <a:srgbClr val="FFFF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12" autoAdjust="0"/>
    <p:restoredTop sz="75360" autoAdjust="0"/>
  </p:normalViewPr>
  <p:slideViewPr>
    <p:cSldViewPr snapToGrid="0" showGuides="1">
      <p:cViewPr>
        <p:scale>
          <a:sx n="50" d="100"/>
          <a:sy n="50" d="100"/>
        </p:scale>
        <p:origin x="-2004" y="-174"/>
      </p:cViewPr>
      <p:guideLst>
        <p:guide orient="horz" pos="825"/>
        <p:guide pos="1932"/>
      </p:guideLst>
    </p:cSldViewPr>
  </p:slideViewPr>
  <p:notesTextViewPr>
    <p:cViewPr>
      <p:scale>
        <a:sx n="1" d="1"/>
        <a:sy n="1" d="1"/>
      </p:scale>
      <p:origin x="0" y="0"/>
    </p:cViewPr>
  </p:notesTextViewPr>
  <p:sorterViewPr>
    <p:cViewPr varScale="1">
      <p:scale>
        <a:sx n="1" d="1"/>
        <a:sy n="1" d="1"/>
      </p:scale>
      <p:origin x="0" y="0"/>
    </p:cViewPr>
  </p:sorterViewPr>
  <p:gridSpacing cx="72008" cy="72008"/>
</p:viewPr>
</file>

<file path=ppt/_rels/presentation.xml.rels>&#65279;<?xml version="1.0" encoding="utf-8" standalone="yes"?>
<Relationships xmlns="http://schemas.openxmlformats.org/package/2006/relationships">
  <Relationship Id="rId8" Type="http://schemas.openxmlformats.org/officeDocument/2006/relationships/viewProps" Target="viewProps.xml" />
  <Relationship Id="rId3" Type="http://schemas.openxmlformats.org/officeDocument/2006/relationships/slide" Target="slides/slide2.xml" />
  <Relationship Id="rId7" Type="http://schemas.openxmlformats.org/officeDocument/2006/relationships/presProps" Target="presProps.xml" />
  <Relationship Id="rId2" Type="http://schemas.openxmlformats.org/officeDocument/2006/relationships/slide" Target="slides/slide1.xml" />
  <Relationship Id="rId1" Type="http://schemas.openxmlformats.org/officeDocument/2006/relationships/slideMaster" Target="slideMasters/slideMaster1.xml" />
  <Relationship Id="rId6" Type="http://schemas.openxmlformats.org/officeDocument/2006/relationships/handoutMaster" Target="handoutMasters/handoutMaster1.xml" />
  <Relationship Id="rId5" Type="http://schemas.openxmlformats.org/officeDocument/2006/relationships/notesMaster" Target="notesMasters/notesMaster1.xml" />
  <Relationship Id="rId10" Type="http://schemas.openxmlformats.org/officeDocument/2006/relationships/tableStyles" Target="tableStyles.xml" />
  <Relationship Id="rId4" Type="http://schemas.openxmlformats.org/officeDocument/2006/relationships/slide" Target="slides/slide3.xml" />
  <Relationship Id="rId9" Type="http://schemas.openxmlformats.org/officeDocument/2006/relationships/theme" Target="theme/theme1.xml" />
</Relationships>
</file>

<file path=ppt/handoutMasters/_rels/handoutMaster1.xml.rels>&#65279;<?xml version="1.0" encoding="utf-8" standalone="yes"?>
<Relationships xmlns="http://schemas.openxmlformats.org/package/2006/relationships">
  <Relationship Id="rId1" Type="http://schemas.openxmlformats.org/officeDocument/2006/relationships/theme" Target="../theme/theme3.xml" />
</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2015/5/29</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&#65279;<?xml version="1.0" encoding="utf-8" standalone="yes"?>
<Relationships xmlns="http://schemas.openxmlformats.org/package/2006/relationships">
  <Relationship Id="rId1" Type="http://schemas.openxmlformats.org/officeDocument/2006/relationships/theme" Target="../theme/theme2.xml" />
</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2015/5/29</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&#65279;<?xml version="1.0" encoding="utf-8" standalone="yes"?>
<Relationships xmlns="http://schemas.openxmlformats.org/package/2006/relationships">
  <Relationship Id="rId2" Type="http://schemas.openxmlformats.org/officeDocument/2006/relationships/slide" Target="../slides/slide1.xml" />
  <Relationship Id="rId1" Type="http://schemas.openxmlformats.org/officeDocument/2006/relationships/notesMaster" Target="../notesMasters/notesMaster1.xml" />
</Relationships>
</file>

<file path=ppt/notesSlides/_rels/notesSlide2.xml.rels>&#65279;<?xml version="1.0" encoding="utf-8" standalone="yes"?>
<Relationships xmlns="http://schemas.openxmlformats.org/package/2006/relationships">
  <Relationship Id="rId2" Type="http://schemas.openxmlformats.org/officeDocument/2006/relationships/slide" Target="../slides/slide2.xml" />
  <Relationship Id="rId1" Type="http://schemas.openxmlformats.org/officeDocument/2006/relationships/notesMaster" Target="../notesMasters/notesMaster1.xml" />
</Relationships>
</file>

<file path=ppt/notesSlides/_rels/notesSlide3.xml.rels>&#65279;<?xml version="1.0" encoding="utf-8" standalone="yes"?>
<Relationships xmlns="http://schemas.openxmlformats.org/package/2006/relationships">
  <Relationship Id="rId2" Type="http://schemas.openxmlformats.org/officeDocument/2006/relationships/slide" Target="../slides/slide3.xml" />
  <Relationship Id="rId1" Type="http://schemas.openxmlformats.org/officeDocument/2006/relationships/notesMaster" Target="../notesMasters/notesMaster1.xml" />
</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lnSpc>
                <a:spcPts val="6500"/>
              </a:lnSpc>
            </a:pPr>
            <a:r>
              <a:rPr kumimoji="1" lang="ja-JP" altLang="en-US" dirty="0" smtClean="0">
                <a:latin typeface="HG丸ｺﾞｼｯｸM-PRO" panose="020F0600000000000000" pitchFamily="50" charset="-128"/>
                <a:ea typeface="HG丸ｺﾞｼｯｸM-PRO" panose="020F0600000000000000" pitchFamily="50" charset="-128"/>
              </a:rPr>
              <a:t>それではここで，センターの指導主事が行っている模擬授業をビデオで確認したいと思います。</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91963865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県総合教育センターの指導主事が作成した授業例のビデオは，これらのものが用意されています。</a:t>
            </a:r>
            <a:endParaRPr kumimoji="1" lang="ja-JP" altLang="en-US" dirty="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301513387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HG丸ｺﾞｼｯｸM-PRO" panose="020F0600000000000000" pitchFamily="50" charset="-128"/>
                <a:ea typeface="HG丸ｺﾞｼｯｸM-PRO" panose="020F0600000000000000" pitchFamily="50" charset="-128"/>
              </a:rPr>
              <a:t>ビデオを見た後，自分たちがつくった模擬授業と比べるなどして感想を出し合いたいと思います。</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それでは，ビデオをご覧ください。</a:t>
            </a:r>
            <a:r>
              <a:rPr kumimoji="1" lang="en-US" altLang="ja-JP" dirty="0" smtClean="0">
                <a:latin typeface="HG丸ｺﾞｼｯｸM-PRO" panose="020F0600000000000000" pitchFamily="50" charset="-128"/>
                <a:ea typeface="HG丸ｺﾞｼｯｸM-PRO" panose="020F0600000000000000" pitchFamily="50" charset="-128"/>
              </a:rPr>
              <a:t>※</a:t>
            </a:r>
            <a:r>
              <a:rPr kumimoji="1" lang="ja-JP" altLang="en-US" dirty="0" smtClean="0">
                <a:latin typeface="HG丸ｺﾞｼｯｸM-PRO" panose="020F0600000000000000" pitchFamily="50" charset="-128"/>
                <a:ea typeface="HG丸ｺﾞｼｯｸM-PRO" panose="020F0600000000000000" pitchFamily="50" charset="-128"/>
              </a:rPr>
              <a:t>画像をクリック</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（７分程度のビデオ視聴）</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それでは，グループ内で感想を出し合ってみてください。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時間は３分間です。始めてください。</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（３分後）</a:t>
            </a:r>
            <a:endParaRPr kumimoji="1" lang="en-US" altLang="ja-JP" dirty="0" smtClean="0">
              <a:latin typeface="HG丸ｺﾞｼｯｸM-PRO" panose="020F0600000000000000" pitchFamily="50" charset="-128"/>
              <a:ea typeface="HG丸ｺﾞｼｯｸM-PRO" panose="020F0600000000000000" pitchFamily="50" charset="-128"/>
            </a:endParaRPr>
          </a:p>
          <a:p>
            <a:r>
              <a:rPr kumimoji="1" lang="ja-JP" altLang="en-US" dirty="0" smtClean="0">
                <a:latin typeface="HG丸ｺﾞｼｯｸM-PRO" panose="020F0600000000000000" pitchFamily="50" charset="-128"/>
                <a:ea typeface="HG丸ｺﾞｼｯｸM-PRO" panose="020F0600000000000000" pitchFamily="50" charset="-128"/>
              </a:rPr>
              <a:t>終わってください。</a:t>
            </a:r>
            <a:endParaRPr kumimoji="1" lang="en-US" altLang="ja-JP" dirty="0" smtClean="0">
              <a:latin typeface="HG丸ｺﾞｼｯｸM-PRO" panose="020F0600000000000000" pitchFamily="50" charset="-128"/>
              <a:ea typeface="HG丸ｺﾞｼｯｸM-PRO" panose="020F0600000000000000" pitchFamily="50" charset="-128"/>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922861571"/>
      </p:ext>
    </p:extLst>
  </p:cSld>
  <p:clrMapOvr>
    <a:masterClrMapping/>
  </p:clrMapOvr>
</p:notes>
</file>

<file path=ppt/slideLayouts/_rels/slideLayout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0.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11.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2.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3.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4.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5.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6.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7.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8.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_rels/slideLayout9.xml.rels>&#65279;<?xml version="1.0" encoding="utf-8" standalone="yes"?>
<Relationships xmlns="http://schemas.openxmlformats.org/package/2006/relationships">
  <Relationship Id="rId1" Type="http://schemas.openxmlformats.org/officeDocument/2006/relationships/slideMaster" Target="../slideMasters/slideMaster1.xml" />
</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&#65279;<?xml version="1.0" encoding="utf-8" standalone="yes"?>
<Relationships xmlns="http://schemas.openxmlformats.org/package/2006/relationships">
  <Relationship Id="rId8" Type="http://schemas.openxmlformats.org/officeDocument/2006/relationships/slideLayout" Target="../slideLayouts/slideLayout8.xml" />
  <Relationship Id="rId3" Type="http://schemas.openxmlformats.org/officeDocument/2006/relationships/slideLayout" Target="../slideLayouts/slideLayout3.xml" />
  <Relationship Id="rId7" Type="http://schemas.openxmlformats.org/officeDocument/2006/relationships/slideLayout" Target="../slideLayouts/slideLayout7.xml" />
  <Relationship Id="rId12" Type="http://schemas.openxmlformats.org/officeDocument/2006/relationships/theme" Target="../theme/theme1.xml" />
  <Relationship Id="rId2" Type="http://schemas.openxmlformats.org/officeDocument/2006/relationships/slideLayout" Target="../slideLayouts/slideLayout2.xml" />
  <Relationship Id="rId1" Type="http://schemas.openxmlformats.org/officeDocument/2006/relationships/slideLayout" Target="../slideLayouts/slideLayout1.xml" />
  <Relationship Id="rId6" Type="http://schemas.openxmlformats.org/officeDocument/2006/relationships/slideLayout" Target="../slideLayouts/slideLayout6.xml" />
  <Relationship Id="rId11" Type="http://schemas.openxmlformats.org/officeDocument/2006/relationships/slideLayout" Target="../slideLayouts/slideLayout11.xml" />
  <Relationship Id="rId5" Type="http://schemas.openxmlformats.org/officeDocument/2006/relationships/slideLayout" Target="../slideLayouts/slideLayout5.xml" />
  <Relationship Id="rId10" Type="http://schemas.openxmlformats.org/officeDocument/2006/relationships/slideLayout" Target="../slideLayouts/slideLayout10.xml" />
  <Relationship Id="rId4" Type="http://schemas.openxmlformats.org/officeDocument/2006/relationships/slideLayout" Target="../slideLayouts/slideLayout4.xml" />
  <Relationship Id="rId9" Type="http://schemas.openxmlformats.org/officeDocument/2006/relationships/slideLayout" Target="../slideLayouts/slideLayout9.xml" />
</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2015/5/29</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&#65279;<?xml version="1.0" encoding="utf-8" standalone="yes"?>
<Relationships xmlns="http://schemas.openxmlformats.org/package/2006/relationships">
  <Relationship Id="rId3" Type="http://schemas.openxmlformats.org/officeDocument/2006/relationships/image" Target="../media/image2.png" />
  <Relationship Id="rId2" Type="http://schemas.openxmlformats.org/officeDocument/2006/relationships/notesSlide" Target="../notesSlides/notesSlide1.xml" />
  <Relationship Id="rId1" Type="http://schemas.openxmlformats.org/officeDocument/2006/relationships/slideLayout" Target="../slideLayouts/slideLayout6.xml" />
</Relationships>
</file>

<file path=ppt/slides/_rels/slide2.xml.rels>&#65279;<?xml version="1.0" encoding="utf-8" standalone="yes"?>
<Relationships xmlns="http://schemas.openxmlformats.org/package/2006/relationships">
  <Relationship Id="rId2" Type="http://schemas.openxmlformats.org/officeDocument/2006/relationships/notesSlide" Target="../notesSlides/notesSlide2.xml" />
  <Relationship Id="rId1" Type="http://schemas.openxmlformats.org/officeDocument/2006/relationships/slideLayout" Target="../slideLayouts/slideLayout6.xml" />
</Relationships>
</file>

<file path=ppt/slides/_rels/slide3.xml.rels>&#65279;<?xml version="1.0" encoding="utf-8" standalone="yes"?>
<Relationships xmlns="http://schemas.openxmlformats.org/package/2006/relationships">
  <Relationship Id="rId3" Type="http://schemas.openxmlformats.org/officeDocument/2006/relationships/image" Target="../media/image3.jpeg" />
  <Relationship Id="rId2" Type="http://schemas.openxmlformats.org/officeDocument/2006/relationships/notesSlide" Target="../notesSlides/notesSlide3.xml" />
  <Relationship Id="rId1" Type="http://schemas.openxmlformats.org/officeDocument/2006/relationships/slideLayout" Target="../slideLayouts/slideLayout6.xml" />
  <Relationship Id="rId6" Type="http://schemas.openxmlformats.org/officeDocument/2006/relationships/hyperlink" Target="file:///\\gdc02\h27$\&#20849;&#26377;&#24773;&#22577;\70_&#25945;&#31185;&#25945;&#32946;&#37096;Web&#12506;&#12540;&#12472;&#32232;&#38598;\gakkoushien\kyoukakyouiku\digitaltext_2014\kokugo.mp4" TargetMode="External" />
  <Relationship Id="rId5" Type="http://schemas.openxmlformats.org/officeDocument/2006/relationships/hyperlink" Target="file:///\\gdc02\h27$\&#20107;&#21209;&#25991;&#26360;\&#25945;&#31185;&#25945;&#32946;\&#25945;&#31185;&#37096;&#20849;&#21516;&#30740;&#31350;\H26&#20849;&#21516;&#30740;&#31350;&#65288;&#30740;&#20462;&#12497;&#12483;&#12465;&#12540;&#12472;&#38306;&#20418;&#65289;\&#12473;&#12521;&#12452;&#12489;\&#31639;&#25968;&#27169;&#25836;&#25480;&#26989;.mp4" TargetMode="External" />
  <Relationship Id="rId4" Type="http://schemas.openxmlformats.org/officeDocument/2006/relationships/image" Target="../media/image4.jpeg" />
</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4800" b="1" dirty="0" smtClean="0"/>
              <a:t>校内研修の流れ</a:t>
            </a:r>
            <a:endParaRPr kumimoji="1" lang="ja-JP" altLang="en-US" sz="3200" b="1" dirty="0"/>
          </a:p>
        </p:txBody>
      </p:sp>
      <p:sp>
        <p:nvSpPr>
          <p:cNvPr id="3" name="テキスト ボックス 2"/>
          <p:cNvSpPr txBox="1"/>
          <p:nvPr/>
        </p:nvSpPr>
        <p:spPr>
          <a:xfrm>
            <a:off x="504974" y="1321101"/>
            <a:ext cx="9021169" cy="5350183"/>
          </a:xfrm>
          <a:prstGeom prst="rect">
            <a:avLst/>
          </a:prstGeom>
          <a:noFill/>
        </p:spPr>
        <p:txBody>
          <a:bodyPr wrap="square" rtlCol="0">
            <a:spAutoFit/>
          </a:bodyPr>
          <a:lstStyle/>
          <a:p>
            <a:pPr>
              <a:lnSpc>
                <a:spcPts val="6500"/>
              </a:lnSpc>
            </a:pPr>
            <a:r>
              <a:rPr lang="ja-JP" altLang="ja-JP" sz="2800" b="1" dirty="0">
                <a:solidFill>
                  <a:schemeClr val="bg1">
                    <a:lumMod val="75000"/>
                  </a:schemeClr>
                </a:solidFill>
                <a:latin typeface="+mn-ea"/>
              </a:rPr>
              <a:t>Ⅰ　</a:t>
            </a:r>
            <a:r>
              <a:rPr lang="ja-JP" altLang="en-US" sz="2800" b="1" dirty="0">
                <a:solidFill>
                  <a:schemeClr val="bg1">
                    <a:lumMod val="75000"/>
                  </a:schemeClr>
                </a:solidFill>
                <a:latin typeface="+mn-ea"/>
              </a:rPr>
              <a:t>本校</a:t>
            </a:r>
            <a:r>
              <a:rPr lang="ja-JP" altLang="ja-JP" sz="2800" b="1" dirty="0" smtClean="0">
                <a:solidFill>
                  <a:schemeClr val="bg1">
                    <a:lumMod val="75000"/>
                  </a:schemeClr>
                </a:solidFill>
                <a:latin typeface="+mn-ea"/>
              </a:rPr>
              <a:t>の課題</a:t>
            </a:r>
            <a:r>
              <a:rPr lang="ja-JP" altLang="ja-JP" sz="2800" b="1" dirty="0">
                <a:solidFill>
                  <a:schemeClr val="bg1">
                    <a:lumMod val="75000"/>
                  </a:schemeClr>
                </a:solidFill>
                <a:latin typeface="+mn-ea"/>
              </a:rPr>
              <a:t>を確かめよう（</a:t>
            </a:r>
            <a:r>
              <a:rPr lang="en-US" altLang="ja-JP" sz="2800" b="1" dirty="0">
                <a:solidFill>
                  <a:schemeClr val="bg1">
                    <a:lumMod val="75000"/>
                  </a:schemeClr>
                </a:solidFill>
                <a:latin typeface="+mn-ea"/>
              </a:rPr>
              <a:t>15</a:t>
            </a:r>
            <a:r>
              <a:rPr lang="ja-JP" altLang="ja-JP" sz="2800" b="1" dirty="0">
                <a:solidFill>
                  <a:schemeClr val="bg1">
                    <a:lumMod val="75000"/>
                  </a:schemeClr>
                </a:solidFill>
                <a:latin typeface="+mn-ea"/>
              </a:rPr>
              <a:t>分）</a:t>
            </a:r>
          </a:p>
          <a:p>
            <a:pPr>
              <a:lnSpc>
                <a:spcPts val="6500"/>
              </a:lnSpc>
            </a:pPr>
            <a:r>
              <a:rPr lang="ja-JP" altLang="ja-JP" sz="2800" b="1" dirty="0">
                <a:solidFill>
                  <a:schemeClr val="bg1">
                    <a:lumMod val="75000"/>
                  </a:schemeClr>
                </a:solidFill>
                <a:latin typeface="+mn-ea"/>
              </a:rPr>
              <a:t>Ⅱ　つまずきの要因や指導</a:t>
            </a:r>
            <a:r>
              <a:rPr lang="ja-JP" altLang="ja-JP" sz="2800" b="1" dirty="0" smtClean="0">
                <a:solidFill>
                  <a:schemeClr val="bg1">
                    <a:lumMod val="75000"/>
                  </a:schemeClr>
                </a:solidFill>
                <a:latin typeface="+mn-ea"/>
              </a:rPr>
              <a:t>の</a:t>
            </a:r>
            <a:endParaRPr lang="en-US" altLang="ja-JP" sz="2800" b="1" dirty="0" smtClean="0">
              <a:solidFill>
                <a:schemeClr val="bg1">
                  <a:lumMod val="75000"/>
                </a:schemeClr>
              </a:solidFill>
              <a:latin typeface="+mn-ea"/>
            </a:endParaRPr>
          </a:p>
          <a:p>
            <a:pPr>
              <a:lnSpc>
                <a:spcPts val="4000"/>
              </a:lnSpc>
            </a:pPr>
            <a:r>
              <a:rPr lang="ja-JP" altLang="en-US" sz="2800" b="1" dirty="0" smtClean="0">
                <a:solidFill>
                  <a:schemeClr val="bg1">
                    <a:lumMod val="75000"/>
                  </a:schemeClr>
                </a:solidFill>
                <a:latin typeface="+mn-ea"/>
              </a:rPr>
              <a:t>　</a:t>
            </a:r>
            <a:r>
              <a:rPr lang="ja-JP" altLang="ja-JP" sz="2800" b="1" dirty="0" smtClean="0">
                <a:solidFill>
                  <a:schemeClr val="bg1">
                    <a:lumMod val="75000"/>
                  </a:schemeClr>
                </a:solidFill>
                <a:latin typeface="+mn-ea"/>
              </a:rPr>
              <a:t>ポイントを理解しよう（</a:t>
            </a:r>
            <a:r>
              <a:rPr lang="en-US" altLang="ja-JP" sz="2800" b="1" dirty="0">
                <a:solidFill>
                  <a:schemeClr val="bg1">
                    <a:lumMod val="75000"/>
                  </a:schemeClr>
                </a:solidFill>
                <a:latin typeface="+mn-ea"/>
              </a:rPr>
              <a:t>15</a:t>
            </a:r>
            <a:r>
              <a:rPr lang="ja-JP" altLang="ja-JP" sz="2800" b="1" dirty="0">
                <a:solidFill>
                  <a:schemeClr val="bg1">
                    <a:lumMod val="75000"/>
                  </a:schemeClr>
                </a:solidFill>
                <a:latin typeface="+mn-ea"/>
              </a:rPr>
              <a:t>分）</a:t>
            </a:r>
          </a:p>
          <a:p>
            <a:pPr>
              <a:lnSpc>
                <a:spcPts val="6000"/>
              </a:lnSpc>
            </a:pPr>
            <a:r>
              <a:rPr lang="ja-JP" altLang="ja-JP" sz="2800" b="1" dirty="0">
                <a:solidFill>
                  <a:schemeClr val="bg1">
                    <a:lumMod val="75000"/>
                  </a:schemeClr>
                </a:solidFill>
                <a:latin typeface="+mn-ea"/>
              </a:rPr>
              <a:t>Ⅲ　模擬授業をしてみよう（</a:t>
            </a:r>
            <a:r>
              <a:rPr lang="en-US" altLang="ja-JP" sz="2800" b="1" dirty="0" smtClean="0">
                <a:solidFill>
                  <a:schemeClr val="bg1">
                    <a:lumMod val="75000"/>
                  </a:schemeClr>
                </a:solidFill>
                <a:latin typeface="+mn-ea"/>
              </a:rPr>
              <a:t>36</a:t>
            </a:r>
            <a:r>
              <a:rPr lang="ja-JP" altLang="ja-JP" sz="2800" b="1" dirty="0" smtClean="0">
                <a:solidFill>
                  <a:schemeClr val="bg1">
                    <a:lumMod val="75000"/>
                  </a:schemeClr>
                </a:solidFill>
                <a:latin typeface="+mn-ea"/>
              </a:rPr>
              <a:t>分</a:t>
            </a:r>
            <a:r>
              <a:rPr lang="ja-JP" altLang="ja-JP" sz="2800" b="1" dirty="0">
                <a:solidFill>
                  <a:schemeClr val="bg1">
                    <a:lumMod val="75000"/>
                  </a:schemeClr>
                </a:solidFill>
                <a:latin typeface="+mn-ea"/>
              </a:rPr>
              <a:t>）</a:t>
            </a:r>
          </a:p>
          <a:p>
            <a:pPr>
              <a:lnSpc>
                <a:spcPts val="6000"/>
              </a:lnSpc>
            </a:pPr>
            <a:r>
              <a:rPr lang="ja-JP" altLang="ja-JP" sz="2800" b="1" dirty="0" smtClean="0">
                <a:latin typeface="+mn-ea"/>
              </a:rPr>
              <a:t>Ⅳ</a:t>
            </a:r>
            <a:r>
              <a:rPr lang="ja-JP" altLang="ja-JP" sz="2800" b="1" dirty="0">
                <a:latin typeface="+mn-ea"/>
              </a:rPr>
              <a:t>　授業例をビデオで確かめよう</a:t>
            </a:r>
            <a:r>
              <a:rPr lang="ja-JP" altLang="ja-JP" sz="2800" b="1" dirty="0" smtClean="0">
                <a:latin typeface="+mn-ea"/>
              </a:rPr>
              <a:t>（</a:t>
            </a:r>
            <a:r>
              <a:rPr lang="en-US" altLang="ja-JP" sz="2800" b="1" dirty="0" smtClean="0">
                <a:latin typeface="+mn-ea"/>
              </a:rPr>
              <a:t>10</a:t>
            </a:r>
            <a:r>
              <a:rPr lang="ja-JP" altLang="ja-JP" sz="2800" b="1" dirty="0" smtClean="0">
                <a:latin typeface="+mn-ea"/>
              </a:rPr>
              <a:t>分）</a:t>
            </a:r>
            <a:endParaRPr lang="en-US" altLang="ja-JP" sz="2800" b="1" dirty="0" smtClean="0">
              <a:latin typeface="+mn-ea"/>
            </a:endParaRPr>
          </a:p>
          <a:p>
            <a:pPr>
              <a:lnSpc>
                <a:spcPts val="6000"/>
              </a:lnSpc>
            </a:pPr>
            <a:r>
              <a:rPr kumimoji="1" lang="en-US" altLang="ja-JP" sz="2800" b="1" dirty="0" smtClean="0">
                <a:solidFill>
                  <a:schemeClr val="bg1">
                    <a:lumMod val="75000"/>
                  </a:schemeClr>
                </a:solidFill>
                <a:latin typeface="+mn-ea"/>
              </a:rPr>
              <a:t>Ⅴ</a:t>
            </a:r>
            <a:r>
              <a:rPr kumimoji="1" lang="ja-JP" altLang="en-US" sz="2800" b="1" dirty="0" smtClean="0">
                <a:solidFill>
                  <a:schemeClr val="bg1">
                    <a:lumMod val="75000"/>
                  </a:schemeClr>
                </a:solidFill>
                <a:latin typeface="+mn-ea"/>
              </a:rPr>
              <a:t>　振り返り学習の取り組みを見直そう（</a:t>
            </a:r>
            <a:r>
              <a:rPr kumimoji="1" lang="en-US" altLang="ja-JP" sz="2800" b="1" dirty="0" smtClean="0">
                <a:solidFill>
                  <a:schemeClr val="bg1">
                    <a:lumMod val="75000"/>
                  </a:schemeClr>
                </a:solidFill>
                <a:latin typeface="+mn-ea"/>
              </a:rPr>
              <a:t>10</a:t>
            </a:r>
            <a:r>
              <a:rPr kumimoji="1" lang="ja-JP" altLang="en-US" sz="2800" b="1" dirty="0" smtClean="0">
                <a:solidFill>
                  <a:schemeClr val="bg1">
                    <a:lumMod val="75000"/>
                  </a:schemeClr>
                </a:solidFill>
                <a:latin typeface="+mn-ea"/>
              </a:rPr>
              <a:t>分）</a:t>
            </a:r>
            <a:endParaRPr kumimoji="1" lang="en-US" altLang="ja-JP" sz="2800" b="1" dirty="0" smtClean="0">
              <a:solidFill>
                <a:schemeClr val="bg1">
                  <a:lumMod val="75000"/>
                </a:schemeClr>
              </a:solidFill>
              <a:latin typeface="+mn-ea"/>
            </a:endParaRPr>
          </a:p>
          <a:p>
            <a:pPr>
              <a:lnSpc>
                <a:spcPts val="6000"/>
              </a:lnSpc>
            </a:pPr>
            <a:r>
              <a:rPr lang="en-US" altLang="ja-JP" sz="2800" b="1" dirty="0" smtClean="0">
                <a:solidFill>
                  <a:schemeClr val="bg1">
                    <a:lumMod val="75000"/>
                  </a:schemeClr>
                </a:solidFill>
                <a:latin typeface="+mn-ea"/>
              </a:rPr>
              <a:t>Ⅵ</a:t>
            </a:r>
            <a:r>
              <a:rPr lang="ja-JP" altLang="en-US" sz="2800" b="1" dirty="0" smtClean="0">
                <a:solidFill>
                  <a:schemeClr val="bg1">
                    <a:lumMod val="75000"/>
                  </a:schemeClr>
                </a:solidFill>
                <a:latin typeface="+mn-ea"/>
              </a:rPr>
              <a:t>　研修の振り返り（４分）</a:t>
            </a:r>
            <a:endParaRPr kumimoji="1" lang="ja-JP" altLang="en-US" sz="2800" b="1" dirty="0">
              <a:solidFill>
                <a:schemeClr val="bg1">
                  <a:lumMod val="75000"/>
                </a:schemeClr>
              </a:solidFill>
              <a:latin typeface="+mn-ea"/>
            </a:endParaRPr>
          </a:p>
        </p:txBody>
      </p:sp>
      <p:pic>
        <p:nvPicPr>
          <p:cNvPr id="5124" name="Picture 4"/>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196083" y="2307732"/>
            <a:ext cx="2689866" cy="149779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243976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表 2"/>
          <p:cNvGraphicFramePr>
            <a:graphicFrameLocks noGrp="1"/>
          </p:cNvGraphicFramePr>
          <p:nvPr>
            <p:extLst>
              <p:ext uri="{D42A27DB-BD31-4B8C-83A1-F6EECF244321}">
                <p14:modId xmlns:p14="http://schemas.microsoft.com/office/powerpoint/2010/main" val="2303359503"/>
              </p:ext>
            </p:extLst>
          </p:nvPr>
        </p:nvGraphicFramePr>
        <p:xfrm>
          <a:off x="395785" y="1516130"/>
          <a:ext cx="8352429" cy="5021150"/>
        </p:xfrm>
        <a:graphic>
          <a:graphicData uri="http://schemas.openxmlformats.org/drawingml/2006/table">
            <a:tbl>
              <a:tblPr firstRow="1" bandRow="1">
                <a:tableStyleId>{5940675A-B579-460E-94D1-54222C63F5DA}</a:tableStyleId>
              </a:tblPr>
              <a:tblGrid>
                <a:gridCol w="2784143"/>
                <a:gridCol w="2784143"/>
                <a:gridCol w="2784143"/>
              </a:tblGrid>
              <a:tr h="1004230">
                <a:tc>
                  <a:txBody>
                    <a:bodyPr/>
                    <a:lstStyle/>
                    <a:p>
                      <a:pPr algn="ctr"/>
                      <a:r>
                        <a:rPr kumimoji="1" lang="ja-JP" altLang="en-US" sz="2800" dirty="0" smtClean="0"/>
                        <a:t>校種・教科</a:t>
                      </a:r>
                      <a:endParaRPr kumimoji="1" lang="ja-JP" altLang="en-US" sz="2800" dirty="0"/>
                    </a:p>
                  </a:txBody>
                  <a:tcPr anchor="ctr"/>
                </a:tc>
                <a:tc>
                  <a:txBody>
                    <a:bodyPr/>
                    <a:lstStyle/>
                    <a:p>
                      <a:pPr algn="ctr"/>
                      <a:r>
                        <a:rPr kumimoji="1" lang="ja-JP" altLang="en-US" sz="2800" dirty="0" smtClean="0"/>
                        <a:t>内容</a:t>
                      </a:r>
                      <a:endParaRPr kumimoji="1" lang="ja-JP" altLang="en-US" sz="2800" dirty="0"/>
                    </a:p>
                  </a:txBody>
                  <a:tcPr anchor="ctr"/>
                </a:tc>
                <a:tc>
                  <a:txBody>
                    <a:bodyPr/>
                    <a:lstStyle/>
                    <a:p>
                      <a:pPr algn="ctr"/>
                      <a:r>
                        <a:rPr kumimoji="1" lang="ja-JP" altLang="en-US" sz="2800" dirty="0" smtClean="0"/>
                        <a:t>ブックレットの</a:t>
                      </a:r>
                      <a:endParaRPr kumimoji="1" lang="en-US" altLang="ja-JP" sz="2800" dirty="0" smtClean="0"/>
                    </a:p>
                    <a:p>
                      <a:pPr algn="ctr"/>
                      <a:r>
                        <a:rPr kumimoji="1" lang="ja-JP" altLang="en-US" sz="2800" dirty="0" smtClean="0"/>
                        <a:t>ページ</a:t>
                      </a:r>
                      <a:endParaRPr kumimoji="1" lang="ja-JP" altLang="en-US" sz="2800" dirty="0"/>
                    </a:p>
                  </a:txBody>
                  <a:tcPr anchor="ctr"/>
                </a:tc>
              </a:tr>
              <a:tr h="1004230">
                <a:tc>
                  <a:txBody>
                    <a:bodyPr/>
                    <a:lstStyle/>
                    <a:p>
                      <a:pPr algn="ctr"/>
                      <a:r>
                        <a:rPr kumimoji="1" lang="ja-JP" altLang="en-US" sz="2800" dirty="0" smtClean="0"/>
                        <a:t>小学校国語</a:t>
                      </a:r>
                      <a:endParaRPr kumimoji="1" lang="ja-JP" altLang="en-US" sz="2800" dirty="0"/>
                    </a:p>
                  </a:txBody>
                  <a:tcPr anchor="ctr"/>
                </a:tc>
                <a:tc>
                  <a:txBody>
                    <a:bodyPr/>
                    <a:lstStyle/>
                    <a:p>
                      <a:pPr algn="l"/>
                      <a:r>
                        <a:rPr kumimoji="1" lang="ja-JP" altLang="en-US" sz="2800" dirty="0" smtClean="0"/>
                        <a:t>文の構成を考える</a:t>
                      </a:r>
                      <a:endParaRPr kumimoji="1" lang="ja-JP" altLang="en-US" sz="2800" dirty="0"/>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800" dirty="0" smtClean="0">
                          <a:latin typeface="+mn-ea"/>
                          <a:ea typeface="+mn-ea"/>
                        </a:rPr>
                        <a:t>P.</a:t>
                      </a:r>
                      <a:r>
                        <a:rPr kumimoji="1" lang="ja-JP" altLang="en-US" sz="2800" dirty="0" smtClean="0">
                          <a:latin typeface="+mn-ea"/>
                          <a:ea typeface="+mn-ea"/>
                        </a:rPr>
                        <a:t>４</a:t>
                      </a:r>
                      <a:endParaRPr kumimoji="1" lang="ja-JP" altLang="en-US" sz="2800" dirty="0"/>
                    </a:p>
                  </a:txBody>
                  <a:tcPr anchor="ctr"/>
                </a:tc>
              </a:tr>
              <a:tr h="1004230">
                <a:tc>
                  <a:txBody>
                    <a:bodyPr/>
                    <a:lstStyle/>
                    <a:p>
                      <a:pPr algn="ctr"/>
                      <a:r>
                        <a:rPr kumimoji="1" lang="ja-JP" altLang="en-US" sz="2800" dirty="0" smtClean="0"/>
                        <a:t>小学校算数</a:t>
                      </a:r>
                      <a:endParaRPr kumimoji="1" lang="ja-JP" altLang="en-US" sz="2800" dirty="0"/>
                    </a:p>
                  </a:txBody>
                  <a:tcPr anchor="ctr"/>
                </a:tc>
                <a:tc>
                  <a:txBody>
                    <a:bodyPr/>
                    <a:lstStyle/>
                    <a:p>
                      <a:pPr algn="l"/>
                      <a:r>
                        <a:rPr kumimoji="1" lang="ja-JP" altLang="en-US" sz="2800" dirty="0" smtClean="0">
                          <a:latin typeface="+mn-ea"/>
                          <a:ea typeface="+mn-ea"/>
                        </a:rPr>
                        <a:t>乗法の意味（割合）</a:t>
                      </a:r>
                      <a:endParaRPr kumimoji="1" lang="ja-JP" altLang="en-US" sz="2800" dirty="0">
                        <a:latin typeface="+mn-ea"/>
                        <a:ea typeface="+mn-ea"/>
                      </a:endParaRPr>
                    </a:p>
                  </a:txBody>
                  <a:tcPr anchor="ctr"/>
                </a:tc>
                <a:tc>
                  <a:txBody>
                    <a:bodyPr/>
                    <a:lstStyle/>
                    <a:p>
                      <a:pPr algn="ctr"/>
                      <a:r>
                        <a:rPr kumimoji="1" lang="en-US" altLang="ja-JP" sz="2800" dirty="0" smtClean="0">
                          <a:latin typeface="+mn-ea"/>
                          <a:ea typeface="+mn-ea"/>
                        </a:rPr>
                        <a:t>P.</a:t>
                      </a:r>
                      <a:r>
                        <a:rPr kumimoji="1" lang="ja-JP" altLang="en-US" sz="2800" dirty="0" smtClean="0">
                          <a:latin typeface="+mn-ea"/>
                          <a:ea typeface="+mn-ea"/>
                        </a:rPr>
                        <a:t>６</a:t>
                      </a:r>
                      <a:endParaRPr kumimoji="1" lang="ja-JP" altLang="en-US" sz="2800" dirty="0">
                        <a:latin typeface="+mn-ea"/>
                        <a:ea typeface="+mn-ea"/>
                      </a:endParaRPr>
                    </a:p>
                  </a:txBody>
                  <a:tcPr anchor="ctr"/>
                </a:tc>
              </a:tr>
              <a:tr h="1004230">
                <a:tc>
                  <a:txBody>
                    <a:bodyPr/>
                    <a:lstStyle/>
                    <a:p>
                      <a:pPr algn="ctr"/>
                      <a:r>
                        <a:rPr kumimoji="1" lang="ja-JP" altLang="en-US" sz="2800" dirty="0" smtClean="0">
                          <a:solidFill>
                            <a:schemeClr val="bg1">
                              <a:lumMod val="85000"/>
                            </a:schemeClr>
                          </a:solidFill>
                        </a:rPr>
                        <a:t>中学校国語</a:t>
                      </a:r>
                      <a:endParaRPr kumimoji="1" lang="ja-JP" altLang="en-US" sz="2800" dirty="0">
                        <a:solidFill>
                          <a:schemeClr val="bg1">
                            <a:lumMod val="85000"/>
                          </a:schemeClr>
                        </a:solidFill>
                      </a:endParaRPr>
                    </a:p>
                  </a:txBody>
                  <a:tcPr anchor="ctr"/>
                </a:tc>
                <a:tc>
                  <a:txBody>
                    <a:bodyPr/>
                    <a:lstStyle/>
                    <a:p>
                      <a:pPr algn="l"/>
                      <a:r>
                        <a:rPr kumimoji="1" lang="ja-JP" altLang="en-US" sz="2800" dirty="0" smtClean="0">
                          <a:solidFill>
                            <a:schemeClr val="bg1">
                              <a:lumMod val="85000"/>
                            </a:schemeClr>
                          </a:solidFill>
                        </a:rPr>
                        <a:t>話し合いを整理する</a:t>
                      </a:r>
                      <a:endParaRPr kumimoji="1" lang="ja-JP" altLang="en-US" sz="2800" dirty="0">
                        <a:solidFill>
                          <a:schemeClr val="bg1">
                            <a:lumMod val="8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800" dirty="0" smtClean="0">
                          <a:solidFill>
                            <a:schemeClr val="bg1">
                              <a:lumMod val="85000"/>
                            </a:schemeClr>
                          </a:solidFill>
                          <a:latin typeface="+mn-ea"/>
                          <a:ea typeface="+mn-ea"/>
                        </a:rPr>
                        <a:t>P.18</a:t>
                      </a:r>
                      <a:endParaRPr kumimoji="1" lang="ja-JP" altLang="en-US" sz="2800" dirty="0">
                        <a:solidFill>
                          <a:schemeClr val="bg1">
                            <a:lumMod val="85000"/>
                          </a:schemeClr>
                        </a:solidFill>
                      </a:endParaRPr>
                    </a:p>
                  </a:txBody>
                  <a:tcPr anchor="ctr"/>
                </a:tc>
              </a:tr>
              <a:tr h="1004230">
                <a:tc>
                  <a:txBody>
                    <a:bodyPr/>
                    <a:lstStyle/>
                    <a:p>
                      <a:pPr algn="ctr"/>
                      <a:r>
                        <a:rPr kumimoji="1" lang="ja-JP" altLang="en-US" sz="2800" dirty="0" smtClean="0">
                          <a:solidFill>
                            <a:schemeClr val="bg1">
                              <a:lumMod val="85000"/>
                            </a:schemeClr>
                          </a:solidFill>
                        </a:rPr>
                        <a:t>中学校数学</a:t>
                      </a:r>
                      <a:endParaRPr kumimoji="1" lang="ja-JP" altLang="en-US" sz="2800" dirty="0">
                        <a:solidFill>
                          <a:schemeClr val="bg1">
                            <a:lumMod val="85000"/>
                          </a:schemeClr>
                        </a:solidFill>
                      </a:endParaRPr>
                    </a:p>
                  </a:txBody>
                  <a:tcPr anchor="ctr"/>
                </a:tc>
                <a:tc>
                  <a:txBody>
                    <a:bodyPr/>
                    <a:lstStyle/>
                    <a:p>
                      <a:pPr algn="l"/>
                      <a:r>
                        <a:rPr kumimoji="1" lang="ja-JP" altLang="en-US" sz="2800" dirty="0" smtClean="0">
                          <a:solidFill>
                            <a:schemeClr val="bg1">
                              <a:lumMod val="85000"/>
                            </a:schemeClr>
                          </a:solidFill>
                        </a:rPr>
                        <a:t>円柱と円錐の体積の関係</a:t>
                      </a:r>
                      <a:endParaRPr kumimoji="1" lang="ja-JP" altLang="en-US" sz="2800" dirty="0">
                        <a:solidFill>
                          <a:schemeClr val="bg1">
                            <a:lumMod val="85000"/>
                          </a:schemeClr>
                        </a:solidFill>
                      </a:endParaRPr>
                    </a:p>
                  </a:txBody>
                  <a:tcPr anchor="ct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kumimoji="1" lang="en-US" altLang="ja-JP" sz="2800" dirty="0" smtClean="0">
                          <a:solidFill>
                            <a:schemeClr val="bg1">
                              <a:lumMod val="85000"/>
                            </a:schemeClr>
                          </a:solidFill>
                          <a:latin typeface="+mn-ea"/>
                          <a:ea typeface="+mn-ea"/>
                        </a:rPr>
                        <a:t>P.23</a:t>
                      </a:r>
                      <a:endParaRPr kumimoji="1" lang="ja-JP" altLang="en-US" sz="2800" dirty="0">
                        <a:solidFill>
                          <a:schemeClr val="bg1">
                            <a:lumMod val="85000"/>
                          </a:schemeClr>
                        </a:solidFill>
                      </a:endParaRPr>
                    </a:p>
                  </a:txBody>
                  <a:tcPr anchor="ctr"/>
                </a:tc>
              </a:tr>
            </a:tbl>
          </a:graphicData>
        </a:graphic>
      </p:graphicFrame>
      <p:sp>
        <p:nvSpPr>
          <p:cNvPr id="4" name="正方形/長方形 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sz="4400" b="1" dirty="0">
                <a:latin typeface="+mn-ea"/>
              </a:rPr>
              <a:t>Ⅳ　授業例をビデオで</a:t>
            </a:r>
            <a:r>
              <a:rPr lang="ja-JP" altLang="ja-JP" sz="4400" b="1" dirty="0" smtClean="0">
                <a:latin typeface="+mn-ea"/>
              </a:rPr>
              <a:t>確かめよう</a:t>
            </a:r>
            <a:endParaRPr kumimoji="1" lang="ja-JP" altLang="en-US" sz="2800" b="1" dirty="0"/>
          </a:p>
        </p:txBody>
      </p:sp>
    </p:spTree>
    <p:extLst>
      <p:ext uri="{BB962C8B-B14F-4D97-AF65-F5344CB8AC3E}">
        <p14:creationId xmlns:p14="http://schemas.microsoft.com/office/powerpoint/2010/main" val="149205875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ja-JP" sz="4400" b="1" dirty="0">
                <a:latin typeface="+mn-ea"/>
              </a:rPr>
              <a:t>Ⅳ　授業例をビデオで</a:t>
            </a:r>
            <a:r>
              <a:rPr lang="ja-JP" altLang="ja-JP" sz="4400" b="1" dirty="0" smtClean="0">
                <a:latin typeface="+mn-ea"/>
              </a:rPr>
              <a:t>確かめよう</a:t>
            </a:r>
            <a:endParaRPr kumimoji="1" lang="ja-JP" altLang="en-US" sz="2800" b="1" dirty="0"/>
          </a:p>
        </p:txBody>
      </p:sp>
      <p:sp>
        <p:nvSpPr>
          <p:cNvPr id="4" name="テキスト ボックス 3"/>
          <p:cNvSpPr txBox="1"/>
          <p:nvPr/>
        </p:nvSpPr>
        <p:spPr>
          <a:xfrm>
            <a:off x="446874" y="5359647"/>
            <a:ext cx="8550875" cy="1200329"/>
          </a:xfrm>
          <a:prstGeom prst="rect">
            <a:avLst/>
          </a:prstGeom>
          <a:noFill/>
        </p:spPr>
        <p:txBody>
          <a:bodyPr wrap="square" rtlCol="0">
            <a:spAutoFit/>
          </a:bodyPr>
          <a:lstStyle/>
          <a:p>
            <a:r>
              <a:rPr lang="ja-JP" altLang="en-US" sz="3600" dirty="0"/>
              <a:t>感想を共有</a:t>
            </a:r>
            <a:r>
              <a:rPr lang="ja-JP" altLang="en-US" sz="3600" dirty="0" smtClean="0"/>
              <a:t>する</a:t>
            </a:r>
            <a:endParaRPr lang="en-US" altLang="ja-JP" sz="3600" dirty="0" smtClean="0"/>
          </a:p>
          <a:p>
            <a:r>
              <a:rPr lang="ja-JP" altLang="en-US" sz="3600" dirty="0" smtClean="0"/>
              <a:t>・グループ内で感想を出し合う（３分）</a:t>
            </a:r>
            <a:endParaRPr lang="en-US" altLang="ja-JP" sz="3600" dirty="0" smtClean="0"/>
          </a:p>
        </p:txBody>
      </p:sp>
      <p:pic>
        <p:nvPicPr>
          <p:cNvPr id="10" name="図 9" descr="Z:\共有情報\09_所員研究\2014\2014教育研究発表大会\記録(写真)\H26  記録写真【保存先】\12_2月22日(当日)\4_研究発表（全体会）\1_生徒の学力向上（教科）\DSCN6255.JPG"/>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329770" y="1991731"/>
            <a:ext cx="2316665" cy="1771650"/>
          </a:xfrm>
          <a:prstGeom prst="rect">
            <a:avLst/>
          </a:prstGeom>
          <a:noFill/>
          <a:ln>
            <a:noFill/>
          </a:ln>
        </p:spPr>
      </p:pic>
      <p:pic>
        <p:nvPicPr>
          <p:cNvPr id="1026" name="Picture 2" descr="Z:\事務文書\教科教育\教科部共同研究\H26共同研究（研修パッケージ関係）\小学校国語（ビデオ撮影）\DSC04776.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593660" y="1991731"/>
            <a:ext cx="2362200" cy="1771650"/>
          </a:xfrm>
          <a:prstGeom prst="rect">
            <a:avLst/>
          </a:prstGeom>
          <a:noFill/>
          <a:extLst>
            <a:ext uri="{909E8E84-426E-40DD-AFC4-6F175D3DCCD1}">
              <a14:hiddenFill xmlns:a14="http://schemas.microsoft.com/office/drawing/2010/main">
                <a:solidFill>
                  <a:srgbClr val="FFFFFF"/>
                </a:solidFill>
              </a14:hiddenFill>
            </a:ext>
          </a:extLst>
        </p:spPr>
      </p:pic>
      <p:sp>
        <p:nvSpPr>
          <p:cNvPr id="3" name="テキスト ボックス 2"/>
          <p:cNvSpPr txBox="1"/>
          <p:nvPr/>
        </p:nvSpPr>
        <p:spPr>
          <a:xfrm>
            <a:off x="1986146" y="3045471"/>
            <a:ext cx="1557772" cy="646331"/>
          </a:xfrm>
          <a:prstGeom prst="rect">
            <a:avLst/>
          </a:prstGeom>
          <a:noFill/>
        </p:spPr>
        <p:txBody>
          <a:bodyPr wrap="square" rtlCol="0">
            <a:spAutoFit/>
          </a:bodyPr>
          <a:lstStyle/>
          <a:p>
            <a:pPr algn="ctr"/>
            <a:r>
              <a:rPr kumimoji="1" lang="ja-JP" altLang="en-US" b="1" dirty="0" smtClean="0">
                <a:ln w="3175">
                  <a:solidFill>
                    <a:schemeClr val="bg1"/>
                  </a:solidFill>
                </a:ln>
                <a:latin typeface="ＤＦ特太ゴシック体" panose="020B0509000000000000" pitchFamily="49" charset="-128"/>
                <a:ea typeface="ＤＦ特太ゴシック体" panose="020B0509000000000000" pitchFamily="49" charset="-128"/>
              </a:rPr>
              <a:t>小学校国語</a:t>
            </a:r>
            <a:endParaRPr kumimoji="1" lang="en-US" altLang="ja-JP" b="1" dirty="0" smtClean="0">
              <a:ln w="3175">
                <a:solidFill>
                  <a:schemeClr val="bg1"/>
                </a:solidFill>
              </a:ln>
              <a:latin typeface="ＤＦ特太ゴシック体" panose="020B0509000000000000" pitchFamily="49" charset="-128"/>
              <a:ea typeface="ＤＦ特太ゴシック体" panose="020B0509000000000000" pitchFamily="49" charset="-128"/>
            </a:endParaRPr>
          </a:p>
          <a:p>
            <a:pPr algn="ctr"/>
            <a:r>
              <a:rPr lang="ja-JP" altLang="en-US" b="1" dirty="0">
                <a:ln w="3175">
                  <a:solidFill>
                    <a:schemeClr val="bg1"/>
                  </a:solidFill>
                </a:ln>
                <a:latin typeface="ＤＦ特太ゴシック体" panose="020B0509000000000000" pitchFamily="49" charset="-128"/>
                <a:ea typeface="ＤＦ特太ゴシック体" panose="020B0509000000000000" pitchFamily="49" charset="-128"/>
              </a:rPr>
              <a:t>模擬授業</a:t>
            </a:r>
            <a:endParaRPr kumimoji="1" lang="ja-JP" altLang="en-US" b="1" dirty="0">
              <a:ln w="3175">
                <a:solidFill>
                  <a:schemeClr val="bg1"/>
                </a:solidFill>
              </a:ln>
              <a:latin typeface="ＤＦ特太ゴシック体" panose="020B0509000000000000" pitchFamily="49" charset="-128"/>
              <a:ea typeface="ＤＦ特太ゴシック体" panose="020B0509000000000000" pitchFamily="49" charset="-128"/>
            </a:endParaRPr>
          </a:p>
        </p:txBody>
      </p:sp>
      <p:sp>
        <p:nvSpPr>
          <p:cNvPr id="7" name="テキスト ボックス 6"/>
          <p:cNvSpPr txBox="1"/>
          <p:nvPr/>
        </p:nvSpPr>
        <p:spPr>
          <a:xfrm>
            <a:off x="5709216" y="3016286"/>
            <a:ext cx="1557772" cy="646331"/>
          </a:xfrm>
          <a:prstGeom prst="rect">
            <a:avLst/>
          </a:prstGeom>
          <a:noFill/>
        </p:spPr>
        <p:txBody>
          <a:bodyPr wrap="square" rtlCol="0">
            <a:spAutoFit/>
          </a:bodyPr>
          <a:lstStyle/>
          <a:p>
            <a:pPr algn="ctr"/>
            <a:r>
              <a:rPr kumimoji="1" lang="ja-JP" altLang="en-US" b="1" dirty="0" smtClean="0">
                <a:ln w="3175">
                  <a:solidFill>
                    <a:schemeClr val="bg1"/>
                  </a:solidFill>
                </a:ln>
                <a:latin typeface="ＤＦ特太ゴシック体" panose="020B0509000000000000" pitchFamily="49" charset="-128"/>
                <a:ea typeface="ＤＦ特太ゴシック体" panose="020B0509000000000000" pitchFamily="49" charset="-128"/>
              </a:rPr>
              <a:t>小学校算数</a:t>
            </a:r>
            <a:endParaRPr kumimoji="1" lang="en-US" altLang="ja-JP" b="1" dirty="0" smtClean="0">
              <a:ln w="3175">
                <a:solidFill>
                  <a:schemeClr val="bg1"/>
                </a:solidFill>
              </a:ln>
              <a:latin typeface="ＤＦ特太ゴシック体" panose="020B0509000000000000" pitchFamily="49" charset="-128"/>
              <a:ea typeface="ＤＦ特太ゴシック体" panose="020B0509000000000000" pitchFamily="49" charset="-128"/>
            </a:endParaRPr>
          </a:p>
          <a:p>
            <a:pPr algn="ctr"/>
            <a:r>
              <a:rPr lang="ja-JP" altLang="en-US" b="1" dirty="0">
                <a:ln w="3175">
                  <a:solidFill>
                    <a:schemeClr val="bg1"/>
                  </a:solidFill>
                </a:ln>
                <a:latin typeface="ＤＦ特太ゴシック体" panose="020B0509000000000000" pitchFamily="49" charset="-128"/>
                <a:ea typeface="ＤＦ特太ゴシック体" panose="020B0509000000000000" pitchFamily="49" charset="-128"/>
              </a:rPr>
              <a:t>模擬授業</a:t>
            </a:r>
            <a:endParaRPr kumimoji="1" lang="ja-JP" altLang="en-US" b="1" dirty="0">
              <a:ln w="3175">
                <a:solidFill>
                  <a:schemeClr val="bg1"/>
                </a:solidFill>
              </a:ln>
              <a:latin typeface="ＤＦ特太ゴシック体" panose="020B0509000000000000" pitchFamily="49" charset="-128"/>
              <a:ea typeface="ＤＦ特太ゴシック体" panose="020B0509000000000000" pitchFamily="49" charset="-128"/>
            </a:endParaRPr>
          </a:p>
        </p:txBody>
      </p:sp>
      <p:sp>
        <p:nvSpPr>
          <p:cNvPr id="6" name="動作設定ボタン : 進む/次へ 5"/>
          <p:cNvSpPr/>
          <p:nvPr/>
        </p:nvSpPr>
        <p:spPr>
          <a:xfrm>
            <a:off x="6211668" y="3925614"/>
            <a:ext cx="646386" cy="599089"/>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5502531" y="4482275"/>
            <a:ext cx="2065181" cy="584775"/>
          </a:xfrm>
          <a:prstGeom prst="rect">
            <a:avLst/>
          </a:prstGeom>
          <a:noFill/>
        </p:spPr>
        <p:txBody>
          <a:bodyPr wrap="square" lIns="91440" tIns="45720" rIns="91440" bIns="45720">
            <a:spAutoFit/>
          </a:bodyPr>
          <a:lstStyle/>
          <a:p>
            <a:pPr algn="ctr"/>
            <a:r>
              <a:rPr lang="ja-JP" alt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クリック</a:t>
            </a:r>
            <a:endParaRPr lang="ja-JP" alt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
        <p:nvSpPr>
          <p:cNvPr id="11" name="動作設定ボタン : 進む/次へ 10"/>
          <p:cNvSpPr/>
          <p:nvPr/>
        </p:nvSpPr>
        <p:spPr>
          <a:xfrm>
            <a:off x="2451306" y="3925614"/>
            <a:ext cx="646386" cy="599089"/>
          </a:xfrm>
          <a:prstGeom prst="actionButtonForwardNex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正方形/長方形 11"/>
          <p:cNvSpPr/>
          <p:nvPr/>
        </p:nvSpPr>
        <p:spPr>
          <a:xfrm>
            <a:off x="1742169" y="4482275"/>
            <a:ext cx="2065181" cy="584775"/>
          </a:xfrm>
          <a:prstGeom prst="rect">
            <a:avLst/>
          </a:prstGeom>
          <a:noFill/>
        </p:spPr>
        <p:txBody>
          <a:bodyPr wrap="square" lIns="91440" tIns="45720" rIns="91440" bIns="45720">
            <a:spAutoFit/>
          </a:bodyPr>
          <a:lstStyle/>
          <a:p>
            <a:pPr algn="ctr"/>
            <a:r>
              <a:rPr lang="ja-JP" altLang="en-US" sz="3200" b="1" cap="none" spc="300" dirty="0" smtClean="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rPr>
              <a:t>クリック</a:t>
            </a:r>
            <a:endParaRPr lang="ja-JP" altLang="en-US" sz="3200" b="1" cap="none" spc="300" dirty="0">
              <a:ln w="11430" cmpd="sng">
                <a:solidFill>
                  <a:schemeClr val="accent1">
                    <a:tint val="10000"/>
                  </a:schemeClr>
                </a:solidFill>
                <a:prstDash val="solid"/>
                <a:miter lim="800000"/>
              </a:ln>
              <a:gradFill>
                <a:gsLst>
                  <a:gs pos="10000">
                    <a:schemeClr val="accent1">
                      <a:tint val="83000"/>
                      <a:shade val="100000"/>
                      <a:satMod val="200000"/>
                    </a:schemeClr>
                  </a:gs>
                  <a:gs pos="75000">
                    <a:schemeClr val="accent1">
                      <a:tint val="100000"/>
                      <a:shade val="50000"/>
                      <a:satMod val="150000"/>
                    </a:schemeClr>
                  </a:gs>
                </a:gsLst>
                <a:lin ang="5400000"/>
              </a:gradFill>
              <a:effectLst>
                <a:glow rad="45500">
                  <a:schemeClr val="accent1">
                    <a:satMod val="220000"/>
                    <a:alpha val="35000"/>
                  </a:schemeClr>
                </a:glow>
              </a:effectLst>
            </a:endParaRPr>
          </a:p>
        </p:txBody>
      </p:sp>
    </p:spTree>
    <p:extLst>
      <p:ext uri="{BB962C8B-B14F-4D97-AF65-F5344CB8AC3E}">
        <p14:creationId xmlns:p14="http://schemas.microsoft.com/office/powerpoint/2010/main" val="766714360"/>
      </p:ext>
    </p:extLst>
  </p:cSld>
  <p:clrMapOvr>
    <a:masterClrMapping/>
  </p:clrMapOvr>
  <p:timing>
    <p:tnLst>
      <p:par>
        <p:cTn id="1" dur="indefinite" restart="never" nodeType="tmRoot"/>
      </p:par>
    </p:tnLst>
  </p:timing>
</p:sld>
</file>

<file path=ppt/theme/_rels/theme1.xml.rels>&#65279;<?xml version="1.0" encoding="utf-8" standalone="yes"?>
<Relationships xmlns="http://schemas.openxmlformats.org/package/2006/relationships">
  <Relationship Id="rId1" Type="http://schemas.openxmlformats.org/officeDocument/2006/relationships/image" Target="../media/image1.jpeg" />
</Relationships>
</file>

<file path=ppt/theme/theme1.xml><?xml version="1.0" encoding="utf-8"?>
<a:theme xmlns:a="http://schemas.openxmlformats.org/drawingml/2006/main" name="ジャパネスク">
  <a:themeElements>
    <a:clrScheme name="ジャパネスク">
      <a:dk1>
        <a:sysClr val="windowText" lastClr="000000"/>
      </a:dk1>
      <a:lt1>
        <a:sysClr val="window" lastClr="FFFFFF"/>
      </a:lt1>
      <a:dk2>
        <a:srgbClr val="696464"/>
      </a:dk2>
      <a:lt2>
        <a:srgbClr val="E9E5DC"/>
      </a:lt2>
      <a:accent1>
        <a:srgbClr val="D34817"/>
      </a:accent1>
      <a:accent2>
        <a:srgbClr val="9B2D1F"/>
      </a:accent2>
      <a:accent3>
        <a:srgbClr val="A28E6A"/>
      </a:accent3>
      <a:accent4>
        <a:srgbClr val="956251"/>
      </a:accent4>
      <a:accent5>
        <a:srgbClr val="918485"/>
      </a:accent5>
      <a:accent6>
        <a:srgbClr val="855D5D"/>
      </a:accent6>
      <a:hlink>
        <a:srgbClr val="CC9900"/>
      </a:hlink>
      <a:folHlink>
        <a:srgbClr val="96A9A9"/>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7228</TotalTime>
  <Words>190</Words>
  <Application>Microsoft Office PowerPoint</Application>
  <PresentationFormat>画面に合わせる (4:3)</PresentationFormat>
  <Paragraphs>46</Paragraphs>
  <Slides>3</Slides>
  <Notes>3</Notes>
  <HiddenSlides>0</HiddenSlides>
  <MMClips>0</MMClips>
  <ScaleCrop>false</ScaleCrop>
  <HeadingPairs>
    <vt:vector size="4" baseType="variant">
      <vt:variant>
        <vt:lpstr>テーマ</vt:lpstr>
      </vt:variant>
      <vt:variant>
        <vt:i4>1</vt:i4>
      </vt:variant>
      <vt:variant>
        <vt:lpstr>スライド タイトル</vt:lpstr>
      </vt:variant>
      <vt:variant>
        <vt:i4>3</vt:i4>
      </vt:variant>
    </vt:vector>
  </HeadingPairs>
  <TitlesOfParts>
    <vt:vector size="4" baseType="lpstr">
      <vt:lpstr>ジャパネスク</vt:lpstr>
      <vt:lpstr>PowerPoint プレゼンテーション</vt:lpstr>
      <vt:lpstr>PowerPoint プレゼンテーション</vt:lpstr>
      <vt:lpstr>PowerPoint プレゼンテーション</vt:lpstr>
    </vt:vector>
  </TitlesOfParts>
  <Company>岡山県総合教育センター</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岡山県総合教育センター</dc:creator>
  <cp:lastModifiedBy>岡山県</cp:lastModifiedBy>
  <cp:revision>439</cp:revision>
  <cp:lastPrinted>2015-03-12T00:29:37Z</cp:lastPrinted>
  <dcterms:created xsi:type="dcterms:W3CDTF">2011-04-20T00:35:12Z</dcterms:created>
  <dcterms:modified xsi:type="dcterms:W3CDTF">2015-05-29T09:23:18Z</dcterms:modified>
</cp:coreProperties>
</file>