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3" Type="http://schemas.openxmlformats.org/package/2006/relationships/metadata/core-properties" Target="docProps/core.xml" /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7"/>
  </p:notesMasterIdLst>
  <p:handoutMasterIdLst>
    <p:handoutMasterId r:id="rId8"/>
  </p:handoutMasterIdLst>
  <p:sldIdLst>
    <p:sldId id="938" r:id="rId2"/>
    <p:sldId id="917" r:id="rId3"/>
    <p:sldId id="922" r:id="rId4"/>
    <p:sldId id="919" r:id="rId5"/>
    <p:sldId id="916" r:id="rId6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25">
          <p15:clr>
            <a:srgbClr val="A4A3A4"/>
          </p15:clr>
        </p15:guide>
        <p15:guide id="2" pos="19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F99CC"/>
    <a:srgbClr val="FF3300"/>
    <a:srgbClr val="FFFF99"/>
    <a:srgbClr val="3333CC"/>
    <a:srgbClr val="3333FF"/>
    <a:srgbClr val="FFFFFF"/>
    <a:srgbClr val="CCECFF"/>
    <a:srgbClr val="99FFCC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75360" autoAdjust="0"/>
  </p:normalViewPr>
  <p:slideViewPr>
    <p:cSldViewPr snapToGrid="0" showGuides="1">
      <p:cViewPr>
        <p:scale>
          <a:sx n="50" d="100"/>
          <a:sy n="50" d="100"/>
        </p:scale>
        <p:origin x="-2004" y="-174"/>
      </p:cViewPr>
      <p:guideLst>
        <p:guide orient="horz" pos="825"/>
        <p:guide pos="19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handoutMaster" Target="handoutMasters/handoutMaster1.xml" />
  <Relationship Id="rId3" Type="http://schemas.openxmlformats.org/officeDocument/2006/relationships/slide" Target="slides/slide2.xml" />
  <Relationship Id="rId7" Type="http://schemas.openxmlformats.org/officeDocument/2006/relationships/notesMaster" Target="notesMasters/notesMaster1.xml" />
  <Relationship Id="rId12" Type="http://schemas.openxmlformats.org/officeDocument/2006/relationships/tableStyles" Target="tableStyles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theme" Target="theme/theme1.xml" />
  <Relationship Id="rId5" Type="http://schemas.openxmlformats.org/officeDocument/2006/relationships/slide" Target="slides/slide4.xml" />
  <Relationship Id="rId10" Type="http://schemas.openxmlformats.org/officeDocument/2006/relationships/viewProps" Target="viewProps.xml" />
  <Relationship Id="rId4" Type="http://schemas.openxmlformats.org/officeDocument/2006/relationships/slide" Target="slides/slide3.xml" />
  <Relationship Id="rId9" Type="http://schemas.openxmlformats.org/officeDocument/2006/relationships/presProps" Target="presProps.xml" />
</Relationships>
</file>

<file path=ppt/handoutMasters/_rels/handout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3.xml" />
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40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r">
              <a:defRPr sz="1200"/>
            </a:lvl1pPr>
          </a:lstStyle>
          <a:p>
            <a:fld id="{3AB88C29-7B39-471E-97D2-B91B0EC89A2D}" type="datetimeFigureOut">
              <a:rPr kumimoji="1" lang="ja-JP" altLang="en-US" smtClean="0"/>
              <a:t>2015/4/13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40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r">
              <a:defRPr sz="1200"/>
            </a:lvl1pPr>
          </a:lstStyle>
          <a:p>
            <a:fld id="{A38D17A4-5CF6-43E2-AEE4-4A1F5011C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3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2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1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r">
              <a:defRPr sz="1200"/>
            </a:lvl1pPr>
          </a:lstStyle>
          <a:p>
            <a:fld id="{B044E6AB-D650-4895-A0B4-DB97EF3232BA}" type="datetimeFigureOut">
              <a:rPr kumimoji="1" lang="ja-JP" altLang="en-US" smtClean="0"/>
              <a:t>2015/4/13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08" rIns="91422" bIns="457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3"/>
          </a:xfrm>
          <a:prstGeom prst="rect">
            <a:avLst/>
          </a:prstGeom>
        </p:spPr>
        <p:txBody>
          <a:bodyPr vert="horz" lIns="91422" tIns="45708" rIns="91422" bIns="4570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1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r">
              <a:defRPr sz="1200"/>
            </a:lvl1pPr>
          </a:lstStyle>
          <a:p>
            <a:fld id="{4D3E3A65-14AE-4051-8A5D-6820BE27C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70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.xml" />
  <Relationship Id="rId1" Type="http://schemas.openxmlformats.org/officeDocument/2006/relationships/notesMaster" Target="../notesMasters/notesMaster1.xml" />
</Relationships>
</file>

<file path=ppt/notesSlides/_rels/notesSlide2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2.xml" />
  <Relationship Id="rId1" Type="http://schemas.openxmlformats.org/officeDocument/2006/relationships/notesMaster" Target="../notesMasters/notesMaster1.xml" />
</Relationships>
</file>

<file path=ppt/notesSlides/_rels/notesSlide3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3.xml" />
  <Relationship Id="rId1" Type="http://schemas.openxmlformats.org/officeDocument/2006/relationships/notesMaster" Target="../notesMasters/notesMaster1.xml" />
</Relationships>
</file>

<file path=ppt/notesSlides/_rels/notesSlide4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4.xml" />
  <Relationship Id="rId1" Type="http://schemas.openxmlformats.org/officeDocument/2006/relationships/notesMaster" Target="../notesMasters/notesMaster1.xml" />
</Relationships>
</file>

<file path=ppt/notesSlides/_rels/notesSlide5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5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6500"/>
              </a:lnSpc>
            </a:pP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続いて，模擬授業を行います。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638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手順は，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・５分間の模擬授業を，グループでつくる。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・グループ代表による模擬授業の発表をする。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・感想を共有する。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の順で行います。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722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これからの</a:t>
            </a:r>
            <a: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分間で，模擬授業をつくります。模擬授業の時間は，５分です。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ここで，模擬授業のポイントを説明します。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・ブックレット６ページにある指導のポイントを押さえた授業をつくること。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・学習活動例を参考にすること。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・模擬授業は，指導のポイントが押さえられているところに絞って紹介すること。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・必要に応じて板書も考えること。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これらのことを踏まえて，発問や指示等をワークシートに記入しながら，５分間の模擬授業をつくってみましょう。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模擬授業づくりの時間は</a:t>
            </a:r>
            <a: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分間です。では，始めましょう。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分後）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終わってください。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197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この後，模擬授業を行います。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模擬授業をしていただく，グループ代表を決めてください。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模擬授業者以外は，児童生徒役をお願いします。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それでは，模擬授業を行います。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こちらのグループから発表をお願いします。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345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模擬授業の感想を共有します。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まず，グループ内で感想を出し合います。時間は３分間です。その後，全体で発表します。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それでは，グループ内で感想を出し合ってください。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（３分後）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終わってください。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こちらのグループから感想等を発表してください。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（グループからの発表）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模擬授業と感想の発表をありがとうございました。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349345"/>
      </p:ext>
    </p:extLst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8564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2015/4/13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589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2015/4/13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31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2015/4/13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6418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2015/4/13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363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2015/4/13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1276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2015/4/13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51371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2015/4/13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71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323528" y="340160"/>
            <a:ext cx="8496944" cy="856592"/>
            <a:chOff x="323528" y="340160"/>
            <a:chExt cx="8496944" cy="856592"/>
          </a:xfrm>
        </p:grpSpPr>
        <p:cxnSp>
          <p:nvCxnSpPr>
            <p:cNvPr id="6" name="直線コネクタ 5"/>
            <p:cNvCxnSpPr/>
            <p:nvPr userDrawn="1"/>
          </p:nvCxnSpPr>
          <p:spPr>
            <a:xfrm>
              <a:off x="323528" y="1196752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 userDrawn="1"/>
          </p:nvSpPr>
          <p:spPr>
            <a:xfrm>
              <a:off x="323528" y="340160"/>
              <a:ext cx="8496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8746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2015/4/13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2858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2015/4/13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294390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2015/4/13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39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6.xml" />
</Relationships>
</file>

<file path=ppt/slides/_rels/slide2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2.xml" />
  <Relationship Id="rId1" Type="http://schemas.openxmlformats.org/officeDocument/2006/relationships/slideLayout" Target="../slideLayouts/slideLayout6.xml" />
</Relationships>
</file>

<file path=ppt/slides/_rels/slide3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3.png" />
  <Relationship Id="rId2" Type="http://schemas.openxmlformats.org/officeDocument/2006/relationships/notesSlide" Target="../notesSlides/notesSlide3.xml" />
  <Relationship Id="rId1" Type="http://schemas.openxmlformats.org/officeDocument/2006/relationships/slideLayout" Target="../slideLayouts/slideLayout6.xml" />
  <Relationship Id="rId4" Type="http://schemas.openxmlformats.org/officeDocument/2006/relationships/image" Target="../media/image4.png" />
</Relationships>
</file>

<file path=ppt/slides/_rels/slide4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5.png" />
  <Relationship Id="rId2" Type="http://schemas.openxmlformats.org/officeDocument/2006/relationships/notesSlide" Target="../notesSlides/notesSlide4.xml" />
  <Relationship Id="rId1" Type="http://schemas.openxmlformats.org/officeDocument/2006/relationships/slideLayout" Target="../slideLayouts/slideLayout6.xml" />
</Relationships>
</file>

<file path=ppt/slides/_rels/slide5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6.png" />
  <Relationship Id="rId2" Type="http://schemas.openxmlformats.org/officeDocument/2006/relationships/notesSlide" Target="../notesSlides/notesSlide5.xml" />
  <Relationship Id="rId1" Type="http://schemas.openxmlformats.org/officeDocument/2006/relationships/slideLayout" Target="../slideLayouts/slideLayout6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dirty="0" smtClean="0"/>
              <a:t>校内研修の流れ</a:t>
            </a:r>
            <a:endParaRPr kumimoji="1"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04974" y="1321101"/>
            <a:ext cx="9021169" cy="535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500"/>
              </a:lnSpc>
            </a:pP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Ⅰ　</a:t>
            </a:r>
            <a:r>
              <a:rPr lang="ja-JP" altLang="en-US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本校</a:t>
            </a: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の課題</a:t>
            </a: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を確かめよう（</a:t>
            </a:r>
            <a:r>
              <a:rPr lang="en-US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15</a:t>
            </a: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分）</a:t>
            </a:r>
          </a:p>
          <a:p>
            <a:pPr>
              <a:lnSpc>
                <a:spcPts val="6500"/>
              </a:lnSpc>
            </a:pP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Ⅱ　つまずきの要因や指導</a:t>
            </a: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の</a:t>
            </a:r>
            <a:endParaRPr lang="en-US" altLang="ja-JP" sz="2800" b="1" dirty="0" smtClean="0">
              <a:solidFill>
                <a:schemeClr val="bg1">
                  <a:lumMod val="75000"/>
                </a:schemeClr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ja-JP" altLang="en-US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　</a:t>
            </a: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ポイントを理解しよう（</a:t>
            </a:r>
            <a:r>
              <a:rPr lang="en-US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15</a:t>
            </a: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分）</a:t>
            </a:r>
          </a:p>
          <a:p>
            <a:pPr>
              <a:lnSpc>
                <a:spcPts val="6000"/>
              </a:lnSpc>
            </a:pPr>
            <a:r>
              <a:rPr lang="ja-JP" altLang="ja-JP" sz="2800" b="1" dirty="0">
                <a:latin typeface="+mn-ea"/>
              </a:rPr>
              <a:t>Ⅲ　模擬授業をしてみよう（</a:t>
            </a:r>
            <a:r>
              <a:rPr lang="en-US" altLang="ja-JP" sz="2800" b="1" dirty="0" smtClean="0">
                <a:latin typeface="+mn-ea"/>
              </a:rPr>
              <a:t>36</a:t>
            </a:r>
            <a:r>
              <a:rPr lang="ja-JP" altLang="ja-JP" sz="2800" b="1" dirty="0" smtClean="0">
                <a:latin typeface="+mn-ea"/>
              </a:rPr>
              <a:t>分</a:t>
            </a:r>
            <a:r>
              <a:rPr lang="ja-JP" altLang="ja-JP" sz="2800" b="1" dirty="0">
                <a:latin typeface="+mn-ea"/>
              </a:rPr>
              <a:t>）</a:t>
            </a:r>
          </a:p>
          <a:p>
            <a:pPr>
              <a:lnSpc>
                <a:spcPts val="6000"/>
              </a:lnSpc>
            </a:pP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Ⅳ</a:t>
            </a:r>
            <a:r>
              <a:rPr lang="ja-JP" altLang="ja-JP" sz="2800" b="1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　授業例をビデオで確かめよう</a:t>
            </a: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（</a:t>
            </a:r>
            <a:r>
              <a:rPr lang="en-US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10</a:t>
            </a:r>
            <a:r>
              <a:rPr lang="ja-JP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分）</a:t>
            </a:r>
            <a:endParaRPr lang="en-US" altLang="ja-JP" sz="2800" b="1" dirty="0" smtClean="0">
              <a:solidFill>
                <a:schemeClr val="bg1">
                  <a:lumMod val="75000"/>
                </a:schemeClr>
              </a:solidFill>
              <a:latin typeface="+mn-ea"/>
            </a:endParaRPr>
          </a:p>
          <a:p>
            <a:pPr>
              <a:lnSpc>
                <a:spcPts val="6000"/>
              </a:lnSpc>
            </a:pPr>
            <a:r>
              <a:rPr kumimoji="1" lang="en-US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Ⅴ</a:t>
            </a:r>
            <a:r>
              <a:rPr kumimoji="1" lang="ja-JP" altLang="en-US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　振り返り学習の取り組みを見直そう（</a:t>
            </a:r>
            <a:r>
              <a:rPr kumimoji="1" lang="en-US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10</a:t>
            </a:r>
            <a:r>
              <a:rPr kumimoji="1" lang="ja-JP" altLang="en-US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分）</a:t>
            </a:r>
            <a:endParaRPr kumimoji="1" lang="en-US" altLang="ja-JP" sz="2800" b="1" dirty="0" smtClean="0">
              <a:solidFill>
                <a:schemeClr val="bg1">
                  <a:lumMod val="75000"/>
                </a:schemeClr>
              </a:solidFill>
              <a:latin typeface="+mn-ea"/>
            </a:endParaRPr>
          </a:p>
          <a:p>
            <a:pPr>
              <a:lnSpc>
                <a:spcPts val="6000"/>
              </a:lnSpc>
            </a:pPr>
            <a:r>
              <a:rPr lang="en-US" altLang="ja-JP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Ⅵ</a:t>
            </a:r>
            <a:r>
              <a:rPr lang="ja-JP" altLang="en-US" sz="28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　研修の振り返り（４分）</a:t>
            </a:r>
            <a:endParaRPr kumimoji="1" lang="ja-JP" altLang="en-US" sz="2800" b="1" dirty="0">
              <a:solidFill>
                <a:schemeClr val="bg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83" y="2307732"/>
            <a:ext cx="2689866" cy="1497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294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b="1" dirty="0" smtClean="0">
                <a:latin typeface="+mn-ea"/>
              </a:rPr>
              <a:t>Ⅲ</a:t>
            </a:r>
            <a:r>
              <a:rPr lang="ja-JP" altLang="en-US" sz="4800" b="1" dirty="0" smtClean="0">
                <a:latin typeface="+mn-ea"/>
              </a:rPr>
              <a:t>　模擬授業をしてみよう</a:t>
            </a:r>
            <a:endParaRPr kumimoji="1" lang="ja-JP" altLang="en-US" sz="32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1886" y="1566765"/>
            <a:ext cx="913034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１　</a:t>
            </a:r>
            <a:r>
              <a:rPr lang="ja-JP" altLang="ja-JP" sz="3600" dirty="0" smtClean="0"/>
              <a:t>５分間</a:t>
            </a:r>
            <a:r>
              <a:rPr lang="ja-JP" altLang="ja-JP" sz="3600" dirty="0"/>
              <a:t>の</a:t>
            </a:r>
            <a:r>
              <a:rPr lang="ja-JP" altLang="ja-JP" sz="3600" dirty="0">
                <a:latin typeface="+mn-ea"/>
              </a:rPr>
              <a:t>模擬授業を</a:t>
            </a:r>
            <a:r>
              <a:rPr lang="ja-JP" altLang="ja-JP" sz="3600" dirty="0" smtClean="0">
                <a:latin typeface="+mn-ea"/>
              </a:rPr>
              <a:t>つくる</a:t>
            </a:r>
            <a:endParaRPr lang="en-US" altLang="ja-JP" sz="3600" dirty="0" smtClean="0">
              <a:latin typeface="+mn-ea"/>
            </a:endParaRPr>
          </a:p>
          <a:p>
            <a:r>
              <a:rPr lang="ja-JP" altLang="en-US" sz="3600" dirty="0" smtClean="0">
                <a:latin typeface="+mn-ea"/>
              </a:rPr>
              <a:t>　　</a:t>
            </a:r>
            <a:r>
              <a:rPr lang="ja-JP" altLang="ja-JP" sz="3600" dirty="0" smtClean="0">
                <a:latin typeface="+mn-ea"/>
              </a:rPr>
              <a:t>【</a:t>
            </a:r>
            <a:r>
              <a:rPr lang="ja-JP" altLang="ja-JP" sz="3600" dirty="0">
                <a:latin typeface="+mn-ea"/>
              </a:rPr>
              <a:t>グループ協議】（</a:t>
            </a:r>
            <a:r>
              <a:rPr lang="en-US" altLang="ja-JP" sz="3600" dirty="0">
                <a:latin typeface="+mn-ea"/>
              </a:rPr>
              <a:t>15</a:t>
            </a:r>
            <a:r>
              <a:rPr lang="ja-JP" altLang="ja-JP" sz="3600" dirty="0">
                <a:latin typeface="+mn-ea"/>
              </a:rPr>
              <a:t>分）</a:t>
            </a:r>
          </a:p>
          <a:p>
            <a:endParaRPr lang="en-US" altLang="ja-JP" sz="3600" dirty="0" smtClean="0">
              <a:latin typeface="+mn-ea"/>
            </a:endParaRPr>
          </a:p>
          <a:p>
            <a:r>
              <a:rPr lang="ja-JP" altLang="en-US" sz="3600" dirty="0" smtClean="0">
                <a:latin typeface="+mn-ea"/>
              </a:rPr>
              <a:t>２　</a:t>
            </a:r>
            <a:r>
              <a:rPr lang="ja-JP" altLang="ja-JP" sz="3600" dirty="0" smtClean="0">
                <a:latin typeface="+mn-ea"/>
              </a:rPr>
              <a:t>模擬</a:t>
            </a:r>
            <a:r>
              <a:rPr lang="ja-JP" altLang="ja-JP" sz="3600" dirty="0">
                <a:latin typeface="+mn-ea"/>
              </a:rPr>
              <a:t>授業を</a:t>
            </a:r>
            <a:r>
              <a:rPr lang="ja-JP" altLang="ja-JP" sz="3600" dirty="0" smtClean="0">
                <a:latin typeface="+mn-ea"/>
              </a:rPr>
              <a:t>行う</a:t>
            </a:r>
            <a:endParaRPr lang="en-US" altLang="ja-JP" sz="3600" dirty="0" smtClean="0">
              <a:latin typeface="+mn-ea"/>
            </a:endParaRPr>
          </a:p>
          <a:p>
            <a:r>
              <a:rPr lang="ja-JP" altLang="en-US" sz="3600" dirty="0">
                <a:latin typeface="+mn-ea"/>
              </a:rPr>
              <a:t>　</a:t>
            </a:r>
            <a:r>
              <a:rPr lang="ja-JP" altLang="en-US" sz="3600" dirty="0" smtClean="0">
                <a:latin typeface="+mn-ea"/>
              </a:rPr>
              <a:t>　</a:t>
            </a:r>
            <a:r>
              <a:rPr lang="ja-JP" altLang="ja-JP" sz="3600" dirty="0" smtClean="0">
                <a:latin typeface="+mn-ea"/>
              </a:rPr>
              <a:t>【</a:t>
            </a:r>
            <a:r>
              <a:rPr lang="ja-JP" altLang="ja-JP" sz="3600" dirty="0">
                <a:latin typeface="+mn-ea"/>
              </a:rPr>
              <a:t>グループ代表による発表】（</a:t>
            </a:r>
            <a:r>
              <a:rPr lang="en-US" altLang="ja-JP" sz="3600" dirty="0">
                <a:latin typeface="+mn-ea"/>
              </a:rPr>
              <a:t>15</a:t>
            </a:r>
            <a:r>
              <a:rPr lang="ja-JP" altLang="ja-JP" sz="3600" dirty="0">
                <a:latin typeface="+mn-ea"/>
              </a:rPr>
              <a:t>分）</a:t>
            </a:r>
          </a:p>
          <a:p>
            <a:r>
              <a:rPr lang="ja-JP" altLang="en-US" sz="3600" dirty="0" smtClean="0">
                <a:latin typeface="+mn-ea"/>
              </a:rPr>
              <a:t>　　</a:t>
            </a:r>
            <a:r>
              <a:rPr lang="ja-JP" altLang="ja-JP" sz="3600" dirty="0" smtClean="0">
                <a:latin typeface="+mn-ea"/>
              </a:rPr>
              <a:t>※</a:t>
            </a:r>
            <a:r>
              <a:rPr lang="ja-JP" altLang="ja-JP" sz="3600" dirty="0">
                <a:latin typeface="+mn-ea"/>
              </a:rPr>
              <a:t>全体を３グループずつに分けて発表</a:t>
            </a:r>
          </a:p>
          <a:p>
            <a:endParaRPr lang="en-US" altLang="ja-JP" sz="3600" dirty="0" smtClean="0">
              <a:latin typeface="+mn-ea"/>
            </a:endParaRPr>
          </a:p>
          <a:p>
            <a:r>
              <a:rPr lang="ja-JP" altLang="en-US" sz="3600" dirty="0" smtClean="0">
                <a:latin typeface="+mn-ea"/>
              </a:rPr>
              <a:t>３　</a:t>
            </a:r>
            <a:r>
              <a:rPr lang="ja-JP" altLang="ja-JP" sz="3600" dirty="0" smtClean="0">
                <a:latin typeface="+mn-ea"/>
              </a:rPr>
              <a:t>感想</a:t>
            </a:r>
            <a:r>
              <a:rPr lang="ja-JP" altLang="ja-JP" sz="3600" dirty="0">
                <a:latin typeface="+mn-ea"/>
              </a:rPr>
              <a:t>を共有</a:t>
            </a:r>
            <a:r>
              <a:rPr lang="ja-JP" altLang="ja-JP" sz="3600" dirty="0" smtClean="0">
                <a:latin typeface="+mn-ea"/>
              </a:rPr>
              <a:t>する</a:t>
            </a:r>
            <a:endParaRPr lang="en-US" altLang="ja-JP" sz="3600" dirty="0" smtClean="0">
              <a:latin typeface="+mn-ea"/>
            </a:endParaRPr>
          </a:p>
          <a:p>
            <a:r>
              <a:rPr lang="ja-JP" altLang="en-US" sz="3600" dirty="0">
                <a:latin typeface="+mn-ea"/>
              </a:rPr>
              <a:t>　</a:t>
            </a:r>
            <a:r>
              <a:rPr lang="ja-JP" altLang="en-US" sz="3600" dirty="0" smtClean="0">
                <a:latin typeface="+mn-ea"/>
              </a:rPr>
              <a:t>　</a:t>
            </a:r>
            <a:r>
              <a:rPr lang="ja-JP" altLang="ja-JP" sz="3600" dirty="0" smtClean="0">
                <a:latin typeface="+mn-ea"/>
              </a:rPr>
              <a:t>【</a:t>
            </a:r>
            <a:r>
              <a:rPr lang="ja-JP" altLang="ja-JP" sz="3600" dirty="0"/>
              <a:t>グループ</a:t>
            </a:r>
            <a:r>
              <a:rPr lang="ja-JP" altLang="ja-JP" sz="3600" dirty="0" smtClean="0"/>
              <a:t>協議</a:t>
            </a:r>
            <a:r>
              <a:rPr lang="ja-JP" altLang="en-US" sz="3600" dirty="0" smtClean="0"/>
              <a:t>・全体協議</a:t>
            </a:r>
            <a:r>
              <a:rPr lang="ja-JP" altLang="ja-JP" sz="3600" dirty="0" smtClean="0"/>
              <a:t>】（</a:t>
            </a:r>
            <a:r>
              <a:rPr lang="ja-JP" altLang="en-US" sz="3600" dirty="0" smtClean="0"/>
              <a:t>６</a:t>
            </a:r>
            <a:r>
              <a:rPr lang="ja-JP" altLang="ja-JP" sz="3600" dirty="0" smtClean="0"/>
              <a:t>分）</a:t>
            </a:r>
            <a:endParaRPr lang="ja-JP" altLang="ja-JP" sz="3600" dirty="0"/>
          </a:p>
        </p:txBody>
      </p:sp>
      <p:sp>
        <p:nvSpPr>
          <p:cNvPr id="5" name="下矢印 4"/>
          <p:cNvSpPr/>
          <p:nvPr/>
        </p:nvSpPr>
        <p:spPr>
          <a:xfrm>
            <a:off x="2006221" y="2743201"/>
            <a:ext cx="450376" cy="55955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下矢印 5"/>
          <p:cNvSpPr/>
          <p:nvPr/>
        </p:nvSpPr>
        <p:spPr>
          <a:xfrm>
            <a:off x="2026694" y="4940491"/>
            <a:ext cx="450376" cy="55955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127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b="1" dirty="0" smtClean="0">
                <a:latin typeface="+mn-ea"/>
              </a:rPr>
              <a:t>Ⅲ</a:t>
            </a:r>
            <a:r>
              <a:rPr lang="ja-JP" altLang="en-US" sz="4800" b="1" dirty="0" smtClean="0">
                <a:latin typeface="+mn-ea"/>
              </a:rPr>
              <a:t>　模擬授業をしてみよう</a:t>
            </a:r>
            <a:endParaRPr kumimoji="1" lang="ja-JP" altLang="en-US" sz="32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67554" y="1440875"/>
            <a:ext cx="863455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3600" dirty="0" smtClean="0"/>
              <a:t>５分間</a:t>
            </a:r>
            <a:r>
              <a:rPr lang="ja-JP" altLang="ja-JP" sz="3600" dirty="0"/>
              <a:t>の</a:t>
            </a:r>
            <a:r>
              <a:rPr lang="ja-JP" altLang="ja-JP" sz="3600" dirty="0">
                <a:latin typeface="+mn-ea"/>
              </a:rPr>
              <a:t>模擬授業を</a:t>
            </a:r>
            <a:r>
              <a:rPr lang="ja-JP" altLang="ja-JP" sz="3600" dirty="0" smtClean="0">
                <a:latin typeface="+mn-ea"/>
              </a:rPr>
              <a:t>つくる（</a:t>
            </a:r>
            <a:r>
              <a:rPr lang="en-US" altLang="ja-JP" sz="3600" dirty="0">
                <a:latin typeface="+mn-ea"/>
              </a:rPr>
              <a:t>15</a:t>
            </a:r>
            <a:r>
              <a:rPr lang="ja-JP" altLang="ja-JP" sz="3600" dirty="0">
                <a:latin typeface="+mn-ea"/>
              </a:rPr>
              <a:t>分</a:t>
            </a:r>
            <a:r>
              <a:rPr lang="ja-JP" altLang="ja-JP" sz="3600" dirty="0" smtClean="0">
                <a:latin typeface="+mn-ea"/>
              </a:rPr>
              <a:t>）</a:t>
            </a:r>
            <a:endParaRPr lang="en-US" altLang="ja-JP" sz="3600" dirty="0" smtClean="0">
              <a:latin typeface="+mn-ea"/>
            </a:endParaRPr>
          </a:p>
          <a:p>
            <a:pPr>
              <a:lnSpc>
                <a:spcPts val="4500"/>
              </a:lnSpc>
            </a:pPr>
            <a:r>
              <a:rPr lang="ja-JP" altLang="en-US" sz="2800" dirty="0" smtClean="0">
                <a:latin typeface="+mn-ea"/>
              </a:rPr>
              <a:t>・ブックレットの</a:t>
            </a:r>
            <a:r>
              <a:rPr lang="en-US" altLang="ja-JP" sz="2800" dirty="0" smtClean="0">
                <a:latin typeface="+mn-ea"/>
              </a:rPr>
              <a:t>P.</a:t>
            </a:r>
            <a:r>
              <a:rPr lang="ja-JP" altLang="en-US" sz="2800" dirty="0" smtClean="0">
                <a:latin typeface="+mn-ea"/>
              </a:rPr>
              <a:t>６の　 （指導のポイント）を押</a:t>
            </a:r>
            <a:endParaRPr lang="en-US" altLang="ja-JP" sz="2800" dirty="0" smtClean="0">
              <a:latin typeface="+mn-ea"/>
            </a:endParaRPr>
          </a:p>
          <a:p>
            <a:pPr>
              <a:lnSpc>
                <a:spcPts val="4500"/>
              </a:lnSpc>
            </a:pPr>
            <a:r>
              <a:rPr lang="ja-JP" altLang="en-US" sz="2800" dirty="0">
                <a:latin typeface="+mn-ea"/>
              </a:rPr>
              <a:t>　</a:t>
            </a:r>
            <a:r>
              <a:rPr lang="ja-JP" altLang="en-US" sz="2800" dirty="0" smtClean="0">
                <a:latin typeface="+mn-ea"/>
              </a:rPr>
              <a:t>さえた授業をつくります。</a:t>
            </a:r>
            <a:r>
              <a:rPr lang="en-US" altLang="ja-JP" sz="2800" dirty="0" smtClean="0">
                <a:latin typeface="+mn-ea"/>
              </a:rPr>
              <a:t>〔</a:t>
            </a:r>
            <a:r>
              <a:rPr lang="ja-JP" altLang="en-US" sz="2800" dirty="0">
                <a:latin typeface="+mn-ea"/>
              </a:rPr>
              <a:t>小学校算数の場合</a:t>
            </a:r>
            <a:r>
              <a:rPr lang="en-US" altLang="ja-JP" sz="2800" dirty="0" smtClean="0">
                <a:latin typeface="+mn-ea"/>
              </a:rPr>
              <a:t>〕</a:t>
            </a:r>
          </a:p>
          <a:p>
            <a:pPr>
              <a:lnSpc>
                <a:spcPts val="4500"/>
              </a:lnSpc>
            </a:pPr>
            <a:r>
              <a:rPr lang="ja-JP" altLang="en-US" sz="2800" dirty="0" smtClean="0">
                <a:latin typeface="+mn-ea"/>
              </a:rPr>
              <a:t>・ブックレット</a:t>
            </a:r>
            <a:r>
              <a:rPr lang="ja-JP" altLang="en-US" sz="2800" dirty="0">
                <a:latin typeface="+mn-ea"/>
              </a:rPr>
              <a:t>の</a:t>
            </a:r>
            <a:r>
              <a:rPr lang="en-US" altLang="ja-JP" sz="2800" dirty="0">
                <a:latin typeface="+mn-ea"/>
              </a:rPr>
              <a:t>P.</a:t>
            </a:r>
            <a:r>
              <a:rPr lang="ja-JP" altLang="en-US" sz="2800" dirty="0">
                <a:latin typeface="+mn-ea"/>
              </a:rPr>
              <a:t>６の　 </a:t>
            </a:r>
            <a:r>
              <a:rPr lang="ja-JP" altLang="en-US" sz="2800" dirty="0" smtClean="0">
                <a:latin typeface="+mn-ea"/>
              </a:rPr>
              <a:t>（</a:t>
            </a:r>
            <a:r>
              <a:rPr lang="ja-JP" altLang="en-US" sz="2800" dirty="0">
                <a:latin typeface="+mn-ea"/>
              </a:rPr>
              <a:t>学習</a:t>
            </a:r>
            <a:r>
              <a:rPr lang="ja-JP" altLang="en-US" sz="2800" dirty="0" smtClean="0">
                <a:latin typeface="+mn-ea"/>
              </a:rPr>
              <a:t>活動例）を参考に</a:t>
            </a:r>
            <a:endParaRPr lang="en-US" altLang="ja-JP" sz="2800" dirty="0" smtClean="0">
              <a:latin typeface="+mn-ea"/>
            </a:endParaRPr>
          </a:p>
          <a:p>
            <a:pPr>
              <a:lnSpc>
                <a:spcPts val="4500"/>
              </a:lnSpc>
            </a:pPr>
            <a:r>
              <a:rPr lang="ja-JP" altLang="en-US" sz="2800" dirty="0">
                <a:latin typeface="+mn-ea"/>
              </a:rPr>
              <a:t>　</a:t>
            </a:r>
            <a:r>
              <a:rPr lang="ja-JP" altLang="en-US" sz="2800" dirty="0" smtClean="0">
                <a:latin typeface="+mn-ea"/>
              </a:rPr>
              <a:t>しましょう。</a:t>
            </a:r>
            <a:r>
              <a:rPr lang="en-US" altLang="ja-JP" sz="2800" dirty="0">
                <a:latin typeface="+mn-ea"/>
              </a:rPr>
              <a:t>〔</a:t>
            </a:r>
            <a:r>
              <a:rPr lang="ja-JP" altLang="en-US" sz="2800" dirty="0">
                <a:latin typeface="+mn-ea"/>
              </a:rPr>
              <a:t>小学校算数の場合</a:t>
            </a:r>
            <a:r>
              <a:rPr lang="en-US" altLang="ja-JP" sz="2800" dirty="0" smtClean="0">
                <a:latin typeface="+mn-ea"/>
              </a:rPr>
              <a:t>〕</a:t>
            </a:r>
            <a:r>
              <a:rPr lang="ja-JP" altLang="en-US" sz="2800" dirty="0" smtClean="0">
                <a:latin typeface="+mn-ea"/>
              </a:rPr>
              <a:t>　</a:t>
            </a:r>
            <a:endParaRPr lang="en-US" altLang="ja-JP" sz="2800" dirty="0" smtClean="0">
              <a:latin typeface="+mn-ea"/>
            </a:endParaRPr>
          </a:p>
          <a:p>
            <a:pPr>
              <a:lnSpc>
                <a:spcPts val="4500"/>
              </a:lnSpc>
            </a:pPr>
            <a:r>
              <a:rPr lang="ja-JP" altLang="en-US" sz="2800" dirty="0" smtClean="0">
                <a:latin typeface="+mn-ea"/>
              </a:rPr>
              <a:t>・指導のポイントが的確に押さえられているところ</a:t>
            </a:r>
            <a:endParaRPr lang="en-US" altLang="ja-JP" sz="2800" dirty="0" smtClean="0">
              <a:latin typeface="+mn-ea"/>
            </a:endParaRPr>
          </a:p>
          <a:p>
            <a:pPr>
              <a:lnSpc>
                <a:spcPts val="4500"/>
              </a:lnSpc>
            </a:pPr>
            <a:r>
              <a:rPr lang="ja-JP" altLang="en-US" sz="2800" dirty="0">
                <a:latin typeface="+mn-ea"/>
              </a:rPr>
              <a:t>　</a:t>
            </a:r>
            <a:r>
              <a:rPr lang="ja-JP" altLang="en-US" sz="2800" dirty="0" smtClean="0">
                <a:latin typeface="+mn-ea"/>
              </a:rPr>
              <a:t>に絞って模擬授業を行います。</a:t>
            </a:r>
            <a:endParaRPr lang="en-US" altLang="ja-JP" sz="2800" dirty="0" smtClean="0">
              <a:latin typeface="+mn-ea"/>
            </a:endParaRPr>
          </a:p>
          <a:p>
            <a:pPr>
              <a:lnSpc>
                <a:spcPts val="4500"/>
              </a:lnSpc>
            </a:pPr>
            <a:r>
              <a:rPr lang="ja-JP" altLang="en-US" sz="2800" dirty="0" smtClean="0">
                <a:latin typeface="+mn-ea"/>
              </a:rPr>
              <a:t>・必要に応じて板書の一部も考えて</a:t>
            </a:r>
            <a:endParaRPr lang="en-US" altLang="ja-JP" sz="2800" dirty="0" smtClean="0">
              <a:latin typeface="+mn-ea"/>
            </a:endParaRPr>
          </a:p>
          <a:p>
            <a:pPr>
              <a:lnSpc>
                <a:spcPts val="4500"/>
              </a:lnSpc>
            </a:pPr>
            <a:r>
              <a:rPr lang="ja-JP" altLang="en-US" sz="2800" dirty="0">
                <a:latin typeface="+mn-ea"/>
              </a:rPr>
              <a:t>　</a:t>
            </a:r>
            <a:r>
              <a:rPr lang="ja-JP" altLang="en-US" sz="2800" dirty="0" smtClean="0">
                <a:latin typeface="+mn-ea"/>
              </a:rPr>
              <a:t>みましょう。</a:t>
            </a:r>
            <a:endParaRPr lang="ja-JP" altLang="ja-JP" sz="2800" dirty="0">
              <a:latin typeface="+mn-ea"/>
            </a:endParaRPr>
          </a:p>
        </p:txBody>
      </p:sp>
      <p:pic>
        <p:nvPicPr>
          <p:cNvPr id="7" name="Picture 2" descr="C:\Users\U47\Desktop\図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980">
            <a:off x="4274465" y="2025481"/>
            <a:ext cx="841518" cy="55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U47\Desktop\図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2461">
            <a:off x="4341584" y="3182740"/>
            <a:ext cx="777740" cy="54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6243145" y="5078076"/>
            <a:ext cx="2707655" cy="1491489"/>
          </a:xfrm>
          <a:prstGeom prst="rect">
            <a:avLst/>
          </a:prstGeom>
          <a:solidFill>
            <a:srgbClr val="CC99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6330718" y="5182395"/>
            <a:ext cx="2532968" cy="1277410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332914" y="5204290"/>
            <a:ext cx="2485672" cy="1206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kumimoji="1" lang="ja-JP" altLang="en-US" sz="2000" b="1" dirty="0" smtClean="0">
                <a:solidFill>
                  <a:srgbClr val="3333CC"/>
                </a:solidFill>
              </a:rPr>
              <a:t>　</a:t>
            </a:r>
            <a:r>
              <a:rPr kumimoji="1" lang="ja-JP" altLang="en-US" sz="2000" b="1" dirty="0" smtClean="0">
                <a:solidFill>
                  <a:schemeClr val="bg1"/>
                </a:solidFill>
              </a:rPr>
              <a:t>ワークシートに記入しながら考えていきましょう。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4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b="1" dirty="0" smtClean="0">
                <a:latin typeface="+mn-ea"/>
              </a:rPr>
              <a:t>Ⅲ</a:t>
            </a:r>
            <a:r>
              <a:rPr lang="ja-JP" altLang="en-US" sz="4800" b="1" dirty="0" smtClean="0">
                <a:latin typeface="+mn-ea"/>
              </a:rPr>
              <a:t>　模擬授業をしてみよう</a:t>
            </a:r>
            <a:endParaRPr kumimoji="1"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20130" y="1566765"/>
            <a:ext cx="855087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模擬授業を</a:t>
            </a:r>
            <a:r>
              <a:rPr lang="ja-JP" altLang="en-US" sz="3600" dirty="0" smtClean="0"/>
              <a:t>行う（</a:t>
            </a:r>
            <a:r>
              <a:rPr lang="en-US" altLang="ja-JP" sz="3600" dirty="0" smtClean="0">
                <a:latin typeface="+mn-ea"/>
              </a:rPr>
              <a:t>15</a:t>
            </a:r>
            <a:r>
              <a:rPr lang="ja-JP" altLang="ja-JP" sz="3600" dirty="0">
                <a:latin typeface="+mn-ea"/>
              </a:rPr>
              <a:t>分</a:t>
            </a:r>
            <a:r>
              <a:rPr lang="ja-JP" altLang="ja-JP" sz="3600" dirty="0" smtClean="0">
                <a:latin typeface="+mn-ea"/>
              </a:rPr>
              <a:t>）</a:t>
            </a:r>
            <a:endParaRPr lang="en-US" altLang="ja-JP" sz="3600" dirty="0" smtClean="0">
              <a:latin typeface="+mn-ea"/>
            </a:endParaRPr>
          </a:p>
          <a:p>
            <a:r>
              <a:rPr lang="ja-JP" altLang="en-US" sz="3600" dirty="0" smtClean="0">
                <a:latin typeface="+mn-ea"/>
              </a:rPr>
              <a:t>・模擬授業者（グループ代表）を決める</a:t>
            </a:r>
            <a:endParaRPr lang="en-US" altLang="ja-JP" sz="3600" dirty="0" smtClean="0">
              <a:latin typeface="+mn-ea"/>
            </a:endParaRPr>
          </a:p>
          <a:p>
            <a:r>
              <a:rPr lang="ja-JP" altLang="en-US" sz="3600" dirty="0" smtClean="0">
                <a:latin typeface="+mn-ea"/>
              </a:rPr>
              <a:t>　</a:t>
            </a:r>
            <a:r>
              <a:rPr lang="en-US" altLang="ja-JP" sz="3600" dirty="0" smtClean="0">
                <a:latin typeface="+mn-ea"/>
              </a:rPr>
              <a:t>※</a:t>
            </a:r>
            <a:r>
              <a:rPr lang="ja-JP" altLang="en-US" sz="3600" dirty="0" smtClean="0">
                <a:latin typeface="+mn-ea"/>
              </a:rPr>
              <a:t>模擬授業者以外は児童生徒役</a:t>
            </a:r>
            <a:endParaRPr lang="en-US" altLang="ja-JP" sz="3600" dirty="0" smtClean="0">
              <a:latin typeface="+mn-ea"/>
            </a:endParaRPr>
          </a:p>
          <a:p>
            <a:endParaRPr lang="en-US" altLang="ja-JP" sz="3600" dirty="0" smtClean="0">
              <a:latin typeface="+mn-ea"/>
            </a:endParaRPr>
          </a:p>
          <a:p>
            <a:r>
              <a:rPr lang="ja-JP" altLang="en-US" sz="3600" dirty="0" smtClean="0">
                <a:latin typeface="+mn-ea"/>
              </a:rPr>
              <a:t>・グループごとに模擬授業を行う</a:t>
            </a:r>
            <a:endParaRPr lang="en-US" altLang="ja-JP" sz="3600" dirty="0" smtClean="0">
              <a:latin typeface="+mn-ea"/>
            </a:endParaRPr>
          </a:p>
          <a:p>
            <a:r>
              <a:rPr lang="ja-JP" altLang="en-US" sz="3600" dirty="0">
                <a:latin typeface="+mn-ea"/>
              </a:rPr>
              <a:t>　</a:t>
            </a:r>
            <a:r>
              <a:rPr lang="en-US" altLang="ja-JP" sz="3600" dirty="0" smtClean="0">
                <a:latin typeface="+mn-ea"/>
              </a:rPr>
              <a:t>※</a:t>
            </a:r>
            <a:r>
              <a:rPr lang="ja-JP" altLang="en-US" sz="3600" dirty="0" smtClean="0">
                <a:latin typeface="+mn-ea"/>
              </a:rPr>
              <a:t>各グループ５分間</a:t>
            </a:r>
            <a:endParaRPr lang="en-US" altLang="ja-JP" sz="3600" dirty="0" smtClean="0">
              <a:latin typeface="+mn-ea"/>
            </a:endParaRPr>
          </a:p>
          <a:p>
            <a:r>
              <a:rPr lang="ja-JP" altLang="en-US" sz="3600" dirty="0">
                <a:latin typeface="+mn-ea"/>
              </a:rPr>
              <a:t>　</a:t>
            </a:r>
            <a:r>
              <a:rPr lang="en-US" altLang="ja-JP" sz="3600" dirty="0" smtClean="0">
                <a:latin typeface="+mn-ea"/>
              </a:rPr>
              <a:t>※</a:t>
            </a:r>
            <a:r>
              <a:rPr lang="ja-JP" altLang="en-US" sz="3600" dirty="0" smtClean="0">
                <a:latin typeface="+mn-ea"/>
              </a:rPr>
              <a:t>必要に応じて板書しながら</a:t>
            </a:r>
            <a:endParaRPr lang="ja-JP" altLang="ja-JP" sz="3600" dirty="0">
              <a:latin typeface="+mn-ea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157" y="4481224"/>
            <a:ext cx="2359754" cy="2256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971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b="1" dirty="0" smtClean="0">
                <a:latin typeface="+mn-ea"/>
              </a:rPr>
              <a:t>Ⅲ</a:t>
            </a:r>
            <a:r>
              <a:rPr lang="ja-JP" altLang="en-US" sz="4800" b="1" dirty="0" smtClean="0">
                <a:latin typeface="+mn-ea"/>
              </a:rPr>
              <a:t>　模擬授業をしてみよう</a:t>
            </a:r>
            <a:endParaRPr kumimoji="1"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20130" y="1665621"/>
            <a:ext cx="85508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感想を共有</a:t>
            </a:r>
            <a:r>
              <a:rPr lang="ja-JP" altLang="en-US" sz="3600" dirty="0" smtClean="0"/>
              <a:t>する</a:t>
            </a:r>
            <a:endParaRPr lang="en-US" altLang="ja-JP" sz="3600" dirty="0" smtClean="0"/>
          </a:p>
          <a:p>
            <a:r>
              <a:rPr lang="ja-JP" altLang="en-US" sz="3600" dirty="0" smtClean="0"/>
              <a:t>・グループ内で感想を出し合う（３分）</a:t>
            </a:r>
            <a:endParaRPr lang="en-US" altLang="ja-JP" sz="3600" dirty="0" smtClean="0"/>
          </a:p>
          <a:p>
            <a:endParaRPr lang="en-US" altLang="ja-JP" sz="3600" dirty="0"/>
          </a:p>
          <a:p>
            <a:r>
              <a:rPr lang="ja-JP" altLang="en-US" sz="3600" dirty="0" smtClean="0"/>
              <a:t>・全体で発表する（３分）</a:t>
            </a:r>
            <a:endParaRPr lang="en-US" altLang="ja-JP" sz="3600" dirty="0" smtClean="0"/>
          </a:p>
        </p:txBody>
      </p:sp>
      <p:sp>
        <p:nvSpPr>
          <p:cNvPr id="4" name="下矢印 3"/>
          <p:cNvSpPr/>
          <p:nvPr/>
        </p:nvSpPr>
        <p:spPr>
          <a:xfrm>
            <a:off x="1895011" y="2829699"/>
            <a:ext cx="450376" cy="55955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951" y="3973945"/>
            <a:ext cx="4304330" cy="2735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25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&#65279;<?xml version="1.0" encoding="utf-8" standalone="yes"?>
<Relationships xmlns="http://schemas.openxmlformats.org/package/2006/relationships">
  <Relationship Id="rId1" Type="http://schemas.openxmlformats.org/officeDocument/2006/relationships/image" Target="../media/image1.jpeg" />
</Relationships>
</file>

<file path=ppt/theme/theme1.xml><?xml version="1.0" encoding="utf-8"?>
<a:theme xmlns:a="http://schemas.openxmlformats.org/drawingml/2006/main" name="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lnDef>
      <a:spPr>
        <a:ln w="12700" cmpd="sng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7229</TotalTime>
  <Words>359</Words>
  <Application>Microsoft Office PowerPoint</Application>
  <PresentationFormat>画面に合わせる (4:3)</PresentationFormat>
  <Paragraphs>76</Paragraphs>
  <Slides>5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ジャパネスク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岡山県総合教育センター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岡山県総合教育センター</dc:creator>
  <cp:lastModifiedBy>岡山県</cp:lastModifiedBy>
  <cp:revision>436</cp:revision>
  <cp:lastPrinted>2015-03-12T00:29:37Z</cp:lastPrinted>
  <dcterms:created xsi:type="dcterms:W3CDTF">2011-04-20T00:35:12Z</dcterms:created>
  <dcterms:modified xsi:type="dcterms:W3CDTF">2015-04-13T00:26:46Z</dcterms:modified>
</cp:coreProperties>
</file>