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15"/>
  </p:notesMasterIdLst>
  <p:handoutMasterIdLst>
    <p:handoutMasterId r:id="rId16"/>
  </p:handoutMasterIdLst>
  <p:sldIdLst>
    <p:sldId id="937" r:id="rId2"/>
    <p:sldId id="947" r:id="rId3"/>
    <p:sldId id="948" r:id="rId4"/>
    <p:sldId id="949" r:id="rId5"/>
    <p:sldId id="915" r:id="rId6"/>
    <p:sldId id="914" r:id="rId7"/>
    <p:sldId id="918" r:id="rId8"/>
    <p:sldId id="950" r:id="rId9"/>
    <p:sldId id="951" r:id="rId10"/>
    <p:sldId id="952" r:id="rId11"/>
    <p:sldId id="941" r:id="rId12"/>
    <p:sldId id="942" r:id="rId13"/>
    <p:sldId id="943" r:id="rId1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825">
          <p15:clr>
            <a:srgbClr val="A4A3A4"/>
          </p15:clr>
        </p15:guide>
        <p15:guide id="2" pos="19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CC"/>
    <a:srgbClr val="0099CC"/>
    <a:srgbClr val="FF99CC"/>
    <a:srgbClr val="FF3300"/>
    <a:srgbClr val="FFFF99"/>
    <a:srgbClr val="3333CC"/>
    <a:srgbClr val="3333FF"/>
    <a:srgbClr val="FFFFFF"/>
    <a:srgbClr val="CCECFF"/>
    <a:srgbClr val="99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426" autoAdjust="0"/>
    <p:restoredTop sz="75360" autoAdjust="0"/>
  </p:normalViewPr>
  <p:slideViewPr>
    <p:cSldViewPr snapToGrid="0" showGuides="1">
      <p:cViewPr>
        <p:scale>
          <a:sx n="53" d="100"/>
          <a:sy n="53" d="100"/>
        </p:scale>
        <p:origin x="-1992" y="-108"/>
      </p:cViewPr>
      <p:guideLst>
        <p:guide orient="horz" pos="825"/>
        <p:guide pos="1932"/>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slide" Target="slides/slide7.xml" />
  <Relationship Id="rId13" Type="http://schemas.openxmlformats.org/officeDocument/2006/relationships/slide" Target="slides/slide12.xml" />
  <Relationship Id="rId18" Type="http://schemas.openxmlformats.org/officeDocument/2006/relationships/viewProps" Target="viewProps.xml" />
  <Relationship Id="rId3" Type="http://schemas.openxmlformats.org/officeDocument/2006/relationships/slide" Target="slides/slide2.xml" />
  <Relationship Id="rId7" Type="http://schemas.openxmlformats.org/officeDocument/2006/relationships/slide" Target="slides/slide6.xml" />
  <Relationship Id="rId12" Type="http://schemas.openxmlformats.org/officeDocument/2006/relationships/slide" Target="slides/slide11.xml" />
  <Relationship Id="rId17" Type="http://schemas.openxmlformats.org/officeDocument/2006/relationships/presProps" Target="presProps.xml" />
  <Relationship Id="rId2" Type="http://schemas.openxmlformats.org/officeDocument/2006/relationships/slide" Target="slides/slide1.xml" />
  <Relationship Id="rId16" Type="http://schemas.openxmlformats.org/officeDocument/2006/relationships/handoutMaster" Target="handoutMasters/handoutMaster1.xml" />
  <Relationship Id="rId20" Type="http://schemas.openxmlformats.org/officeDocument/2006/relationships/tableStyles" Target="tableStyles.xml" />
  <Relationship Id="rId1" Type="http://schemas.openxmlformats.org/officeDocument/2006/relationships/slideMaster" Target="slideMasters/slideMaster1.xml" />
  <Relationship Id="rId6" Type="http://schemas.openxmlformats.org/officeDocument/2006/relationships/slide" Target="slides/slide5.xml" />
  <Relationship Id="rId11" Type="http://schemas.openxmlformats.org/officeDocument/2006/relationships/slide" Target="slides/slide10.xml" />
  <Relationship Id="rId5" Type="http://schemas.openxmlformats.org/officeDocument/2006/relationships/slide" Target="slides/slide4.xml" />
  <Relationship Id="rId15" Type="http://schemas.openxmlformats.org/officeDocument/2006/relationships/notesMaster" Target="notesMasters/notesMaster1.xml" />
  <Relationship Id="rId10" Type="http://schemas.openxmlformats.org/officeDocument/2006/relationships/slide" Target="slides/slide9.xml" />
  <Relationship Id="rId19" Type="http://schemas.openxmlformats.org/officeDocument/2006/relationships/theme" Target="theme/theme1.xml" />
  <Relationship Id="rId4" Type="http://schemas.openxmlformats.org/officeDocument/2006/relationships/slide" Target="slides/slide3.xml" />
  <Relationship Id="rId9" Type="http://schemas.openxmlformats.org/officeDocument/2006/relationships/slide" Target="slides/slide8.xml" />
  <Relationship Id="rId14" Type="http://schemas.openxmlformats.org/officeDocument/2006/relationships/slide" Target="slides/slide13.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2015/4/30</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2015/4/30</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10.xml.rels>&#65279;<?xml version="1.0" encoding="utf-8" standalone="yes"?>
<Relationships xmlns="http://schemas.openxmlformats.org/package/2006/relationships">
  <Relationship Id="rId2" Type="http://schemas.openxmlformats.org/officeDocument/2006/relationships/slide" Target="../slides/slide10.xml" />
  <Relationship Id="rId1" Type="http://schemas.openxmlformats.org/officeDocument/2006/relationships/notesMaster" Target="../notesMasters/notesMaster1.xml" />
</Relationships>
</file>

<file path=ppt/notesSlides/_rels/notesSlide11.xml.rels>&#65279;<?xml version="1.0" encoding="utf-8" standalone="yes"?>
<Relationships xmlns="http://schemas.openxmlformats.org/package/2006/relationships">
  <Relationship Id="rId2" Type="http://schemas.openxmlformats.org/officeDocument/2006/relationships/slide" Target="../slides/slide11.xml" />
  <Relationship Id="rId1" Type="http://schemas.openxmlformats.org/officeDocument/2006/relationships/notesMaster" Target="../notesMasters/notesMaster1.xml" />
</Relationships>
</file>

<file path=ppt/notesSlides/_rels/notesSlide12.xml.rels>&#65279;<?xml version="1.0" encoding="utf-8" standalone="yes"?>
<Relationships xmlns="http://schemas.openxmlformats.org/package/2006/relationships">
  <Relationship Id="rId2" Type="http://schemas.openxmlformats.org/officeDocument/2006/relationships/slide" Target="../slides/slide12.xml" />
  <Relationship Id="rId1" Type="http://schemas.openxmlformats.org/officeDocument/2006/relationships/notesMaster" Target="../notesMasters/notesMaster1.xml" />
</Relationships>
</file>

<file path=ppt/notesSlides/_rels/notesSlide13.xml.rels>&#65279;<?xml version="1.0" encoding="utf-8" standalone="yes"?>
<Relationships xmlns="http://schemas.openxmlformats.org/package/2006/relationships">
  <Relationship Id="rId2" Type="http://schemas.openxmlformats.org/officeDocument/2006/relationships/slide" Target="../slides/slide13.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_rels/notesSlide4.xml.rels>&#65279;<?xml version="1.0" encoding="utf-8" standalone="yes"?>
<Relationships xmlns="http://schemas.openxmlformats.org/package/2006/relationships">
  <Relationship Id="rId2" Type="http://schemas.openxmlformats.org/officeDocument/2006/relationships/slide" Target="../slides/slide4.xml" />
  <Relationship Id="rId1" Type="http://schemas.openxmlformats.org/officeDocument/2006/relationships/notesMaster" Target="../notesMasters/notesMaster1.xml" />
</Relationships>
</file>

<file path=ppt/notesSlides/_rels/notesSlide5.xml.rels>&#65279;<?xml version="1.0" encoding="utf-8" standalone="yes"?>
<Relationships xmlns="http://schemas.openxmlformats.org/package/2006/relationships">
  <Relationship Id="rId2" Type="http://schemas.openxmlformats.org/officeDocument/2006/relationships/slide" Target="../slides/slide5.xml" />
  <Relationship Id="rId1" Type="http://schemas.openxmlformats.org/officeDocument/2006/relationships/notesMaster" Target="../notesMasters/notesMaster1.xml" />
</Relationships>
</file>

<file path=ppt/notesSlides/_rels/notesSlide6.xml.rels>&#65279;<?xml version="1.0" encoding="utf-8" standalone="yes"?>
<Relationships xmlns="http://schemas.openxmlformats.org/package/2006/relationships">
  <Relationship Id="rId2" Type="http://schemas.openxmlformats.org/officeDocument/2006/relationships/slide" Target="../slides/slide6.xml" />
  <Relationship Id="rId1" Type="http://schemas.openxmlformats.org/officeDocument/2006/relationships/notesMaster" Target="../notesMasters/notesMaster1.xml" />
</Relationships>
</file>

<file path=ppt/notesSlides/_rels/notesSlide7.xml.rels>&#65279;<?xml version="1.0" encoding="utf-8" standalone="yes"?>
<Relationships xmlns="http://schemas.openxmlformats.org/package/2006/relationships">
  <Relationship Id="rId2" Type="http://schemas.openxmlformats.org/officeDocument/2006/relationships/slide" Target="../slides/slide7.xml" />
  <Relationship Id="rId1" Type="http://schemas.openxmlformats.org/officeDocument/2006/relationships/notesMaster" Target="../notesMasters/notesMaster1.xml" />
</Relationships>
</file>

<file path=ppt/notesSlides/_rels/notesSlide8.xml.rels>&#65279;<?xml version="1.0" encoding="utf-8" standalone="yes"?>
<Relationships xmlns="http://schemas.openxmlformats.org/package/2006/relationships">
  <Relationship Id="rId2" Type="http://schemas.openxmlformats.org/officeDocument/2006/relationships/slide" Target="../slides/slide8.xml" />
  <Relationship Id="rId1" Type="http://schemas.openxmlformats.org/officeDocument/2006/relationships/notesMaster" Target="../notesMasters/notesMaster1.xml" />
</Relationships>
</file>

<file path=ppt/notesSlides/_rels/notesSlide9.xml.rels>&#65279;<?xml version="1.0" encoding="utf-8" standalone="yes"?>
<Relationships xmlns="http://schemas.openxmlformats.org/package/2006/relationships">
  <Relationship Id="rId2" Type="http://schemas.openxmlformats.org/officeDocument/2006/relationships/slide" Target="../slides/slide9.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ts val="6500"/>
              </a:lnSpc>
            </a:pPr>
            <a:r>
              <a:rPr kumimoji="1" lang="ja-JP" altLang="en-US" dirty="0" smtClean="0">
                <a:latin typeface="HG丸ｺﾞｼｯｸM-PRO" panose="020F0600000000000000" pitchFamily="50" charset="-128"/>
                <a:ea typeface="HG丸ｺﾞｼｯｸM-PRO" panose="020F0600000000000000" pitchFamily="50" charset="-128"/>
              </a:rPr>
              <a:t>それでは，本校の課題が明確になったところで，ブックレットを基</a:t>
            </a:r>
            <a:r>
              <a:rPr kumimoji="1" lang="ja-JP" altLang="en-US" dirty="0" smtClean="0">
                <a:latin typeface="HG丸ｺﾞｼｯｸM-PRO" panose="020F0600000000000000" pitchFamily="50" charset="-128"/>
                <a:ea typeface="HG丸ｺﾞｼｯｸM-PRO" panose="020F0600000000000000" pitchFamily="50" charset="-128"/>
              </a:rPr>
              <a:t>に，岡山県の児童生徒を対象にそのつまずき</a:t>
            </a:r>
            <a:r>
              <a:rPr kumimoji="1" lang="ja-JP" altLang="en-US" dirty="0" smtClean="0">
                <a:latin typeface="HG丸ｺﾞｼｯｸM-PRO" panose="020F0600000000000000" pitchFamily="50" charset="-128"/>
                <a:ea typeface="HG丸ｺﾞｼｯｸM-PRO" panose="020F0600000000000000" pitchFamily="50" charset="-128"/>
              </a:rPr>
              <a:t>の要因や指導のポイントを確かめていくことにしましょう。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9196386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それではここで，ブックレットの</a:t>
            </a:r>
            <a:r>
              <a:rPr kumimoji="1" lang="en-US" altLang="ja-JP" dirty="0" smtClean="0">
                <a:latin typeface="HG丸ｺﾞｼｯｸM-PRO" panose="020F0600000000000000" pitchFamily="50" charset="-128"/>
                <a:ea typeface="HG丸ｺﾞｼｯｸM-PRO" panose="020F0600000000000000" pitchFamily="50" charset="-128"/>
              </a:rPr>
              <a:t>18</a:t>
            </a:r>
            <a:r>
              <a:rPr kumimoji="1" lang="ja-JP" altLang="en-US" dirty="0" smtClean="0">
                <a:latin typeface="HG丸ｺﾞｼｯｸM-PRO" panose="020F0600000000000000" pitchFamily="50" charset="-128"/>
                <a:ea typeface="HG丸ｺﾞｼｯｸM-PRO" panose="020F0600000000000000" pitchFamily="50" charset="-128"/>
              </a:rPr>
              <a:t>ページを読んで，つまずきの要因や学習指導のポイント等を確認しましょう。まずは各自で読んで，その後気付いたことや疑問をグループの先生方と話してみましょう。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2518384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ここでは，中学校数学の「円柱と円錐の体積の関係」を取り上げて研修していくことにしたいと思います。ここに挙げているように，「</a:t>
            </a:r>
            <a:r>
              <a:rPr lang="ja-JP" altLang="en-US" sz="1200" dirty="0" smtClean="0">
                <a:latin typeface="HG丸ｺﾞｼｯｸM-PRO" panose="020F0600000000000000" pitchFamily="50" charset="-128"/>
                <a:ea typeface="HG丸ｺﾞｼｯｸM-PRO" panose="020F0600000000000000" pitchFamily="50" charset="-128"/>
              </a:rPr>
              <a:t>円柱と円錐の体積の関係を正しく捉えることができるようにするためには，どうしたらいいですか。</a:t>
            </a:r>
            <a:r>
              <a:rPr kumimoji="1" lang="ja-JP" altLang="en-US" dirty="0" smtClean="0">
                <a:latin typeface="HG丸ｺﾞｼｯｸM-PRO" panose="020F0600000000000000" pitchFamily="50" charset="-128"/>
                <a:ea typeface="HG丸ｺﾞｼｯｸM-PRO" panose="020F0600000000000000" pitchFamily="50" charset="-128"/>
              </a:rPr>
              <a:t>」といった先生からの質問を解決していくことにしましょう。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11</a:t>
            </a:fld>
            <a:endParaRPr kumimoji="1" lang="ja-JP" altLang="en-US"/>
          </a:p>
        </p:txBody>
      </p:sp>
    </p:spTree>
    <p:extLst>
      <p:ext uri="{BB962C8B-B14F-4D97-AF65-F5344CB8AC3E}">
        <p14:creationId xmlns:p14="http://schemas.microsoft.com/office/powerpoint/2010/main" val="6560131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取り上げる設問は，円柱と円錐の体積の関係を捉えて図を選ぶ問題です。岡山県の正答率は</a:t>
            </a:r>
            <a:r>
              <a:rPr kumimoji="1" lang="en-US" altLang="ja-JP" dirty="0" smtClean="0">
                <a:latin typeface="HG丸ｺﾞｼｯｸM-PRO" panose="020F0600000000000000" pitchFamily="50" charset="-128"/>
                <a:ea typeface="HG丸ｺﾞｼｯｸM-PRO" panose="020F0600000000000000" pitchFamily="50" charset="-128"/>
              </a:rPr>
              <a:t>35.8</a:t>
            </a:r>
            <a:r>
              <a:rPr kumimoji="1" lang="ja-JP" altLang="en-US" dirty="0" smtClean="0">
                <a:latin typeface="HG丸ｺﾞｼｯｸM-PRO" panose="020F0600000000000000" pitchFamily="50" charset="-128"/>
                <a:ea typeface="HG丸ｺﾞｼｯｸM-PRO" panose="020F0600000000000000" pitchFamily="50" charset="-128"/>
              </a:rPr>
              <a:t>％で，全国平均を</a:t>
            </a:r>
            <a:r>
              <a:rPr kumimoji="1" lang="en-US" altLang="ja-JP" dirty="0" smtClean="0">
                <a:latin typeface="HG丸ｺﾞｼｯｸM-PRO" panose="020F0600000000000000" pitchFamily="50" charset="-128"/>
                <a:ea typeface="HG丸ｺﾞｼｯｸM-PRO" panose="020F0600000000000000" pitchFamily="50" charset="-128"/>
              </a:rPr>
              <a:t>2.7</a:t>
            </a:r>
            <a:r>
              <a:rPr kumimoji="1" lang="ja-JP" altLang="en-US" dirty="0" smtClean="0">
                <a:latin typeface="HG丸ｺﾞｼｯｸM-PRO" panose="020F0600000000000000" pitchFamily="50" charset="-128"/>
                <a:ea typeface="HG丸ｺﾞｼｯｸM-PRO" panose="020F0600000000000000" pitchFamily="50" charset="-128"/>
              </a:rPr>
              <a:t>ポイント下回っています。この問題の正答は，「エ」ですが，誤答の中では「イ」を選択した割合が一番高く</a:t>
            </a:r>
            <a:r>
              <a:rPr kumimoji="1" lang="en-US" altLang="ja-JP" dirty="0" smtClean="0">
                <a:latin typeface="HG丸ｺﾞｼｯｸM-PRO" panose="020F0600000000000000" pitchFamily="50" charset="-128"/>
                <a:ea typeface="HG丸ｺﾞｼｯｸM-PRO" panose="020F0600000000000000" pitchFamily="50" charset="-128"/>
              </a:rPr>
              <a:t>35.0</a:t>
            </a:r>
            <a:r>
              <a:rPr kumimoji="1" lang="ja-JP" altLang="en-US" dirty="0" smtClean="0">
                <a:latin typeface="HG丸ｺﾞｼｯｸM-PRO" panose="020F0600000000000000" pitchFamily="50" charset="-128"/>
                <a:ea typeface="HG丸ｺﾞｼｯｸM-PRO" panose="020F0600000000000000" pitchFamily="50" charset="-128"/>
              </a:rPr>
              <a:t>％です。円柱と円錐の立面図から長方形と三角形の面積比で判断したものと考えられます。</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12</a:t>
            </a:fld>
            <a:endParaRPr kumimoji="1" lang="ja-JP" altLang="en-US"/>
          </a:p>
        </p:txBody>
      </p:sp>
    </p:spTree>
    <p:extLst>
      <p:ext uri="{BB962C8B-B14F-4D97-AF65-F5344CB8AC3E}">
        <p14:creationId xmlns:p14="http://schemas.microsoft.com/office/powerpoint/2010/main" val="42559703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それではここで，ブックレットの</a:t>
            </a:r>
            <a:r>
              <a:rPr kumimoji="1" lang="en-US" altLang="ja-JP" dirty="0" smtClean="0">
                <a:latin typeface="HG丸ｺﾞｼｯｸM-PRO" panose="020F0600000000000000" pitchFamily="50" charset="-128"/>
                <a:ea typeface="HG丸ｺﾞｼｯｸM-PRO" panose="020F0600000000000000" pitchFamily="50" charset="-128"/>
              </a:rPr>
              <a:t>23</a:t>
            </a:r>
            <a:r>
              <a:rPr kumimoji="1" lang="ja-JP" altLang="en-US" dirty="0" smtClean="0">
                <a:latin typeface="HG丸ｺﾞｼｯｸM-PRO" panose="020F0600000000000000" pitchFamily="50" charset="-128"/>
                <a:ea typeface="HG丸ｺﾞｼｯｸM-PRO" panose="020F0600000000000000" pitchFamily="50" charset="-128"/>
              </a:rPr>
              <a:t>ページを読んで，つまずきの要因や学習指導のポイント等を確認しましょう。まずは各自で読んで，その後気付いたことや疑問をグループの先生方と話してみましょう。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2518384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ここでは，小学校国語の「文の構成を捉える」を取り上げて研修していくことにしたいと思います。ここに挙げているように，「</a:t>
            </a:r>
            <a:r>
              <a:rPr lang="ja-JP" altLang="en-US" sz="1200" dirty="0" smtClean="0">
                <a:solidFill>
                  <a:prstClr val="black"/>
                </a:solidFill>
                <a:latin typeface="HG丸ｺﾞｼｯｸM-PRO" panose="020F0600000000000000" pitchFamily="50" charset="-128"/>
                <a:ea typeface="HG丸ｺﾞｼｯｸM-PRO" panose="020F0600000000000000" pitchFamily="50" charset="-128"/>
              </a:rPr>
              <a:t>長い文を接続語を使って正しく分けることができるようにするためには，どうしたらいいですか</a:t>
            </a:r>
            <a:r>
              <a:rPr kumimoji="1" lang="ja-JP" altLang="en-US" dirty="0" smtClean="0">
                <a:latin typeface="HG丸ｺﾞｼｯｸM-PRO" panose="020F0600000000000000" pitchFamily="50" charset="-128"/>
                <a:ea typeface="HG丸ｺﾞｼｯｸM-PRO" panose="020F0600000000000000" pitchFamily="50" charset="-128"/>
              </a:rPr>
              <a:t>」といった先生からの質問を解決していくことにしましょう。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6560131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取り上げる設問は，接続語を使って一文を二文に分ける問題です。岡山県の正答率は</a:t>
            </a:r>
            <a:r>
              <a:rPr kumimoji="1" lang="en-US" altLang="ja-JP" dirty="0" smtClean="0">
                <a:latin typeface="HG丸ｺﾞｼｯｸM-PRO" panose="020F0600000000000000" pitchFamily="50" charset="-128"/>
                <a:ea typeface="HG丸ｺﾞｼｯｸM-PRO" panose="020F0600000000000000" pitchFamily="50" charset="-128"/>
              </a:rPr>
              <a:t>20.7</a:t>
            </a:r>
            <a:r>
              <a:rPr kumimoji="1" lang="ja-JP" altLang="en-US" dirty="0" smtClean="0">
                <a:latin typeface="HG丸ｺﾞｼｯｸM-PRO" panose="020F0600000000000000" pitchFamily="50" charset="-128"/>
                <a:ea typeface="HG丸ｺﾞｼｯｸM-PRO" panose="020F0600000000000000" pitchFamily="50" charset="-128"/>
              </a:rPr>
              <a:t>％で，全国平均を</a:t>
            </a:r>
            <a:r>
              <a:rPr kumimoji="1" lang="en-US" altLang="ja-JP" dirty="0" smtClean="0">
                <a:latin typeface="HG丸ｺﾞｼｯｸM-PRO" panose="020F0600000000000000" pitchFamily="50" charset="-128"/>
                <a:ea typeface="HG丸ｺﾞｼｯｸM-PRO" panose="020F0600000000000000" pitchFamily="50" charset="-128"/>
              </a:rPr>
              <a:t>2.7</a:t>
            </a:r>
            <a:r>
              <a:rPr kumimoji="1" lang="ja-JP" altLang="en-US" dirty="0" smtClean="0">
                <a:latin typeface="HG丸ｺﾞｼｯｸM-PRO" panose="020F0600000000000000" pitchFamily="50" charset="-128"/>
                <a:ea typeface="HG丸ｺﾞｼｯｸM-PRO" panose="020F0600000000000000" pitchFamily="50" charset="-128"/>
              </a:rPr>
              <a:t>ポイント下回っています。設問に「主語に注目して二つの内容に分けて書き直します」といった言葉が入っているにもかかわらず，主語が省略されている誤答が多く見られました。</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4255970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それではここで，</a:t>
            </a:r>
            <a:r>
              <a:rPr kumimoji="1" lang="ja-JP" altLang="en-US" smtClean="0">
                <a:latin typeface="HG丸ｺﾞｼｯｸM-PRO" panose="020F0600000000000000" pitchFamily="50" charset="-128"/>
                <a:ea typeface="HG丸ｺﾞｼｯｸM-PRO" panose="020F0600000000000000" pitchFamily="50" charset="-128"/>
              </a:rPr>
              <a:t>ブックレットの４ページ</a:t>
            </a:r>
            <a:r>
              <a:rPr kumimoji="1" lang="ja-JP" altLang="en-US" dirty="0" smtClean="0">
                <a:latin typeface="HG丸ｺﾞｼｯｸM-PRO" panose="020F0600000000000000" pitchFamily="50" charset="-128"/>
                <a:ea typeface="HG丸ｺﾞｼｯｸM-PRO" panose="020F0600000000000000" pitchFamily="50" charset="-128"/>
              </a:rPr>
              <a:t>を読んで，つまずきの要因や学習指導のポイント等を確認しましょう。まずは各自で読んで，その後気付いたことや疑問をグループの先生方と話してみましょう。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4</a:t>
            </a:fld>
            <a:endParaRPr kumimoji="1" lang="ja-JP" altLang="en-US"/>
          </a:p>
        </p:txBody>
      </p:sp>
    </p:spTree>
    <p:extLst>
      <p:ext uri="{BB962C8B-B14F-4D97-AF65-F5344CB8AC3E}">
        <p14:creationId xmlns:p14="http://schemas.microsoft.com/office/powerpoint/2010/main" val="25183846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mtClean="0">
                <a:latin typeface="HG丸ｺﾞｼｯｸM-PRO" panose="020F0600000000000000" pitchFamily="50" charset="-128"/>
                <a:ea typeface="HG丸ｺﾞｼｯｸM-PRO" panose="020F0600000000000000" pitchFamily="50" charset="-128"/>
              </a:rPr>
              <a:t>ここでは，小学校</a:t>
            </a:r>
            <a:r>
              <a:rPr kumimoji="1" lang="ja-JP" altLang="en-US" dirty="0" smtClean="0">
                <a:latin typeface="HG丸ｺﾞｼｯｸM-PRO" panose="020F0600000000000000" pitchFamily="50" charset="-128"/>
                <a:ea typeface="HG丸ｺﾞｼｯｸM-PRO" panose="020F0600000000000000" pitchFamily="50" charset="-128"/>
              </a:rPr>
              <a:t>算数の「乗法の意味（割合）」を取り上げて研修していくことにしたいと思います。ここに挙げているように，「割合が１より小さくなっても，正しく立式できるようにするためには，どうしたらいいですか」といった先生からの質問を解決していくこと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6560131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取り上げる設問は，白いテープの長さをもとにして，青いテープの長さを求める式を選ぶ問題です。岡山県の正答率は</a:t>
            </a:r>
            <a:r>
              <a:rPr kumimoji="1" lang="en-US" altLang="ja-JP" dirty="0" smtClean="0">
                <a:latin typeface="HG丸ｺﾞｼｯｸM-PRO" panose="020F0600000000000000" pitchFamily="50" charset="-128"/>
                <a:ea typeface="HG丸ｺﾞｼｯｸM-PRO" panose="020F0600000000000000" pitchFamily="50" charset="-128"/>
              </a:rPr>
              <a:t>51.2</a:t>
            </a:r>
            <a:r>
              <a:rPr kumimoji="1" lang="ja-JP" altLang="en-US" dirty="0" smtClean="0">
                <a:latin typeface="HG丸ｺﾞｼｯｸM-PRO" panose="020F0600000000000000" pitchFamily="50" charset="-128"/>
                <a:ea typeface="HG丸ｺﾞｼｯｸM-PRO" panose="020F0600000000000000" pitchFamily="50" charset="-128"/>
              </a:rPr>
              <a:t>％で，全国平均を</a:t>
            </a:r>
            <a:r>
              <a:rPr kumimoji="1" lang="en-US" altLang="ja-JP" dirty="0" smtClean="0">
                <a:latin typeface="HG丸ｺﾞｼｯｸM-PRO" panose="020F0600000000000000" pitchFamily="50" charset="-128"/>
                <a:ea typeface="HG丸ｺﾞｼｯｸM-PRO" panose="020F0600000000000000" pitchFamily="50" charset="-128"/>
              </a:rPr>
              <a:t>2.9</a:t>
            </a:r>
            <a:r>
              <a:rPr kumimoji="1" lang="ja-JP" altLang="en-US" dirty="0" smtClean="0">
                <a:latin typeface="HG丸ｺﾞｼｯｸM-PRO" panose="020F0600000000000000" pitchFamily="50" charset="-128"/>
                <a:ea typeface="HG丸ｺﾞｼｯｸM-PRO" panose="020F0600000000000000" pitchFamily="50" charset="-128"/>
              </a:rPr>
              <a:t>ポイント下回っています。この問題の正答は，</a:t>
            </a:r>
            <a:r>
              <a:rPr kumimoji="1" lang="en-US" altLang="ja-JP" dirty="0" smtClean="0">
                <a:latin typeface="HG丸ｺﾞｼｯｸM-PRO" panose="020F0600000000000000" pitchFamily="50" charset="-128"/>
                <a:ea typeface="HG丸ｺﾞｼｯｸM-PRO" panose="020F0600000000000000" pitchFamily="50" charset="-128"/>
              </a:rPr>
              <a:t>80×0.4</a:t>
            </a:r>
            <a:r>
              <a:rPr kumimoji="1" lang="ja-JP" altLang="en-US" dirty="0" smtClean="0">
                <a:latin typeface="HG丸ｺﾞｼｯｸM-PRO" panose="020F0600000000000000" pitchFamily="50" charset="-128"/>
                <a:ea typeface="HG丸ｺﾞｼｯｸM-PRO" panose="020F0600000000000000" pitchFamily="50" charset="-128"/>
              </a:rPr>
              <a:t>ですが，</a:t>
            </a:r>
            <a:r>
              <a:rPr kumimoji="1" lang="en-US" altLang="ja-JP" dirty="0" smtClean="0">
                <a:latin typeface="HG丸ｺﾞｼｯｸM-PRO" panose="020F0600000000000000" pitchFamily="50" charset="-128"/>
                <a:ea typeface="HG丸ｺﾞｼｯｸM-PRO" panose="020F0600000000000000" pitchFamily="50" charset="-128"/>
              </a:rPr>
              <a:t>80÷0.4</a:t>
            </a:r>
            <a:r>
              <a:rPr kumimoji="1" lang="ja-JP" altLang="en-US" dirty="0" smtClean="0">
                <a:latin typeface="HG丸ｺﾞｼｯｸM-PRO" panose="020F0600000000000000" pitchFamily="50" charset="-128"/>
                <a:ea typeface="HG丸ｺﾞｼｯｸM-PRO" panose="020F0600000000000000" pitchFamily="50" charset="-128"/>
              </a:rPr>
              <a:t>と解答した児童が</a:t>
            </a:r>
            <a:r>
              <a:rPr kumimoji="1" lang="en-US" altLang="ja-JP" dirty="0" smtClean="0">
                <a:latin typeface="HG丸ｺﾞｼｯｸM-PRO" panose="020F0600000000000000" pitchFamily="50" charset="-128"/>
                <a:ea typeface="HG丸ｺﾞｼｯｸM-PRO" panose="020F0600000000000000" pitchFamily="50" charset="-128"/>
              </a:rPr>
              <a:t>28.1</a:t>
            </a:r>
            <a:r>
              <a:rPr kumimoji="1" lang="ja-JP" altLang="en-US" dirty="0" smtClean="0">
                <a:latin typeface="HG丸ｺﾞｼｯｸM-PRO" panose="020F0600000000000000" pitchFamily="50" charset="-128"/>
                <a:ea typeface="HG丸ｺﾞｼｯｸM-PRO" panose="020F0600000000000000" pitchFamily="50" charset="-128"/>
              </a:rPr>
              <a:t>％いました。青いテープはもとになる白いテープよりも短いので，わり算になると捉えているものと考えられます。このように割合については，長年の課題であり授業改善が求められています。</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4255970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それではここで，ブックレットの６ページを読んで，つまずきの要因や学習指導のポイント等を確認しましょう。まずは各自で読んで，その後気付いたことや疑問をグループの先生方と話してみましょう。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2518384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ここでは，中学校国語の「話し合いを整理する」を取り上げて研修していくことにしたいと思います。ここに挙げているように，「</a:t>
            </a:r>
            <a:r>
              <a:rPr lang="ja-JP" altLang="en-US" sz="1200" dirty="0" smtClean="0">
                <a:solidFill>
                  <a:prstClr val="black"/>
                </a:solidFill>
                <a:latin typeface="HG丸ｺﾞｼｯｸM-PRO" panose="020F0600000000000000" pitchFamily="50" charset="-128"/>
                <a:ea typeface="HG丸ｺﾞｼｯｸM-PRO" panose="020F0600000000000000" pitchFamily="50" charset="-128"/>
              </a:rPr>
              <a:t>複数の案から一つに絞り込む話し合いを行うことができるようにするためには，どうしたらいいですか</a:t>
            </a:r>
            <a:r>
              <a:rPr kumimoji="1" lang="ja-JP" altLang="en-US" dirty="0" smtClean="0">
                <a:latin typeface="HG丸ｺﾞｼｯｸM-PRO" panose="020F0600000000000000" pitchFamily="50" charset="-128"/>
                <a:ea typeface="HG丸ｺﾞｼｯｸM-PRO" panose="020F0600000000000000" pitchFamily="50" charset="-128"/>
              </a:rPr>
              <a:t>」といった先生からの質問を解決していくことにしましょう。</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656013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latin typeface="HG丸ｺﾞｼｯｸM-PRO" panose="020F0600000000000000" pitchFamily="50" charset="-128"/>
                <a:ea typeface="HG丸ｺﾞｼｯｸM-PRO" panose="020F0600000000000000" pitchFamily="50" charset="-128"/>
              </a:rPr>
              <a:t>取り上げる設問は，高橋さんの発言を基に，表にある「相違点」の言葉を考えるものです。岡山県の正答率は</a:t>
            </a:r>
            <a:r>
              <a:rPr kumimoji="1" lang="en-US" altLang="ja-JP" dirty="0" smtClean="0">
                <a:latin typeface="HG丸ｺﾞｼｯｸM-PRO" panose="020F0600000000000000" pitchFamily="50" charset="-128"/>
                <a:ea typeface="HG丸ｺﾞｼｯｸM-PRO" panose="020F0600000000000000" pitchFamily="50" charset="-128"/>
              </a:rPr>
              <a:t>51.5</a:t>
            </a:r>
            <a:r>
              <a:rPr kumimoji="1" lang="ja-JP" altLang="en-US" dirty="0" smtClean="0">
                <a:latin typeface="HG丸ｺﾞｼｯｸM-PRO" panose="020F0600000000000000" pitchFamily="50" charset="-128"/>
                <a:ea typeface="HG丸ｺﾞｼｯｸM-PRO" panose="020F0600000000000000" pitchFamily="50" charset="-128"/>
              </a:rPr>
              <a:t>％で，全国平均を</a:t>
            </a:r>
            <a:r>
              <a:rPr kumimoji="1" lang="en-US" altLang="ja-JP" dirty="0" smtClean="0">
                <a:latin typeface="HG丸ｺﾞｼｯｸM-PRO" panose="020F0600000000000000" pitchFamily="50" charset="-128"/>
                <a:ea typeface="HG丸ｺﾞｼｯｸM-PRO" panose="020F0600000000000000" pitchFamily="50" charset="-128"/>
              </a:rPr>
              <a:t>2.8</a:t>
            </a:r>
            <a:r>
              <a:rPr kumimoji="1" lang="ja-JP" altLang="en-US" dirty="0" smtClean="0">
                <a:latin typeface="HG丸ｺﾞｼｯｸM-PRO" panose="020F0600000000000000" pitchFamily="50" charset="-128"/>
                <a:ea typeface="HG丸ｺﾞｼｯｸM-PRO" panose="020F0600000000000000" pitchFamily="50" charset="-128"/>
              </a:rPr>
              <a:t>ポイント下回っています。この問題の正答例は，「未来の姿」や「私たちの未来」等です。誤答としては，「私たちの姿」や「何事も団結」等が見られました。</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4255970344"/>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2015/4/30</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2.png" />
  <Relationship Id="rId2" Type="http://schemas.openxmlformats.org/officeDocument/2006/relationships/notesSlide" Target="../notesSlides/notesSlide1.xml" />
  <Relationship Id="rId1" Type="http://schemas.openxmlformats.org/officeDocument/2006/relationships/slideLayout" Target="../slideLayouts/slideLayout6.xml" />
</Relationships>
</file>

<file path=ppt/slides/_rels/slide10.xml.rels>&#65279;<?xml version="1.0" encoding="utf-8" standalone="yes"?>
<Relationships xmlns="http://schemas.openxmlformats.org/package/2006/relationships">
  <Relationship Id="rId3" Type="http://schemas.openxmlformats.org/officeDocument/2006/relationships/image" Target="../media/image8.png" />
  <Relationship Id="rId2" Type="http://schemas.openxmlformats.org/officeDocument/2006/relationships/notesSlide" Target="../notesSlides/notesSlide10.xml" />
  <Relationship Id="rId1" Type="http://schemas.openxmlformats.org/officeDocument/2006/relationships/slideLayout" Target="../slideLayouts/slideLayout6.xml" />
</Relationships>
</file>

<file path=ppt/slides/_rels/slide11.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notesSlide" Target="../notesSlides/notesSlide11.xml" />
  <Relationship Id="rId1" Type="http://schemas.openxmlformats.org/officeDocument/2006/relationships/slideLayout" Target="../slideLayouts/slideLayout6.xml" />
</Relationships>
</file>

<file path=ppt/slides/_rels/slide12.xml.rels>&#65279;<?xml version="1.0" encoding="utf-8" standalone="yes"?>
<Relationships xmlns="http://schemas.openxmlformats.org/package/2006/relationships">
  <Relationship Id="rId3" Type="http://schemas.openxmlformats.org/officeDocument/2006/relationships/image" Target="../media/image9.png" />
  <Relationship Id="rId2" Type="http://schemas.openxmlformats.org/officeDocument/2006/relationships/notesSlide" Target="../notesSlides/notesSlide12.xml" />
  <Relationship Id="rId1" Type="http://schemas.openxmlformats.org/officeDocument/2006/relationships/slideLayout" Target="../slideLayouts/slideLayout6.xml" />
</Relationships>
</file>

<file path=ppt/slides/_rels/slide13.xml.rels>&#65279;<?xml version="1.0" encoding="utf-8" standalone="yes"?>
<Relationships xmlns="http://schemas.openxmlformats.org/package/2006/relationships">
  <Relationship Id="rId3" Type="http://schemas.openxmlformats.org/officeDocument/2006/relationships/image" Target="../media/image10.png" />
  <Relationship Id="rId2" Type="http://schemas.openxmlformats.org/officeDocument/2006/relationships/notesSlide" Target="../notesSlides/notesSlide13.xml" />
  <Relationship Id="rId1" Type="http://schemas.openxmlformats.org/officeDocument/2006/relationships/slideLayout" Target="../slideLayouts/slideLayout6.xml" />
</Relationships>
</file>

<file path=ppt/slides/_rels/slide2.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notesSlide" Target="../notesSlides/notesSlide2.xml" />
  <Relationship Id="rId1" Type="http://schemas.openxmlformats.org/officeDocument/2006/relationships/slideLayout" Target="../slideLayouts/slideLayout6.xml" />
</Relationships>
</file>

<file path=ppt/slides/_rels/slide3.xml.rels>&#65279;<?xml version="1.0" encoding="utf-8" standalone="yes"?>
<Relationships xmlns="http://schemas.openxmlformats.org/package/2006/relationships">
  <Relationship Id="rId2" Type="http://schemas.openxmlformats.org/officeDocument/2006/relationships/notesSlide" Target="../notesSlides/notesSlide3.xml" />
  <Relationship Id="rId1" Type="http://schemas.openxmlformats.org/officeDocument/2006/relationships/slideLayout" Target="../slideLayouts/slideLayout6.xml" />
</Relationships>
</file>

<file path=ppt/slides/_rels/slide4.xml.rels>&#65279;<?xml version="1.0" encoding="utf-8" standalone="yes"?>
<Relationships xmlns="http://schemas.openxmlformats.org/package/2006/relationships">
  <Relationship Id="rId3" Type="http://schemas.openxmlformats.org/officeDocument/2006/relationships/image" Target="../media/image4.png" />
  <Relationship Id="rId2" Type="http://schemas.openxmlformats.org/officeDocument/2006/relationships/notesSlide" Target="../notesSlides/notesSlide4.xml" />
  <Relationship Id="rId1" Type="http://schemas.openxmlformats.org/officeDocument/2006/relationships/slideLayout" Target="../slideLayouts/slideLayout6.xml" />
</Relationships>
</file>

<file path=ppt/slides/_rels/slide5.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notesSlide" Target="../notesSlides/notesSlide5.xml" />
  <Relationship Id="rId1" Type="http://schemas.openxmlformats.org/officeDocument/2006/relationships/slideLayout" Target="../slideLayouts/slideLayout6.xml" />
</Relationships>
</file>

<file path=ppt/slides/_rels/slide6.xml.rels>&#65279;<?xml version="1.0" encoding="utf-8" standalone="yes"?>
<Relationships xmlns="http://schemas.openxmlformats.org/package/2006/relationships">
  <Relationship Id="rId3" Type="http://schemas.openxmlformats.org/officeDocument/2006/relationships/image" Target="../media/image5.png" />
  <Relationship Id="rId2" Type="http://schemas.openxmlformats.org/officeDocument/2006/relationships/notesSlide" Target="../notesSlides/notesSlide6.xml" />
  <Relationship Id="rId1" Type="http://schemas.openxmlformats.org/officeDocument/2006/relationships/slideLayout" Target="../slideLayouts/slideLayout6.xml" />
</Relationships>
</file>

<file path=ppt/slides/_rels/slide7.xml.rels>&#65279;<?xml version="1.0" encoding="utf-8" standalone="yes"?>
<Relationships xmlns="http://schemas.openxmlformats.org/package/2006/relationships">
  <Relationship Id="rId3" Type="http://schemas.openxmlformats.org/officeDocument/2006/relationships/image" Target="../media/image6.png" />
  <Relationship Id="rId2" Type="http://schemas.openxmlformats.org/officeDocument/2006/relationships/notesSlide" Target="../notesSlides/notesSlide7.xml" />
  <Relationship Id="rId1" Type="http://schemas.openxmlformats.org/officeDocument/2006/relationships/slideLayout" Target="../slideLayouts/slideLayout6.xml" />
</Relationships>
</file>

<file path=ppt/slides/_rels/slide8.xml.rels>&#65279;<?xml version="1.0" encoding="utf-8" standalone="yes"?>
<Relationships xmlns="http://schemas.openxmlformats.org/package/2006/relationships">
  <Relationship Id="rId3" Type="http://schemas.openxmlformats.org/officeDocument/2006/relationships/image" Target="../media/image3.png" />
  <Relationship Id="rId2" Type="http://schemas.openxmlformats.org/officeDocument/2006/relationships/notesSlide" Target="../notesSlides/notesSlide8.xml" />
  <Relationship Id="rId1" Type="http://schemas.openxmlformats.org/officeDocument/2006/relationships/slideLayout" Target="../slideLayouts/slideLayout6.xml" />
</Relationships>
</file>

<file path=ppt/slides/_rels/slide9.xml.rels>&#65279;<?xml version="1.0" encoding="utf-8" standalone="yes"?>
<Relationships xmlns="http://schemas.openxmlformats.org/package/2006/relationships">
  <Relationship Id="rId3" Type="http://schemas.openxmlformats.org/officeDocument/2006/relationships/image" Target="../media/image7.jpeg" />
  <Relationship Id="rId2" Type="http://schemas.openxmlformats.org/officeDocument/2006/relationships/notesSlide" Target="../notesSlides/notesSlide9.xml" />
  <Relationship Id="rId1" Type="http://schemas.openxmlformats.org/officeDocument/2006/relationships/slideLayout" Target="../slideLayouts/slideLayout6.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smtClean="0"/>
              <a:t>校内研修の流れ</a:t>
            </a:r>
            <a:endParaRPr kumimoji="1" lang="ja-JP" altLang="en-US" sz="3200" b="1" dirty="0"/>
          </a:p>
        </p:txBody>
      </p:sp>
      <p:sp>
        <p:nvSpPr>
          <p:cNvPr id="3" name="テキスト ボックス 2"/>
          <p:cNvSpPr txBox="1"/>
          <p:nvPr/>
        </p:nvSpPr>
        <p:spPr>
          <a:xfrm>
            <a:off x="504974" y="1321101"/>
            <a:ext cx="9021169" cy="5350183"/>
          </a:xfrm>
          <a:prstGeom prst="rect">
            <a:avLst/>
          </a:prstGeom>
          <a:noFill/>
        </p:spPr>
        <p:txBody>
          <a:bodyPr wrap="square" rtlCol="0">
            <a:spAutoFit/>
          </a:bodyPr>
          <a:lstStyle/>
          <a:p>
            <a:pPr>
              <a:lnSpc>
                <a:spcPts val="6500"/>
              </a:lnSpc>
            </a:pPr>
            <a:r>
              <a:rPr lang="ja-JP" altLang="ja-JP" sz="2800" b="1" dirty="0">
                <a:solidFill>
                  <a:schemeClr val="bg1">
                    <a:lumMod val="75000"/>
                  </a:schemeClr>
                </a:solidFill>
                <a:latin typeface="+mn-ea"/>
              </a:rPr>
              <a:t>Ⅰ　</a:t>
            </a:r>
            <a:r>
              <a:rPr lang="ja-JP" altLang="en-US" sz="2800" b="1" dirty="0">
                <a:solidFill>
                  <a:schemeClr val="bg1">
                    <a:lumMod val="75000"/>
                  </a:schemeClr>
                </a:solidFill>
                <a:latin typeface="+mn-ea"/>
              </a:rPr>
              <a:t>本校</a:t>
            </a:r>
            <a:r>
              <a:rPr lang="ja-JP" altLang="ja-JP" sz="2800" b="1" dirty="0" smtClean="0">
                <a:solidFill>
                  <a:schemeClr val="bg1">
                    <a:lumMod val="75000"/>
                  </a:schemeClr>
                </a:solidFill>
                <a:latin typeface="+mn-ea"/>
              </a:rPr>
              <a:t>の課題</a:t>
            </a:r>
            <a:r>
              <a:rPr lang="ja-JP" altLang="ja-JP" sz="2800" b="1" dirty="0">
                <a:solidFill>
                  <a:schemeClr val="bg1">
                    <a:lumMod val="75000"/>
                  </a:schemeClr>
                </a:solidFill>
                <a:latin typeface="+mn-ea"/>
              </a:rPr>
              <a:t>を確かめよう（</a:t>
            </a:r>
            <a:r>
              <a:rPr lang="en-US" altLang="ja-JP" sz="2800" b="1" dirty="0">
                <a:solidFill>
                  <a:schemeClr val="bg1">
                    <a:lumMod val="75000"/>
                  </a:schemeClr>
                </a:solidFill>
                <a:latin typeface="+mn-ea"/>
              </a:rPr>
              <a:t>15</a:t>
            </a:r>
            <a:r>
              <a:rPr lang="ja-JP" altLang="ja-JP" sz="2800" b="1" dirty="0">
                <a:solidFill>
                  <a:schemeClr val="bg1">
                    <a:lumMod val="75000"/>
                  </a:schemeClr>
                </a:solidFill>
                <a:latin typeface="+mn-ea"/>
              </a:rPr>
              <a:t>分）</a:t>
            </a:r>
          </a:p>
          <a:p>
            <a:pPr>
              <a:lnSpc>
                <a:spcPts val="6500"/>
              </a:lnSpc>
            </a:pPr>
            <a:r>
              <a:rPr lang="ja-JP" altLang="ja-JP" sz="2800" b="1" dirty="0">
                <a:latin typeface="+mn-ea"/>
              </a:rPr>
              <a:t>Ⅱ　つまずきの要因や指導</a:t>
            </a:r>
            <a:r>
              <a:rPr lang="ja-JP" altLang="ja-JP" sz="2800" b="1" dirty="0" smtClean="0">
                <a:latin typeface="+mn-ea"/>
              </a:rPr>
              <a:t>の</a:t>
            </a:r>
            <a:endParaRPr lang="en-US" altLang="ja-JP" sz="2800" b="1" dirty="0" smtClean="0">
              <a:latin typeface="+mn-ea"/>
            </a:endParaRPr>
          </a:p>
          <a:p>
            <a:pPr>
              <a:lnSpc>
                <a:spcPts val="4000"/>
              </a:lnSpc>
            </a:pPr>
            <a:r>
              <a:rPr lang="ja-JP" altLang="en-US" sz="2800" b="1" dirty="0" smtClean="0">
                <a:latin typeface="+mn-ea"/>
              </a:rPr>
              <a:t>　</a:t>
            </a:r>
            <a:r>
              <a:rPr lang="ja-JP" altLang="ja-JP" sz="2800" b="1" dirty="0" smtClean="0">
                <a:latin typeface="+mn-ea"/>
              </a:rPr>
              <a:t>ポイントを理解しよう（</a:t>
            </a:r>
            <a:r>
              <a:rPr lang="en-US" altLang="ja-JP" sz="2800" b="1" dirty="0">
                <a:latin typeface="+mn-ea"/>
              </a:rPr>
              <a:t>15</a:t>
            </a:r>
            <a:r>
              <a:rPr lang="ja-JP" altLang="ja-JP" sz="2800" b="1" dirty="0">
                <a:latin typeface="+mn-ea"/>
              </a:rPr>
              <a:t>分）</a:t>
            </a:r>
          </a:p>
          <a:p>
            <a:pPr>
              <a:lnSpc>
                <a:spcPts val="6000"/>
              </a:lnSpc>
            </a:pPr>
            <a:r>
              <a:rPr lang="ja-JP" altLang="ja-JP" sz="2800" b="1" dirty="0">
                <a:solidFill>
                  <a:schemeClr val="bg1">
                    <a:lumMod val="75000"/>
                  </a:schemeClr>
                </a:solidFill>
                <a:latin typeface="+mn-ea"/>
              </a:rPr>
              <a:t>Ⅲ　模擬授業をしてみよう（</a:t>
            </a:r>
            <a:r>
              <a:rPr lang="en-US" altLang="ja-JP" sz="2800" b="1" dirty="0" smtClean="0">
                <a:solidFill>
                  <a:schemeClr val="bg1">
                    <a:lumMod val="75000"/>
                  </a:schemeClr>
                </a:solidFill>
                <a:latin typeface="+mn-ea"/>
              </a:rPr>
              <a:t>36</a:t>
            </a:r>
            <a:r>
              <a:rPr lang="ja-JP" altLang="ja-JP" sz="2800" b="1" dirty="0" smtClean="0">
                <a:solidFill>
                  <a:schemeClr val="bg1">
                    <a:lumMod val="75000"/>
                  </a:schemeClr>
                </a:solidFill>
                <a:latin typeface="+mn-ea"/>
              </a:rPr>
              <a:t>分</a:t>
            </a:r>
            <a:r>
              <a:rPr lang="ja-JP" altLang="ja-JP" sz="2800" b="1" dirty="0">
                <a:solidFill>
                  <a:schemeClr val="bg1">
                    <a:lumMod val="75000"/>
                  </a:schemeClr>
                </a:solidFill>
                <a:latin typeface="+mn-ea"/>
              </a:rPr>
              <a:t>）</a:t>
            </a:r>
          </a:p>
          <a:p>
            <a:pPr>
              <a:lnSpc>
                <a:spcPts val="6000"/>
              </a:lnSpc>
            </a:pPr>
            <a:r>
              <a:rPr lang="ja-JP" altLang="ja-JP" sz="2800" b="1" dirty="0" smtClean="0">
                <a:solidFill>
                  <a:schemeClr val="bg1">
                    <a:lumMod val="75000"/>
                  </a:schemeClr>
                </a:solidFill>
                <a:latin typeface="+mn-ea"/>
              </a:rPr>
              <a:t>Ⅳ</a:t>
            </a:r>
            <a:r>
              <a:rPr lang="ja-JP" altLang="ja-JP" sz="2800" b="1" dirty="0">
                <a:solidFill>
                  <a:schemeClr val="bg1">
                    <a:lumMod val="75000"/>
                  </a:schemeClr>
                </a:solidFill>
                <a:latin typeface="+mn-ea"/>
              </a:rPr>
              <a:t>　授業例をビデオで確かめよう</a:t>
            </a:r>
            <a:r>
              <a:rPr lang="ja-JP" altLang="ja-JP" sz="2800" b="1" dirty="0" smtClean="0">
                <a:solidFill>
                  <a:schemeClr val="bg1">
                    <a:lumMod val="75000"/>
                  </a:schemeClr>
                </a:solidFill>
                <a:latin typeface="+mn-ea"/>
              </a:rPr>
              <a:t>（</a:t>
            </a:r>
            <a:r>
              <a:rPr lang="en-US" altLang="ja-JP" sz="2800" b="1" dirty="0" smtClean="0">
                <a:solidFill>
                  <a:schemeClr val="bg1">
                    <a:lumMod val="75000"/>
                  </a:schemeClr>
                </a:solidFill>
                <a:latin typeface="+mn-ea"/>
              </a:rPr>
              <a:t>10</a:t>
            </a:r>
            <a:r>
              <a:rPr lang="ja-JP" altLang="ja-JP" sz="2800" b="1" dirty="0" smtClean="0">
                <a:solidFill>
                  <a:schemeClr val="bg1">
                    <a:lumMod val="75000"/>
                  </a:schemeClr>
                </a:solidFill>
                <a:latin typeface="+mn-ea"/>
              </a:rPr>
              <a:t>分）</a:t>
            </a:r>
            <a:endParaRPr lang="en-US" altLang="ja-JP" sz="2800" b="1" dirty="0" smtClean="0">
              <a:solidFill>
                <a:schemeClr val="bg1">
                  <a:lumMod val="75000"/>
                </a:schemeClr>
              </a:solidFill>
              <a:latin typeface="+mn-ea"/>
            </a:endParaRPr>
          </a:p>
          <a:p>
            <a:pPr>
              <a:lnSpc>
                <a:spcPts val="6000"/>
              </a:lnSpc>
            </a:pPr>
            <a:r>
              <a:rPr kumimoji="1" lang="en-US" altLang="ja-JP" sz="2800" b="1" dirty="0" smtClean="0">
                <a:solidFill>
                  <a:schemeClr val="bg1">
                    <a:lumMod val="75000"/>
                  </a:schemeClr>
                </a:solidFill>
                <a:latin typeface="+mn-ea"/>
              </a:rPr>
              <a:t>Ⅴ</a:t>
            </a:r>
            <a:r>
              <a:rPr kumimoji="1" lang="ja-JP" altLang="en-US" sz="2800" b="1" dirty="0" smtClean="0">
                <a:solidFill>
                  <a:schemeClr val="bg1">
                    <a:lumMod val="75000"/>
                  </a:schemeClr>
                </a:solidFill>
                <a:latin typeface="+mn-ea"/>
              </a:rPr>
              <a:t>　振り返り学習の取り組みを見直そう（</a:t>
            </a:r>
            <a:r>
              <a:rPr kumimoji="1" lang="en-US" altLang="ja-JP" sz="2800" b="1" dirty="0" smtClean="0">
                <a:solidFill>
                  <a:schemeClr val="bg1">
                    <a:lumMod val="75000"/>
                  </a:schemeClr>
                </a:solidFill>
                <a:latin typeface="+mn-ea"/>
              </a:rPr>
              <a:t>10</a:t>
            </a:r>
            <a:r>
              <a:rPr kumimoji="1" lang="ja-JP" altLang="en-US" sz="2800" b="1" dirty="0" smtClean="0">
                <a:solidFill>
                  <a:schemeClr val="bg1">
                    <a:lumMod val="75000"/>
                  </a:schemeClr>
                </a:solidFill>
                <a:latin typeface="+mn-ea"/>
              </a:rPr>
              <a:t>分）</a:t>
            </a:r>
            <a:endParaRPr kumimoji="1" lang="en-US" altLang="ja-JP" sz="2800" b="1" dirty="0" smtClean="0">
              <a:solidFill>
                <a:schemeClr val="bg1">
                  <a:lumMod val="75000"/>
                </a:schemeClr>
              </a:solidFill>
              <a:latin typeface="+mn-ea"/>
            </a:endParaRPr>
          </a:p>
          <a:p>
            <a:pPr>
              <a:lnSpc>
                <a:spcPts val="6000"/>
              </a:lnSpc>
            </a:pPr>
            <a:r>
              <a:rPr lang="en-US" altLang="ja-JP" sz="2800" b="1" dirty="0" smtClean="0">
                <a:solidFill>
                  <a:schemeClr val="bg1">
                    <a:lumMod val="75000"/>
                  </a:schemeClr>
                </a:solidFill>
                <a:latin typeface="+mn-ea"/>
              </a:rPr>
              <a:t>Ⅵ</a:t>
            </a:r>
            <a:r>
              <a:rPr lang="ja-JP" altLang="en-US" sz="2800" b="1" dirty="0" smtClean="0">
                <a:solidFill>
                  <a:schemeClr val="bg1">
                    <a:lumMod val="75000"/>
                  </a:schemeClr>
                </a:solidFill>
                <a:latin typeface="+mn-ea"/>
              </a:rPr>
              <a:t>　研修の振り返り（４分）</a:t>
            </a:r>
            <a:endParaRPr kumimoji="1" lang="ja-JP" altLang="en-US" sz="2800" b="1" dirty="0">
              <a:solidFill>
                <a:schemeClr val="bg1">
                  <a:lumMod val="75000"/>
                </a:schemeClr>
              </a:solidFill>
              <a:latin typeface="+mn-ea"/>
            </a:endParaRPr>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083" y="2307732"/>
            <a:ext cx="2689866" cy="149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91598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理解しよう（中学校国語）</a:t>
            </a:r>
            <a:endParaRPr kumimoji="1" lang="ja-JP" altLang="en-US" sz="2000" b="1" dirty="0"/>
          </a:p>
        </p:txBody>
      </p:sp>
      <p:sp>
        <p:nvSpPr>
          <p:cNvPr id="3" name="テキスト ボックス 2"/>
          <p:cNvSpPr txBox="1"/>
          <p:nvPr/>
        </p:nvSpPr>
        <p:spPr>
          <a:xfrm>
            <a:off x="272958" y="1648653"/>
            <a:ext cx="8679973" cy="2400657"/>
          </a:xfrm>
          <a:prstGeom prst="rect">
            <a:avLst/>
          </a:prstGeom>
          <a:noFill/>
        </p:spPr>
        <p:txBody>
          <a:bodyPr wrap="square" rtlCol="0">
            <a:spAutoFit/>
          </a:bodyPr>
          <a:lstStyle/>
          <a:p>
            <a:pPr>
              <a:lnSpc>
                <a:spcPts val="6000"/>
              </a:lnSpc>
            </a:pPr>
            <a:r>
              <a:rPr kumimoji="1" lang="ja-JP" altLang="en-US" sz="3600" dirty="0" smtClean="0">
                <a:latin typeface="+mn-ea"/>
              </a:rPr>
              <a:t>　ブックレットの</a:t>
            </a:r>
            <a:r>
              <a:rPr lang="en-US" altLang="ja-JP" sz="3600" dirty="0" smtClean="0">
                <a:latin typeface="+mn-ea"/>
              </a:rPr>
              <a:t>18</a:t>
            </a:r>
            <a:r>
              <a:rPr kumimoji="1" lang="ja-JP" altLang="en-US" sz="3600" dirty="0" smtClean="0">
                <a:latin typeface="+mn-ea"/>
              </a:rPr>
              <a:t>ページを読んで，つまずきの要因や学習指導のポイント等を確認しましょう。</a:t>
            </a:r>
            <a:endParaRPr kumimoji="1" lang="en-US" altLang="ja-JP" sz="3600" dirty="0" smtClean="0">
              <a:latin typeface="+mn-ea"/>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1071" y="3689684"/>
            <a:ext cx="2185096" cy="285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09329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538958"/>
            <a:ext cx="1512168" cy="248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理解しよう（中学校数学）</a:t>
            </a:r>
            <a:endParaRPr kumimoji="1" lang="ja-JP" altLang="en-US" sz="2000" b="1" dirty="0"/>
          </a:p>
        </p:txBody>
      </p:sp>
      <p:sp>
        <p:nvSpPr>
          <p:cNvPr id="12" name="角丸四角形吹き出し 11"/>
          <p:cNvSpPr/>
          <p:nvPr/>
        </p:nvSpPr>
        <p:spPr>
          <a:xfrm>
            <a:off x="529351" y="4110165"/>
            <a:ext cx="8085298" cy="2304914"/>
          </a:xfrm>
          <a:prstGeom prst="wedgeRoundRectCallout">
            <a:avLst>
              <a:gd name="adj1" fmla="val 19469"/>
              <a:gd name="adj2" fmla="val -7187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ja-JP" altLang="en-US" sz="1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3" name="テキスト ボックス 12"/>
          <p:cNvSpPr txBox="1"/>
          <p:nvPr/>
        </p:nvSpPr>
        <p:spPr>
          <a:xfrm>
            <a:off x="793077" y="4279105"/>
            <a:ext cx="7787065" cy="2015936"/>
          </a:xfrm>
          <a:prstGeom prst="rect">
            <a:avLst/>
          </a:prstGeom>
          <a:noFill/>
        </p:spPr>
        <p:txBody>
          <a:bodyPr wrap="square" rtlCol="0">
            <a:spAutoFit/>
          </a:bodyPr>
          <a:lstStyle/>
          <a:p>
            <a:pPr>
              <a:lnSpc>
                <a:spcPts val="5000"/>
              </a:lnSpc>
            </a:pPr>
            <a:r>
              <a:rPr lang="ja-JP" altLang="en-US" sz="3600" dirty="0" smtClean="0">
                <a:latin typeface="HG丸ｺﾞｼｯｸM-PRO" panose="020F0600000000000000" pitchFamily="50" charset="-128"/>
                <a:ea typeface="HG丸ｺﾞｼｯｸM-PRO" panose="020F0600000000000000" pitchFamily="50" charset="-128"/>
              </a:rPr>
              <a:t>　円柱と円錐の体積の関係を正しく捉えることができるようにするためには，どうしたらいいですか。</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4" name="角丸四角形 13"/>
          <p:cNvSpPr/>
          <p:nvPr/>
        </p:nvSpPr>
        <p:spPr>
          <a:xfrm>
            <a:off x="498175" y="1610624"/>
            <a:ext cx="4767664" cy="2374037"/>
          </a:xfrm>
          <a:prstGeom prst="round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endParaRPr lang="ja-JP" altLang="en-US" sz="14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15" name="角丸四角形 14"/>
          <p:cNvSpPr/>
          <p:nvPr/>
        </p:nvSpPr>
        <p:spPr>
          <a:xfrm>
            <a:off x="700821" y="2454064"/>
            <a:ext cx="4359042" cy="1321921"/>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16" name="テキスト ボックス 15"/>
          <p:cNvSpPr txBox="1"/>
          <p:nvPr/>
        </p:nvSpPr>
        <p:spPr>
          <a:xfrm>
            <a:off x="564917" y="2521869"/>
            <a:ext cx="4546705" cy="1200329"/>
          </a:xfrm>
          <a:prstGeom prst="rect">
            <a:avLst/>
          </a:prstGeom>
          <a:noFill/>
        </p:spPr>
        <p:txBody>
          <a:bodyPr wrap="square" rtlCol="0">
            <a:spAutoFit/>
          </a:bodyPr>
          <a:lstStyle/>
          <a:p>
            <a:pPr algn="ctr"/>
            <a:r>
              <a:rPr lang="ja-JP" altLang="en-US" sz="3600" spc="-160" dirty="0">
                <a:latin typeface="HG丸ｺﾞｼｯｸM-PRO" panose="020F0600000000000000" pitchFamily="50" charset="-128"/>
                <a:ea typeface="HG丸ｺﾞｼｯｸM-PRO" panose="020F0600000000000000" pitchFamily="50" charset="-128"/>
              </a:rPr>
              <a:t>円柱</a:t>
            </a:r>
            <a:r>
              <a:rPr lang="ja-JP" altLang="en-US" sz="3600" spc="-160" dirty="0" smtClean="0">
                <a:latin typeface="HG丸ｺﾞｼｯｸM-PRO" panose="020F0600000000000000" pitchFamily="50" charset="-128"/>
                <a:ea typeface="HG丸ｺﾞｼｯｸM-PRO" panose="020F0600000000000000" pitchFamily="50" charset="-128"/>
              </a:rPr>
              <a:t>と</a:t>
            </a:r>
            <a:r>
              <a:rPr lang="ja-JP" altLang="en-US" sz="3600" spc="-160" dirty="0">
                <a:latin typeface="HG丸ｺﾞｼｯｸM-PRO" panose="020F0600000000000000" pitchFamily="50" charset="-128"/>
                <a:ea typeface="HG丸ｺﾞｼｯｸM-PRO" panose="020F0600000000000000" pitchFamily="50" charset="-128"/>
              </a:rPr>
              <a:t>円錐</a:t>
            </a:r>
            <a:r>
              <a:rPr lang="ja-JP" altLang="en-US" sz="3600" spc="-160" dirty="0" smtClean="0">
                <a:latin typeface="HG丸ｺﾞｼｯｸM-PRO" panose="020F0600000000000000" pitchFamily="50" charset="-128"/>
                <a:ea typeface="HG丸ｺﾞｼｯｸM-PRO" panose="020F0600000000000000" pitchFamily="50" charset="-128"/>
              </a:rPr>
              <a:t>の</a:t>
            </a:r>
            <a:endParaRPr lang="en-US" altLang="ja-JP" sz="3600" spc="-160" dirty="0" smtClean="0">
              <a:latin typeface="HG丸ｺﾞｼｯｸM-PRO" panose="020F0600000000000000" pitchFamily="50" charset="-128"/>
              <a:ea typeface="HG丸ｺﾞｼｯｸM-PRO" panose="020F0600000000000000" pitchFamily="50" charset="-128"/>
            </a:endParaRPr>
          </a:p>
          <a:p>
            <a:pPr algn="ctr"/>
            <a:r>
              <a:rPr lang="ja-JP" altLang="en-US" sz="3600" spc="-160" dirty="0" smtClean="0">
                <a:latin typeface="HG丸ｺﾞｼｯｸM-PRO" panose="020F0600000000000000" pitchFamily="50" charset="-128"/>
                <a:ea typeface="HG丸ｺﾞｼｯｸM-PRO" panose="020F0600000000000000" pitchFamily="50" charset="-128"/>
              </a:rPr>
              <a:t>体積</a:t>
            </a:r>
            <a:r>
              <a:rPr lang="ja-JP" altLang="en-US" sz="3600" spc="-160" dirty="0">
                <a:latin typeface="HG丸ｺﾞｼｯｸM-PRO" panose="020F0600000000000000" pitchFamily="50" charset="-128"/>
                <a:ea typeface="HG丸ｺﾞｼｯｸM-PRO" panose="020F0600000000000000" pitchFamily="50" charset="-128"/>
              </a:rPr>
              <a:t>の</a:t>
            </a:r>
            <a:r>
              <a:rPr lang="ja-JP" altLang="en-US" sz="3600" spc="-160" dirty="0" smtClean="0">
                <a:latin typeface="HG丸ｺﾞｼｯｸM-PRO" panose="020F0600000000000000" pitchFamily="50" charset="-128"/>
                <a:ea typeface="HG丸ｺﾞｼｯｸM-PRO" panose="020F0600000000000000" pitchFamily="50" charset="-128"/>
              </a:rPr>
              <a:t>関係</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17" name="テキスト ボックス 16"/>
          <p:cNvSpPr txBox="1"/>
          <p:nvPr/>
        </p:nvSpPr>
        <p:spPr>
          <a:xfrm>
            <a:off x="413214" y="1735818"/>
            <a:ext cx="4841364" cy="646331"/>
          </a:xfrm>
          <a:prstGeom prst="rect">
            <a:avLst/>
          </a:prstGeom>
          <a:noFill/>
        </p:spPr>
        <p:txBody>
          <a:bodyPr wrap="square" rtlCol="0">
            <a:spAutoFit/>
          </a:bodyPr>
          <a:lstStyle/>
          <a:p>
            <a:pPr algn="ctr"/>
            <a:r>
              <a:rPr lang="en-US" altLang="ja-JP" sz="3600" dirty="0" smtClean="0">
                <a:solidFill>
                  <a:prstClr val="black"/>
                </a:solidFill>
                <a:latin typeface="HG丸ｺﾞｼｯｸM-PRO" panose="020F0600000000000000" pitchFamily="50" charset="-128"/>
                <a:ea typeface="HG丸ｺﾞｼｯｸM-PRO" panose="020F0600000000000000" pitchFamily="50" charset="-128"/>
              </a:rPr>
              <a:t>H26</a:t>
            </a:r>
            <a:r>
              <a:rPr lang="ja-JP" altLang="en-US" sz="3600" dirty="0">
                <a:solidFill>
                  <a:prstClr val="black"/>
                </a:solidFill>
                <a:latin typeface="HG丸ｺﾞｼｯｸM-PRO" panose="020F0600000000000000" pitchFamily="50" charset="-128"/>
                <a:ea typeface="HG丸ｺﾞｼｯｸM-PRO" panose="020F0600000000000000" pitchFamily="50" charset="-128"/>
              </a:rPr>
              <a:t>数学</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Ａ </a:t>
            </a:r>
            <a:r>
              <a:rPr lang="ja-JP" altLang="en-US" sz="3600" dirty="0">
                <a:solidFill>
                  <a:prstClr val="black"/>
                </a:solidFill>
                <a:latin typeface="HG丸ｺﾞｼｯｸM-PRO" panose="020F0600000000000000" pitchFamily="50" charset="-128"/>
                <a:ea typeface="HG丸ｺﾞｼｯｸM-PRO" panose="020F0600000000000000" pitchFamily="50" charset="-128"/>
              </a:rPr>
              <a:t>５</a:t>
            </a:r>
          </a:p>
        </p:txBody>
      </p:sp>
      <p:sp>
        <p:nvSpPr>
          <p:cNvPr id="18" name="正方形/長方形 17"/>
          <p:cNvSpPr/>
          <p:nvPr/>
        </p:nvSpPr>
        <p:spPr>
          <a:xfrm>
            <a:off x="3849869" y="1825835"/>
            <a:ext cx="558494" cy="51437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605180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理解しよう（中学校数学）</a:t>
            </a:r>
            <a:endParaRPr kumimoji="1" lang="ja-JP" altLang="en-US" sz="2000" b="1" dirty="0"/>
          </a:p>
        </p:txBody>
      </p:sp>
      <p:sp>
        <p:nvSpPr>
          <p:cNvPr id="12" name="テキスト ボックス 11"/>
          <p:cNvSpPr txBox="1"/>
          <p:nvPr/>
        </p:nvSpPr>
        <p:spPr>
          <a:xfrm>
            <a:off x="523438" y="1807637"/>
            <a:ext cx="8258612" cy="2669113"/>
          </a:xfrm>
          <a:prstGeom prst="rect">
            <a:avLst/>
          </a:prstGeom>
          <a:noFill/>
        </p:spPr>
        <p:txBody>
          <a:bodyPr wrap="square" rtlCol="0">
            <a:noAutofit/>
          </a:bodyPr>
          <a:lstStyle/>
          <a:p>
            <a:r>
              <a:rPr lang="ja-JP" altLang="en-US" sz="2400" dirty="0" smtClean="0">
                <a:latin typeface="HG丸ｺﾞｼｯｸM-PRO" pitchFamily="50" charset="-128"/>
                <a:ea typeface="HG丸ｺﾞｼｯｸM-PRO" pitchFamily="50" charset="-128"/>
              </a:rPr>
              <a:t>　</a:t>
            </a:r>
            <a:r>
              <a:rPr lang="ja-JP" altLang="en-US" sz="2400" dirty="0" smtClean="0">
                <a:latin typeface="+mn-ea"/>
              </a:rPr>
              <a:t>下の図は，円柱，円錐の形をした容器です。それぞれの容器の底面は合同な円で，高さは等しいことがわかっています。この円柱の容器いっぱいに入れた水を円錐の容器に移します。</a:t>
            </a:r>
            <a:endParaRPr lang="en-US" altLang="ja-JP" sz="2400" dirty="0" smtClean="0">
              <a:latin typeface="+mn-ea"/>
            </a:endParaRPr>
          </a:p>
          <a:p>
            <a:r>
              <a:rPr lang="ja-JP" altLang="en-US" sz="2400" dirty="0">
                <a:latin typeface="+mn-ea"/>
              </a:rPr>
              <a:t>　</a:t>
            </a:r>
            <a:r>
              <a:rPr lang="ja-JP" altLang="en-US" sz="2400" dirty="0" smtClean="0">
                <a:latin typeface="+mn-ea"/>
              </a:rPr>
              <a:t>このとき，下の</a:t>
            </a:r>
            <a:r>
              <a:rPr lang="ja-JP" altLang="en-US" sz="2400" b="1" dirty="0" smtClean="0">
                <a:latin typeface="ＭＳ ゴシック" panose="020B0609070205080204" pitchFamily="49" charset="-128"/>
                <a:ea typeface="ＭＳ ゴシック" panose="020B0609070205080204" pitchFamily="49" charset="-128"/>
              </a:rPr>
              <a:t>ア</a:t>
            </a:r>
            <a:r>
              <a:rPr lang="ja-JP" altLang="en-US" sz="2400" dirty="0" smtClean="0">
                <a:latin typeface="+mn-ea"/>
              </a:rPr>
              <a:t>から</a:t>
            </a:r>
            <a:r>
              <a:rPr lang="ja-JP" altLang="en-US" sz="2400" b="1" dirty="0" smtClean="0">
                <a:latin typeface="ＭＳ ゴシック" panose="020B0609070205080204" pitchFamily="49" charset="-128"/>
                <a:ea typeface="ＭＳ ゴシック" panose="020B0609070205080204" pitchFamily="49" charset="-128"/>
              </a:rPr>
              <a:t>オ</a:t>
            </a:r>
            <a:r>
              <a:rPr lang="ja-JP" altLang="en-US" sz="2400" dirty="0" smtClean="0">
                <a:latin typeface="+mn-ea"/>
              </a:rPr>
              <a:t>までの中に，円柱の容器に入っていた水と同じ量の水を表している図があります。正しいものを１つ選びなさい。</a:t>
            </a:r>
          </a:p>
        </p:txBody>
      </p:sp>
      <p:pic>
        <p:nvPicPr>
          <p:cNvPr id="13" name="Picture 3"/>
          <p:cNvPicPr>
            <a:picLocks noChangeAspect="1" noChangeArrowheads="1"/>
          </p:cNvPicPr>
          <p:nvPr/>
        </p:nvPicPr>
        <p:blipFill rotWithShape="1">
          <a:blip r:embed="rId3" cstate="print"/>
          <a:srcRect l="3859" t="50000"/>
          <a:stretch/>
        </p:blipFill>
        <p:spPr bwMode="auto">
          <a:xfrm>
            <a:off x="412760" y="4627202"/>
            <a:ext cx="7415787" cy="1808106"/>
          </a:xfrm>
          <a:prstGeom prst="rect">
            <a:avLst/>
          </a:prstGeom>
          <a:noFill/>
          <a:ln w="9525">
            <a:noFill/>
            <a:miter lim="800000"/>
            <a:headEnd/>
            <a:tailEnd/>
          </a:ln>
        </p:spPr>
      </p:pic>
      <p:sp>
        <p:nvSpPr>
          <p:cNvPr id="14" name="正方形/長方形 13"/>
          <p:cNvSpPr/>
          <p:nvPr/>
        </p:nvSpPr>
        <p:spPr>
          <a:xfrm>
            <a:off x="342900" y="1638300"/>
            <a:ext cx="8439150" cy="4954061"/>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p:nvSpPr>
        <p:spPr>
          <a:xfrm>
            <a:off x="3099266" y="5604647"/>
            <a:ext cx="268073" cy="250488"/>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四角形吹き出し 6"/>
          <p:cNvSpPr/>
          <p:nvPr/>
        </p:nvSpPr>
        <p:spPr>
          <a:xfrm>
            <a:off x="3816583" y="4391546"/>
            <a:ext cx="922849" cy="1014232"/>
          </a:xfrm>
          <a:prstGeom prst="wedgeRectCallout">
            <a:avLst>
              <a:gd name="adj1" fmla="val -44048"/>
              <a:gd name="adj2" fmla="val 7387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HG丸ｺﾞｼｯｸM-PRO" pitchFamily="50" charset="-128"/>
                <a:ea typeface="HG丸ｺﾞｼｯｸM-PRO" pitchFamily="50" charset="-128"/>
              </a:rPr>
              <a:t>正答</a:t>
            </a:r>
            <a:endParaRPr kumimoji="1" lang="en-US" altLang="ja-JP" sz="2000" b="1" dirty="0" smtClean="0">
              <a:solidFill>
                <a:schemeClr val="tx1"/>
              </a:solidFill>
              <a:latin typeface="HG丸ｺﾞｼｯｸM-PRO" pitchFamily="50" charset="-128"/>
              <a:ea typeface="HG丸ｺﾞｼｯｸM-PRO" pitchFamily="50" charset="-128"/>
            </a:endParaRPr>
          </a:p>
          <a:p>
            <a:pPr algn="ctr"/>
            <a:r>
              <a:rPr lang="en-US" altLang="ja-JP" sz="2000" b="1" dirty="0" smtClean="0">
                <a:solidFill>
                  <a:schemeClr val="tx1"/>
                </a:solidFill>
                <a:latin typeface="HG丸ｺﾞｼｯｸM-PRO" pitchFamily="50" charset="-128"/>
                <a:ea typeface="HG丸ｺﾞｼｯｸM-PRO" pitchFamily="50" charset="-128"/>
              </a:rPr>
              <a:t>35 8</a:t>
            </a:r>
          </a:p>
          <a:p>
            <a:pPr algn="ctr"/>
            <a:r>
              <a:rPr lang="ja-JP" altLang="en-US" sz="2000" b="1" dirty="0" smtClean="0">
                <a:solidFill>
                  <a:schemeClr val="tx1"/>
                </a:solidFill>
                <a:latin typeface="HG丸ｺﾞｼｯｸM-PRO" pitchFamily="50" charset="-128"/>
                <a:ea typeface="HG丸ｺﾞｼｯｸM-PRO" pitchFamily="50" charset="-128"/>
              </a:rPr>
              <a:t>％</a:t>
            </a:r>
            <a:endParaRPr kumimoji="1" lang="ja-JP" altLang="en-US" sz="2000" b="1" dirty="0">
              <a:solidFill>
                <a:schemeClr val="tx1"/>
              </a:solidFill>
              <a:latin typeface="HG丸ｺﾞｼｯｸM-PRO" pitchFamily="50" charset="-128"/>
              <a:ea typeface="HG丸ｺﾞｼｯｸM-PRO" pitchFamily="50" charset="-128"/>
            </a:endParaRPr>
          </a:p>
        </p:txBody>
      </p:sp>
      <p:sp>
        <p:nvSpPr>
          <p:cNvPr id="8" name="テキスト ボックス 7"/>
          <p:cNvSpPr txBox="1"/>
          <p:nvPr/>
        </p:nvSpPr>
        <p:spPr>
          <a:xfrm>
            <a:off x="4156511" y="4305130"/>
            <a:ext cx="618779" cy="1015663"/>
          </a:xfrm>
          <a:prstGeom prst="rect">
            <a:avLst/>
          </a:prstGeom>
          <a:noFill/>
        </p:spPr>
        <p:txBody>
          <a:bodyPr wrap="square" rtlCol="0">
            <a:spAutoFit/>
          </a:bodyPr>
          <a:lstStyle/>
          <a:p>
            <a:r>
              <a:rPr kumimoji="1" lang="en-US" altLang="ja-JP" sz="6000" dirty="0" smtClean="0"/>
              <a:t>.</a:t>
            </a:r>
            <a:endParaRPr kumimoji="1" lang="ja-JP" altLang="en-US" sz="6000" dirty="0"/>
          </a:p>
        </p:txBody>
      </p:sp>
      <p:sp>
        <p:nvSpPr>
          <p:cNvPr id="11" name="四角形吹き出し 10"/>
          <p:cNvSpPr/>
          <p:nvPr/>
        </p:nvSpPr>
        <p:spPr>
          <a:xfrm>
            <a:off x="7689336" y="4306561"/>
            <a:ext cx="922849" cy="1014232"/>
          </a:xfrm>
          <a:prstGeom prst="wedgeRectCallout">
            <a:avLst>
              <a:gd name="adj1" fmla="val -86791"/>
              <a:gd name="adj2" fmla="val -372"/>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latin typeface="HG丸ｺﾞｼｯｸM-PRO" pitchFamily="50" charset="-128"/>
                <a:ea typeface="HG丸ｺﾞｼｯｸM-PRO" pitchFamily="50" charset="-128"/>
              </a:rPr>
              <a:t>誤答</a:t>
            </a:r>
            <a:endParaRPr kumimoji="1" lang="en-US" altLang="ja-JP" sz="2000" b="1" dirty="0" smtClean="0">
              <a:solidFill>
                <a:schemeClr val="tx1"/>
              </a:solidFill>
              <a:latin typeface="HG丸ｺﾞｼｯｸM-PRO" pitchFamily="50" charset="-128"/>
              <a:ea typeface="HG丸ｺﾞｼｯｸM-PRO" pitchFamily="50" charset="-128"/>
            </a:endParaRPr>
          </a:p>
          <a:p>
            <a:pPr algn="ctr"/>
            <a:r>
              <a:rPr lang="en-US" altLang="ja-JP" sz="2000" b="1" dirty="0" smtClean="0">
                <a:solidFill>
                  <a:schemeClr val="tx1"/>
                </a:solidFill>
                <a:latin typeface="HG丸ｺﾞｼｯｸM-PRO" pitchFamily="50" charset="-128"/>
                <a:ea typeface="HG丸ｺﾞｼｯｸM-PRO" pitchFamily="50" charset="-128"/>
              </a:rPr>
              <a:t>35 </a:t>
            </a:r>
            <a:r>
              <a:rPr lang="en-US" altLang="ja-JP" sz="2000" b="1" dirty="0">
                <a:solidFill>
                  <a:schemeClr val="tx1"/>
                </a:solidFill>
                <a:latin typeface="HG丸ｺﾞｼｯｸM-PRO" pitchFamily="50" charset="-128"/>
                <a:ea typeface="HG丸ｺﾞｼｯｸM-PRO" pitchFamily="50" charset="-128"/>
              </a:rPr>
              <a:t>0</a:t>
            </a:r>
            <a:endParaRPr lang="en-US" altLang="ja-JP" sz="2000" b="1" dirty="0" smtClean="0">
              <a:solidFill>
                <a:schemeClr val="tx1"/>
              </a:solidFill>
              <a:latin typeface="HG丸ｺﾞｼｯｸM-PRO" pitchFamily="50" charset="-128"/>
              <a:ea typeface="HG丸ｺﾞｼｯｸM-PRO" pitchFamily="50" charset="-128"/>
            </a:endParaRPr>
          </a:p>
          <a:p>
            <a:pPr algn="ctr"/>
            <a:r>
              <a:rPr lang="ja-JP" altLang="en-US" sz="2000" b="1" dirty="0" smtClean="0">
                <a:solidFill>
                  <a:schemeClr val="tx1"/>
                </a:solidFill>
                <a:latin typeface="HG丸ｺﾞｼｯｸM-PRO" pitchFamily="50" charset="-128"/>
                <a:ea typeface="HG丸ｺﾞｼｯｸM-PRO" pitchFamily="50" charset="-128"/>
              </a:rPr>
              <a:t>％</a:t>
            </a:r>
            <a:endParaRPr kumimoji="1" lang="ja-JP" altLang="en-US" sz="2000" b="1" dirty="0">
              <a:solidFill>
                <a:schemeClr val="tx1"/>
              </a:solidFill>
              <a:latin typeface="HG丸ｺﾞｼｯｸM-PRO" pitchFamily="50" charset="-128"/>
              <a:ea typeface="HG丸ｺﾞｼｯｸM-PRO" pitchFamily="50" charset="-128"/>
            </a:endParaRPr>
          </a:p>
        </p:txBody>
      </p:sp>
      <p:sp>
        <p:nvSpPr>
          <p:cNvPr id="16" name="テキスト ボックス 15"/>
          <p:cNvSpPr txBox="1"/>
          <p:nvPr/>
        </p:nvSpPr>
        <p:spPr>
          <a:xfrm>
            <a:off x="8029264" y="4220145"/>
            <a:ext cx="618779" cy="1015663"/>
          </a:xfrm>
          <a:prstGeom prst="rect">
            <a:avLst/>
          </a:prstGeom>
          <a:noFill/>
        </p:spPr>
        <p:txBody>
          <a:bodyPr wrap="square" rtlCol="0">
            <a:spAutoFit/>
          </a:bodyPr>
          <a:lstStyle/>
          <a:p>
            <a:r>
              <a:rPr kumimoji="1" lang="en-US" altLang="ja-JP" sz="6000" dirty="0" smtClean="0"/>
              <a:t>.</a:t>
            </a:r>
            <a:endParaRPr kumimoji="1" lang="ja-JP" altLang="en-US" sz="6000" dirty="0"/>
          </a:p>
        </p:txBody>
      </p:sp>
    </p:spTree>
    <p:extLst>
      <p:ext uri="{BB962C8B-B14F-4D97-AF65-F5344CB8AC3E}">
        <p14:creationId xmlns:p14="http://schemas.microsoft.com/office/powerpoint/2010/main" val="10968665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理解しよう（中学校数学）</a:t>
            </a:r>
            <a:endParaRPr kumimoji="1" lang="ja-JP" altLang="en-US" sz="2000" b="1" dirty="0"/>
          </a:p>
        </p:txBody>
      </p:sp>
      <p:sp>
        <p:nvSpPr>
          <p:cNvPr id="3" name="テキスト ボックス 2"/>
          <p:cNvSpPr txBox="1"/>
          <p:nvPr/>
        </p:nvSpPr>
        <p:spPr>
          <a:xfrm>
            <a:off x="272958" y="1648653"/>
            <a:ext cx="8679973" cy="2400657"/>
          </a:xfrm>
          <a:prstGeom prst="rect">
            <a:avLst/>
          </a:prstGeom>
          <a:noFill/>
        </p:spPr>
        <p:txBody>
          <a:bodyPr wrap="square" rtlCol="0">
            <a:spAutoFit/>
          </a:bodyPr>
          <a:lstStyle/>
          <a:p>
            <a:pPr>
              <a:lnSpc>
                <a:spcPts val="6000"/>
              </a:lnSpc>
            </a:pPr>
            <a:r>
              <a:rPr kumimoji="1" lang="ja-JP" altLang="en-US" sz="3600" dirty="0" smtClean="0">
                <a:latin typeface="+mn-ea"/>
              </a:rPr>
              <a:t>　ブックレットの</a:t>
            </a:r>
            <a:r>
              <a:rPr kumimoji="1" lang="en-US" altLang="ja-JP" sz="3600" dirty="0" smtClean="0">
                <a:latin typeface="+mn-ea"/>
              </a:rPr>
              <a:t>23</a:t>
            </a:r>
            <a:r>
              <a:rPr kumimoji="1" lang="ja-JP" altLang="en-US" sz="3600" dirty="0" smtClean="0">
                <a:latin typeface="+mn-ea"/>
              </a:rPr>
              <a:t>ページを読んで，つまずきの要因や学習指導のポイント等を確認しましょう。</a:t>
            </a:r>
            <a:endParaRPr kumimoji="1" lang="en-US" altLang="ja-JP" sz="3600" dirty="0" smtClean="0">
              <a:latin typeface="+mn-ea"/>
            </a:endParaRPr>
          </a:p>
        </p:txBody>
      </p:sp>
      <p:pic>
        <p:nvPicPr>
          <p:cNvPr id="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0255" y="3570397"/>
            <a:ext cx="2005013" cy="2816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32440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理解しよう（小学校国語）</a:t>
            </a:r>
            <a:endParaRPr kumimoji="1" lang="ja-JP" altLang="en-US" sz="2000" b="1" dirty="0"/>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538958"/>
            <a:ext cx="1512168" cy="248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角丸四角形吹き出し 3"/>
          <p:cNvSpPr/>
          <p:nvPr/>
        </p:nvSpPr>
        <p:spPr>
          <a:xfrm>
            <a:off x="529351" y="4110165"/>
            <a:ext cx="8085298" cy="2304914"/>
          </a:xfrm>
          <a:prstGeom prst="wedgeRoundRectCallout">
            <a:avLst>
              <a:gd name="adj1" fmla="val 19469"/>
              <a:gd name="adj2" fmla="val -7187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ja-JP" altLang="en-US" sz="1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793077" y="4279105"/>
            <a:ext cx="7787065" cy="2015936"/>
          </a:xfrm>
          <a:prstGeom prst="rect">
            <a:avLst/>
          </a:prstGeom>
          <a:noFill/>
        </p:spPr>
        <p:txBody>
          <a:bodyPr wrap="square" rtlCol="0">
            <a:spAutoFit/>
          </a:bodyPr>
          <a:lstStyle/>
          <a:p>
            <a:pPr>
              <a:lnSpc>
                <a:spcPts val="5000"/>
              </a:lnSpc>
            </a:pP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　</a:t>
            </a:r>
            <a:r>
              <a:rPr lang="ja-JP" altLang="en-US" sz="3600" dirty="0">
                <a:solidFill>
                  <a:prstClr val="black"/>
                </a:solidFill>
                <a:latin typeface="HG丸ｺﾞｼｯｸM-PRO" panose="020F0600000000000000" pitchFamily="50" charset="-128"/>
                <a:ea typeface="HG丸ｺﾞｼｯｸM-PRO" panose="020F0600000000000000" pitchFamily="50" charset="-128"/>
              </a:rPr>
              <a:t>長い文</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を接続語を使って正しく分けることができるようにするためには，どうしたらいいですか？</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6" name="角丸四角形 5"/>
          <p:cNvSpPr/>
          <p:nvPr/>
        </p:nvSpPr>
        <p:spPr>
          <a:xfrm>
            <a:off x="498175" y="1736128"/>
            <a:ext cx="4767664" cy="1943402"/>
          </a:xfrm>
          <a:prstGeom prst="round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endParaRPr lang="ja-JP" altLang="en-US" sz="14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700821" y="2579567"/>
            <a:ext cx="4359042" cy="90418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テキスト ボックス 7"/>
          <p:cNvSpPr txBox="1"/>
          <p:nvPr/>
        </p:nvSpPr>
        <p:spPr>
          <a:xfrm>
            <a:off x="747797" y="2701159"/>
            <a:ext cx="4546705" cy="646331"/>
          </a:xfrm>
          <a:prstGeom prst="rect">
            <a:avLst/>
          </a:prstGeom>
          <a:noFill/>
        </p:spPr>
        <p:txBody>
          <a:bodyPr wrap="square" rtlCol="0">
            <a:spAutoFit/>
          </a:bodyPr>
          <a:lstStyle/>
          <a:p>
            <a:pPr algn="ctr"/>
            <a:r>
              <a:rPr lang="ja-JP" altLang="en-US" sz="3600" dirty="0">
                <a:latin typeface="HG丸ｺﾞｼｯｸM-PRO" panose="020F0600000000000000" pitchFamily="50" charset="-128"/>
                <a:ea typeface="HG丸ｺﾞｼｯｸM-PRO" panose="020F0600000000000000" pitchFamily="50" charset="-128"/>
              </a:rPr>
              <a:t>文</a:t>
            </a:r>
            <a:r>
              <a:rPr lang="ja-JP" altLang="en-US" sz="3600" dirty="0" smtClean="0">
                <a:latin typeface="HG丸ｺﾞｼｯｸM-PRO" panose="020F0600000000000000" pitchFamily="50" charset="-128"/>
                <a:ea typeface="HG丸ｺﾞｼｯｸM-PRO" panose="020F0600000000000000" pitchFamily="50" charset="-128"/>
              </a:rPr>
              <a:t>の構成を捉える</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413214" y="1861321"/>
            <a:ext cx="4841364" cy="646331"/>
          </a:xfrm>
          <a:prstGeom prst="rect">
            <a:avLst/>
          </a:prstGeom>
          <a:noFill/>
        </p:spPr>
        <p:txBody>
          <a:bodyPr wrap="square" rtlCol="0">
            <a:spAutoFit/>
          </a:bodyPr>
          <a:lstStyle/>
          <a:p>
            <a:pPr algn="ctr"/>
            <a:r>
              <a:rPr lang="en-US" altLang="ja-JP" sz="3600" dirty="0" smtClean="0">
                <a:solidFill>
                  <a:prstClr val="black"/>
                </a:solidFill>
                <a:latin typeface="HG丸ｺﾞｼｯｸM-PRO" panose="020F0600000000000000" pitchFamily="50" charset="-128"/>
                <a:ea typeface="HG丸ｺﾞｼｯｸM-PRO" panose="020F0600000000000000" pitchFamily="50" charset="-128"/>
              </a:rPr>
              <a:t>H25</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国語Ａ </a:t>
            </a:r>
            <a:r>
              <a:rPr lang="ja-JP" altLang="en-US" sz="3600" dirty="0">
                <a:solidFill>
                  <a:prstClr val="black"/>
                </a:solidFill>
                <a:latin typeface="HG丸ｺﾞｼｯｸM-PRO" panose="020F0600000000000000" pitchFamily="50" charset="-128"/>
                <a:ea typeface="HG丸ｺﾞｼｯｸM-PRO" panose="020F0600000000000000" pitchFamily="50" charset="-128"/>
              </a:rPr>
              <a:t>３</a:t>
            </a:r>
          </a:p>
        </p:txBody>
      </p:sp>
      <p:sp>
        <p:nvSpPr>
          <p:cNvPr id="10" name="正方形/長方形 9"/>
          <p:cNvSpPr/>
          <p:nvPr/>
        </p:nvSpPr>
        <p:spPr>
          <a:xfrm>
            <a:off x="3849869" y="1951338"/>
            <a:ext cx="558494" cy="51437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513355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四角形吹き出し 22"/>
          <p:cNvSpPr/>
          <p:nvPr/>
        </p:nvSpPr>
        <p:spPr>
          <a:xfrm>
            <a:off x="177105" y="1375296"/>
            <a:ext cx="923330" cy="1653654"/>
          </a:xfrm>
          <a:prstGeom prst="wedgeRectCallout">
            <a:avLst>
              <a:gd name="adj1" fmla="val 13134"/>
              <a:gd name="adj2" fmla="val 65956"/>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理解しよう（小学校国語）</a:t>
            </a:r>
            <a:endParaRPr kumimoji="1" lang="ja-JP" altLang="en-US" sz="2000" b="1" dirty="0"/>
          </a:p>
        </p:txBody>
      </p:sp>
      <p:sp>
        <p:nvSpPr>
          <p:cNvPr id="12" name="テキスト ボックス 11"/>
          <p:cNvSpPr txBox="1"/>
          <p:nvPr/>
        </p:nvSpPr>
        <p:spPr>
          <a:xfrm>
            <a:off x="8403907" y="1375296"/>
            <a:ext cx="492443" cy="2301354"/>
          </a:xfrm>
          <a:prstGeom prst="rect">
            <a:avLst/>
          </a:prstGeom>
          <a:noFill/>
        </p:spPr>
        <p:txBody>
          <a:bodyPr vert="eaVert" wrap="square" rtlCol="0">
            <a:spAutoFit/>
          </a:bodyPr>
          <a:lstStyle/>
          <a:p>
            <a:r>
              <a:rPr kumimoji="1" lang="en-US" altLang="ja-JP" sz="2000" dirty="0" smtClean="0"/>
              <a:t>【</a:t>
            </a:r>
            <a:r>
              <a:rPr kumimoji="1" lang="ja-JP" altLang="en-US" sz="2000" dirty="0" smtClean="0"/>
              <a:t>文章の一部</a:t>
            </a:r>
            <a:r>
              <a:rPr kumimoji="1" lang="en-US" altLang="ja-JP" sz="2000" dirty="0" smtClean="0"/>
              <a:t>】</a:t>
            </a:r>
            <a:endParaRPr kumimoji="1" lang="ja-JP" altLang="en-US" sz="2000" dirty="0"/>
          </a:p>
        </p:txBody>
      </p:sp>
      <p:sp>
        <p:nvSpPr>
          <p:cNvPr id="13" name="テキスト ボックス 12"/>
          <p:cNvSpPr txBox="1"/>
          <p:nvPr/>
        </p:nvSpPr>
        <p:spPr>
          <a:xfrm>
            <a:off x="5295364" y="1485900"/>
            <a:ext cx="3139321" cy="5124450"/>
          </a:xfrm>
          <a:prstGeom prst="rect">
            <a:avLst/>
          </a:prstGeom>
          <a:noFill/>
          <a:ln>
            <a:solidFill>
              <a:schemeClr val="tx1"/>
            </a:solidFill>
          </a:ln>
        </p:spPr>
        <p:txBody>
          <a:bodyPr vert="eaVert" wrap="square" rtlCol="0">
            <a:spAutoFit/>
          </a:bodyPr>
          <a:lstStyle/>
          <a:p>
            <a:r>
              <a:rPr kumimoji="1" lang="ja-JP" altLang="en-US" dirty="0" smtClean="0"/>
              <a:t>　</a:t>
            </a:r>
            <a:r>
              <a:rPr kumimoji="1" lang="ja-JP" altLang="en-US" sz="2400" dirty="0" smtClean="0"/>
              <a:t>放送委員会の役員を決める話し合いをした。ぼくは、委員長を任されることになった。</a:t>
            </a:r>
            <a:r>
              <a:rPr kumimoji="1" lang="ja-JP" altLang="en-US" sz="2400" u="sng" dirty="0" smtClean="0"/>
              <a:t>新しく委員になった五年生は、放送機器の使い方が分からなくて不安そうにしていたので</a:t>
            </a:r>
            <a:r>
              <a:rPr kumimoji="1" lang="ja-JP" altLang="en-US" sz="2400" dirty="0" smtClean="0"/>
              <a:t>、</a:t>
            </a:r>
            <a:r>
              <a:rPr kumimoji="1" lang="ja-JP" altLang="en-US" sz="2400" u="sng" dirty="0" smtClean="0"/>
              <a:t>ぼくは、これまでの経験を生かして</a:t>
            </a:r>
            <a:r>
              <a:rPr kumimoji="1" lang="ja-JP" altLang="en-US" sz="2400" dirty="0" smtClean="0"/>
              <a:t>、</a:t>
            </a:r>
            <a:r>
              <a:rPr kumimoji="1" lang="ja-JP" altLang="en-US" sz="2400" u="sng" dirty="0" smtClean="0"/>
              <a:t>いろいろなことを教えてあげたいと思った。</a:t>
            </a:r>
            <a:endParaRPr kumimoji="1" lang="ja-JP" altLang="en-US" sz="2400" u="sng" dirty="0"/>
          </a:p>
        </p:txBody>
      </p:sp>
      <p:sp>
        <p:nvSpPr>
          <p:cNvPr id="14" name="テキスト ボックス 13"/>
          <p:cNvSpPr txBox="1"/>
          <p:nvPr/>
        </p:nvSpPr>
        <p:spPr>
          <a:xfrm>
            <a:off x="2838033" y="1447800"/>
            <a:ext cx="2339102" cy="5295900"/>
          </a:xfrm>
          <a:prstGeom prst="rect">
            <a:avLst/>
          </a:prstGeom>
          <a:noFill/>
        </p:spPr>
        <p:txBody>
          <a:bodyPr vert="eaVert" wrap="square" rtlCol="0">
            <a:spAutoFit/>
          </a:bodyPr>
          <a:lstStyle/>
          <a:p>
            <a:r>
              <a:rPr lang="ja-JP" altLang="en-US" sz="2000" dirty="0" smtClean="0"/>
              <a:t>二</a:t>
            </a:r>
            <a:r>
              <a:rPr lang="en-US" altLang="ja-JP" sz="2000" dirty="0" smtClean="0"/>
              <a:t>【</a:t>
            </a:r>
            <a:r>
              <a:rPr lang="ja-JP" altLang="en-US" sz="2000" dirty="0" smtClean="0"/>
              <a:t>文章の一部</a:t>
            </a:r>
            <a:r>
              <a:rPr lang="en-US" altLang="ja-JP" sz="2000" dirty="0" smtClean="0"/>
              <a:t>】</a:t>
            </a:r>
            <a:r>
              <a:rPr lang="ja-JP" altLang="en-US" sz="2000" dirty="0" smtClean="0"/>
              <a:t>の中のー部を、主語に注目</a:t>
            </a:r>
            <a:endParaRPr lang="en-US" altLang="ja-JP" sz="2000" dirty="0" smtClean="0"/>
          </a:p>
          <a:p>
            <a:r>
              <a:rPr lang="ja-JP" altLang="en-US" sz="2000" dirty="0"/>
              <a:t>　</a:t>
            </a:r>
            <a:r>
              <a:rPr lang="ja-JP" altLang="en-US" sz="2000" dirty="0" smtClean="0"/>
              <a:t>して二つの内容に分けて書き直します。つ</a:t>
            </a:r>
            <a:endParaRPr lang="en-US" altLang="ja-JP" sz="2000" dirty="0" smtClean="0"/>
          </a:p>
          <a:p>
            <a:r>
              <a:rPr lang="ja-JP" altLang="en-US" sz="2000" dirty="0"/>
              <a:t>　</a:t>
            </a:r>
            <a:r>
              <a:rPr lang="ja-JP" altLang="en-US" sz="2000" dirty="0" smtClean="0"/>
              <a:t>なぎ言葉には，「だから」を使います。</a:t>
            </a:r>
            <a:endParaRPr lang="en-US" altLang="ja-JP" sz="2000" dirty="0" smtClean="0"/>
          </a:p>
          <a:p>
            <a:r>
              <a:rPr lang="ja-JP" altLang="en-US" sz="2000" dirty="0"/>
              <a:t>　</a:t>
            </a:r>
            <a:r>
              <a:rPr lang="ja-JP" altLang="en-US" sz="2000" dirty="0" smtClean="0"/>
              <a:t>　</a:t>
            </a:r>
            <a:r>
              <a:rPr kumimoji="1" lang="ja-JP" altLang="en-US" sz="2000" dirty="0" smtClean="0"/>
              <a:t>一つ目の文の終わりの七文字と、二つ目</a:t>
            </a:r>
            <a:endParaRPr kumimoji="1" lang="en-US" altLang="ja-JP" sz="2000" dirty="0" smtClean="0"/>
          </a:p>
          <a:p>
            <a:r>
              <a:rPr lang="ja-JP" altLang="en-US" sz="2000" dirty="0"/>
              <a:t>　</a:t>
            </a:r>
            <a:r>
              <a:rPr kumimoji="1" lang="ja-JP" altLang="en-US" sz="2000" dirty="0" smtClean="0"/>
              <a:t>の文の「だから、」に続く七文字を書き</a:t>
            </a:r>
            <a:r>
              <a:rPr kumimoji="1" lang="ja-JP" altLang="en-US" sz="2000" dirty="0" err="1" smtClean="0"/>
              <a:t>ま</a:t>
            </a:r>
            <a:endParaRPr kumimoji="1" lang="en-US" altLang="ja-JP" sz="2000" dirty="0" smtClean="0"/>
          </a:p>
          <a:p>
            <a:r>
              <a:rPr lang="ja-JP" altLang="en-US" sz="2000" dirty="0"/>
              <a:t>　</a:t>
            </a:r>
            <a:r>
              <a:rPr kumimoji="1" lang="ja-JP" altLang="en-US" sz="2000" dirty="0" smtClean="0"/>
              <a:t>しょう。なお、読点（、）も字数にふくみ</a:t>
            </a:r>
            <a:endParaRPr kumimoji="1" lang="en-US" altLang="ja-JP" sz="2000" dirty="0" smtClean="0"/>
          </a:p>
          <a:p>
            <a:r>
              <a:rPr lang="ja-JP" altLang="en-US" sz="2000" dirty="0"/>
              <a:t>　</a:t>
            </a:r>
            <a:r>
              <a:rPr kumimoji="1" lang="ja-JP" altLang="en-US" sz="2000" dirty="0" smtClean="0"/>
              <a:t>ます。</a:t>
            </a:r>
            <a:endParaRPr kumimoji="1" lang="ja-JP" altLang="en-US" sz="2000" dirty="0"/>
          </a:p>
        </p:txBody>
      </p:sp>
      <p:sp>
        <p:nvSpPr>
          <p:cNvPr id="15" name="テキスト ボックス 14"/>
          <p:cNvSpPr txBox="1"/>
          <p:nvPr/>
        </p:nvSpPr>
        <p:spPr>
          <a:xfrm>
            <a:off x="1479828" y="3295650"/>
            <a:ext cx="954107" cy="3352800"/>
          </a:xfrm>
          <a:prstGeom prst="rect">
            <a:avLst/>
          </a:prstGeom>
          <a:noFill/>
        </p:spPr>
        <p:txBody>
          <a:bodyPr vert="eaVert" wrap="square" rtlCol="0">
            <a:spAutoFit/>
          </a:bodyPr>
          <a:lstStyle/>
          <a:p>
            <a:r>
              <a:rPr kumimoji="1" lang="ja-JP" altLang="en-US" dirty="0" smtClean="0"/>
              <a:t>そう</a:t>
            </a:r>
            <a:r>
              <a:rPr kumimoji="1" lang="ja-JP" altLang="en-US" dirty="0" err="1" smtClean="0"/>
              <a:t>に</a:t>
            </a:r>
            <a:r>
              <a:rPr kumimoji="1" lang="ja-JP" altLang="en-US" dirty="0" smtClean="0"/>
              <a:t>していた（。だから、）</a:t>
            </a:r>
            <a:endParaRPr kumimoji="1" lang="en-US" altLang="ja-JP" dirty="0" smtClean="0"/>
          </a:p>
          <a:p>
            <a:r>
              <a:rPr kumimoji="1" lang="ja-JP" altLang="en-US" sz="3200" dirty="0" smtClean="0"/>
              <a:t>ぼくは、これま</a:t>
            </a:r>
            <a:endParaRPr kumimoji="1" lang="ja-JP" altLang="en-US" sz="3200" dirty="0"/>
          </a:p>
        </p:txBody>
      </p:sp>
      <p:sp>
        <p:nvSpPr>
          <p:cNvPr id="16" name="テキスト ボックス 15"/>
          <p:cNvSpPr txBox="1"/>
          <p:nvPr/>
        </p:nvSpPr>
        <p:spPr>
          <a:xfrm>
            <a:off x="317778" y="3295650"/>
            <a:ext cx="954107" cy="3352800"/>
          </a:xfrm>
          <a:prstGeom prst="rect">
            <a:avLst/>
          </a:prstGeom>
          <a:noFill/>
        </p:spPr>
        <p:txBody>
          <a:bodyPr vert="eaVert" wrap="square" rtlCol="0">
            <a:spAutoFit/>
          </a:bodyPr>
          <a:lstStyle/>
          <a:p>
            <a:r>
              <a:rPr kumimoji="1" lang="ja-JP" altLang="en-US" dirty="0" smtClean="0"/>
              <a:t>そう</a:t>
            </a:r>
            <a:r>
              <a:rPr kumimoji="1" lang="ja-JP" altLang="en-US" dirty="0" err="1" smtClean="0"/>
              <a:t>に</a:t>
            </a:r>
            <a:r>
              <a:rPr kumimoji="1" lang="ja-JP" altLang="en-US" dirty="0" smtClean="0"/>
              <a:t>していた（。だから、）</a:t>
            </a:r>
            <a:endParaRPr kumimoji="1" lang="en-US" altLang="ja-JP" dirty="0" smtClean="0"/>
          </a:p>
          <a:p>
            <a:r>
              <a:rPr kumimoji="1" lang="ja-JP" altLang="en-US" sz="3200" dirty="0" smtClean="0"/>
              <a:t>経験を生かして</a:t>
            </a:r>
            <a:endParaRPr kumimoji="1" lang="ja-JP" altLang="en-US" sz="3200" dirty="0"/>
          </a:p>
        </p:txBody>
      </p:sp>
      <p:sp>
        <p:nvSpPr>
          <p:cNvPr id="17" name="正方形/長方形 16"/>
          <p:cNvSpPr/>
          <p:nvPr/>
        </p:nvSpPr>
        <p:spPr>
          <a:xfrm>
            <a:off x="2838033" y="1375296"/>
            <a:ext cx="6058317" cy="536840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四角形吹き出し 17"/>
          <p:cNvSpPr/>
          <p:nvPr/>
        </p:nvSpPr>
        <p:spPr>
          <a:xfrm>
            <a:off x="1251228" y="1657418"/>
            <a:ext cx="1282422" cy="1181168"/>
          </a:xfrm>
          <a:prstGeom prst="wedgeRectCallout">
            <a:avLst>
              <a:gd name="adj1" fmla="val 4917"/>
              <a:gd name="adj2" fmla="val 87712"/>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chemeClr val="tx1"/>
                </a:solidFill>
                <a:latin typeface="HG丸ｺﾞｼｯｸM-PRO" pitchFamily="50" charset="-128"/>
                <a:ea typeface="HG丸ｺﾞｼｯｸM-PRO" pitchFamily="50" charset="-128"/>
              </a:rPr>
              <a:t>正答</a:t>
            </a:r>
            <a:endParaRPr kumimoji="1" lang="en-US" altLang="ja-JP" sz="2800" b="1" dirty="0" smtClean="0">
              <a:solidFill>
                <a:schemeClr val="tx1"/>
              </a:solidFill>
              <a:latin typeface="HG丸ｺﾞｼｯｸM-PRO" pitchFamily="50" charset="-128"/>
              <a:ea typeface="HG丸ｺﾞｼｯｸM-PRO" pitchFamily="50" charset="-128"/>
            </a:endParaRPr>
          </a:p>
          <a:p>
            <a:pPr algn="ctr"/>
            <a:r>
              <a:rPr lang="en-US" altLang="ja-JP" sz="2400" b="1" dirty="0" smtClean="0">
                <a:solidFill>
                  <a:schemeClr val="tx1"/>
                </a:solidFill>
                <a:latin typeface="HG丸ｺﾞｼｯｸM-PRO" pitchFamily="50" charset="-128"/>
                <a:ea typeface="HG丸ｺﾞｼｯｸM-PRO" pitchFamily="50" charset="-128"/>
              </a:rPr>
              <a:t>20 7</a:t>
            </a:r>
            <a:r>
              <a:rPr lang="ja-JP" altLang="en-US" sz="2400" b="1" dirty="0" smtClean="0">
                <a:solidFill>
                  <a:schemeClr val="tx1"/>
                </a:solidFill>
                <a:latin typeface="HG丸ｺﾞｼｯｸM-PRO" pitchFamily="50" charset="-128"/>
                <a:ea typeface="HG丸ｺﾞｼｯｸM-PRO" pitchFamily="50" charset="-128"/>
              </a:rPr>
              <a:t>％</a:t>
            </a:r>
            <a:endParaRPr kumimoji="1" lang="ja-JP" altLang="en-US" sz="2400" b="1" dirty="0">
              <a:solidFill>
                <a:schemeClr val="tx1"/>
              </a:solidFill>
              <a:latin typeface="HG丸ｺﾞｼｯｸM-PRO" pitchFamily="50" charset="-128"/>
              <a:ea typeface="HG丸ｺﾞｼｯｸM-PRO" pitchFamily="50" charset="-128"/>
            </a:endParaRPr>
          </a:p>
        </p:txBody>
      </p:sp>
      <p:sp>
        <p:nvSpPr>
          <p:cNvPr id="21" name="テキスト ボックス 20"/>
          <p:cNvSpPr txBox="1"/>
          <p:nvPr/>
        </p:nvSpPr>
        <p:spPr>
          <a:xfrm>
            <a:off x="1684912" y="1847918"/>
            <a:ext cx="618779" cy="1015663"/>
          </a:xfrm>
          <a:prstGeom prst="rect">
            <a:avLst/>
          </a:prstGeom>
          <a:noFill/>
        </p:spPr>
        <p:txBody>
          <a:bodyPr wrap="square" rtlCol="0">
            <a:spAutoFit/>
          </a:bodyPr>
          <a:lstStyle/>
          <a:p>
            <a:r>
              <a:rPr kumimoji="1" lang="en-US" altLang="ja-JP" sz="6000" dirty="0" smtClean="0"/>
              <a:t>.</a:t>
            </a:r>
            <a:endParaRPr kumimoji="1" lang="ja-JP" altLang="en-US" sz="6000" dirty="0"/>
          </a:p>
        </p:txBody>
      </p:sp>
      <p:sp>
        <p:nvSpPr>
          <p:cNvPr id="22" name="テキスト ボックス 21"/>
          <p:cNvSpPr txBox="1"/>
          <p:nvPr/>
        </p:nvSpPr>
        <p:spPr>
          <a:xfrm>
            <a:off x="177105" y="1375296"/>
            <a:ext cx="923330" cy="1653654"/>
          </a:xfrm>
          <a:prstGeom prst="rect">
            <a:avLst/>
          </a:prstGeom>
          <a:noFill/>
        </p:spPr>
        <p:txBody>
          <a:bodyPr vert="eaVert" wrap="square" rtlCol="0">
            <a:spAutoFit/>
          </a:bodyPr>
          <a:lstStyle/>
          <a:p>
            <a:r>
              <a:rPr lang="ja-JP" altLang="en-US" sz="2400" dirty="0"/>
              <a:t>主語が</a:t>
            </a:r>
            <a:r>
              <a:rPr lang="ja-JP" altLang="en-US" sz="2400" dirty="0" smtClean="0"/>
              <a:t>省略</a:t>
            </a:r>
            <a:endParaRPr lang="en-US" altLang="ja-JP" sz="2400" dirty="0" smtClean="0"/>
          </a:p>
          <a:p>
            <a:r>
              <a:rPr lang="ja-JP" altLang="en-US" sz="2400" dirty="0" smtClean="0"/>
              <a:t>された</a:t>
            </a:r>
            <a:r>
              <a:rPr lang="ja-JP" altLang="en-US" sz="2400" dirty="0"/>
              <a:t>誤答</a:t>
            </a:r>
            <a:endParaRPr kumimoji="1" lang="ja-JP" altLang="en-US" sz="2400" dirty="0"/>
          </a:p>
        </p:txBody>
      </p:sp>
    </p:spTree>
    <p:extLst>
      <p:ext uri="{BB962C8B-B14F-4D97-AF65-F5344CB8AC3E}">
        <p14:creationId xmlns:p14="http://schemas.microsoft.com/office/powerpoint/2010/main" val="1177804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理解しよう（小学校国語）</a:t>
            </a:r>
            <a:endParaRPr kumimoji="1" lang="ja-JP" altLang="en-US" sz="2000" b="1" dirty="0"/>
          </a:p>
        </p:txBody>
      </p:sp>
      <p:sp>
        <p:nvSpPr>
          <p:cNvPr id="3" name="テキスト ボックス 2"/>
          <p:cNvSpPr txBox="1"/>
          <p:nvPr/>
        </p:nvSpPr>
        <p:spPr>
          <a:xfrm>
            <a:off x="272958" y="1648653"/>
            <a:ext cx="8679973" cy="2400657"/>
          </a:xfrm>
          <a:prstGeom prst="rect">
            <a:avLst/>
          </a:prstGeom>
          <a:noFill/>
        </p:spPr>
        <p:txBody>
          <a:bodyPr wrap="square" rtlCol="0">
            <a:spAutoFit/>
          </a:bodyPr>
          <a:lstStyle/>
          <a:p>
            <a:pPr>
              <a:lnSpc>
                <a:spcPts val="6000"/>
              </a:lnSpc>
            </a:pPr>
            <a:r>
              <a:rPr kumimoji="1" lang="ja-JP" altLang="en-US" sz="3600" dirty="0" smtClean="0">
                <a:latin typeface="+mn-ea"/>
              </a:rPr>
              <a:t>　ブックレットの４ページを読んで，つまずきの要因や学習指導のポイント等を確認しましょう。</a:t>
            </a:r>
            <a:endParaRPr kumimoji="1" lang="en-US" altLang="ja-JP" sz="3600" dirty="0" smtClean="0">
              <a:latin typeface="+mn-ea"/>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5751" y="3638549"/>
            <a:ext cx="2631950" cy="2789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9920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理解しよう（小学校算数）</a:t>
            </a:r>
            <a:endParaRPr kumimoji="1" lang="ja-JP" altLang="en-US" sz="2000" b="1" dirty="0"/>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538958"/>
            <a:ext cx="1512168" cy="248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角丸四角形吹き出し 3"/>
          <p:cNvSpPr/>
          <p:nvPr/>
        </p:nvSpPr>
        <p:spPr>
          <a:xfrm>
            <a:off x="529351" y="4110165"/>
            <a:ext cx="8085298" cy="2304914"/>
          </a:xfrm>
          <a:prstGeom prst="wedgeRoundRectCallout">
            <a:avLst>
              <a:gd name="adj1" fmla="val 19469"/>
              <a:gd name="adj2" fmla="val -7187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ja-JP" altLang="en-US" sz="1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793077" y="4279105"/>
            <a:ext cx="7787065" cy="2015936"/>
          </a:xfrm>
          <a:prstGeom prst="rect">
            <a:avLst/>
          </a:prstGeom>
          <a:noFill/>
        </p:spPr>
        <p:txBody>
          <a:bodyPr wrap="square" rtlCol="0">
            <a:spAutoFit/>
          </a:bodyPr>
          <a:lstStyle/>
          <a:p>
            <a:pPr>
              <a:lnSpc>
                <a:spcPts val="5000"/>
              </a:lnSpc>
            </a:pP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　割合</a:t>
            </a:r>
            <a:r>
              <a:rPr lang="ja-JP" altLang="en-US" sz="3600" dirty="0">
                <a:solidFill>
                  <a:prstClr val="black"/>
                </a:solidFill>
                <a:latin typeface="HG丸ｺﾞｼｯｸM-PRO" panose="020F0600000000000000" pitchFamily="50" charset="-128"/>
                <a:ea typeface="HG丸ｺﾞｼｯｸM-PRO" panose="020F0600000000000000" pitchFamily="50" charset="-128"/>
              </a:rPr>
              <a:t>が１より小さくなっても，正しく立式できるようにするためには，どうしたらいいですか</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6" name="角丸四角形 5"/>
          <p:cNvSpPr/>
          <p:nvPr/>
        </p:nvSpPr>
        <p:spPr>
          <a:xfrm>
            <a:off x="498175" y="1736128"/>
            <a:ext cx="4767664" cy="1943402"/>
          </a:xfrm>
          <a:prstGeom prst="round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endParaRPr lang="ja-JP" altLang="en-US" sz="14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700821" y="2579567"/>
            <a:ext cx="4359042" cy="90418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テキスト ボックス 7"/>
          <p:cNvSpPr txBox="1"/>
          <p:nvPr/>
        </p:nvSpPr>
        <p:spPr>
          <a:xfrm>
            <a:off x="747797" y="2701159"/>
            <a:ext cx="4546705" cy="646331"/>
          </a:xfrm>
          <a:prstGeom prst="rect">
            <a:avLst/>
          </a:prstGeom>
          <a:noFill/>
        </p:spPr>
        <p:txBody>
          <a:bodyPr wrap="square" rtlCol="0">
            <a:spAutoFit/>
          </a:bodyPr>
          <a:lstStyle/>
          <a:p>
            <a:pPr algn="ctr"/>
            <a:r>
              <a:rPr lang="ja-JP" altLang="en-US" sz="3600" dirty="0" smtClean="0">
                <a:latin typeface="HG丸ｺﾞｼｯｸM-PRO" panose="020F0600000000000000" pitchFamily="50" charset="-128"/>
                <a:ea typeface="HG丸ｺﾞｼｯｸM-PRO" panose="020F0600000000000000" pitchFamily="50" charset="-128"/>
              </a:rPr>
              <a:t>乗法の意味（割合） </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413214" y="1861321"/>
            <a:ext cx="4841364" cy="646331"/>
          </a:xfrm>
          <a:prstGeom prst="rect">
            <a:avLst/>
          </a:prstGeom>
          <a:noFill/>
        </p:spPr>
        <p:txBody>
          <a:bodyPr wrap="square" rtlCol="0">
            <a:spAutoFit/>
          </a:bodyPr>
          <a:lstStyle/>
          <a:p>
            <a:pPr algn="ctr"/>
            <a:r>
              <a:rPr lang="en-US" altLang="ja-JP" sz="3600" dirty="0" smtClean="0">
                <a:solidFill>
                  <a:prstClr val="black"/>
                </a:solidFill>
                <a:latin typeface="HG丸ｺﾞｼｯｸM-PRO" panose="020F0600000000000000" pitchFamily="50" charset="-128"/>
                <a:ea typeface="HG丸ｺﾞｼｯｸM-PRO" panose="020F0600000000000000" pitchFamily="50" charset="-128"/>
              </a:rPr>
              <a:t>H26</a:t>
            </a:r>
            <a:r>
              <a:rPr lang="ja-JP" altLang="en-US" sz="3600" dirty="0">
                <a:solidFill>
                  <a:prstClr val="black"/>
                </a:solidFill>
                <a:latin typeface="HG丸ｺﾞｼｯｸM-PRO" panose="020F0600000000000000" pitchFamily="50" charset="-128"/>
                <a:ea typeface="HG丸ｺﾞｼｯｸM-PRO" panose="020F0600000000000000" pitchFamily="50" charset="-128"/>
              </a:rPr>
              <a:t>算数</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Ａ ２</a:t>
            </a:r>
            <a:endParaRPr lang="ja-JP" altLang="en-US" sz="3600" dirty="0">
              <a:solidFill>
                <a:prstClr val="black"/>
              </a:solidFill>
              <a:latin typeface="HG丸ｺﾞｼｯｸM-PRO" panose="020F0600000000000000" pitchFamily="50" charset="-128"/>
              <a:ea typeface="HG丸ｺﾞｼｯｸM-PRO" panose="020F0600000000000000" pitchFamily="50" charset="-128"/>
            </a:endParaRPr>
          </a:p>
        </p:txBody>
      </p:sp>
      <p:sp>
        <p:nvSpPr>
          <p:cNvPr id="10" name="正方形/長方形 9"/>
          <p:cNvSpPr/>
          <p:nvPr/>
        </p:nvSpPr>
        <p:spPr>
          <a:xfrm>
            <a:off x="3849869" y="1951338"/>
            <a:ext cx="558494" cy="51437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838193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理解しよう（小学校算数）</a:t>
            </a:r>
            <a:endParaRPr kumimoji="1" lang="ja-JP" altLang="en-US" sz="2000" b="1" dirty="0"/>
          </a:p>
        </p:txBody>
      </p:sp>
      <p:sp>
        <p:nvSpPr>
          <p:cNvPr id="3" name="正方形/長方形 2"/>
          <p:cNvSpPr/>
          <p:nvPr/>
        </p:nvSpPr>
        <p:spPr>
          <a:xfrm>
            <a:off x="375134" y="1664366"/>
            <a:ext cx="8393731" cy="4967968"/>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solidFill>
                <a:schemeClr val="tx1"/>
              </a:solidFill>
              <a:latin typeface="HG丸ｺﾞｼｯｸM-PRO" panose="020F0600000000000000" pitchFamily="50" charset="-128"/>
              <a:ea typeface="HG丸ｺﾞｼｯｸM-PRO" panose="020F0600000000000000" pitchFamily="50" charset="-128"/>
            </a:endParaRPr>
          </a:p>
        </p:txBody>
      </p:sp>
      <p:sp>
        <p:nvSpPr>
          <p:cNvPr id="4" name="テキスト ボックス 3"/>
          <p:cNvSpPr txBox="1"/>
          <p:nvPr/>
        </p:nvSpPr>
        <p:spPr>
          <a:xfrm>
            <a:off x="449907" y="1885714"/>
            <a:ext cx="8229313" cy="1815882"/>
          </a:xfrm>
          <a:prstGeom prst="rect">
            <a:avLst/>
          </a:prstGeom>
          <a:noFill/>
        </p:spPr>
        <p:txBody>
          <a:bodyPr wrap="square" rtlCol="0">
            <a:spAutoFit/>
          </a:bodyPr>
          <a:lstStyle/>
          <a:p>
            <a:r>
              <a:rPr lang="ja-JP" altLang="en-US" sz="2800" dirty="0" smtClean="0">
                <a:latin typeface="HG丸ｺﾞｼｯｸM-PRO" panose="020F0600000000000000" pitchFamily="50" charset="-128"/>
                <a:ea typeface="HG丸ｺﾞｼｯｸM-PRO" panose="020F0600000000000000" pitchFamily="50" charset="-128"/>
              </a:rPr>
              <a:t>　右の</a:t>
            </a:r>
            <a:r>
              <a:rPr lang="ja-JP" altLang="en-US" sz="2800" dirty="0">
                <a:latin typeface="HG丸ｺﾞｼｯｸM-PRO" panose="020F0600000000000000" pitchFamily="50" charset="-128"/>
                <a:ea typeface="HG丸ｺﾞｼｯｸM-PRO" panose="020F0600000000000000" pitchFamily="50" charset="-128"/>
              </a:rPr>
              <a:t>図</a:t>
            </a:r>
            <a:r>
              <a:rPr lang="ja-JP" altLang="en-US" sz="2800" dirty="0" smtClean="0">
                <a:latin typeface="HG丸ｺﾞｼｯｸM-PRO" panose="020F0600000000000000" pitchFamily="50" charset="-128"/>
                <a:ea typeface="HG丸ｺﾞｼｯｸM-PRO" panose="020F0600000000000000" pitchFamily="50" charset="-128"/>
              </a:rPr>
              <a:t>のように，白い</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テープの長さをもとにし</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smtClean="0">
                <a:latin typeface="HG丸ｺﾞｼｯｸM-PRO" panose="020F0600000000000000" pitchFamily="50" charset="-128"/>
                <a:ea typeface="HG丸ｺﾞｼｯｸM-PRO" panose="020F0600000000000000" pitchFamily="50" charset="-128"/>
              </a:rPr>
              <a:t>て</a:t>
            </a:r>
            <a:r>
              <a:rPr lang="ja-JP" altLang="en-US" sz="2800" dirty="0">
                <a:latin typeface="HG丸ｺﾞｼｯｸM-PRO" panose="020F0600000000000000" pitchFamily="50" charset="-128"/>
                <a:ea typeface="HG丸ｺﾞｼｯｸM-PRO" panose="020F0600000000000000" pitchFamily="50" charset="-128"/>
              </a:rPr>
              <a:t>，</a:t>
            </a:r>
            <a:r>
              <a:rPr lang="en-US" altLang="ja-JP" sz="2800" dirty="0" smtClean="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赤いテープと青いテ</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2800" dirty="0" err="1" smtClean="0">
                <a:latin typeface="HG丸ｺﾞｼｯｸM-PRO" panose="020F0600000000000000" pitchFamily="50" charset="-128"/>
                <a:ea typeface="HG丸ｺﾞｼｯｸM-PRO" panose="020F0600000000000000" pitchFamily="50" charset="-128"/>
              </a:rPr>
              <a:t>ー</a:t>
            </a:r>
            <a:r>
              <a:rPr lang="ja-JP" altLang="en-US" sz="2800" dirty="0" smtClean="0">
                <a:latin typeface="HG丸ｺﾞｼｯｸM-PRO" panose="020F0600000000000000" pitchFamily="50" charset="-128"/>
                <a:ea typeface="HG丸ｺﾞｼｯｸM-PRO" panose="020F0600000000000000" pitchFamily="50" charset="-128"/>
              </a:rPr>
              <a:t>プの長さを表しました。</a:t>
            </a:r>
            <a:endParaRPr lang="en-US" altLang="ja-JP" sz="2800" dirty="0" smtClean="0">
              <a:latin typeface="HG丸ｺﾞｼｯｸM-PRO" panose="020F0600000000000000" pitchFamily="50" charset="-128"/>
              <a:ea typeface="HG丸ｺﾞｼｯｸM-PRO" panose="020F0600000000000000" pitchFamily="50" charset="-128"/>
            </a:endParaRPr>
          </a:p>
        </p:txBody>
      </p:sp>
      <p:pic>
        <p:nvPicPr>
          <p:cNvPr id="5" name="図 4"/>
          <p:cNvPicPr>
            <a:picLocks noChangeAspect="1"/>
          </p:cNvPicPr>
          <p:nvPr/>
        </p:nvPicPr>
        <p:blipFill>
          <a:blip r:embed="rId3" cstate="print"/>
          <a:stretch>
            <a:fillRect/>
          </a:stretch>
        </p:blipFill>
        <p:spPr>
          <a:xfrm>
            <a:off x="4716308" y="1809873"/>
            <a:ext cx="3921828" cy="1950887"/>
          </a:xfrm>
          <a:prstGeom prst="rect">
            <a:avLst/>
          </a:prstGeom>
          <a:ln>
            <a:solidFill>
              <a:schemeClr val="tx1"/>
            </a:solidFill>
          </a:ln>
        </p:spPr>
      </p:pic>
      <p:sp>
        <p:nvSpPr>
          <p:cNvPr id="6" name="テキスト ボックス 5"/>
          <p:cNvSpPr txBox="1"/>
          <p:nvPr/>
        </p:nvSpPr>
        <p:spPr>
          <a:xfrm>
            <a:off x="375135" y="4188346"/>
            <a:ext cx="8643618" cy="2431435"/>
          </a:xfrm>
          <a:prstGeom prst="rect">
            <a:avLst/>
          </a:prstGeom>
          <a:noFill/>
        </p:spPr>
        <p:txBody>
          <a:bodyPr wrap="square" rtlCol="0">
            <a:spAutoFit/>
          </a:bodyPr>
          <a:lstStyle/>
          <a:p>
            <a:r>
              <a:rPr lang="ja-JP" altLang="en-US" sz="2800" dirty="0" smtClean="0">
                <a:latin typeface="HG丸ｺﾞｼｯｸM-PRO" panose="020F0600000000000000" pitchFamily="50" charset="-128"/>
                <a:ea typeface="HG丸ｺﾞｼｯｸM-PRO" panose="020F0600000000000000" pitchFamily="50" charset="-128"/>
              </a:rPr>
              <a:t>（２）青いテープの長さを求める式を，下の</a:t>
            </a:r>
            <a:r>
              <a:rPr lang="ja-JP" altLang="en-US" sz="2800" b="1" dirty="0" smtClean="0">
                <a:latin typeface="HG丸ｺﾞｼｯｸM-PRO" panose="020F0600000000000000" pitchFamily="50" charset="-128"/>
                <a:ea typeface="HG丸ｺﾞｼｯｸM-PRO" panose="020F0600000000000000" pitchFamily="50" charset="-128"/>
              </a:rPr>
              <a:t>１</a:t>
            </a:r>
            <a:r>
              <a:rPr lang="ja-JP" altLang="en-US" sz="2800" dirty="0" smtClean="0">
                <a:latin typeface="HG丸ｺﾞｼｯｸM-PRO" panose="020F0600000000000000" pitchFamily="50" charset="-128"/>
                <a:ea typeface="HG丸ｺﾞｼｯｸM-PRO" panose="020F0600000000000000" pitchFamily="50" charset="-128"/>
              </a:rPr>
              <a:t>から   </a:t>
            </a:r>
            <a:r>
              <a:rPr lang="en-US" altLang="ja-JP" sz="2800" dirty="0" smtClean="0">
                <a:latin typeface="HG丸ｺﾞｼｯｸM-PRO" panose="020F0600000000000000" pitchFamily="50" charset="-128"/>
                <a:ea typeface="HG丸ｺﾞｼｯｸM-PRO" panose="020F0600000000000000" pitchFamily="50" charset="-128"/>
              </a:rPr>
              <a:t/>
            </a:r>
            <a:br>
              <a:rPr lang="en-US" altLang="ja-JP" sz="2800" dirty="0" smtClean="0">
                <a:latin typeface="HG丸ｺﾞｼｯｸM-PRO" panose="020F0600000000000000" pitchFamily="50" charset="-128"/>
                <a:ea typeface="HG丸ｺﾞｼｯｸM-PRO" panose="020F0600000000000000" pitchFamily="50" charset="-128"/>
              </a:rPr>
            </a:br>
            <a:r>
              <a:rPr lang="en-US" altLang="ja-JP" sz="2800" dirty="0" smtClean="0">
                <a:latin typeface="HG丸ｺﾞｼｯｸM-PRO" panose="020F0600000000000000" pitchFamily="50" charset="-128"/>
                <a:ea typeface="HG丸ｺﾞｼｯｸM-PRO" panose="020F0600000000000000" pitchFamily="50" charset="-128"/>
              </a:rPr>
              <a:t>      </a:t>
            </a:r>
            <a:r>
              <a:rPr lang="ja-JP" altLang="en-US" sz="2800" b="1" dirty="0" smtClean="0">
                <a:latin typeface="HG丸ｺﾞｼｯｸM-PRO" panose="020F0600000000000000" pitchFamily="50" charset="-128"/>
                <a:ea typeface="HG丸ｺﾞｼｯｸM-PRO" panose="020F0600000000000000" pitchFamily="50" charset="-128"/>
              </a:rPr>
              <a:t>４</a:t>
            </a:r>
            <a:r>
              <a:rPr lang="ja-JP" altLang="en-US" sz="2800" dirty="0" smtClean="0">
                <a:latin typeface="HG丸ｺﾞｼｯｸM-PRO" panose="020F0600000000000000" pitchFamily="50" charset="-128"/>
                <a:ea typeface="HG丸ｺﾞｼｯｸM-PRO" panose="020F0600000000000000" pitchFamily="50" charset="-128"/>
              </a:rPr>
              <a:t>までの中から１つ選んで，その番号を書き  </a:t>
            </a:r>
            <a:endParaRPr lang="en-US" altLang="ja-JP" sz="2800" dirty="0" smtClean="0">
              <a:latin typeface="HG丸ｺﾞｼｯｸM-PRO" panose="020F0600000000000000" pitchFamily="50" charset="-128"/>
              <a:ea typeface="HG丸ｺﾞｼｯｸM-PRO" panose="020F0600000000000000" pitchFamily="50" charset="-128"/>
            </a:endParaRPr>
          </a:p>
          <a:p>
            <a:r>
              <a:rPr lang="en-US" altLang="ja-JP" sz="2800" dirty="0" smtClean="0">
                <a:latin typeface="HG丸ｺﾞｼｯｸM-PRO" panose="020F0600000000000000" pitchFamily="50" charset="-128"/>
                <a:ea typeface="HG丸ｺﾞｼｯｸM-PRO" panose="020F0600000000000000" pitchFamily="50" charset="-128"/>
              </a:rPr>
              <a:t>      </a:t>
            </a:r>
            <a:r>
              <a:rPr lang="ja-JP" altLang="en-US" sz="2800" dirty="0" smtClean="0">
                <a:latin typeface="HG丸ｺﾞｼｯｸM-PRO" panose="020F0600000000000000" pitchFamily="50" charset="-128"/>
                <a:ea typeface="HG丸ｺﾞｼｯｸM-PRO" panose="020F0600000000000000" pitchFamily="50" charset="-128"/>
              </a:rPr>
              <a:t>ましょう。</a:t>
            </a:r>
            <a:endParaRPr lang="en-US" altLang="ja-JP" sz="2800" dirty="0" smtClean="0">
              <a:latin typeface="HG丸ｺﾞｼｯｸM-PRO" panose="020F0600000000000000" pitchFamily="50" charset="-128"/>
              <a:ea typeface="HG丸ｺﾞｼｯｸM-PRO" panose="020F0600000000000000" pitchFamily="50" charset="-128"/>
            </a:endParaRPr>
          </a:p>
          <a:p>
            <a:r>
              <a:rPr lang="ja-JP" altLang="en-US" sz="1200" dirty="0">
                <a:solidFill>
                  <a:schemeClr val="bg1"/>
                </a:solidFill>
                <a:latin typeface="HG丸ｺﾞｼｯｸM-PRO" panose="020F0600000000000000" pitchFamily="50" charset="-128"/>
                <a:ea typeface="HG丸ｺﾞｼｯｸM-PRO" panose="020F0600000000000000" pitchFamily="50" charset="-128"/>
              </a:rPr>
              <a:t>あ</a:t>
            </a:r>
            <a:endParaRPr lang="en-US" altLang="ja-JP" sz="1200" dirty="0" smtClean="0">
              <a:solidFill>
                <a:schemeClr val="bg1"/>
              </a:solidFill>
              <a:latin typeface="HG丸ｺﾞｼｯｸM-PRO" panose="020F0600000000000000" pitchFamily="50" charset="-128"/>
              <a:ea typeface="HG丸ｺﾞｼｯｸM-PRO" panose="020F0600000000000000" pitchFamily="50" charset="-128"/>
            </a:endParaRPr>
          </a:p>
          <a:p>
            <a:r>
              <a:rPr lang="ja-JP" altLang="en-US" sz="2800" b="1" dirty="0" smtClean="0">
                <a:solidFill>
                  <a:prstClr val="black"/>
                </a:solidFill>
                <a:latin typeface="HG丸ｺﾞｼｯｸM-PRO" panose="020F0600000000000000" pitchFamily="50" charset="-128"/>
                <a:ea typeface="HG丸ｺﾞｼｯｸM-PRO" panose="020F0600000000000000" pitchFamily="50" charset="-128"/>
              </a:rPr>
              <a:t>　　　　　１ </a:t>
            </a:r>
            <a:r>
              <a:rPr lang="en-US" altLang="ja-JP" sz="2800" dirty="0" smtClean="0">
                <a:latin typeface="HG丸ｺﾞｼｯｸM-PRO" panose="020F0600000000000000" pitchFamily="50" charset="-128"/>
                <a:ea typeface="HG丸ｺﾞｼｯｸM-PRO" panose="020F0600000000000000" pitchFamily="50" charset="-128"/>
              </a:rPr>
              <a:t>80</a:t>
            </a:r>
            <a:r>
              <a:rPr lang="ja-JP" altLang="en-US" sz="2800" dirty="0" smtClean="0">
                <a:latin typeface="HG丸ｺﾞｼｯｸM-PRO" panose="020F0600000000000000" pitchFamily="50" charset="-128"/>
                <a:ea typeface="HG丸ｺﾞｼｯｸM-PRO" panose="020F0600000000000000" pitchFamily="50" charset="-128"/>
              </a:rPr>
              <a:t>＋</a:t>
            </a:r>
            <a:r>
              <a:rPr lang="en-US" altLang="ja-JP" sz="2800" dirty="0" smtClean="0">
                <a:latin typeface="HG丸ｺﾞｼｯｸM-PRO" panose="020F0600000000000000" pitchFamily="50" charset="-128"/>
                <a:ea typeface="HG丸ｺﾞｼｯｸM-PRO" panose="020F0600000000000000" pitchFamily="50" charset="-128"/>
              </a:rPr>
              <a:t>0.6</a:t>
            </a:r>
            <a:r>
              <a:rPr lang="ja-JP" altLang="en-US" sz="2800" dirty="0" smtClean="0">
                <a:latin typeface="HG丸ｺﾞｼｯｸM-PRO" panose="020F0600000000000000" pitchFamily="50" charset="-128"/>
                <a:ea typeface="HG丸ｺﾞｼｯｸM-PRO" panose="020F0600000000000000" pitchFamily="50" charset="-128"/>
              </a:rPr>
              <a:t>　</a:t>
            </a:r>
            <a:r>
              <a:rPr lang="ja-JP" altLang="en-US" sz="2800" dirty="0">
                <a:latin typeface="HG丸ｺﾞｼｯｸM-PRO" panose="020F0600000000000000" pitchFamily="50" charset="-128"/>
                <a:ea typeface="HG丸ｺﾞｼｯｸM-PRO" panose="020F0600000000000000" pitchFamily="50" charset="-128"/>
              </a:rPr>
              <a:t> </a:t>
            </a:r>
            <a:r>
              <a:rPr lang="ja-JP" altLang="en-US" sz="2800" b="1" dirty="0" smtClean="0">
                <a:solidFill>
                  <a:prstClr val="black"/>
                </a:solidFill>
                <a:latin typeface="HG丸ｺﾞｼｯｸM-PRO" panose="020F0600000000000000" pitchFamily="50" charset="-128"/>
                <a:ea typeface="HG丸ｺﾞｼｯｸM-PRO" panose="020F0600000000000000" pitchFamily="50" charset="-128"/>
              </a:rPr>
              <a:t>２ </a:t>
            </a:r>
            <a:r>
              <a:rPr kumimoji="1" lang="en-US" altLang="ja-JP" sz="2800" dirty="0" smtClean="0">
                <a:latin typeface="HG丸ｺﾞｼｯｸM-PRO" panose="020F0600000000000000" pitchFamily="50" charset="-128"/>
                <a:ea typeface="HG丸ｺﾞｼｯｸM-PRO" panose="020F0600000000000000" pitchFamily="50" charset="-128"/>
              </a:rPr>
              <a:t>80</a:t>
            </a:r>
            <a:r>
              <a:rPr kumimoji="1" lang="ja-JP" altLang="en-US" sz="2800" dirty="0" smtClean="0">
                <a:latin typeface="HG丸ｺﾞｼｯｸM-PRO" panose="020F0600000000000000" pitchFamily="50" charset="-128"/>
                <a:ea typeface="HG丸ｺﾞｼｯｸM-PRO" panose="020F0600000000000000" pitchFamily="50" charset="-128"/>
              </a:rPr>
              <a:t>－</a:t>
            </a:r>
            <a:r>
              <a:rPr kumimoji="1" lang="en-US" altLang="ja-JP" sz="2800" dirty="0" smtClean="0">
                <a:latin typeface="HG丸ｺﾞｼｯｸM-PRO" panose="020F0600000000000000" pitchFamily="50" charset="-128"/>
                <a:ea typeface="HG丸ｺﾞｼｯｸM-PRO" panose="020F0600000000000000" pitchFamily="50" charset="-128"/>
              </a:rPr>
              <a:t>0.6</a:t>
            </a:r>
            <a:endParaRPr lang="en-US" altLang="ja-JP" sz="2800" dirty="0">
              <a:latin typeface="HG丸ｺﾞｼｯｸM-PRO" panose="020F0600000000000000" pitchFamily="50" charset="-128"/>
              <a:ea typeface="HG丸ｺﾞｼｯｸM-PRO" panose="020F0600000000000000" pitchFamily="50" charset="-128"/>
            </a:endParaRPr>
          </a:p>
          <a:p>
            <a:r>
              <a:rPr lang="ja-JP" altLang="en-US" sz="2800" b="1" dirty="0" smtClean="0">
                <a:solidFill>
                  <a:prstClr val="black"/>
                </a:solidFill>
                <a:latin typeface="HG丸ｺﾞｼｯｸM-PRO" panose="020F0600000000000000" pitchFamily="50" charset="-128"/>
                <a:ea typeface="HG丸ｺﾞｼｯｸM-PRO" panose="020F0600000000000000" pitchFamily="50" charset="-128"/>
              </a:rPr>
              <a:t>　　　　　３ </a:t>
            </a:r>
            <a:r>
              <a:rPr lang="en-US" altLang="ja-JP" sz="2800" dirty="0" smtClean="0">
                <a:latin typeface="HG丸ｺﾞｼｯｸM-PRO" panose="020F0600000000000000" pitchFamily="50" charset="-128"/>
                <a:ea typeface="HG丸ｺﾞｼｯｸM-PRO" panose="020F0600000000000000" pitchFamily="50" charset="-128"/>
              </a:rPr>
              <a:t>80×0.4</a:t>
            </a:r>
            <a:r>
              <a:rPr lang="ja-JP" altLang="en-US" sz="2800" dirty="0" smtClean="0">
                <a:latin typeface="HG丸ｺﾞｼｯｸM-PRO" panose="020F0600000000000000" pitchFamily="50" charset="-128"/>
                <a:ea typeface="HG丸ｺﾞｼｯｸM-PRO" panose="020F0600000000000000" pitchFamily="50" charset="-128"/>
              </a:rPr>
              <a:t>　 </a:t>
            </a:r>
            <a:r>
              <a:rPr lang="ja-JP" altLang="en-US" sz="2800" b="1" dirty="0" smtClean="0">
                <a:solidFill>
                  <a:prstClr val="black"/>
                </a:solidFill>
                <a:latin typeface="HG丸ｺﾞｼｯｸM-PRO" panose="020F0600000000000000" pitchFamily="50" charset="-128"/>
                <a:ea typeface="HG丸ｺﾞｼｯｸM-PRO" panose="020F0600000000000000" pitchFamily="50" charset="-128"/>
              </a:rPr>
              <a:t>４ </a:t>
            </a:r>
            <a:r>
              <a:rPr kumimoji="1" lang="en-US" altLang="ja-JP" sz="2800" dirty="0" smtClean="0">
                <a:latin typeface="HG丸ｺﾞｼｯｸM-PRO" panose="020F0600000000000000" pitchFamily="50" charset="-128"/>
                <a:ea typeface="HG丸ｺﾞｼｯｸM-PRO" panose="020F0600000000000000" pitchFamily="50" charset="-128"/>
              </a:rPr>
              <a:t>80÷0.4</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7" name="円/楕円 6"/>
          <p:cNvSpPr/>
          <p:nvPr/>
        </p:nvSpPr>
        <p:spPr>
          <a:xfrm>
            <a:off x="2184666" y="6128278"/>
            <a:ext cx="504056" cy="469074"/>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四角形吹き出し 7"/>
          <p:cNvSpPr/>
          <p:nvPr/>
        </p:nvSpPr>
        <p:spPr>
          <a:xfrm>
            <a:off x="157660" y="5564530"/>
            <a:ext cx="1822052" cy="1181168"/>
          </a:xfrm>
          <a:prstGeom prst="wedgeRectCallout">
            <a:avLst>
              <a:gd name="adj1" fmla="val 67445"/>
              <a:gd name="adj2" fmla="val 18362"/>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latin typeface="HG丸ｺﾞｼｯｸM-PRO" pitchFamily="50" charset="-128"/>
                <a:ea typeface="HG丸ｺﾞｼｯｸM-PRO" pitchFamily="50" charset="-128"/>
              </a:rPr>
              <a:t>正答</a:t>
            </a:r>
            <a:endParaRPr kumimoji="1" lang="en-US" altLang="ja-JP" sz="3600" b="1" dirty="0" smtClean="0">
              <a:solidFill>
                <a:schemeClr val="tx1"/>
              </a:solidFill>
              <a:latin typeface="HG丸ｺﾞｼｯｸM-PRO" pitchFamily="50" charset="-128"/>
              <a:ea typeface="HG丸ｺﾞｼｯｸM-PRO" pitchFamily="50" charset="-128"/>
            </a:endParaRPr>
          </a:p>
          <a:p>
            <a:pPr algn="ctr"/>
            <a:r>
              <a:rPr lang="en-US" altLang="ja-JP" sz="3600" b="1" dirty="0" smtClean="0">
                <a:solidFill>
                  <a:schemeClr val="tx1"/>
                </a:solidFill>
                <a:latin typeface="HG丸ｺﾞｼｯｸM-PRO" pitchFamily="50" charset="-128"/>
                <a:ea typeface="HG丸ｺﾞｼｯｸM-PRO" pitchFamily="50" charset="-128"/>
              </a:rPr>
              <a:t>51 2</a:t>
            </a:r>
            <a:r>
              <a:rPr lang="ja-JP" altLang="en-US" sz="3600" b="1" dirty="0" smtClean="0">
                <a:solidFill>
                  <a:schemeClr val="tx1"/>
                </a:solidFill>
                <a:latin typeface="HG丸ｺﾞｼｯｸM-PRO" pitchFamily="50" charset="-128"/>
                <a:ea typeface="HG丸ｺﾞｼｯｸM-PRO" pitchFamily="50" charset="-128"/>
              </a:rPr>
              <a:t>％</a:t>
            </a:r>
            <a:endParaRPr kumimoji="1" lang="ja-JP" altLang="en-US" sz="3600" b="1" dirty="0">
              <a:solidFill>
                <a:schemeClr val="tx1"/>
              </a:solidFill>
              <a:latin typeface="HG丸ｺﾞｼｯｸM-PRO" pitchFamily="50" charset="-128"/>
              <a:ea typeface="HG丸ｺﾞｼｯｸM-PRO" pitchFamily="50" charset="-128"/>
            </a:endParaRPr>
          </a:p>
        </p:txBody>
      </p:sp>
      <p:sp>
        <p:nvSpPr>
          <p:cNvPr id="9" name="四角形吹き出し 8"/>
          <p:cNvSpPr/>
          <p:nvPr/>
        </p:nvSpPr>
        <p:spPr>
          <a:xfrm>
            <a:off x="7086920" y="5548764"/>
            <a:ext cx="1835696" cy="1212224"/>
          </a:xfrm>
          <a:prstGeom prst="wedgeRectCallout">
            <a:avLst>
              <a:gd name="adj1" fmla="val -70613"/>
              <a:gd name="adj2" fmla="val 18835"/>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600" b="1" dirty="0" smtClean="0">
                <a:solidFill>
                  <a:schemeClr val="tx1"/>
                </a:solidFill>
                <a:latin typeface="HG丸ｺﾞｼｯｸM-PRO" pitchFamily="50" charset="-128"/>
                <a:ea typeface="HG丸ｺﾞｼｯｸM-PRO" pitchFamily="50" charset="-128"/>
              </a:rPr>
              <a:t>誤答</a:t>
            </a:r>
            <a:endParaRPr kumimoji="1" lang="en-US" altLang="ja-JP" sz="3600" b="1" dirty="0" smtClean="0">
              <a:solidFill>
                <a:schemeClr val="tx1"/>
              </a:solidFill>
              <a:latin typeface="HG丸ｺﾞｼｯｸM-PRO" pitchFamily="50" charset="-128"/>
              <a:ea typeface="HG丸ｺﾞｼｯｸM-PRO" pitchFamily="50" charset="-128"/>
            </a:endParaRPr>
          </a:p>
          <a:p>
            <a:pPr algn="ctr"/>
            <a:r>
              <a:rPr lang="en-US" altLang="ja-JP" sz="3600" b="1" dirty="0" smtClean="0">
                <a:solidFill>
                  <a:schemeClr val="tx1"/>
                </a:solidFill>
                <a:latin typeface="HG丸ｺﾞｼｯｸM-PRO" pitchFamily="50" charset="-128"/>
                <a:ea typeface="HG丸ｺﾞｼｯｸM-PRO" pitchFamily="50" charset="-128"/>
              </a:rPr>
              <a:t>28 1</a:t>
            </a:r>
            <a:r>
              <a:rPr lang="ja-JP" altLang="en-US" sz="3600" b="1" dirty="0" smtClean="0">
                <a:solidFill>
                  <a:schemeClr val="tx1"/>
                </a:solidFill>
                <a:latin typeface="HG丸ｺﾞｼｯｸM-PRO" pitchFamily="50" charset="-128"/>
                <a:ea typeface="HG丸ｺﾞｼｯｸM-PRO" pitchFamily="50" charset="-128"/>
              </a:rPr>
              <a:t>％</a:t>
            </a:r>
            <a:endParaRPr kumimoji="1" lang="ja-JP" altLang="en-US" sz="3600" b="1" dirty="0">
              <a:solidFill>
                <a:schemeClr val="tx1"/>
              </a:solidFill>
              <a:latin typeface="HG丸ｺﾞｼｯｸM-PRO" pitchFamily="50" charset="-128"/>
              <a:ea typeface="HG丸ｺﾞｼｯｸM-PRO" pitchFamily="50" charset="-128"/>
            </a:endParaRPr>
          </a:p>
        </p:txBody>
      </p:sp>
      <p:sp>
        <p:nvSpPr>
          <p:cNvPr id="10" name="テキスト ボックス 9"/>
          <p:cNvSpPr txBox="1"/>
          <p:nvPr/>
        </p:nvSpPr>
        <p:spPr>
          <a:xfrm>
            <a:off x="723576" y="5638031"/>
            <a:ext cx="618779" cy="1323439"/>
          </a:xfrm>
          <a:prstGeom prst="rect">
            <a:avLst/>
          </a:prstGeom>
          <a:noFill/>
        </p:spPr>
        <p:txBody>
          <a:bodyPr wrap="square" rtlCol="0">
            <a:spAutoFit/>
          </a:bodyPr>
          <a:lstStyle/>
          <a:p>
            <a:r>
              <a:rPr kumimoji="1" lang="en-US" altLang="ja-JP" sz="8000" dirty="0" smtClean="0"/>
              <a:t>.</a:t>
            </a:r>
            <a:endParaRPr kumimoji="1" lang="ja-JP" altLang="en-US" sz="8000" dirty="0"/>
          </a:p>
        </p:txBody>
      </p:sp>
      <p:sp>
        <p:nvSpPr>
          <p:cNvPr id="11" name="テキスト ボックス 10"/>
          <p:cNvSpPr txBox="1"/>
          <p:nvPr/>
        </p:nvSpPr>
        <p:spPr>
          <a:xfrm>
            <a:off x="7758442" y="5659126"/>
            <a:ext cx="618779" cy="1323439"/>
          </a:xfrm>
          <a:prstGeom prst="rect">
            <a:avLst/>
          </a:prstGeom>
          <a:noFill/>
        </p:spPr>
        <p:txBody>
          <a:bodyPr wrap="square" rtlCol="0">
            <a:spAutoFit/>
          </a:bodyPr>
          <a:lstStyle/>
          <a:p>
            <a:r>
              <a:rPr kumimoji="1" lang="en-US" altLang="ja-JP" sz="8000" dirty="0" smtClean="0"/>
              <a:t>.</a:t>
            </a:r>
            <a:endParaRPr kumimoji="1" lang="ja-JP" altLang="en-US" sz="8000" dirty="0"/>
          </a:p>
        </p:txBody>
      </p:sp>
    </p:spTree>
    <p:extLst>
      <p:ext uri="{BB962C8B-B14F-4D97-AF65-F5344CB8AC3E}">
        <p14:creationId xmlns:p14="http://schemas.microsoft.com/office/powerpoint/2010/main" val="1233022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理解しよう（小学校算数）</a:t>
            </a:r>
            <a:endParaRPr kumimoji="1" lang="ja-JP" altLang="en-US" sz="2000" b="1" dirty="0"/>
          </a:p>
        </p:txBody>
      </p:sp>
      <p:sp>
        <p:nvSpPr>
          <p:cNvPr id="3" name="テキスト ボックス 2"/>
          <p:cNvSpPr txBox="1"/>
          <p:nvPr/>
        </p:nvSpPr>
        <p:spPr>
          <a:xfrm>
            <a:off x="272958" y="1648653"/>
            <a:ext cx="8679973" cy="2286203"/>
          </a:xfrm>
          <a:prstGeom prst="rect">
            <a:avLst/>
          </a:prstGeom>
          <a:noFill/>
        </p:spPr>
        <p:txBody>
          <a:bodyPr wrap="square" rtlCol="0">
            <a:spAutoFit/>
          </a:bodyPr>
          <a:lstStyle/>
          <a:p>
            <a:pPr>
              <a:lnSpc>
                <a:spcPts val="6000"/>
              </a:lnSpc>
            </a:pPr>
            <a:r>
              <a:rPr kumimoji="1" lang="ja-JP" altLang="en-US" sz="3600" dirty="0" smtClean="0">
                <a:latin typeface="+mn-ea"/>
              </a:rPr>
              <a:t>　ブックレットの６ページを読んで，つまずきの要因や学習指導のポイント等を確認しましょう。</a:t>
            </a:r>
            <a:endParaRPr kumimoji="1" lang="en-US" altLang="ja-JP" sz="3600" dirty="0" smtClean="0">
              <a:latin typeface="+mn-ea"/>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3040" y="3613891"/>
            <a:ext cx="2540371" cy="2802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96453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理解しよう（中学校国語）</a:t>
            </a:r>
            <a:endParaRPr kumimoji="1" lang="ja-JP" altLang="en-US" sz="2000" b="1" dirty="0"/>
          </a:p>
        </p:txBody>
      </p:sp>
      <p:pic>
        <p:nvPicPr>
          <p:cNvPr id="3"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538958"/>
            <a:ext cx="1512168" cy="2484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角丸四角形吹き出し 3"/>
          <p:cNvSpPr/>
          <p:nvPr/>
        </p:nvSpPr>
        <p:spPr>
          <a:xfrm>
            <a:off x="529351" y="4110165"/>
            <a:ext cx="8085298" cy="2304914"/>
          </a:xfrm>
          <a:prstGeom prst="wedgeRoundRectCallout">
            <a:avLst>
              <a:gd name="adj1" fmla="val 19469"/>
              <a:gd name="adj2" fmla="val -71874"/>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ts val="2500"/>
              </a:lnSpc>
            </a:pPr>
            <a:endParaRPr lang="ja-JP" altLang="en-US" sz="1400" dirty="0">
              <a:solidFill>
                <a:prstClr val="black"/>
              </a:solidFill>
              <a:latin typeface="HG丸ｺﾞｼｯｸM-PRO" panose="020F0600000000000000" pitchFamily="50" charset="-128"/>
              <a:ea typeface="HG丸ｺﾞｼｯｸM-PRO" panose="020F0600000000000000" pitchFamily="50" charset="-128"/>
            </a:endParaRPr>
          </a:p>
        </p:txBody>
      </p:sp>
      <p:sp>
        <p:nvSpPr>
          <p:cNvPr id="5" name="テキスト ボックス 4"/>
          <p:cNvSpPr txBox="1"/>
          <p:nvPr/>
        </p:nvSpPr>
        <p:spPr>
          <a:xfrm>
            <a:off x="793077" y="4279105"/>
            <a:ext cx="7787065" cy="2015936"/>
          </a:xfrm>
          <a:prstGeom prst="rect">
            <a:avLst/>
          </a:prstGeom>
          <a:noFill/>
        </p:spPr>
        <p:txBody>
          <a:bodyPr wrap="square" rtlCol="0">
            <a:spAutoFit/>
          </a:bodyPr>
          <a:lstStyle/>
          <a:p>
            <a:pPr>
              <a:lnSpc>
                <a:spcPts val="5000"/>
              </a:lnSpc>
            </a:pP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　複数の案から一つに絞り込む話し合いを行うことができるようにするためには，どうしたらいいですか？</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6" name="角丸四角形 5"/>
          <p:cNvSpPr/>
          <p:nvPr/>
        </p:nvSpPr>
        <p:spPr>
          <a:xfrm>
            <a:off x="498175" y="1736128"/>
            <a:ext cx="4767664" cy="1943402"/>
          </a:xfrm>
          <a:prstGeom prst="roundRect">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400" dirty="0" smtClean="0">
                <a:solidFill>
                  <a:prstClr val="black"/>
                </a:solidFill>
                <a:latin typeface="HG丸ｺﾞｼｯｸM-PRO" panose="020F0600000000000000" pitchFamily="50" charset="-128"/>
                <a:ea typeface="HG丸ｺﾞｼｯｸM-PRO" panose="020F0600000000000000" pitchFamily="50" charset="-128"/>
              </a:rPr>
              <a:t>                                                        </a:t>
            </a:r>
            <a:endParaRPr lang="ja-JP" altLang="en-US" sz="1400" b="1" dirty="0">
              <a:solidFill>
                <a:prstClr val="black"/>
              </a:solidFill>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700821" y="2579567"/>
            <a:ext cx="4359042" cy="90418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8" name="テキスト ボックス 7"/>
          <p:cNvSpPr txBox="1"/>
          <p:nvPr/>
        </p:nvSpPr>
        <p:spPr>
          <a:xfrm>
            <a:off x="614447" y="2701159"/>
            <a:ext cx="4546705" cy="646331"/>
          </a:xfrm>
          <a:prstGeom prst="rect">
            <a:avLst/>
          </a:prstGeom>
          <a:noFill/>
        </p:spPr>
        <p:txBody>
          <a:bodyPr wrap="square" rtlCol="0">
            <a:spAutoFit/>
          </a:bodyPr>
          <a:lstStyle/>
          <a:p>
            <a:pPr algn="ctr"/>
            <a:r>
              <a:rPr lang="ja-JP" altLang="en-US" sz="3600" dirty="0" smtClean="0">
                <a:latin typeface="HG丸ｺﾞｼｯｸM-PRO" panose="020F0600000000000000" pitchFamily="50" charset="-128"/>
                <a:ea typeface="HG丸ｺﾞｼｯｸM-PRO" panose="020F0600000000000000" pitchFamily="50" charset="-128"/>
              </a:rPr>
              <a:t>話し合いを整理する</a:t>
            </a:r>
            <a:endParaRPr lang="ja-JP" altLang="en-US" sz="3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413214" y="1861321"/>
            <a:ext cx="4841364" cy="646331"/>
          </a:xfrm>
          <a:prstGeom prst="rect">
            <a:avLst/>
          </a:prstGeom>
          <a:noFill/>
        </p:spPr>
        <p:txBody>
          <a:bodyPr wrap="square" rtlCol="0">
            <a:spAutoFit/>
          </a:bodyPr>
          <a:lstStyle/>
          <a:p>
            <a:pPr algn="ctr"/>
            <a:r>
              <a:rPr lang="en-US" altLang="ja-JP" sz="3600" dirty="0" smtClean="0">
                <a:solidFill>
                  <a:prstClr val="black"/>
                </a:solidFill>
                <a:latin typeface="HG丸ｺﾞｼｯｸM-PRO" panose="020F0600000000000000" pitchFamily="50" charset="-128"/>
                <a:ea typeface="HG丸ｺﾞｼｯｸM-PRO" panose="020F0600000000000000" pitchFamily="50" charset="-128"/>
              </a:rPr>
              <a:t>H26</a:t>
            </a:r>
            <a:r>
              <a:rPr lang="ja-JP" altLang="en-US" sz="3600" dirty="0" smtClean="0">
                <a:solidFill>
                  <a:prstClr val="black"/>
                </a:solidFill>
                <a:latin typeface="HG丸ｺﾞｼｯｸM-PRO" panose="020F0600000000000000" pitchFamily="50" charset="-128"/>
                <a:ea typeface="HG丸ｺﾞｼｯｸM-PRO" panose="020F0600000000000000" pitchFamily="50" charset="-128"/>
              </a:rPr>
              <a:t>国語Ａ </a:t>
            </a:r>
            <a:r>
              <a:rPr lang="ja-JP" altLang="en-US" sz="3600" dirty="0">
                <a:solidFill>
                  <a:prstClr val="black"/>
                </a:solidFill>
                <a:latin typeface="HG丸ｺﾞｼｯｸM-PRO" panose="020F0600000000000000" pitchFamily="50" charset="-128"/>
                <a:ea typeface="HG丸ｺﾞｼｯｸM-PRO" panose="020F0600000000000000" pitchFamily="50" charset="-128"/>
              </a:rPr>
              <a:t>６</a:t>
            </a:r>
          </a:p>
        </p:txBody>
      </p:sp>
      <p:sp>
        <p:nvSpPr>
          <p:cNvPr id="10" name="正方形/長方形 9"/>
          <p:cNvSpPr/>
          <p:nvPr/>
        </p:nvSpPr>
        <p:spPr>
          <a:xfrm>
            <a:off x="3849869" y="1951338"/>
            <a:ext cx="558494" cy="514379"/>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507559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つまずきの要因や指導のポイントを</a:t>
            </a:r>
            <a:endParaRPr lang="en-US" altLang="ja-JP" sz="3600" b="1" dirty="0" smtClean="0">
              <a:latin typeface="+mn-ea"/>
            </a:endParaRPr>
          </a:p>
          <a:p>
            <a:r>
              <a:rPr lang="ja-JP" altLang="en-US" sz="3600" b="1" dirty="0" smtClean="0">
                <a:latin typeface="+mn-ea"/>
              </a:rPr>
              <a:t>　　理解しよう（中学校国語）</a:t>
            </a:r>
            <a:endParaRPr kumimoji="1" lang="ja-JP" altLang="en-US" sz="2000" b="1" dirty="0"/>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49762" y="1530849"/>
            <a:ext cx="4212397" cy="2216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4893365" y="3864862"/>
            <a:ext cx="3877985" cy="2686249"/>
          </a:xfrm>
          <a:prstGeom prst="rect">
            <a:avLst/>
          </a:prstGeom>
          <a:noFill/>
          <a:ln>
            <a:solidFill>
              <a:schemeClr val="tx1"/>
            </a:solidFill>
          </a:ln>
        </p:spPr>
        <p:txBody>
          <a:bodyPr vert="eaVert" wrap="square" rtlCol="0">
            <a:spAutoFit/>
          </a:bodyPr>
          <a:lstStyle/>
          <a:p>
            <a:r>
              <a:rPr kumimoji="1" lang="ja-JP" altLang="en-US" sz="2000" dirty="0" smtClean="0">
                <a:latin typeface="HG丸ｺﾞｼｯｸM-PRO" panose="020F0600000000000000" pitchFamily="50" charset="-128"/>
                <a:ea typeface="HG丸ｺﾞｼｯｸM-PRO" panose="020F0600000000000000" pitchFamily="50" charset="-128"/>
              </a:rPr>
              <a:t>高橋さんの発言</a:t>
            </a:r>
            <a:endParaRPr kumimoji="1"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　「はばたき～きずなを胸に～」を推薦する理由は</a:t>
            </a:r>
            <a:r>
              <a:rPr lang="ja-JP" altLang="en-US" sz="2000" dirty="0">
                <a:latin typeface="HG丸ｺﾞｼｯｸM-PRO" panose="020F0600000000000000" pitchFamily="50" charset="-128"/>
                <a:ea typeface="HG丸ｺﾞｼｯｸM-PRO" panose="020F0600000000000000" pitchFamily="50" charset="-128"/>
              </a:rPr>
              <a:t>二つ</a:t>
            </a:r>
            <a:r>
              <a:rPr lang="ja-JP" altLang="en-US" sz="2000" dirty="0" smtClean="0">
                <a:latin typeface="HG丸ｺﾞｼｯｸM-PRO" panose="020F0600000000000000" pitchFamily="50" charset="-128"/>
                <a:ea typeface="HG丸ｺﾞｼｯｸM-PRO" panose="020F0600000000000000" pitchFamily="50" charset="-128"/>
              </a:rPr>
              <a:t>あります。一つめは、未来にはばたいていく私たちの姿を表す題名だからです。</a:t>
            </a:r>
            <a:r>
              <a:rPr lang="ja-JP" altLang="en-US" sz="2000" dirty="0">
                <a:latin typeface="HG丸ｺﾞｼｯｸM-PRO" panose="020F0600000000000000" pitchFamily="50" charset="-128"/>
                <a:ea typeface="HG丸ｺﾞｼｯｸM-PRO" panose="020F0600000000000000" pitchFamily="50" charset="-128"/>
              </a:rPr>
              <a:t>二つ</a:t>
            </a:r>
            <a:r>
              <a:rPr lang="ja-JP" altLang="en-US" sz="2000" dirty="0" smtClean="0">
                <a:latin typeface="HG丸ｺﾞｼｯｸM-PRO" panose="020F0600000000000000" pitchFamily="50" charset="-128"/>
                <a:ea typeface="HG丸ｺﾞｼｯｸM-PRO" panose="020F0600000000000000" pitchFamily="50" charset="-128"/>
              </a:rPr>
              <a:t>めは</a:t>
            </a:r>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何事も団結して取り組んだ学級のことが「きずな」という言葉に込められているからです。</a:t>
            </a:r>
            <a:endParaRPr kumimoji="1" lang="ja-JP" altLang="en-US" sz="2000" dirty="0">
              <a:latin typeface="HG丸ｺﾞｼｯｸM-PRO" panose="020F0600000000000000" pitchFamily="50" charset="-128"/>
              <a:ea typeface="HG丸ｺﾞｼｯｸM-PRO" panose="020F0600000000000000" pitchFamily="50" charset="-128"/>
            </a:endParaRPr>
          </a:p>
        </p:txBody>
      </p:sp>
      <p:sp>
        <p:nvSpPr>
          <p:cNvPr id="9" name="正方形/長方形 8"/>
          <p:cNvSpPr/>
          <p:nvPr/>
        </p:nvSpPr>
        <p:spPr>
          <a:xfrm>
            <a:off x="3505200" y="1447800"/>
            <a:ext cx="5429249" cy="5219699"/>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3694249" y="1476255"/>
            <a:ext cx="1107996" cy="5182373"/>
          </a:xfrm>
          <a:prstGeom prst="rect">
            <a:avLst/>
          </a:prstGeom>
          <a:noFill/>
        </p:spPr>
        <p:txBody>
          <a:bodyPr vert="eaVert" wrap="square" rtlCol="0">
            <a:spAutoFit/>
          </a:bodyPr>
          <a:lstStyle/>
          <a:p>
            <a:r>
              <a:rPr lang="ja-JP" altLang="en-US" sz="2000" dirty="0" smtClean="0">
                <a:latin typeface="ＭＳ 明朝" panose="02020609040205080304" pitchFamily="17" charset="-128"/>
                <a:ea typeface="ＭＳ 明朝" panose="02020609040205080304" pitchFamily="17" charset="-128"/>
              </a:rPr>
              <a:t>　</a:t>
            </a:r>
            <a:r>
              <a:rPr lang="en-US" altLang="ja-JP" sz="2000" b="1" dirty="0" smtClean="0">
                <a:latin typeface="ＭＳ ゴシック" panose="020B0609070205080204" pitchFamily="49" charset="-128"/>
                <a:ea typeface="ＭＳ ゴシック" panose="020B0609070205080204" pitchFamily="49" charset="-128"/>
              </a:rPr>
              <a:t>【</a:t>
            </a:r>
            <a:r>
              <a:rPr lang="ja-JP" altLang="en-US" sz="2000" b="1" dirty="0" smtClean="0">
                <a:latin typeface="ＭＳ ゴシック" panose="020B0609070205080204" pitchFamily="49" charset="-128"/>
                <a:ea typeface="ＭＳ ゴシック" panose="020B0609070205080204" pitchFamily="49" charset="-128"/>
              </a:rPr>
              <a:t>黒板</a:t>
            </a:r>
            <a:r>
              <a:rPr lang="en-US" altLang="ja-JP" sz="2000" b="1" dirty="0" smtClean="0">
                <a:latin typeface="ＭＳ ゴシック" panose="020B0609070205080204" pitchFamily="49" charset="-128"/>
                <a:ea typeface="ＭＳ ゴシック" panose="020B0609070205080204" pitchFamily="49" charset="-128"/>
              </a:rPr>
              <a:t>】</a:t>
            </a:r>
            <a:r>
              <a:rPr lang="ja-JP" altLang="en-US" sz="2000" dirty="0" smtClean="0">
                <a:latin typeface="+mj-ea"/>
                <a:ea typeface="+mj-ea"/>
              </a:rPr>
              <a:t>にある相違点の欄の　　　</a:t>
            </a:r>
            <a:endParaRPr lang="en-US" altLang="ja-JP" sz="2000" dirty="0" smtClean="0">
              <a:latin typeface="+mj-ea"/>
              <a:ea typeface="+mj-ea"/>
            </a:endParaRPr>
          </a:p>
          <a:p>
            <a:r>
              <a:rPr lang="ja-JP" altLang="en-US" sz="2000" dirty="0" smtClean="0">
                <a:latin typeface="+mj-ea"/>
                <a:ea typeface="+mj-ea"/>
              </a:rPr>
              <a:t>に当てはまる言葉を、高橋さんの発言の中にある言葉を使って、</a:t>
            </a:r>
            <a:r>
              <a:rPr lang="ja-JP" altLang="en-US" sz="2000" b="1" dirty="0" smtClean="0">
                <a:latin typeface="ＭＳ ゴシック" panose="020B0609070205080204" pitchFamily="49" charset="-128"/>
                <a:ea typeface="ＭＳ ゴシック" panose="020B0609070205080204" pitchFamily="49" charset="-128"/>
              </a:rPr>
              <a:t>六字以内</a:t>
            </a:r>
            <a:r>
              <a:rPr lang="ja-JP" altLang="en-US" sz="2000" dirty="0" smtClean="0">
                <a:latin typeface="+mj-ea"/>
                <a:ea typeface="+mj-ea"/>
              </a:rPr>
              <a:t>で書きなさい。</a:t>
            </a:r>
            <a:endParaRPr kumimoji="1" lang="ja-JP" altLang="en-US" sz="2000" dirty="0">
              <a:latin typeface="+mj-ea"/>
              <a:ea typeface="+mj-ea"/>
            </a:endParaRPr>
          </a:p>
        </p:txBody>
      </p:sp>
      <p:sp>
        <p:nvSpPr>
          <p:cNvPr id="11" name="正方形/長方形 10"/>
          <p:cNvSpPr/>
          <p:nvPr/>
        </p:nvSpPr>
        <p:spPr>
          <a:xfrm>
            <a:off x="4446399" y="5129220"/>
            <a:ext cx="241574" cy="1454460"/>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四角形吹き出し 11"/>
          <p:cNvSpPr/>
          <p:nvPr/>
        </p:nvSpPr>
        <p:spPr>
          <a:xfrm>
            <a:off x="1000686" y="2237746"/>
            <a:ext cx="998101" cy="600840"/>
          </a:xfrm>
          <a:prstGeom prst="wedgeRectCallout">
            <a:avLst>
              <a:gd name="adj1" fmla="val 1883"/>
              <a:gd name="adj2" fmla="val 119355"/>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p:cNvSpPr txBox="1"/>
          <p:nvPr/>
        </p:nvSpPr>
        <p:spPr>
          <a:xfrm>
            <a:off x="2210862" y="3006893"/>
            <a:ext cx="1169551" cy="3907255"/>
          </a:xfrm>
          <a:prstGeom prst="rect">
            <a:avLst/>
          </a:prstGeom>
          <a:noFill/>
        </p:spPr>
        <p:txBody>
          <a:bodyPr vert="eaVert" wrap="square" rtlCol="0">
            <a:spAutoFit/>
          </a:bodyPr>
          <a:lstStyle/>
          <a:p>
            <a:r>
              <a:rPr lang="ja-JP" altLang="en-US" sz="3200" dirty="0" smtClean="0"/>
              <a:t>（例）未来</a:t>
            </a:r>
            <a:r>
              <a:rPr lang="ja-JP" altLang="en-US" sz="3200" dirty="0"/>
              <a:t>の</a:t>
            </a:r>
            <a:r>
              <a:rPr lang="ja-JP" altLang="en-US" sz="3200" dirty="0" smtClean="0"/>
              <a:t>姿</a:t>
            </a:r>
            <a:endParaRPr lang="en-US" altLang="ja-JP" sz="3200" dirty="0" smtClean="0"/>
          </a:p>
          <a:p>
            <a:r>
              <a:rPr kumimoji="1" lang="ja-JP" altLang="en-US" sz="3200" dirty="0" smtClean="0"/>
              <a:t>（例）私たち</a:t>
            </a:r>
            <a:r>
              <a:rPr kumimoji="1" lang="ja-JP" altLang="en-US" sz="3200" dirty="0"/>
              <a:t>の</a:t>
            </a:r>
            <a:r>
              <a:rPr kumimoji="1" lang="ja-JP" altLang="en-US" sz="3200" dirty="0" smtClean="0"/>
              <a:t>未来</a:t>
            </a:r>
            <a:endParaRPr kumimoji="1" lang="ja-JP" altLang="en-US" sz="3200" dirty="0"/>
          </a:p>
        </p:txBody>
      </p:sp>
      <p:sp>
        <p:nvSpPr>
          <p:cNvPr id="14" name="テキスト ボックス 13"/>
          <p:cNvSpPr txBox="1"/>
          <p:nvPr/>
        </p:nvSpPr>
        <p:spPr>
          <a:xfrm>
            <a:off x="904434" y="3038978"/>
            <a:ext cx="1169551" cy="3352800"/>
          </a:xfrm>
          <a:prstGeom prst="rect">
            <a:avLst/>
          </a:prstGeom>
          <a:noFill/>
        </p:spPr>
        <p:txBody>
          <a:bodyPr vert="eaVert" wrap="square" rtlCol="0">
            <a:spAutoFit/>
          </a:bodyPr>
          <a:lstStyle/>
          <a:p>
            <a:r>
              <a:rPr kumimoji="1" lang="ja-JP" altLang="en-US" sz="3200" dirty="0" smtClean="0"/>
              <a:t>（例）私たちの姿</a:t>
            </a:r>
            <a:endParaRPr kumimoji="1" lang="en-US" altLang="ja-JP" sz="3200" dirty="0" smtClean="0"/>
          </a:p>
          <a:p>
            <a:r>
              <a:rPr lang="ja-JP" altLang="en-US" sz="3200" dirty="0" smtClean="0"/>
              <a:t>（例）何事</a:t>
            </a:r>
            <a:r>
              <a:rPr lang="ja-JP" altLang="en-US" sz="3200" dirty="0"/>
              <a:t>も団結</a:t>
            </a:r>
            <a:endParaRPr kumimoji="1" lang="ja-JP" altLang="en-US" sz="3200" dirty="0"/>
          </a:p>
        </p:txBody>
      </p:sp>
      <p:sp>
        <p:nvSpPr>
          <p:cNvPr id="15" name="四角形吹き出し 14"/>
          <p:cNvSpPr/>
          <p:nvPr/>
        </p:nvSpPr>
        <p:spPr>
          <a:xfrm>
            <a:off x="2197706" y="1657418"/>
            <a:ext cx="1282422" cy="1181168"/>
          </a:xfrm>
          <a:prstGeom prst="wedgeRectCallout">
            <a:avLst>
              <a:gd name="adj1" fmla="val 4917"/>
              <a:gd name="adj2" fmla="val 87712"/>
            </a:avLst>
          </a:prstGeom>
          <a:solidFill>
            <a:srgbClr val="FFFFC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b="1" dirty="0" smtClean="0">
                <a:solidFill>
                  <a:schemeClr val="tx1"/>
                </a:solidFill>
                <a:latin typeface="HG丸ｺﾞｼｯｸM-PRO" pitchFamily="50" charset="-128"/>
                <a:ea typeface="HG丸ｺﾞｼｯｸM-PRO" pitchFamily="50" charset="-128"/>
              </a:rPr>
              <a:t>正答</a:t>
            </a:r>
            <a:endParaRPr kumimoji="1" lang="en-US" altLang="ja-JP" sz="2800" b="1" dirty="0" smtClean="0">
              <a:solidFill>
                <a:schemeClr val="tx1"/>
              </a:solidFill>
              <a:latin typeface="HG丸ｺﾞｼｯｸM-PRO" pitchFamily="50" charset="-128"/>
              <a:ea typeface="HG丸ｺﾞｼｯｸM-PRO" pitchFamily="50" charset="-128"/>
            </a:endParaRPr>
          </a:p>
          <a:p>
            <a:pPr algn="ctr"/>
            <a:r>
              <a:rPr lang="en-US" altLang="ja-JP" sz="2400" b="1" dirty="0" smtClean="0">
                <a:solidFill>
                  <a:schemeClr val="tx1"/>
                </a:solidFill>
                <a:latin typeface="HG丸ｺﾞｼｯｸM-PRO" pitchFamily="50" charset="-128"/>
                <a:ea typeface="HG丸ｺﾞｼｯｸM-PRO" pitchFamily="50" charset="-128"/>
              </a:rPr>
              <a:t>51 5</a:t>
            </a:r>
            <a:r>
              <a:rPr lang="ja-JP" altLang="en-US" sz="2400" b="1" dirty="0" smtClean="0">
                <a:solidFill>
                  <a:schemeClr val="tx1"/>
                </a:solidFill>
                <a:latin typeface="HG丸ｺﾞｼｯｸM-PRO" pitchFamily="50" charset="-128"/>
                <a:ea typeface="HG丸ｺﾞｼｯｸM-PRO" pitchFamily="50" charset="-128"/>
              </a:rPr>
              <a:t>％</a:t>
            </a:r>
            <a:endParaRPr kumimoji="1" lang="ja-JP" altLang="en-US" sz="2400" b="1" dirty="0">
              <a:solidFill>
                <a:schemeClr val="tx1"/>
              </a:solidFill>
              <a:latin typeface="HG丸ｺﾞｼｯｸM-PRO" pitchFamily="50" charset="-128"/>
              <a:ea typeface="HG丸ｺﾞｼｯｸM-PRO" pitchFamily="50" charset="-128"/>
            </a:endParaRPr>
          </a:p>
        </p:txBody>
      </p:sp>
      <p:sp>
        <p:nvSpPr>
          <p:cNvPr id="16" name="テキスト ボックス 15"/>
          <p:cNvSpPr txBox="1"/>
          <p:nvPr/>
        </p:nvSpPr>
        <p:spPr>
          <a:xfrm>
            <a:off x="2564490" y="1892518"/>
            <a:ext cx="618779" cy="923330"/>
          </a:xfrm>
          <a:prstGeom prst="rect">
            <a:avLst/>
          </a:prstGeom>
          <a:noFill/>
        </p:spPr>
        <p:txBody>
          <a:bodyPr wrap="square" rtlCol="0">
            <a:spAutoFit/>
          </a:bodyPr>
          <a:lstStyle/>
          <a:p>
            <a:r>
              <a:rPr kumimoji="1" lang="en-US" altLang="ja-JP" sz="5400" dirty="0" smtClean="0"/>
              <a:t>.</a:t>
            </a:r>
            <a:endParaRPr kumimoji="1" lang="ja-JP" altLang="en-US" sz="5400" dirty="0"/>
          </a:p>
        </p:txBody>
      </p:sp>
      <p:sp>
        <p:nvSpPr>
          <p:cNvPr id="17" name="テキスト ボックス 16"/>
          <p:cNvSpPr txBox="1"/>
          <p:nvPr/>
        </p:nvSpPr>
        <p:spPr>
          <a:xfrm>
            <a:off x="1043373" y="2264892"/>
            <a:ext cx="923330" cy="523220"/>
          </a:xfrm>
          <a:prstGeom prst="rect">
            <a:avLst/>
          </a:prstGeom>
          <a:noFill/>
        </p:spPr>
        <p:txBody>
          <a:bodyPr vert="horz" wrap="square" rtlCol="0">
            <a:spAutoFit/>
          </a:bodyPr>
          <a:lstStyle/>
          <a:p>
            <a:r>
              <a:rPr kumimoji="1" lang="ja-JP" altLang="en-US" sz="2800" b="1" dirty="0" smtClean="0"/>
              <a:t>誤答</a:t>
            </a:r>
            <a:endParaRPr kumimoji="1" lang="ja-JP" altLang="en-US" sz="2800" b="1" dirty="0"/>
          </a:p>
        </p:txBody>
      </p:sp>
      <p:sp>
        <p:nvSpPr>
          <p:cNvPr id="3" name="角丸四角形 2"/>
          <p:cNvSpPr/>
          <p:nvPr/>
        </p:nvSpPr>
        <p:spPr>
          <a:xfrm>
            <a:off x="80211" y="1530850"/>
            <a:ext cx="840266" cy="5136650"/>
          </a:xfrm>
          <a:prstGeom prst="roundRect">
            <a:avLst/>
          </a:prstGeom>
          <a:solidFill>
            <a:srgbClr val="FFCCCC"/>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r>
              <a:rPr kumimoji="1" lang="ja-JP" altLang="en-US" sz="2000" dirty="0" smtClean="0"/>
              <a:t>　</a:t>
            </a:r>
            <a:r>
              <a:rPr kumimoji="1" lang="ja-JP" altLang="en-US" sz="2000" dirty="0" smtClean="0">
                <a:solidFill>
                  <a:schemeClr val="tx1"/>
                </a:solidFill>
              </a:rPr>
              <a:t>高橋さんの発言を使ってはいるが、「相違点」になっていない言葉が多く見られた。</a:t>
            </a:r>
            <a:endParaRPr kumimoji="1" lang="ja-JP" altLang="en-US" sz="2000" dirty="0">
              <a:solidFill>
                <a:schemeClr val="tx1"/>
              </a:solidFill>
            </a:endParaRPr>
          </a:p>
        </p:txBody>
      </p:sp>
    </p:spTree>
    <p:extLst>
      <p:ext uri="{BB962C8B-B14F-4D97-AF65-F5344CB8AC3E}">
        <p14:creationId xmlns:p14="http://schemas.microsoft.com/office/powerpoint/2010/main" val="3047250562"/>
      </p:ext>
    </p:extLst>
  </p:cSld>
  <p:clrMapOvr>
    <a:masterClrMapping/>
  </p:clrMapOvr>
  <p:timing>
    <p:tnLst>
      <p:par>
        <p:cTn id="1" dur="indefinite" restart="never" nodeType="tmRoot"/>
      </p:par>
    </p:tnLst>
  </p:timing>
</p:sld>
</file>

<file path=ppt/theme/_rels/theme1.xml.rels>&#65279;<?xml version="1.0" encoding="utf-8" standalone="yes"?>
<Relationships xmlns="http://schemas.openxmlformats.org/package/2006/relationships">
  <Relationship Id="rId1" Type="http://schemas.openxmlformats.org/officeDocument/2006/relationships/image" Target="../media/image1.jpeg" />
</Relationships>
</file>

<file path=ppt/theme/theme1.xml><?xml version="1.0" encoding="utf-8"?>
<a:theme xmlns:a="http://schemas.openxmlformats.org/drawingml/2006/main" name="ジャパネスク">
  <a:themeElements>
    <a:clrScheme name="ジャパネスク">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7745</TotalTime>
  <Words>1041</Words>
  <Application>Microsoft Office PowerPoint</Application>
  <PresentationFormat>画面に合わせる (4:3)</PresentationFormat>
  <Paragraphs>135</Paragraphs>
  <Slides>13</Slides>
  <Notes>13</Notes>
  <HiddenSlides>0</HiddenSlides>
  <MMClips>0</MMClips>
  <ScaleCrop>false</ScaleCrop>
  <HeadingPairs>
    <vt:vector size="4" baseType="variant">
      <vt:variant>
        <vt:lpstr>テーマ</vt:lpstr>
      </vt:variant>
      <vt:variant>
        <vt:i4>1</vt:i4>
      </vt:variant>
      <vt:variant>
        <vt:lpstr>スライド タイトル</vt:lpstr>
      </vt:variant>
      <vt:variant>
        <vt:i4>13</vt:i4>
      </vt:variant>
    </vt:vector>
  </HeadingPairs>
  <TitlesOfParts>
    <vt:vector size="14" baseType="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岡山県総合教育センター</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岡山県総合教育センター</dc:creator>
  <cp:lastModifiedBy>岡山県</cp:lastModifiedBy>
  <cp:revision>457</cp:revision>
  <cp:lastPrinted>2015-03-12T00:29:37Z</cp:lastPrinted>
  <dcterms:created xsi:type="dcterms:W3CDTF">2011-04-20T00:35:12Z</dcterms:created>
  <dcterms:modified xsi:type="dcterms:W3CDTF">2015-04-30T09:17:52Z</dcterms:modified>
</cp:coreProperties>
</file>