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8"/>
  </p:notesMasterIdLst>
  <p:handoutMasterIdLst>
    <p:handoutMasterId r:id="rId9"/>
  </p:handoutMasterIdLst>
  <p:sldIdLst>
    <p:sldId id="929" r:id="rId2"/>
    <p:sldId id="930" r:id="rId3"/>
    <p:sldId id="931" r:id="rId4"/>
    <p:sldId id="912" r:id="rId5"/>
    <p:sldId id="909" r:id="rId6"/>
    <p:sldId id="908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CC"/>
    <a:srgbClr val="FF3300"/>
    <a:srgbClr val="FFFF99"/>
    <a:srgbClr val="3333CC"/>
    <a:srgbClr val="3333FF"/>
    <a:srgbClr val="FFFFFF"/>
    <a:srgbClr val="CCECFF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75360" autoAdjust="0"/>
  </p:normalViewPr>
  <p:slideViewPr>
    <p:cSldViewPr snapToGrid="0" showGuides="1">
      <p:cViewPr>
        <p:scale>
          <a:sx n="50" d="100"/>
          <a:sy n="50" d="100"/>
        </p:scale>
        <p:origin x="-2004" y="-174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notesMaster" Target="notesMasters/notesMaster1.xml" />
  <Relationship Id="rId13" Type="http://schemas.openxmlformats.org/officeDocument/2006/relationships/tableStyles" Target="tableStyles.xml" />
  <Relationship Id="rId3" Type="http://schemas.openxmlformats.org/officeDocument/2006/relationships/slide" Target="slides/slide2.xml" />
  <Relationship Id="rId7" Type="http://schemas.openxmlformats.org/officeDocument/2006/relationships/slide" Target="slides/slide6.xml" />
  <Relationship Id="rId12" Type="http://schemas.openxmlformats.org/officeDocument/2006/relationships/theme" Target="theme/theme1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viewProps" Target="viewProps.xml" />
  <Relationship Id="rId5" Type="http://schemas.openxmlformats.org/officeDocument/2006/relationships/slide" Target="slides/slide4.xml" />
  <Relationship Id="rId10" Type="http://schemas.openxmlformats.org/officeDocument/2006/relationships/presProps" Target="presProps.xml" />
  <Relationship Id="rId4" Type="http://schemas.openxmlformats.org/officeDocument/2006/relationships/slide" Target="slides/slide3.xml" />
  <Relationship Id="rId9" Type="http://schemas.openxmlformats.org/officeDocument/2006/relationships/handoutMaster" Target="handoutMasters/handoutMaster1.xml" />
</Relationships>
</file>

<file path=ppt/charts/_rels/chart1.xml.rels>&#65279;<?xml version="1.0" encoding="utf-8" standalone="yes"?>
<Relationships xmlns="http://schemas.openxmlformats.org/package/2006/relationships">
  <Relationship Id="rId1" Type="http://schemas.openxmlformats.org/officeDocument/2006/relationships/package" Target="../embeddings/Microsoft_Excel_Worksheet1.xlsx" />
</Relationships>
</file>

<file path=ppt/charts/_rels/chart2.xml.rels>&#65279;<?xml version="1.0" encoding="utf-8" standalone="yes"?>
<Relationships xmlns="http://schemas.openxmlformats.org/package/2006/relationships">
  <Relationship Id="rId1" Type="http://schemas.openxmlformats.org/officeDocument/2006/relationships/package" Target="../embeddings/Microsoft_Excel_Worksheet2.xlsx" />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四則混合計算</c:v>
                </c:pt>
              </c:strCache>
            </c:strRef>
          </c:tx>
          <c:spPr>
            <a:ln w="76200"/>
          </c:spPr>
          <c:marker>
            <c:spPr>
              <a:ln w="76200"/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H20</c:v>
                </c:pt>
                <c:pt idx="1">
                  <c:v>H21</c:v>
                </c:pt>
                <c:pt idx="2">
                  <c:v>H22</c:v>
                </c:pt>
                <c:pt idx="3">
                  <c:v>H24</c:v>
                </c:pt>
                <c:pt idx="4">
                  <c:v>H25</c:v>
                </c:pt>
                <c:pt idx="5">
                  <c:v>H26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-2.2999999999999998</c:v>
                </c:pt>
                <c:pt idx="1">
                  <c:v>-2.4</c:v>
                </c:pt>
                <c:pt idx="2">
                  <c:v>-3.1</c:v>
                </c:pt>
                <c:pt idx="3">
                  <c:v>-3.5</c:v>
                </c:pt>
                <c:pt idx="4">
                  <c:v>0</c:v>
                </c:pt>
                <c:pt idx="5">
                  <c:v>6.9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少数の計算</c:v>
                </c:pt>
              </c:strCache>
            </c:strRef>
          </c:tx>
          <c:spPr>
            <a:ln w="76200"/>
          </c:spPr>
          <c:marker>
            <c:spPr>
              <a:ln w="76200"/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H20</c:v>
                </c:pt>
                <c:pt idx="1">
                  <c:v>H21</c:v>
                </c:pt>
                <c:pt idx="2">
                  <c:v>H22</c:v>
                </c:pt>
                <c:pt idx="3">
                  <c:v>H24</c:v>
                </c:pt>
                <c:pt idx="4">
                  <c:v>H25</c:v>
                </c:pt>
                <c:pt idx="5">
                  <c:v>H26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-1.7</c:v>
                </c:pt>
                <c:pt idx="1">
                  <c:v>-1.6</c:v>
                </c:pt>
                <c:pt idx="2">
                  <c:v>-0.9</c:v>
                </c:pt>
                <c:pt idx="3">
                  <c:v>-5</c:v>
                </c:pt>
                <c:pt idx="4">
                  <c:v>-4.5</c:v>
                </c:pt>
                <c:pt idx="5">
                  <c:v>0.6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867328"/>
        <c:axId val="23667456"/>
      </c:lineChart>
      <c:catAx>
        <c:axId val="20867328"/>
        <c:scaling>
          <c:orientation val="minMax"/>
        </c:scaling>
        <c:delete val="0"/>
        <c:axPos val="b"/>
        <c:majorTickMark val="cross"/>
        <c:minorTickMark val="none"/>
        <c:tickLblPos val="low"/>
        <c:txPr>
          <a:bodyPr/>
          <a:lstStyle/>
          <a:p>
            <a:pPr>
              <a:defRPr sz="2800"/>
            </a:pPr>
            <a:endParaRPr lang="ja-JP"/>
          </a:p>
        </c:txPr>
        <c:crossAx val="23667456"/>
        <c:crosses val="autoZero"/>
        <c:auto val="1"/>
        <c:lblAlgn val="ctr"/>
        <c:lblOffset val="100"/>
        <c:noMultiLvlLbl val="0"/>
      </c:catAx>
      <c:valAx>
        <c:axId val="23667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ja-JP"/>
          </a:p>
        </c:txPr>
        <c:crossAx val="20867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77231285988483"/>
          <c:y val="5.3338581656111321E-2"/>
          <c:w val="0.87172070454695871"/>
          <c:h val="0.9187373127733556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割合・百分率</c:v>
                </c:pt>
              </c:strCache>
            </c:strRef>
          </c:tx>
          <c:spPr>
            <a:ln w="76200">
              <a:solidFill>
                <a:srgbClr val="006600"/>
              </a:solidFill>
            </a:ln>
          </c:spPr>
          <c:marker>
            <c:spPr>
              <a:solidFill>
                <a:srgbClr val="006600"/>
              </a:solidFill>
              <a:ln w="76200">
                <a:solidFill>
                  <a:srgbClr val="006600"/>
                </a:solidFill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H20</c:v>
                </c:pt>
                <c:pt idx="1">
                  <c:v>H21</c:v>
                </c:pt>
                <c:pt idx="2">
                  <c:v>H22</c:v>
                </c:pt>
                <c:pt idx="3">
                  <c:v>H24</c:v>
                </c:pt>
                <c:pt idx="4">
                  <c:v>H25</c:v>
                </c:pt>
                <c:pt idx="5">
                  <c:v>H26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-3.2</c:v>
                </c:pt>
                <c:pt idx="1">
                  <c:v>-3.2</c:v>
                </c:pt>
                <c:pt idx="2">
                  <c:v>-1.2</c:v>
                </c:pt>
                <c:pt idx="3">
                  <c:v>-2.9</c:v>
                </c:pt>
                <c:pt idx="4">
                  <c:v>-2.8</c:v>
                </c:pt>
                <c:pt idx="5">
                  <c:v>-2.4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2342272"/>
        <c:axId val="22389504"/>
      </c:lineChart>
      <c:catAx>
        <c:axId val="22342272"/>
        <c:scaling>
          <c:orientation val="minMax"/>
        </c:scaling>
        <c:delete val="0"/>
        <c:axPos val="b"/>
        <c:majorTickMark val="cross"/>
        <c:minorTickMark val="none"/>
        <c:tickLblPos val="low"/>
        <c:txPr>
          <a:bodyPr/>
          <a:lstStyle/>
          <a:p>
            <a:pPr>
              <a:defRPr sz="2800"/>
            </a:pPr>
            <a:endParaRPr lang="ja-JP"/>
          </a:p>
        </c:txPr>
        <c:crossAx val="22389504"/>
        <c:crosses val="autoZero"/>
        <c:auto val="1"/>
        <c:lblAlgn val="ctr"/>
        <c:lblOffset val="100"/>
        <c:noMultiLvlLbl val="0"/>
      </c:catAx>
      <c:valAx>
        <c:axId val="22389504"/>
        <c:scaling>
          <c:orientation val="minMax"/>
          <c:max val="8"/>
          <c:min val="-6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ja-JP"/>
          </a:p>
        </c:txPr>
        <c:crossAx val="22342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_rels/notesSlide4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4.xml" />
  <Relationship Id="rId1" Type="http://schemas.openxmlformats.org/officeDocument/2006/relationships/notesMaster" Target="../notesMasters/notesMaster1.xml" />
</Relationships>
</file>

<file path=ppt/notesSlides/_rels/notesSlide5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5.xml" />
  <Relationship Id="rId1" Type="http://schemas.openxmlformats.org/officeDocument/2006/relationships/notesMaster" Target="../notesMasters/notesMaster1.xml" />
</Relationships>
</file>

<file path=ppt/notesSlides/_rels/notesSlide6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6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6500"/>
              </a:lnSpc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それでは，「自校の課題を確かめよう」から始めます。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3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まずは，岡山県の学力の状況について確認しておきます。ここに示しているのは，全国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調査，小学校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の，岡山県と全国の平均正答率の差ですが，昨年度と比較して，国語Ｂ・算数Ａにおいて全国平均との差が縮小しました。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57257-53CF-4A39-AE36-5334188A6B7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234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中学校においては，昨年度に比べ，全ての教科において全国平均との差が拡大しました。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57257-53CF-4A39-AE36-5334188A6B7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234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うした学力の状況は，対象となる児童生徒が年度によって変わっても，経年変化を追っていく中で，岡山県全体の傾向を見いだせることがあります。例えば，全国調査の小学校算数Ａに注目してみると，このグラフに示しているように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，平成</a:t>
            </a: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25</a:t>
            </a:r>
            <a:r>
              <a:rPr kumimoji="1" lang="ja-JP" altLang="en-US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年度まで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課題があった四則混合計算や小数の計算が全国平均を上回り，改善の傾向が見られています。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166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一方で，こちらのグラフに示しているように，割合・百分率に関する問題については，苦手としている傾向が続いていることが分かります。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240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全国調査の結果については，各校において分析支援ツールを活用して，全国の正答率との差を設問ごとに見ていくことができます。それではここで，本校の課題を確認しておきたいと思います。</a:t>
            </a:r>
            <a:endParaRPr kumimoji="1"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（各教科の設問ごとに全国平均との差が分かる一覧表や学力・学習状況改善プラン等を提示→課題の共通理解）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E3A65-14AE-4051-8A5D-6820BE27C2A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727334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856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58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1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418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36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276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137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71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74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858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29439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2015/4/30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39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6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7.xml" />
</Relationships>
</file>

<file path=ppt/slides/_rels/slide3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7.xml" />
</Relationships>
</file>

<file path=ppt/slides/_rels/slide4.xml.rels>&#65279;<?xml version="1.0" encoding="utf-8" standalone="yes"?>
<Relationships xmlns="http://schemas.openxmlformats.org/package/2006/relationships">
  <Relationship Id="rId3" Type="http://schemas.openxmlformats.org/officeDocument/2006/relationships/chart" Target="../charts/chart1.xml" />
  <Relationship Id="rId2" Type="http://schemas.openxmlformats.org/officeDocument/2006/relationships/notesSlide" Target="../notesSlides/notesSlide4.xml" />
  <Relationship Id="rId1" Type="http://schemas.openxmlformats.org/officeDocument/2006/relationships/slideLayout" Target="../slideLayouts/slideLayout6.xml" />
</Relationships>
</file>

<file path=ppt/slides/_rels/slide5.xml.rels>&#65279;<?xml version="1.0" encoding="utf-8" standalone="yes"?>
<Relationships xmlns="http://schemas.openxmlformats.org/package/2006/relationships">
  <Relationship Id="rId3" Type="http://schemas.openxmlformats.org/officeDocument/2006/relationships/chart" Target="../charts/chart2.xml" />
  <Relationship Id="rId2" Type="http://schemas.openxmlformats.org/officeDocument/2006/relationships/notesSlide" Target="../notesSlides/notesSlide5.xml" />
  <Relationship Id="rId1" Type="http://schemas.openxmlformats.org/officeDocument/2006/relationships/slideLayout" Target="../slideLayouts/slideLayout6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png" />
  <Relationship Id="rId2" Type="http://schemas.openxmlformats.org/officeDocument/2006/relationships/notesSlide" Target="../notesSlides/notesSlide6.xml" />
  <Relationship Id="rId1" Type="http://schemas.openxmlformats.org/officeDocument/2006/relationships/slideLayout" Target="../slideLayouts/slideLayout6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/>
              <a:t>校内研修の流れ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4974" y="1321101"/>
            <a:ext cx="9021169" cy="53501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</a:pPr>
            <a:r>
              <a:rPr lang="ja-JP" altLang="ja-JP" sz="2800" b="1" dirty="0">
                <a:latin typeface="+mn-ea"/>
              </a:rPr>
              <a:t>Ⅰ　</a:t>
            </a:r>
            <a:r>
              <a:rPr lang="ja-JP" altLang="en-US" sz="2800" b="1" dirty="0">
                <a:latin typeface="+mn-ea"/>
              </a:rPr>
              <a:t>本校</a:t>
            </a:r>
            <a:r>
              <a:rPr lang="ja-JP" altLang="ja-JP" sz="2800" b="1" dirty="0" smtClean="0">
                <a:latin typeface="+mn-ea"/>
              </a:rPr>
              <a:t>の課題</a:t>
            </a:r>
            <a:r>
              <a:rPr lang="ja-JP" altLang="ja-JP" sz="2800" b="1" dirty="0">
                <a:latin typeface="+mn-ea"/>
              </a:rPr>
              <a:t>を確かめよう（</a:t>
            </a:r>
            <a:r>
              <a:rPr lang="en-US" altLang="ja-JP" sz="2800" b="1" dirty="0">
                <a:latin typeface="+mn-ea"/>
              </a:rPr>
              <a:t>15</a:t>
            </a:r>
            <a:r>
              <a:rPr lang="ja-JP" altLang="ja-JP" sz="2800" b="1" dirty="0">
                <a:latin typeface="+mn-ea"/>
              </a:rPr>
              <a:t>分）</a:t>
            </a:r>
          </a:p>
          <a:p>
            <a:pPr>
              <a:lnSpc>
                <a:spcPts val="6500"/>
              </a:lnSpc>
            </a:pPr>
            <a:r>
              <a:rPr lang="ja-JP" altLang="ja-JP" sz="28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Ⅱ　つまずきの要因や指導</a:t>
            </a:r>
            <a:r>
              <a:rPr lang="ja-JP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の</a:t>
            </a:r>
            <a:endParaRPr lang="en-US" altLang="ja-JP" sz="2800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</a:t>
            </a:r>
            <a:r>
              <a:rPr lang="ja-JP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ポイントを理解しよう（</a:t>
            </a:r>
            <a:r>
              <a:rPr lang="en-US" altLang="ja-JP" sz="28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15</a:t>
            </a:r>
            <a:r>
              <a:rPr lang="ja-JP" altLang="ja-JP" sz="28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</a:p>
          <a:p>
            <a:pPr>
              <a:lnSpc>
                <a:spcPts val="6000"/>
              </a:lnSpc>
            </a:pPr>
            <a:r>
              <a:rPr lang="ja-JP" altLang="ja-JP" sz="28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Ⅲ　模擬授業をしてみよう（</a:t>
            </a:r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36</a:t>
            </a:r>
            <a:r>
              <a:rPr lang="ja-JP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</a:t>
            </a:r>
            <a:r>
              <a:rPr lang="ja-JP" altLang="ja-JP" sz="28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）</a:t>
            </a:r>
          </a:p>
          <a:p>
            <a:pPr>
              <a:lnSpc>
                <a:spcPts val="6000"/>
              </a:lnSpc>
            </a:pPr>
            <a:r>
              <a:rPr lang="ja-JP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Ⅳ</a:t>
            </a:r>
            <a:r>
              <a:rPr lang="ja-JP" altLang="ja-JP" sz="2800" dirty="0">
                <a:solidFill>
                  <a:schemeClr val="bg1">
                    <a:lumMod val="75000"/>
                  </a:schemeClr>
                </a:solidFill>
                <a:latin typeface="+mn-ea"/>
              </a:rPr>
              <a:t>　授業例をビデオで確かめよう</a:t>
            </a:r>
            <a:r>
              <a:rPr lang="ja-JP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（</a:t>
            </a:r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10</a:t>
            </a:r>
            <a:r>
              <a:rPr lang="ja-JP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  <a:endParaRPr lang="en-US" altLang="ja-JP" sz="2800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6000"/>
              </a:lnSpc>
            </a:pPr>
            <a:r>
              <a:rPr kumimoji="1"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Ⅴ</a:t>
            </a:r>
            <a:r>
              <a:rPr kumimoji="1" lang="ja-JP" altLang="en-US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振り返り学習の取り組みを見直そう（</a:t>
            </a:r>
            <a:r>
              <a:rPr kumimoji="1"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10</a:t>
            </a:r>
            <a:r>
              <a:rPr kumimoji="1" lang="ja-JP" altLang="en-US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分）</a:t>
            </a:r>
            <a:endParaRPr kumimoji="1" lang="en-US" altLang="ja-JP" sz="2800" dirty="0" smtClean="0">
              <a:solidFill>
                <a:schemeClr val="bg1">
                  <a:lumMod val="75000"/>
                </a:schemeClr>
              </a:solidFill>
              <a:latin typeface="+mn-ea"/>
            </a:endParaRPr>
          </a:p>
          <a:p>
            <a:pPr>
              <a:lnSpc>
                <a:spcPts val="6000"/>
              </a:lnSpc>
            </a:pPr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Ⅵ</a:t>
            </a:r>
            <a:r>
              <a:rPr lang="ja-JP" altLang="en-US" sz="2800" dirty="0" smtClean="0">
                <a:solidFill>
                  <a:schemeClr val="bg1">
                    <a:lumMod val="75000"/>
                  </a:schemeClr>
                </a:solidFill>
                <a:latin typeface="+mn-ea"/>
              </a:rPr>
              <a:t>　研修の振り返り（４分）</a:t>
            </a:r>
            <a:endParaRPr kumimoji="1" lang="ja-JP" altLang="en-US" sz="2800" dirty="0">
              <a:solidFill>
                <a:schemeClr val="bg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83" y="2307732"/>
            <a:ext cx="2689866" cy="149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2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786361"/>
              </p:ext>
            </p:extLst>
          </p:nvPr>
        </p:nvGraphicFramePr>
        <p:xfrm>
          <a:off x="307925" y="1704199"/>
          <a:ext cx="8568954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国　語　Ａ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国　語　Ｂ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altLang="ja-JP" sz="3600" b="1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71.4</a:t>
                      </a:r>
                      <a:endParaRPr kumimoji="1" lang="ja-JP" altLang="en-US" sz="3600" b="1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3600" b="1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72.9</a:t>
                      </a:r>
                      <a:endParaRPr kumimoji="1" lang="ja-JP" altLang="en-US" sz="3600" b="1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3600" b="1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△1.5</a:t>
                      </a:r>
                      <a:endParaRPr kumimoji="1" lang="ja-JP" altLang="en-US" sz="3600" b="1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54.5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55.5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△1.0</a:t>
                      </a:r>
                      <a:endParaRPr kumimoji="1" lang="ja-JP" altLang="en-US" sz="3600" b="1" kern="120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056703"/>
              </p:ext>
            </p:extLst>
          </p:nvPr>
        </p:nvGraphicFramePr>
        <p:xfrm>
          <a:off x="323528" y="4092060"/>
          <a:ext cx="8568954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算　数　Ａ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算　数　Ｂ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77.8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78.1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△0.3</a:t>
                      </a:r>
                      <a:endParaRPr kumimoji="1" lang="ja-JP" altLang="en-US" sz="3600" b="1" kern="120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56.6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58.2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b="1" kern="1200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△1.6</a:t>
                      </a:r>
                      <a:endParaRPr kumimoji="1" lang="ja-JP" altLang="en-US" sz="3600" b="1" kern="120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119114" y="6084308"/>
            <a:ext cx="6131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buClr>
                <a:srgbClr val="006666"/>
              </a:buClr>
              <a:buNone/>
            </a:pPr>
            <a:r>
              <a:rPr lang="ja-JP" altLang="en-US" kern="0" dirty="0">
                <a:solidFill>
                  <a:srgbClr val="000000"/>
                </a:solidFill>
              </a:rPr>
              <a:t>　</a:t>
            </a:r>
            <a:r>
              <a:rPr lang="ja-JP" altLang="en-US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（平成</a:t>
            </a:r>
            <a:r>
              <a:rPr lang="en-US" altLang="ja-JP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26</a:t>
            </a:r>
            <a:r>
              <a:rPr lang="ja-JP" altLang="en-US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年度岡山県公立小学校の状況） </a:t>
            </a:r>
            <a:endParaRPr lang="ja-JP" altLang="en-US" sz="2400" b="1" kern="0" dirty="0">
              <a:solidFill>
                <a:srgbClr val="0066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Ⅰ</a:t>
            </a:r>
            <a:r>
              <a:rPr lang="ja-JP" altLang="en-US" sz="4800" b="1" dirty="0" smtClean="0">
                <a:latin typeface="+mn-ea"/>
              </a:rPr>
              <a:t>　</a:t>
            </a:r>
            <a:r>
              <a:rPr lang="ja-JP" altLang="en-US" sz="4800" b="1" dirty="0">
                <a:latin typeface="+mn-ea"/>
              </a:rPr>
              <a:t>本校</a:t>
            </a:r>
            <a:r>
              <a:rPr lang="ja-JP" altLang="en-US" sz="4800" b="1" dirty="0" smtClean="0"/>
              <a:t>の課題を確かめよう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872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71510"/>
              </p:ext>
            </p:extLst>
          </p:nvPr>
        </p:nvGraphicFramePr>
        <p:xfrm>
          <a:off x="307925" y="1704199"/>
          <a:ext cx="8568954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国　語　Ａ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国　語　Ｂ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altLang="ja-JP" sz="3600" b="1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78.2</a:t>
                      </a:r>
                      <a:endParaRPr kumimoji="1" lang="ja-JP" altLang="en-US" sz="3600" b="1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3600" b="1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79.4</a:t>
                      </a:r>
                      <a:endParaRPr kumimoji="1" lang="ja-JP" altLang="en-US" sz="3600" b="1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3600" b="1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△1.2</a:t>
                      </a:r>
                      <a:endParaRPr kumimoji="1" lang="ja-JP" altLang="en-US" sz="3600" b="1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48.1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51.0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△2.9</a:t>
                      </a:r>
                      <a:endParaRPr kumimoji="1" lang="ja-JP" altLang="en-US" sz="3600" b="1" kern="120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666608"/>
              </p:ext>
            </p:extLst>
          </p:nvPr>
        </p:nvGraphicFramePr>
        <p:xfrm>
          <a:off x="323528" y="4092060"/>
          <a:ext cx="8568954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159"/>
                <a:gridCol w="1428159"/>
                <a:gridCol w="1428159"/>
                <a:gridCol w="1428159"/>
                <a:gridCol w="1428159"/>
                <a:gridCol w="142815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数　学</a:t>
                      </a:r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Ａ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数　学　</a:t>
                      </a:r>
                      <a:r>
                        <a:rPr kumimoji="1" lang="zh-CN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Ｂ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岡山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全国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差</a:t>
                      </a:r>
                      <a:endParaRPr kumimoji="1" lang="ja-JP" altLang="en-US" sz="3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65.4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67.4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△2.0</a:t>
                      </a:r>
                      <a:endParaRPr kumimoji="1" lang="ja-JP" altLang="en-US" sz="3600" b="1" kern="120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55.9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600" b="1" kern="1200" dirty="0" smtClean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59.8</a:t>
                      </a:r>
                      <a:endParaRPr kumimoji="1" lang="ja-JP" altLang="en-US" sz="3600" b="1" kern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b="1" kern="1200" dirty="0" smtClean="0">
                          <a:solidFill>
                            <a:srgbClr val="FF000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△3.9</a:t>
                      </a:r>
                      <a:endParaRPr kumimoji="1" lang="ja-JP" altLang="en-US" sz="3600" b="1" kern="1200" dirty="0">
                        <a:solidFill>
                          <a:srgbClr val="FF000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119114" y="6084308"/>
            <a:ext cx="6131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buClr>
                <a:srgbClr val="006666"/>
              </a:buClr>
              <a:buNone/>
            </a:pPr>
            <a:r>
              <a:rPr lang="ja-JP" altLang="en-US" kern="0" dirty="0">
                <a:solidFill>
                  <a:srgbClr val="000000"/>
                </a:solidFill>
              </a:rPr>
              <a:t>　</a:t>
            </a:r>
            <a:r>
              <a:rPr lang="ja-JP" altLang="en-US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（平成</a:t>
            </a:r>
            <a:r>
              <a:rPr lang="en-US" altLang="ja-JP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26</a:t>
            </a:r>
            <a:r>
              <a:rPr lang="ja-JP" altLang="en-US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年度岡山県公立</a:t>
            </a:r>
            <a:r>
              <a:rPr lang="ja-JP" altLang="en-US" sz="2400" kern="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</a:t>
            </a:r>
            <a:r>
              <a:rPr lang="ja-JP" altLang="en-US" sz="2400" kern="0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学校の状況） </a:t>
            </a:r>
            <a:endParaRPr lang="ja-JP" altLang="en-US" sz="2400" b="1" kern="0" dirty="0">
              <a:solidFill>
                <a:srgbClr val="0066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Ⅰ</a:t>
            </a:r>
            <a:r>
              <a:rPr lang="ja-JP" altLang="en-US" sz="4800" b="1" dirty="0" smtClean="0">
                <a:latin typeface="+mn-ea"/>
              </a:rPr>
              <a:t>　</a:t>
            </a:r>
            <a:r>
              <a:rPr lang="ja-JP" altLang="en-US" sz="4800" b="1" dirty="0">
                <a:latin typeface="+mn-ea"/>
              </a:rPr>
              <a:t>本校</a:t>
            </a:r>
            <a:r>
              <a:rPr lang="ja-JP" altLang="en-US" sz="4800" b="1" dirty="0" smtClean="0"/>
              <a:t>の課題を確かめよう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9167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Ⅰ</a:t>
            </a:r>
            <a:r>
              <a:rPr lang="ja-JP" altLang="en-US" sz="4800" b="1" dirty="0" smtClean="0">
                <a:latin typeface="+mn-ea"/>
              </a:rPr>
              <a:t>　</a:t>
            </a:r>
            <a:r>
              <a:rPr lang="ja-JP" altLang="en-US" sz="4800" b="1" dirty="0">
                <a:latin typeface="+mn-ea"/>
              </a:rPr>
              <a:t>本校</a:t>
            </a:r>
            <a:r>
              <a:rPr lang="ja-JP" altLang="en-US" sz="4800" b="1" dirty="0" smtClean="0"/>
              <a:t>の課題を確かめよう</a:t>
            </a:r>
            <a:endParaRPr kumimoji="1" lang="ja-JP" altLang="en-US" sz="3200" b="1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1331640" y="4376195"/>
            <a:ext cx="669674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611560" y="1241946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岡山県</a:t>
            </a:r>
            <a:r>
              <a:rPr lang="ja-JP" altLang="en-US" sz="4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の児童生徒の学力の状況</a:t>
            </a:r>
            <a:endParaRPr lang="en-US" altLang="ja-JP" sz="4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7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1309323"/>
              </p:ext>
            </p:extLst>
          </p:nvPr>
        </p:nvGraphicFramePr>
        <p:xfrm>
          <a:off x="755576" y="1772816"/>
          <a:ext cx="7416824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771432" y="5517232"/>
            <a:ext cx="3038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小数の</a:t>
            </a:r>
            <a:r>
              <a:rPr kumimoji="1" lang="ja-JP" altLang="en-US" sz="32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計算</a:t>
            </a:r>
            <a:endParaRPr kumimoji="1" lang="ja-JP" altLang="en-US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93522" y="2022752"/>
            <a:ext cx="3038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四則混合計算</a:t>
            </a:r>
            <a:endParaRPr kumimoji="1" lang="ja-JP" altLang="en-US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928848" y="2315139"/>
            <a:ext cx="1368152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3923928" y="5661248"/>
            <a:ext cx="1152128" cy="16821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99500" y="3927447"/>
            <a:ext cx="899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全国</a:t>
            </a:r>
            <a:endParaRPr lang="en-US" altLang="ja-JP" sz="24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平均</a:t>
            </a:r>
            <a:endParaRPr kumimoji="1" lang="ja-JP" altLang="en-US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528549" y="2607527"/>
            <a:ext cx="4858602" cy="1636927"/>
          </a:xfrm>
          <a:prstGeom prst="rect">
            <a:avLst/>
          </a:prstGeom>
          <a:solidFill>
            <a:srgbClr val="FFFF99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14900" y="2641124"/>
            <a:ext cx="48586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</a:t>
            </a:r>
            <a:r>
              <a:rPr lang="ja-JP" altLang="en-US" sz="2400" b="1" dirty="0" smtClean="0"/>
              <a:t>昨年度</a:t>
            </a:r>
            <a:r>
              <a:rPr lang="ja-JP" altLang="en-US" sz="2400" b="1" dirty="0"/>
              <a:t>まで課題があった四則混合計算や小数の計算が全国平均を上回り，改善の傾向が見られて</a:t>
            </a:r>
            <a:r>
              <a:rPr lang="ja-JP" altLang="en-US" sz="2400" b="1" dirty="0" smtClean="0"/>
              <a:t>いることが分かる。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75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/>
          <p:cNvCxnSpPr/>
          <p:nvPr/>
        </p:nvCxnSpPr>
        <p:spPr>
          <a:xfrm>
            <a:off x="1259632" y="4368349"/>
            <a:ext cx="68407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39552" y="1249668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岡山県</a:t>
            </a:r>
            <a:r>
              <a:rPr lang="ja-JP" altLang="en-US" sz="4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の児童生徒の学力の状況</a:t>
            </a:r>
            <a:endParaRPr lang="en-US" altLang="ja-JP" sz="4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9500" y="3927447"/>
            <a:ext cx="899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全国</a:t>
            </a:r>
            <a:endParaRPr lang="en-US" altLang="ja-JP" sz="24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平均</a:t>
            </a:r>
            <a:endParaRPr kumimoji="1" lang="ja-JP" altLang="en-US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7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244024"/>
              </p:ext>
            </p:extLst>
          </p:nvPr>
        </p:nvGraphicFramePr>
        <p:xfrm>
          <a:off x="539552" y="1844823"/>
          <a:ext cx="7632848" cy="4946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238239" y="5434691"/>
            <a:ext cx="5172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割合・百分率に関する問題</a:t>
            </a:r>
            <a:endParaRPr kumimoji="1" lang="ja-JP" altLang="en-US" sz="3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4201937" y="4903073"/>
            <a:ext cx="0" cy="59356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Ⅰ</a:t>
            </a:r>
            <a:r>
              <a:rPr lang="ja-JP" altLang="en-US" sz="4800" b="1" dirty="0" smtClean="0">
                <a:latin typeface="+mn-ea"/>
              </a:rPr>
              <a:t>　本校</a:t>
            </a:r>
            <a:r>
              <a:rPr lang="ja-JP" altLang="en-US" sz="4800" b="1" dirty="0" smtClean="0"/>
              <a:t>の課題を確かめよう</a:t>
            </a:r>
            <a:endParaRPr kumimoji="1" lang="ja-JP" altLang="en-US" sz="3200" b="1" dirty="0"/>
          </a:p>
        </p:txBody>
      </p:sp>
      <p:sp>
        <p:nvSpPr>
          <p:cNvPr id="14" name="正方形/長方形 13"/>
          <p:cNvSpPr/>
          <p:nvPr/>
        </p:nvSpPr>
        <p:spPr>
          <a:xfrm>
            <a:off x="2238245" y="2675768"/>
            <a:ext cx="4858602" cy="1233926"/>
          </a:xfrm>
          <a:prstGeom prst="rect">
            <a:avLst/>
          </a:prstGeom>
          <a:solidFill>
            <a:srgbClr val="FFFF99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24596" y="2695716"/>
            <a:ext cx="4858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　</a:t>
            </a:r>
            <a:r>
              <a:rPr lang="ja-JP" altLang="en-US" sz="2400" b="1" dirty="0"/>
              <a:t>割合・百分率に関する問題については，苦手としている傾向が続いていることが</a:t>
            </a:r>
            <a:r>
              <a:rPr lang="ja-JP" altLang="en-US" sz="2400" b="1" dirty="0" smtClean="0"/>
              <a:t>分かる。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8249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497269" y="2154096"/>
            <a:ext cx="5903524" cy="1206160"/>
          </a:xfrm>
          <a:prstGeom prst="ellipse">
            <a:avLst/>
          </a:prstGeom>
          <a:solidFill>
            <a:srgbClr val="FFFF99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7874" y="2404057"/>
            <a:ext cx="5401723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3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分析支援ツールを活用</a:t>
            </a:r>
            <a:endParaRPr kumimoji="1" lang="ja-JP" altLang="en-US" sz="3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43830" y="3678067"/>
            <a:ext cx="6348037" cy="2046904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0182" y="3709035"/>
            <a:ext cx="6348037" cy="1924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全国</a:t>
            </a: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の正答率との差を設問ごとに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見ると，児童</a:t>
            </a: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生徒のつまずきの状況や課題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の把握ができます。</a:t>
            </a: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3154012" y="3377018"/>
            <a:ext cx="642942" cy="42862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01" y="2389278"/>
            <a:ext cx="2257971" cy="33155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0" y="0"/>
            <a:ext cx="9144000" cy="1241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b="1" dirty="0" smtClean="0">
                <a:latin typeface="+mn-ea"/>
              </a:rPr>
              <a:t>Ⅰ</a:t>
            </a:r>
            <a:r>
              <a:rPr lang="ja-JP" altLang="en-US" sz="4800" b="1" dirty="0" smtClean="0">
                <a:latin typeface="+mn-ea"/>
              </a:rPr>
              <a:t>　</a:t>
            </a:r>
            <a:r>
              <a:rPr lang="ja-JP" altLang="en-US" sz="4800" b="1" dirty="0">
                <a:latin typeface="+mn-ea"/>
              </a:rPr>
              <a:t>本校</a:t>
            </a:r>
            <a:r>
              <a:rPr lang="ja-JP" altLang="en-US" sz="4800" b="1" dirty="0" smtClean="0"/>
              <a:t>の課題を確かめよう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4231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7225</TotalTime>
  <Words>409</Words>
  <Application>Microsoft Office PowerPoint</Application>
  <PresentationFormat>画面に合わせる (4:3)</PresentationFormat>
  <Paragraphs>97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ジャパネスク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</cp:lastModifiedBy>
  <cp:revision>437</cp:revision>
  <cp:lastPrinted>2015-03-12T00:29:37Z</cp:lastPrinted>
  <dcterms:created xsi:type="dcterms:W3CDTF">2011-04-20T00:35:12Z</dcterms:created>
  <dcterms:modified xsi:type="dcterms:W3CDTF">2015-04-30T09:16:26Z</dcterms:modified>
</cp:coreProperties>
</file>