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5"/>
  </p:notesMasterIdLst>
  <p:handoutMasterIdLst>
    <p:handoutMasterId r:id="rId6"/>
  </p:handoutMasterIdLst>
  <p:sldIdLst>
    <p:sldId id="905" r:id="rId2"/>
    <p:sldId id="910" r:id="rId3"/>
    <p:sldId id="911" r:id="rId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25">
          <p15:clr>
            <a:srgbClr val="A4A3A4"/>
          </p15:clr>
        </p15:guide>
        <p15:guide id="2" pos="1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F99CC"/>
    <a:srgbClr val="FF3300"/>
    <a:srgbClr val="FFFF99"/>
    <a:srgbClr val="3333CC"/>
    <a:srgbClr val="3333FF"/>
    <a:srgbClr val="FFFFFF"/>
    <a:srgbClr val="CCECFF"/>
    <a:srgbClr val="99FFC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75360" autoAdjust="0"/>
  </p:normalViewPr>
  <p:slideViewPr>
    <p:cSldViewPr snapToGrid="0" showGuides="1">
      <p:cViewPr>
        <p:scale>
          <a:sx n="50" d="100"/>
          <a:sy n="50" d="100"/>
        </p:scale>
        <p:origin x="-2004" y="-174"/>
      </p:cViewPr>
      <p:guideLst>
        <p:guide orient="horz" pos="825"/>
        <p:guide pos="19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viewProps" Target="viewProps.xml" />
  <Relationship Id="rId3" Type="http://schemas.openxmlformats.org/officeDocument/2006/relationships/slide" Target="slides/slide2.xml" />
  <Relationship Id="rId7" Type="http://schemas.openxmlformats.org/officeDocument/2006/relationships/presProps" Target="presProp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handoutMaster" Target="handoutMasters/handoutMaster1.xml" />
  <Relationship Id="rId5" Type="http://schemas.openxmlformats.org/officeDocument/2006/relationships/notesMaster" Target="notesMasters/notesMaster1.xml" />
  <Relationship Id="rId10" Type="http://schemas.openxmlformats.org/officeDocument/2006/relationships/tableStyles" Target="tableStyles.xml" />
  <Relationship Id="rId4" Type="http://schemas.openxmlformats.org/officeDocument/2006/relationships/slide" Target="slides/slide3.xml" />
  <Relationship Id="rId9" Type="http://schemas.openxmlformats.org/officeDocument/2006/relationships/theme" Target="theme/theme1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40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r">
              <a:defRPr sz="1200"/>
            </a:lvl1pPr>
          </a:lstStyle>
          <a:p>
            <a:fld id="{3AB88C29-7B39-471E-97D2-B91B0EC89A2D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40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r">
              <a:defRPr sz="1200"/>
            </a:lvl1pPr>
          </a:lstStyle>
          <a:p>
            <a:fld id="{A38D17A4-5CF6-43E2-AEE4-4A1F5011C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r">
              <a:defRPr sz="1200"/>
            </a:lvl1pPr>
          </a:lstStyle>
          <a:p>
            <a:fld id="{B044E6AB-D650-4895-A0B4-DB97EF3232BA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08" rIns="91422" bIns="457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3"/>
          </a:xfrm>
          <a:prstGeom prst="rect">
            <a:avLst/>
          </a:prstGeom>
        </p:spPr>
        <p:txBody>
          <a:bodyPr vert="horz" lIns="91422" tIns="45708" rIns="91422" bIns="457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r">
              <a:defRPr sz="1200"/>
            </a:lvl1pPr>
          </a:lstStyle>
          <a:p>
            <a:fld id="{4D3E3A65-14AE-4051-8A5D-6820BE27C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70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_rels/notesSlide2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2.xml" />
  <Relationship Id="rId1" Type="http://schemas.openxmlformats.org/officeDocument/2006/relationships/notesMaster" Target="../notesMasters/notesMaster1.xml" />
</Relationships>
</file>

<file path=ppt/notesSlides/_rels/notesSlide3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3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これから，「子どもの学びを支えるヒント集」を活用した校内研修を始めます。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638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校内研修のねらいは，４つです。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　全国学力・学習状況調査の結果から捉えた課題を確かめる</a:t>
            </a:r>
            <a:endParaRPr kumimoji="1"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　つまずきの要因や指導のポイントを理解する</a:t>
            </a:r>
            <a:endParaRPr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　模擬授業等を通して具体的な授業改善のイメージをもつ</a:t>
            </a:r>
            <a:endParaRPr kumimoji="1"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　振り返り学習の効果的な進め方について理解する　　　　　　です。</a:t>
            </a:r>
            <a:endParaRPr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306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6500"/>
              </a:lnSpc>
            </a:pP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校内研修の流れは，次の順で</a:t>
            </a:r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90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分です。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6500"/>
              </a:lnSpc>
            </a:pPr>
            <a:r>
              <a:rPr lang="ja-JP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Ⅰ　自校の課題を確かめよう（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</a:p>
          <a:p>
            <a:pPr>
              <a:lnSpc>
                <a:spcPts val="6500"/>
              </a:lnSpc>
            </a:pPr>
            <a:r>
              <a:rPr lang="ja-JP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Ⅱ　つまずきの要因や指導のポイントを理解しよう（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</a:p>
          <a:p>
            <a:pPr>
              <a:lnSpc>
                <a:spcPts val="6000"/>
              </a:lnSpc>
            </a:pPr>
            <a:r>
              <a:rPr lang="ja-JP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Ⅲ　模擬授業をしてみよう（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36</a:t>
            </a:r>
            <a:r>
              <a:rPr lang="ja-JP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</a:p>
          <a:p>
            <a:pPr>
              <a:lnSpc>
                <a:spcPts val="6000"/>
              </a:lnSpc>
            </a:pPr>
            <a:r>
              <a:rPr lang="ja-JP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Ⅳ　授業例をビデオで確かめよう（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  <a:endParaRPr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6000"/>
              </a:lnSpc>
            </a:pPr>
            <a:r>
              <a:rPr kumimoji="1"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Ⅴ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振り返り学習の取り組みを見直そう（</a:t>
            </a:r>
            <a:r>
              <a:rPr kumimoji="1"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kumimoji="1"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  <a:endParaRPr kumimoji="1" lang="en-US" altLang="ja-JP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6000"/>
              </a:lnSpc>
            </a:pP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Ⅵ</a:t>
            </a: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研修の振り返り（４分）</a:t>
            </a:r>
            <a:endParaRPr kumimoji="1" lang="ja-JP" altLang="en-US" sz="1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Ⅲ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では，グループで５分程度の模擬授業を行う予定にしています。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38652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8564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58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1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6418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36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276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137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71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746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858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294390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2015/3/18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39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6.xml" />
</Relationships>
</file>

<file path=ppt/slides/_rels/slide2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2.xml" />
  <Relationship Id="rId1" Type="http://schemas.openxmlformats.org/officeDocument/2006/relationships/slideLayout" Target="../slideLayouts/slideLayout6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3.png" />
  <Relationship Id="rId2" Type="http://schemas.openxmlformats.org/officeDocument/2006/relationships/notesSlide" Target="../notesSlides/notesSlide3.xml" />
  <Relationship Id="rId1" Type="http://schemas.openxmlformats.org/officeDocument/2006/relationships/slideLayout" Target="../slideLayouts/slideLayout6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1" y="929512"/>
            <a:ext cx="8269724" cy="31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角丸四角形 2"/>
          <p:cNvSpPr/>
          <p:nvPr/>
        </p:nvSpPr>
        <p:spPr>
          <a:xfrm>
            <a:off x="209550" y="857249"/>
            <a:ext cx="8705850" cy="5162551"/>
          </a:xfrm>
          <a:prstGeom prst="roundRect">
            <a:avLst>
              <a:gd name="adj" fmla="val 6617"/>
            </a:avLst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1028700" y="3976985"/>
            <a:ext cx="71759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b="1" dirty="0" smtClean="0"/>
              <a:t>徹底活用するための校内研修パッケージ</a:t>
            </a:r>
            <a:endParaRPr kumimoji="1" lang="ja-JP" alt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19043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 smtClean="0"/>
              <a:t>校内研修のねらい</a:t>
            </a:r>
            <a:endParaRPr kumimoji="1" lang="ja-JP" altLang="en-US" sz="48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7543" y="1443933"/>
            <a:ext cx="852985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○　全国学力・学習状況調査の結果から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en-US" sz="3600" dirty="0" smtClean="0"/>
              <a:t>捉えた課題を確かめる</a:t>
            </a:r>
            <a:endParaRPr kumimoji="1" lang="en-US" altLang="ja-JP" sz="3600" dirty="0" smtClean="0"/>
          </a:p>
          <a:p>
            <a:endParaRPr lang="en-US" altLang="ja-JP" sz="1600" dirty="0" smtClean="0"/>
          </a:p>
          <a:p>
            <a:r>
              <a:rPr lang="ja-JP" altLang="en-US" sz="3600" dirty="0" smtClean="0"/>
              <a:t>○　つまずきの要因や指導のポイントを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en-US" sz="3600" dirty="0" smtClean="0"/>
              <a:t>理解する</a:t>
            </a:r>
            <a:endParaRPr lang="en-US" altLang="ja-JP" sz="3600" dirty="0" smtClean="0"/>
          </a:p>
          <a:p>
            <a:endParaRPr kumimoji="1" lang="en-US" altLang="ja-JP" sz="1600" dirty="0" smtClean="0"/>
          </a:p>
          <a:p>
            <a:r>
              <a:rPr kumimoji="1" lang="ja-JP" altLang="en-US" sz="3600" dirty="0" smtClean="0"/>
              <a:t>○　模擬授業等を通して具体的な授業改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善のイメージをもつ</a:t>
            </a:r>
            <a:endParaRPr kumimoji="1" lang="en-US" altLang="ja-JP" sz="3600" dirty="0" smtClean="0"/>
          </a:p>
          <a:p>
            <a:endParaRPr kumimoji="1" lang="en-US" altLang="ja-JP" sz="1600" dirty="0" smtClean="0"/>
          </a:p>
          <a:p>
            <a:r>
              <a:rPr lang="ja-JP" altLang="en-US" sz="3600" dirty="0" smtClean="0"/>
              <a:t>○　振り返り学習の効果的な進め方に</a:t>
            </a:r>
            <a:r>
              <a:rPr lang="ja-JP" altLang="en-US" sz="3600" dirty="0" err="1" smtClean="0"/>
              <a:t>つ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en-US" sz="3600" dirty="0" smtClean="0"/>
              <a:t>いて理解する</a:t>
            </a:r>
            <a:endParaRPr lang="en-US" altLang="ja-JP" sz="3600" dirty="0" smtClean="0"/>
          </a:p>
        </p:txBody>
      </p:sp>
    </p:spTree>
    <p:extLst>
      <p:ext uri="{BB962C8B-B14F-4D97-AF65-F5344CB8AC3E}">
        <p14:creationId xmlns:p14="http://schemas.microsoft.com/office/powerpoint/2010/main" val="80060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 smtClean="0"/>
              <a:t>校内研修の</a:t>
            </a:r>
            <a:r>
              <a:rPr kumimoji="1" lang="ja-JP" altLang="en-US" sz="4800" b="1" dirty="0" smtClean="0"/>
              <a:t>流れ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04974" y="1321101"/>
            <a:ext cx="9021169" cy="535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500"/>
              </a:lnSpc>
            </a:pPr>
            <a:r>
              <a:rPr lang="ja-JP" altLang="ja-JP" sz="2800" b="1" dirty="0">
                <a:latin typeface="+mn-ea"/>
              </a:rPr>
              <a:t>Ⅰ　</a:t>
            </a:r>
            <a:r>
              <a:rPr lang="ja-JP" altLang="en-US" sz="2800" b="1" dirty="0">
                <a:latin typeface="+mn-ea"/>
              </a:rPr>
              <a:t>本校</a:t>
            </a:r>
            <a:r>
              <a:rPr lang="ja-JP" altLang="ja-JP" sz="2800" b="1" dirty="0" smtClean="0">
                <a:latin typeface="+mn-ea"/>
              </a:rPr>
              <a:t>の課題</a:t>
            </a:r>
            <a:r>
              <a:rPr lang="ja-JP" altLang="ja-JP" sz="2800" b="1" dirty="0">
                <a:latin typeface="+mn-ea"/>
              </a:rPr>
              <a:t>を確かめよう（</a:t>
            </a:r>
            <a:r>
              <a:rPr lang="en-US" altLang="ja-JP" sz="2800" b="1" dirty="0">
                <a:latin typeface="+mn-ea"/>
              </a:rPr>
              <a:t>15</a:t>
            </a:r>
            <a:r>
              <a:rPr lang="ja-JP" altLang="ja-JP" sz="2800" b="1" dirty="0">
                <a:latin typeface="+mn-ea"/>
              </a:rPr>
              <a:t>分）</a:t>
            </a:r>
          </a:p>
          <a:p>
            <a:pPr>
              <a:lnSpc>
                <a:spcPts val="6500"/>
              </a:lnSpc>
            </a:pPr>
            <a:r>
              <a:rPr lang="ja-JP" altLang="ja-JP" sz="2800" b="1" dirty="0">
                <a:latin typeface="+mn-ea"/>
              </a:rPr>
              <a:t>Ⅱ　つまずきの要因や指導</a:t>
            </a:r>
            <a:r>
              <a:rPr lang="ja-JP" altLang="ja-JP" sz="2800" b="1" dirty="0" smtClean="0">
                <a:latin typeface="+mn-ea"/>
              </a:rPr>
              <a:t>の</a:t>
            </a:r>
            <a:endParaRPr lang="en-US" altLang="ja-JP" sz="2800" b="1" dirty="0" smtClean="0"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ja-JP" altLang="en-US" sz="2800" b="1" dirty="0" smtClean="0">
                <a:latin typeface="+mn-ea"/>
              </a:rPr>
              <a:t>　</a:t>
            </a:r>
            <a:r>
              <a:rPr lang="ja-JP" altLang="ja-JP" sz="2800" b="1" dirty="0" smtClean="0">
                <a:latin typeface="+mn-ea"/>
              </a:rPr>
              <a:t>ポイントを理解しよう（</a:t>
            </a:r>
            <a:r>
              <a:rPr lang="en-US" altLang="ja-JP" sz="2800" b="1" dirty="0">
                <a:latin typeface="+mn-ea"/>
              </a:rPr>
              <a:t>15</a:t>
            </a:r>
            <a:r>
              <a:rPr lang="ja-JP" altLang="ja-JP" sz="2800" b="1" dirty="0">
                <a:latin typeface="+mn-ea"/>
              </a:rPr>
              <a:t>分）</a:t>
            </a:r>
          </a:p>
          <a:p>
            <a:pPr>
              <a:lnSpc>
                <a:spcPts val="6000"/>
              </a:lnSpc>
            </a:pPr>
            <a:r>
              <a:rPr lang="ja-JP" altLang="ja-JP" sz="2800" b="1" dirty="0">
                <a:latin typeface="+mn-ea"/>
              </a:rPr>
              <a:t>Ⅲ　模擬授業をしてみよう（</a:t>
            </a:r>
            <a:r>
              <a:rPr lang="en-US" altLang="ja-JP" sz="2800" b="1" dirty="0" smtClean="0">
                <a:latin typeface="+mn-ea"/>
              </a:rPr>
              <a:t>36</a:t>
            </a:r>
            <a:r>
              <a:rPr lang="ja-JP" altLang="ja-JP" sz="2800" b="1" dirty="0" smtClean="0">
                <a:latin typeface="+mn-ea"/>
              </a:rPr>
              <a:t>分</a:t>
            </a:r>
            <a:r>
              <a:rPr lang="ja-JP" altLang="ja-JP" sz="2800" b="1" dirty="0">
                <a:latin typeface="+mn-ea"/>
              </a:rPr>
              <a:t>）</a:t>
            </a:r>
          </a:p>
          <a:p>
            <a:pPr>
              <a:lnSpc>
                <a:spcPts val="6000"/>
              </a:lnSpc>
            </a:pPr>
            <a:r>
              <a:rPr lang="ja-JP" altLang="ja-JP" sz="2800" b="1" dirty="0" smtClean="0">
                <a:latin typeface="+mn-ea"/>
              </a:rPr>
              <a:t>Ⅳ</a:t>
            </a:r>
            <a:r>
              <a:rPr lang="ja-JP" altLang="ja-JP" sz="2800" b="1" dirty="0">
                <a:latin typeface="+mn-ea"/>
              </a:rPr>
              <a:t>　授業例をビデオで確かめよう</a:t>
            </a:r>
            <a:r>
              <a:rPr lang="ja-JP" altLang="ja-JP" sz="2800" b="1" dirty="0" smtClean="0">
                <a:latin typeface="+mn-ea"/>
              </a:rPr>
              <a:t>（</a:t>
            </a:r>
            <a:r>
              <a:rPr lang="en-US" altLang="ja-JP" sz="2800" b="1" dirty="0" smtClean="0">
                <a:latin typeface="+mn-ea"/>
              </a:rPr>
              <a:t>10</a:t>
            </a:r>
            <a:r>
              <a:rPr lang="ja-JP" altLang="ja-JP" sz="2800" b="1" dirty="0" smtClean="0">
                <a:latin typeface="+mn-ea"/>
              </a:rPr>
              <a:t>分）</a:t>
            </a:r>
            <a:endParaRPr lang="en-US" altLang="ja-JP" sz="2800" b="1" dirty="0" smtClean="0">
              <a:latin typeface="+mn-ea"/>
            </a:endParaRPr>
          </a:p>
          <a:p>
            <a:pPr>
              <a:lnSpc>
                <a:spcPts val="6000"/>
              </a:lnSpc>
            </a:pPr>
            <a:r>
              <a:rPr kumimoji="1" lang="en-US" altLang="ja-JP" sz="2800" b="1" dirty="0" smtClean="0">
                <a:latin typeface="+mn-ea"/>
              </a:rPr>
              <a:t>Ⅴ</a:t>
            </a:r>
            <a:r>
              <a:rPr kumimoji="1" lang="ja-JP" altLang="en-US" sz="2800" b="1" dirty="0" smtClean="0">
                <a:latin typeface="+mn-ea"/>
              </a:rPr>
              <a:t>　振り返り学習の取り組みを見直そう（</a:t>
            </a:r>
            <a:r>
              <a:rPr kumimoji="1" lang="en-US" altLang="ja-JP" sz="2800" b="1" dirty="0" smtClean="0">
                <a:latin typeface="+mn-ea"/>
              </a:rPr>
              <a:t>10</a:t>
            </a:r>
            <a:r>
              <a:rPr kumimoji="1" lang="ja-JP" altLang="en-US" sz="2800" b="1" dirty="0" smtClean="0">
                <a:latin typeface="+mn-ea"/>
              </a:rPr>
              <a:t>分）</a:t>
            </a:r>
            <a:endParaRPr kumimoji="1" lang="en-US" altLang="ja-JP" sz="2800" b="1" dirty="0" smtClean="0">
              <a:latin typeface="+mn-ea"/>
            </a:endParaRPr>
          </a:p>
          <a:p>
            <a:pPr>
              <a:lnSpc>
                <a:spcPts val="6000"/>
              </a:lnSpc>
            </a:pPr>
            <a:r>
              <a:rPr lang="en-US" altLang="ja-JP" sz="2800" b="1" dirty="0" smtClean="0">
                <a:latin typeface="+mn-ea"/>
              </a:rPr>
              <a:t>Ⅵ</a:t>
            </a:r>
            <a:r>
              <a:rPr lang="ja-JP" altLang="en-US" sz="2800" b="1" dirty="0" smtClean="0">
                <a:latin typeface="+mn-ea"/>
              </a:rPr>
              <a:t>　研修の振り返り（４分）</a:t>
            </a:r>
            <a:endParaRPr kumimoji="1" lang="ja-JP" altLang="en-US" sz="2800" b="1" dirty="0">
              <a:latin typeface="+mn-ea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83" y="2307732"/>
            <a:ext cx="2689866" cy="149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39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theme1.xml><?xml version="1.0" encoding="utf-8"?>
<a:theme xmlns:a="http://schemas.openxmlformats.org/drawingml/2006/main" name="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7225</TotalTime>
  <Words>64</Words>
  <Application>Microsoft Office PowerPoint</Application>
  <PresentationFormat>画面に合わせる (4:3)</PresentationFormat>
  <Paragraphs>38</Paragraphs>
  <Slides>3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ジャパネスク</vt:lpstr>
      <vt:lpstr>PowerPoint プレゼンテーション</vt:lpstr>
      <vt:lpstr>PowerPoint プレゼンテーション</vt:lpstr>
      <vt:lpstr>PowerPoint プレゼンテーション</vt:lpstr>
    </vt:vector>
  </TitlesOfParts>
  <Company>岡山県総合教育センター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岡山県総合教育センター</dc:creator>
  <cp:lastModifiedBy>岡山県</cp:lastModifiedBy>
  <cp:revision>436</cp:revision>
  <cp:lastPrinted>2015-03-12T00:29:37Z</cp:lastPrinted>
  <dcterms:created xsi:type="dcterms:W3CDTF">2011-04-20T00:35:12Z</dcterms:created>
  <dcterms:modified xsi:type="dcterms:W3CDTF">2015-03-18T07:01:38Z</dcterms:modified>
</cp:coreProperties>
</file>